
<file path=[Content_Types].xml><?xml version="1.0" encoding="utf-8"?>
<Types xmlns="http://schemas.openxmlformats.org/package/2006/content-types">
  <Override PartName="/ppt/slideMasters/slideMaster2.xml" ContentType="application/vnd.openxmlformats-officedocument.presentationml.slideMaster+xml"/>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6" r:id="rId2"/>
  </p:sldMasterIdLst>
  <p:notesMasterIdLst>
    <p:notesMasterId r:id="rId9"/>
  </p:notesMasterIdLst>
  <p:handoutMasterIdLst>
    <p:handoutMasterId r:id="rId10"/>
  </p:handoutMasterIdLst>
  <p:sldIdLst>
    <p:sldId id="405" r:id="rId3"/>
    <p:sldId id="383" r:id="rId4"/>
    <p:sldId id="386" r:id="rId5"/>
    <p:sldId id="404" r:id="rId6"/>
    <p:sldId id="347" r:id="rId7"/>
    <p:sldId id="302" r:id="rId8"/>
  </p:sldIdLst>
  <p:sldSz cx="9144000" cy="6858000" type="screen4x3"/>
  <p:notesSz cx="7010400" cy="91598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99"/>
    <a:srgbClr val="0000FF"/>
    <a:srgbClr val="345A88"/>
    <a:srgbClr val="00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25" autoAdjust="0"/>
  </p:normalViewPr>
  <p:slideViewPr>
    <p:cSldViewPr>
      <p:cViewPr>
        <p:scale>
          <a:sx n="96" d="100"/>
          <a:sy n="96" d="100"/>
        </p:scale>
        <p:origin x="1248" y="193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3038317" cy="45744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497" y="4"/>
            <a:ext cx="3038317" cy="457445"/>
          </a:xfrm>
          <a:prstGeom prst="rect">
            <a:avLst/>
          </a:prstGeom>
        </p:spPr>
        <p:txBody>
          <a:bodyPr vert="horz" lIns="91440" tIns="45720" rIns="91440" bIns="45720" rtlCol="0"/>
          <a:lstStyle>
            <a:lvl1pPr algn="r">
              <a:defRPr sz="1200"/>
            </a:lvl1pPr>
          </a:lstStyle>
          <a:p>
            <a:fld id="{9B6E49C3-65C4-474F-8976-336AE5FF5437}" type="datetimeFigureOut">
              <a:rPr lang="en-US" smtClean="0"/>
              <a:pPr/>
              <a:t>9/21/2011</a:t>
            </a:fld>
            <a:endParaRPr lang="en-US" dirty="0"/>
          </a:p>
        </p:txBody>
      </p:sp>
      <p:sp>
        <p:nvSpPr>
          <p:cNvPr id="4" name="Footer Placeholder 3"/>
          <p:cNvSpPr>
            <a:spLocks noGrp="1"/>
          </p:cNvSpPr>
          <p:nvPr>
            <p:ph type="ftr" sz="quarter" idx="2"/>
          </p:nvPr>
        </p:nvSpPr>
        <p:spPr>
          <a:xfrm>
            <a:off x="5" y="8700867"/>
            <a:ext cx="3038317" cy="45744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497" y="8700867"/>
            <a:ext cx="3038317" cy="457445"/>
          </a:xfrm>
          <a:prstGeom prst="rect">
            <a:avLst/>
          </a:prstGeom>
        </p:spPr>
        <p:txBody>
          <a:bodyPr vert="horz" lIns="91440" tIns="45720" rIns="91440" bIns="45720" rtlCol="0" anchor="b"/>
          <a:lstStyle>
            <a:lvl1pPr algn="r">
              <a:defRPr sz="1200"/>
            </a:lvl1pPr>
          </a:lstStyle>
          <a:p>
            <a:fld id="{09B38F6D-849E-46A4-AF18-1B378E880522}" type="slidenum">
              <a:rPr lang="en-US" smtClean="0"/>
              <a:pPr/>
              <a:t>‹#›</a:t>
            </a:fld>
            <a:endParaRPr lang="en-US" dirty="0"/>
          </a:p>
        </p:txBody>
      </p:sp>
    </p:spTree>
    <p:extLst>
      <p:ext uri="{BB962C8B-B14F-4D97-AF65-F5344CB8AC3E}">
        <p14:creationId xmlns:p14="http://schemas.microsoft.com/office/powerpoint/2010/main" xmlns="" val="531432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57994"/>
          </a:xfrm>
          <a:prstGeom prst="rect">
            <a:avLst/>
          </a:prstGeom>
        </p:spPr>
        <p:txBody>
          <a:bodyPr vert="horz" lIns="93013" tIns="46506" rIns="93013" bIns="46506" rtlCol="0"/>
          <a:lstStyle>
            <a:lvl1pPr algn="l">
              <a:defRPr sz="1200"/>
            </a:lvl1pPr>
          </a:lstStyle>
          <a:p>
            <a:endParaRPr lang="en-US" dirty="0"/>
          </a:p>
        </p:txBody>
      </p:sp>
      <p:sp>
        <p:nvSpPr>
          <p:cNvPr id="3" name="Date Placeholder 2"/>
          <p:cNvSpPr>
            <a:spLocks noGrp="1"/>
          </p:cNvSpPr>
          <p:nvPr>
            <p:ph type="dt" idx="1"/>
          </p:nvPr>
        </p:nvSpPr>
        <p:spPr>
          <a:xfrm>
            <a:off x="3970938" y="0"/>
            <a:ext cx="3037840" cy="457994"/>
          </a:xfrm>
          <a:prstGeom prst="rect">
            <a:avLst/>
          </a:prstGeom>
        </p:spPr>
        <p:txBody>
          <a:bodyPr vert="horz" lIns="93013" tIns="46506" rIns="93013" bIns="46506" rtlCol="0"/>
          <a:lstStyle>
            <a:lvl1pPr algn="r">
              <a:defRPr sz="1200"/>
            </a:lvl1pPr>
          </a:lstStyle>
          <a:p>
            <a:fld id="{C8926AC9-2B23-4FBC-BF70-0A62AFBE7171}" type="datetimeFigureOut">
              <a:rPr lang="en-US" smtClean="0"/>
              <a:pPr/>
              <a:t>9/21/2011</a:t>
            </a:fld>
            <a:endParaRPr lang="en-US" dirty="0"/>
          </a:p>
        </p:txBody>
      </p:sp>
      <p:sp>
        <p:nvSpPr>
          <p:cNvPr id="4" name="Slide Image Placeholder 3"/>
          <p:cNvSpPr>
            <a:spLocks noGrp="1" noRot="1" noChangeAspect="1"/>
          </p:cNvSpPr>
          <p:nvPr>
            <p:ph type="sldImg" idx="2"/>
          </p:nvPr>
        </p:nvSpPr>
        <p:spPr>
          <a:xfrm>
            <a:off x="1222375" y="688975"/>
            <a:ext cx="4575175" cy="3432175"/>
          </a:xfrm>
          <a:prstGeom prst="rect">
            <a:avLst/>
          </a:prstGeom>
          <a:noFill/>
          <a:ln w="12700">
            <a:solidFill>
              <a:prstClr val="black"/>
            </a:solidFill>
          </a:ln>
        </p:spPr>
        <p:txBody>
          <a:bodyPr vert="horz" lIns="93013" tIns="46506" rIns="93013" bIns="46506" rtlCol="0" anchor="ctr"/>
          <a:lstStyle/>
          <a:p>
            <a:endParaRPr lang="en-US" dirty="0"/>
          </a:p>
        </p:txBody>
      </p:sp>
      <p:sp>
        <p:nvSpPr>
          <p:cNvPr id="5" name="Notes Placeholder 4"/>
          <p:cNvSpPr>
            <a:spLocks noGrp="1"/>
          </p:cNvSpPr>
          <p:nvPr>
            <p:ph type="body" sz="quarter" idx="3"/>
          </p:nvPr>
        </p:nvSpPr>
        <p:spPr>
          <a:xfrm>
            <a:off x="701040" y="4350941"/>
            <a:ext cx="5608320" cy="4121944"/>
          </a:xfrm>
          <a:prstGeom prst="rect">
            <a:avLst/>
          </a:prstGeom>
        </p:spPr>
        <p:txBody>
          <a:bodyPr vert="horz" lIns="93013" tIns="46506" rIns="93013" bIns="465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00291"/>
            <a:ext cx="3037840" cy="457994"/>
          </a:xfrm>
          <a:prstGeom prst="rect">
            <a:avLst/>
          </a:prstGeom>
        </p:spPr>
        <p:txBody>
          <a:bodyPr vert="horz" lIns="93013" tIns="46506" rIns="93013" bIns="4650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00291"/>
            <a:ext cx="3037840" cy="457994"/>
          </a:xfrm>
          <a:prstGeom prst="rect">
            <a:avLst/>
          </a:prstGeom>
        </p:spPr>
        <p:txBody>
          <a:bodyPr vert="horz" lIns="93013" tIns="46506" rIns="93013" bIns="46506" rtlCol="0" anchor="b"/>
          <a:lstStyle>
            <a:lvl1pPr algn="r">
              <a:defRPr sz="1200"/>
            </a:lvl1pPr>
          </a:lstStyle>
          <a:p>
            <a:fld id="{D266A94D-C181-46BB-896C-A16F1B32B475}" type="slidenum">
              <a:rPr lang="en-US" smtClean="0"/>
              <a:pPr/>
              <a:t>‹#›</a:t>
            </a:fld>
            <a:endParaRPr lang="en-US" dirty="0"/>
          </a:p>
        </p:txBody>
      </p:sp>
    </p:spTree>
    <p:extLst>
      <p:ext uri="{BB962C8B-B14F-4D97-AF65-F5344CB8AC3E}">
        <p14:creationId xmlns:p14="http://schemas.microsoft.com/office/powerpoint/2010/main" xmlns="" val="378617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algn="ctr">
              <a:spcBef>
                <a:spcPts val="0"/>
              </a:spcBef>
            </a:pPr>
            <a:r>
              <a:rPr lang="en-US" sz="1600" b="1" dirty="0">
                <a:latin typeface="Calibri" pitchFamily="34" charset="0"/>
              </a:rPr>
              <a:t> </a:t>
            </a:r>
            <a:r>
              <a:rPr lang="en-US" sz="1600" b="1" u="sng" dirty="0">
                <a:latin typeface="Calibri" pitchFamily="34" charset="0"/>
              </a:rPr>
              <a:t>GLM Characteristics</a:t>
            </a:r>
          </a:p>
          <a:p>
            <a:pPr>
              <a:spcBef>
                <a:spcPts val="0"/>
              </a:spcBef>
              <a:buFontTx/>
              <a:buChar char="•"/>
            </a:pPr>
            <a:r>
              <a:rPr lang="en-US" sz="1600" dirty="0">
                <a:latin typeface="Calibri" pitchFamily="34" charset="0"/>
              </a:rPr>
              <a:t> Staring CCD imager (1372x1300 pixels)</a:t>
            </a:r>
          </a:p>
          <a:p>
            <a:pPr lvl="1">
              <a:spcBef>
                <a:spcPts val="0"/>
              </a:spcBef>
            </a:pPr>
            <a:r>
              <a:rPr lang="en-US" sz="1600" dirty="0">
                <a:latin typeface="Calibri" pitchFamily="34" charset="0"/>
              </a:rPr>
              <a:t>-  Single band 777.4 nm</a:t>
            </a:r>
          </a:p>
          <a:p>
            <a:pPr lvl="1">
              <a:spcBef>
                <a:spcPts val="0"/>
              </a:spcBef>
            </a:pPr>
            <a:r>
              <a:rPr lang="en-US" sz="1600" dirty="0">
                <a:latin typeface="Calibri" pitchFamily="34" charset="0"/>
              </a:rPr>
              <a:t>-  2 ms frame rate</a:t>
            </a:r>
          </a:p>
          <a:p>
            <a:pPr lvl="1">
              <a:spcBef>
                <a:spcPts val="0"/>
              </a:spcBef>
            </a:pPr>
            <a:r>
              <a:rPr lang="en-US" sz="1600" dirty="0">
                <a:latin typeface="Calibri" pitchFamily="34" charset="0"/>
              </a:rPr>
              <a:t> - 7.7 Mbps downlink data rate</a:t>
            </a:r>
          </a:p>
          <a:p>
            <a:pPr>
              <a:spcBef>
                <a:spcPts val="0"/>
              </a:spcBef>
              <a:buFontTx/>
              <a:buChar char="•"/>
            </a:pPr>
            <a:r>
              <a:rPr lang="en-US" sz="1600" dirty="0">
                <a:latin typeface="Calibri" pitchFamily="34" charset="0"/>
              </a:rPr>
              <a:t> Near uniform spatial resolution to 52 deg N lat</a:t>
            </a:r>
          </a:p>
          <a:p>
            <a:pPr lvl="1">
              <a:spcBef>
                <a:spcPts val="0"/>
              </a:spcBef>
            </a:pPr>
            <a:r>
              <a:rPr lang="en-US" sz="1600" dirty="0">
                <a:latin typeface="Calibri" pitchFamily="34" charset="0"/>
              </a:rPr>
              <a:t>- 8 km nadir to 14 km at edge</a:t>
            </a:r>
          </a:p>
          <a:p>
            <a:pPr lvl="1">
              <a:spcBef>
                <a:spcPts val="0"/>
              </a:spcBef>
              <a:buFontTx/>
              <a:buChar char="-"/>
            </a:pPr>
            <a:r>
              <a:rPr lang="en-US" sz="1600" dirty="0">
                <a:latin typeface="Calibri" pitchFamily="34" charset="0"/>
              </a:rPr>
              <a:t>70-90% flash detection</a:t>
            </a:r>
          </a:p>
          <a:p>
            <a:pPr>
              <a:spcBef>
                <a:spcPts val="0"/>
              </a:spcBef>
              <a:buFontTx/>
              <a:buChar char="•"/>
            </a:pPr>
            <a:r>
              <a:rPr lang="en-US" sz="1600" dirty="0">
                <a:latin typeface="Calibri" pitchFamily="34" charset="0"/>
              </a:rPr>
              <a:t> Product Availability (event, group, flash)</a:t>
            </a:r>
          </a:p>
          <a:p>
            <a:pPr lvl="1">
              <a:spcBef>
                <a:spcPts val="0"/>
              </a:spcBef>
            </a:pPr>
            <a:r>
              <a:rPr lang="en-US" sz="1600" dirty="0">
                <a:latin typeface="Calibri" pitchFamily="34" charset="0"/>
              </a:rPr>
              <a:t> - &lt; 20 sec total latency</a:t>
            </a:r>
          </a:p>
          <a:p>
            <a:pPr lvl="1">
              <a:spcBef>
                <a:spcPts val="0"/>
              </a:spcBef>
            </a:pPr>
            <a:r>
              <a:rPr lang="en-US" sz="1600" dirty="0">
                <a:latin typeface="Calibri" pitchFamily="34" charset="0"/>
              </a:rPr>
              <a:t>-  satellite rebroadcast and internet</a:t>
            </a:r>
          </a:p>
          <a:p>
            <a:pPr>
              <a:spcBef>
                <a:spcPct val="0"/>
              </a:spcBef>
            </a:pPr>
            <a:endParaRPr lang="en-US" dirty="0"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20450" fontAlgn="base">
              <a:spcBef>
                <a:spcPct val="0"/>
              </a:spcBef>
              <a:spcAft>
                <a:spcPct val="0"/>
              </a:spcAft>
            </a:pPr>
            <a:fld id="{E1094A7F-ABCB-43A3-B585-C6F66B9ED2DD}" type="slidenum">
              <a:rPr lang="en-US">
                <a:solidFill>
                  <a:srgbClr val="000000"/>
                </a:solidFill>
              </a:rPr>
              <a:pPr defTabSz="920450" fontAlgn="base">
                <a:spcBef>
                  <a:spcPct val="0"/>
                </a:spcBef>
                <a:spcAft>
                  <a:spcPct val="0"/>
                </a:spcAft>
              </a:pPr>
              <a:t>3</a:t>
            </a:fld>
            <a:endParaRPr lang="en-US"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100000">
              <a:schemeClr val="bg1"/>
            </a:gs>
            <a:gs pos="80000">
              <a:schemeClr val="bg1"/>
            </a:gs>
            <a:gs pos="21000">
              <a:schemeClr val="bg1">
                <a:lumMod val="75000"/>
                <a:lumOff val="25000"/>
              </a:schemeClr>
            </a:gs>
          </a:gsLst>
          <a:lin ang="0" scaled="1"/>
          <a:tileRect/>
        </a:gradFill>
        <a:effectLst/>
      </p:bgPr>
    </p:bg>
    <p:spTree>
      <p:nvGrpSpPr>
        <p:cNvPr id="1" name=""/>
        <p:cNvGrpSpPr/>
        <p:nvPr/>
      </p:nvGrpSpPr>
      <p:grpSpPr>
        <a:xfrm>
          <a:off x="0" y="0"/>
          <a:ext cx="0" cy="0"/>
          <a:chOff x="0" y="0"/>
          <a:chExt cx="0" cy="0"/>
        </a:xfrm>
      </p:grpSpPr>
      <p:pic>
        <p:nvPicPr>
          <p:cNvPr id="4" name="Picture 6" descr="166_.jpg"/>
          <p:cNvPicPr>
            <a:picLocks noChangeAspect="1"/>
          </p:cNvPicPr>
          <p:nvPr userDrawn="1"/>
        </p:nvPicPr>
        <p:blipFill>
          <a:blip r:embed="rId3" cstate="print"/>
          <a:srcRect/>
          <a:stretch>
            <a:fillRect/>
          </a:stretch>
        </p:blipFill>
        <p:spPr bwMode="auto">
          <a:xfrm>
            <a:off x="6248400" y="1027113"/>
            <a:ext cx="2895600" cy="4916487"/>
          </a:xfrm>
          <a:prstGeom prst="rect">
            <a:avLst/>
          </a:prstGeom>
          <a:noFill/>
          <a:ln w="9525">
            <a:noFill/>
            <a:miter lim="800000"/>
            <a:headEnd/>
            <a:tailEnd/>
          </a:ln>
        </p:spPr>
      </p:pic>
      <p:sp>
        <p:nvSpPr>
          <p:cNvPr id="3" name="Subtitle 2"/>
          <p:cNvSpPr>
            <a:spLocks noGrp="1"/>
          </p:cNvSpPr>
          <p:nvPr>
            <p:ph type="subTitle" idx="1"/>
          </p:nvPr>
        </p:nvSpPr>
        <p:spPr>
          <a:xfrm>
            <a:off x="0"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0"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2ACBBC34-FB83-4C19-AA6A-67C0CB65BC11}" type="datetime1">
              <a:rPr lang="en-US" smtClean="0"/>
              <a:pPr>
                <a:defRPr/>
              </a:pPr>
              <a:t>9/21/2011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32DCB885-C762-42FF-8BED-6DFC927209F3}" type="datetime1">
              <a:rPr lang="en-US" smtClean="0"/>
              <a:pPr>
                <a:defRPr/>
              </a:pPr>
              <a:t>9/21/2011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F8BBB978-F783-4560-B5F8-459943D30458}" type="slidenum">
              <a:rPr lang="en-US" smtClean="0"/>
              <a:pPr>
                <a:defRPr/>
              </a:pPr>
              <a:t>‹#›</a:t>
            </a:fld>
            <a:endParaRPr lang="en-US" dirty="0"/>
          </a:p>
        </p:txBody>
      </p:sp>
      <p:grpSp>
        <p:nvGrpSpPr>
          <p:cNvPr id="8" name="Group 7"/>
          <p:cNvGrpSpPr/>
          <p:nvPr userDrawn="1"/>
        </p:nvGrpSpPr>
        <p:grpSpPr>
          <a:xfrm>
            <a:off x="0" y="0"/>
            <a:ext cx="9144000" cy="6858000"/>
            <a:chOff x="0" y="0"/>
            <a:chExt cx="9144000" cy="6858000"/>
          </a:xfrm>
        </p:grpSpPr>
        <p:sp>
          <p:nvSpPr>
            <p:cNvPr id="9" name="Rectangle 8"/>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1" name="Picture 10" descr="166_.jpg"/>
            <p:cNvPicPr>
              <a:picLocks noChangeAspect="1"/>
            </p:cNvPicPr>
            <p:nvPr userDrawn="1"/>
          </p:nvPicPr>
          <p:blipFill>
            <a:blip r:embed="rId2" cstate="print"/>
            <a:srcRect/>
            <a:stretch>
              <a:fillRect/>
            </a:stretch>
          </p:blipFill>
          <p:spPr bwMode="auto">
            <a:xfrm>
              <a:off x="8077200" y="1"/>
              <a:ext cx="1066799" cy="1477106"/>
            </a:xfrm>
            <a:prstGeom prst="rect">
              <a:avLst/>
            </a:prstGeom>
            <a:noFill/>
            <a:ln w="9525">
              <a:noFill/>
              <a:miter lim="800000"/>
              <a:headEnd/>
              <a:tailEnd/>
            </a:ln>
          </p:spPr>
        </p:pic>
        <p:pic>
          <p:nvPicPr>
            <p:cNvPr id="12" name="Picture 4"/>
            <p:cNvPicPr>
              <a:picLocks noChangeAspect="1" noChangeArrowheads="1"/>
            </p:cNvPicPr>
            <p:nvPr userDrawn="1"/>
          </p:nvPicPr>
          <p:blipFill>
            <a:blip r:embed="rId3" cstate="print"/>
            <a:srcRect/>
            <a:stretch>
              <a:fillRect/>
            </a:stretch>
          </p:blipFill>
          <p:spPr bwMode="auto">
            <a:xfrm>
              <a:off x="0" y="762000"/>
              <a:ext cx="762000" cy="650488"/>
            </a:xfrm>
            <a:prstGeom prst="rect">
              <a:avLst/>
            </a:prstGeom>
            <a:noFill/>
            <a:ln w="9525">
              <a:noFill/>
              <a:miter lim="800000"/>
              <a:headEnd/>
              <a:tailEnd/>
            </a:ln>
          </p:spPr>
        </p:pic>
        <p:pic>
          <p:nvPicPr>
            <p:cNvPr id="13" name="Picture 5"/>
            <p:cNvPicPr>
              <a:picLocks noChangeAspect="1" noChangeArrowheads="1"/>
            </p:cNvPicPr>
            <p:nvPr userDrawn="1"/>
          </p:nvPicPr>
          <p:blipFill>
            <a:blip r:embed="rId4" cstate="print"/>
            <a:srcRect/>
            <a:stretch>
              <a:fillRect/>
            </a:stretch>
          </p:blipFill>
          <p:spPr bwMode="auto">
            <a:xfrm>
              <a:off x="723900" y="762000"/>
              <a:ext cx="647700" cy="647700"/>
            </a:xfrm>
            <a:prstGeom prst="rect">
              <a:avLst/>
            </a:prstGeom>
            <a:noFill/>
            <a:ln w="9525">
              <a:noFill/>
              <a:miter lim="800000"/>
              <a:headEnd/>
              <a:tailEnd/>
            </a:ln>
          </p:spPr>
        </p:pic>
      </p:grpSp>
      <p:pic>
        <p:nvPicPr>
          <p:cNvPr id="14" name="Picture 13" descr="GOES-R_logo_v2.png"/>
          <p:cNvPicPr>
            <a:picLocks noChangeAspect="1"/>
          </p:cNvPicPr>
          <p:nvPr userDrawn="1"/>
        </p:nvPicPr>
        <p:blipFill>
          <a:blip r:embed="rId5" cstate="print"/>
          <a:stretch>
            <a:fillRect/>
          </a:stretch>
        </p:blipFill>
        <p:spPr>
          <a:xfrm>
            <a:off x="0" y="0"/>
            <a:ext cx="1143000" cy="762000"/>
          </a:xfrm>
          <a:prstGeom prst="rect">
            <a:avLst/>
          </a:prstGeom>
        </p:spPr>
      </p:pic>
    </p:spTree>
    <p:extLst>
      <p:ext uri="{BB962C8B-B14F-4D97-AF65-F5344CB8AC3E}">
        <p14:creationId xmlns:p14="http://schemas.microsoft.com/office/powerpoint/2010/main" xmlns="" val="455057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31D1C434-5B12-4C03-AF75-6ABA91B8E2DE}" type="datetime1">
              <a:rPr lang="en-US" smtClean="0"/>
              <a:pPr>
                <a:defRPr/>
              </a:pPr>
              <a:t>9/21/2011</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0BFEE794-286C-43E6-A7E2-0D551E93D8D3}" type="slidenum">
              <a:rPr lang="en-US" smtClean="0"/>
              <a:pPr>
                <a:defRPr/>
              </a:pPr>
              <a:t>‹#›</a:t>
            </a:fld>
            <a:endParaRPr lang="en-US" dirty="0"/>
          </a:p>
        </p:txBody>
      </p:sp>
      <p:grpSp>
        <p:nvGrpSpPr>
          <p:cNvPr id="10" name="Group 9"/>
          <p:cNvGrpSpPr/>
          <p:nvPr userDrawn="1"/>
        </p:nvGrpSpPr>
        <p:grpSpPr>
          <a:xfrm>
            <a:off x="0" y="0"/>
            <a:ext cx="9144000" cy="6858000"/>
            <a:chOff x="0" y="0"/>
            <a:chExt cx="9144000" cy="6858000"/>
          </a:xfrm>
        </p:grpSpPr>
        <p:sp>
          <p:nvSpPr>
            <p:cNvPr id="11" name="Rectangle 10"/>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3" name="Picture 10" descr="166_.jpg"/>
            <p:cNvPicPr>
              <a:picLocks noChangeAspect="1"/>
            </p:cNvPicPr>
            <p:nvPr userDrawn="1"/>
          </p:nvPicPr>
          <p:blipFill>
            <a:blip r:embed="rId2" cstate="print"/>
            <a:srcRect/>
            <a:stretch>
              <a:fillRect/>
            </a:stretch>
          </p:blipFill>
          <p:spPr bwMode="auto">
            <a:xfrm>
              <a:off x="8077200" y="1"/>
              <a:ext cx="1066799" cy="1477106"/>
            </a:xfrm>
            <a:prstGeom prst="rect">
              <a:avLst/>
            </a:prstGeom>
            <a:noFill/>
            <a:ln w="9525">
              <a:noFill/>
              <a:miter lim="800000"/>
              <a:headEnd/>
              <a:tailEnd/>
            </a:ln>
          </p:spPr>
        </p:pic>
        <p:pic>
          <p:nvPicPr>
            <p:cNvPr id="14" name="Picture 4"/>
            <p:cNvPicPr>
              <a:picLocks noChangeAspect="1" noChangeArrowheads="1"/>
            </p:cNvPicPr>
            <p:nvPr userDrawn="1"/>
          </p:nvPicPr>
          <p:blipFill>
            <a:blip r:embed="rId3" cstate="print"/>
            <a:srcRect/>
            <a:stretch>
              <a:fillRect/>
            </a:stretch>
          </p:blipFill>
          <p:spPr bwMode="auto">
            <a:xfrm>
              <a:off x="0" y="762000"/>
              <a:ext cx="762000" cy="650488"/>
            </a:xfrm>
            <a:prstGeom prst="rect">
              <a:avLst/>
            </a:prstGeom>
            <a:noFill/>
            <a:ln w="9525">
              <a:noFill/>
              <a:miter lim="800000"/>
              <a:headEnd/>
              <a:tailEnd/>
            </a:ln>
          </p:spPr>
        </p:pic>
        <p:pic>
          <p:nvPicPr>
            <p:cNvPr id="15" name="Picture 5"/>
            <p:cNvPicPr>
              <a:picLocks noChangeAspect="1" noChangeArrowheads="1"/>
            </p:cNvPicPr>
            <p:nvPr userDrawn="1"/>
          </p:nvPicPr>
          <p:blipFill>
            <a:blip r:embed="rId4" cstate="print"/>
            <a:srcRect/>
            <a:stretch>
              <a:fillRect/>
            </a:stretch>
          </p:blipFill>
          <p:spPr bwMode="auto">
            <a:xfrm>
              <a:off x="723900" y="762000"/>
              <a:ext cx="647700" cy="647700"/>
            </a:xfrm>
            <a:prstGeom prst="rect">
              <a:avLst/>
            </a:prstGeom>
            <a:noFill/>
            <a:ln w="9525">
              <a:noFill/>
              <a:miter lim="800000"/>
              <a:headEnd/>
              <a:tailEnd/>
            </a:ln>
          </p:spPr>
        </p:pic>
        <p:pic>
          <p:nvPicPr>
            <p:cNvPr id="16" name="Picture 33" descr="GOES-R_Color_Lg"/>
            <p:cNvPicPr>
              <a:picLocks noChangeAspect="1" noChangeArrowheads="1"/>
            </p:cNvPicPr>
            <p:nvPr userDrawn="1"/>
          </p:nvPicPr>
          <p:blipFill>
            <a:blip r:embed="rId5" cstate="print">
              <a:clrChange>
                <a:clrFrom>
                  <a:srgbClr val="FFFFFF"/>
                </a:clrFrom>
                <a:clrTo>
                  <a:srgbClr val="FFFFFF">
                    <a:alpha val="0"/>
                  </a:srgbClr>
                </a:clrTo>
              </a:clrChange>
            </a:blip>
            <a:srcRect/>
            <a:stretch>
              <a:fillRect/>
            </a:stretch>
          </p:blipFill>
          <p:spPr bwMode="auto">
            <a:xfrm>
              <a:off x="76200" y="0"/>
              <a:ext cx="1241425" cy="827617"/>
            </a:xfrm>
            <a:prstGeom prst="rect">
              <a:avLst/>
            </a:prstGeom>
            <a:noFill/>
          </p:spPr>
        </p:pic>
      </p:grpSp>
    </p:spTree>
    <p:extLst>
      <p:ext uri="{BB962C8B-B14F-4D97-AF65-F5344CB8AC3E}">
        <p14:creationId xmlns:p14="http://schemas.microsoft.com/office/powerpoint/2010/main" xmlns="" val="190213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158AAC84-230A-4718-B9ED-3AE5A63C63A6}" type="datetime1">
              <a:rPr lang="en-US" smtClean="0"/>
              <a:pPr>
                <a:defRPr/>
              </a:pPr>
              <a:t>9/21/2011</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93880D5D-487B-49EF-ADB5-2AA03D04BA24}" type="slidenum">
              <a:rPr lang="en-US" smtClean="0"/>
              <a:pPr>
                <a:defRPr/>
              </a:pPr>
              <a:t>‹#›</a:t>
            </a:fld>
            <a:endParaRPr lang="en-US" dirty="0"/>
          </a:p>
        </p:txBody>
      </p:sp>
      <p:grpSp>
        <p:nvGrpSpPr>
          <p:cNvPr id="6" name="Group 5"/>
          <p:cNvGrpSpPr/>
          <p:nvPr userDrawn="1"/>
        </p:nvGrpSpPr>
        <p:grpSpPr>
          <a:xfrm>
            <a:off x="0" y="0"/>
            <a:ext cx="9144000" cy="6858000"/>
            <a:chOff x="0" y="0"/>
            <a:chExt cx="9144000" cy="6858000"/>
          </a:xfrm>
        </p:grpSpPr>
        <p:sp>
          <p:nvSpPr>
            <p:cNvPr id="7" name="Rectangle 6"/>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7"/>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10" descr="166_.jpg"/>
            <p:cNvPicPr>
              <a:picLocks noChangeAspect="1"/>
            </p:cNvPicPr>
            <p:nvPr userDrawn="1"/>
          </p:nvPicPr>
          <p:blipFill>
            <a:blip r:embed="rId2" cstate="print"/>
            <a:srcRect/>
            <a:stretch>
              <a:fillRect/>
            </a:stretch>
          </p:blipFill>
          <p:spPr bwMode="auto">
            <a:xfrm>
              <a:off x="8077200" y="1"/>
              <a:ext cx="1066799" cy="1477106"/>
            </a:xfrm>
            <a:prstGeom prst="rect">
              <a:avLst/>
            </a:prstGeom>
            <a:noFill/>
            <a:ln w="9525">
              <a:noFill/>
              <a:miter lim="800000"/>
              <a:headEnd/>
              <a:tailEnd/>
            </a:ln>
          </p:spPr>
        </p:pic>
        <p:pic>
          <p:nvPicPr>
            <p:cNvPr id="10" name="Picture 4"/>
            <p:cNvPicPr>
              <a:picLocks noChangeAspect="1" noChangeArrowheads="1"/>
            </p:cNvPicPr>
            <p:nvPr userDrawn="1"/>
          </p:nvPicPr>
          <p:blipFill>
            <a:blip r:embed="rId3" cstate="print"/>
            <a:srcRect/>
            <a:stretch>
              <a:fillRect/>
            </a:stretch>
          </p:blipFill>
          <p:spPr bwMode="auto">
            <a:xfrm>
              <a:off x="0" y="762000"/>
              <a:ext cx="762000" cy="650488"/>
            </a:xfrm>
            <a:prstGeom prst="rect">
              <a:avLst/>
            </a:prstGeom>
            <a:noFill/>
            <a:ln w="9525">
              <a:noFill/>
              <a:miter lim="800000"/>
              <a:headEnd/>
              <a:tailEnd/>
            </a:ln>
          </p:spPr>
        </p:pic>
        <p:pic>
          <p:nvPicPr>
            <p:cNvPr id="11" name="Picture 5"/>
            <p:cNvPicPr>
              <a:picLocks noChangeAspect="1" noChangeArrowheads="1"/>
            </p:cNvPicPr>
            <p:nvPr userDrawn="1"/>
          </p:nvPicPr>
          <p:blipFill>
            <a:blip r:embed="rId4" cstate="print"/>
            <a:srcRect/>
            <a:stretch>
              <a:fillRect/>
            </a:stretch>
          </p:blipFill>
          <p:spPr bwMode="auto">
            <a:xfrm>
              <a:off x="723900" y="762000"/>
              <a:ext cx="647700" cy="647700"/>
            </a:xfrm>
            <a:prstGeom prst="rect">
              <a:avLst/>
            </a:prstGeom>
            <a:noFill/>
            <a:ln w="9525">
              <a:noFill/>
              <a:miter lim="800000"/>
              <a:headEnd/>
              <a:tailEnd/>
            </a:ln>
          </p:spPr>
        </p:pic>
      </p:grpSp>
      <p:pic>
        <p:nvPicPr>
          <p:cNvPr id="12" name="Picture 11" descr="GOES-R_logo_v2.png"/>
          <p:cNvPicPr>
            <a:picLocks noChangeAspect="1"/>
          </p:cNvPicPr>
          <p:nvPr userDrawn="1"/>
        </p:nvPicPr>
        <p:blipFill>
          <a:blip r:embed="rId5"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xmlns="" val="749386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17CCD9D-B353-4C0A-BDE4-F72397FCB81F}" type="datetime1">
              <a:rPr lang="en-US" smtClean="0"/>
              <a:pPr>
                <a:defRPr/>
              </a:pPr>
              <a:t>9/21/2011</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0D9AC741-1BF0-41AA-9B51-622F501F52CB}" type="slidenum">
              <a:rPr lang="en-US" smtClean="0"/>
              <a:pPr>
                <a:defRPr/>
              </a:pPr>
              <a:t>‹#›</a:t>
            </a:fld>
            <a:endParaRPr lang="en-US" dirty="0"/>
          </a:p>
        </p:txBody>
      </p:sp>
      <p:grpSp>
        <p:nvGrpSpPr>
          <p:cNvPr id="5" name="Group 4"/>
          <p:cNvGrpSpPr/>
          <p:nvPr userDrawn="1"/>
        </p:nvGrpSpPr>
        <p:grpSpPr>
          <a:xfrm>
            <a:off x="0" y="0"/>
            <a:ext cx="9144000" cy="6858000"/>
            <a:chOff x="0" y="0"/>
            <a:chExt cx="9144000" cy="6858000"/>
          </a:xfrm>
        </p:grpSpPr>
        <p:sp>
          <p:nvSpPr>
            <p:cNvPr id="6" name="Rectangle 5"/>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Picture 10" descr="166_.jpg"/>
            <p:cNvPicPr>
              <a:picLocks noChangeAspect="1"/>
            </p:cNvPicPr>
            <p:nvPr userDrawn="1"/>
          </p:nvPicPr>
          <p:blipFill>
            <a:blip r:embed="rId2" cstate="print"/>
            <a:srcRect/>
            <a:stretch>
              <a:fillRect/>
            </a:stretch>
          </p:blipFill>
          <p:spPr bwMode="auto">
            <a:xfrm>
              <a:off x="8077200" y="1"/>
              <a:ext cx="1066799" cy="1477106"/>
            </a:xfrm>
            <a:prstGeom prst="rect">
              <a:avLst/>
            </a:prstGeom>
            <a:noFill/>
            <a:ln w="9525">
              <a:noFill/>
              <a:miter lim="800000"/>
              <a:headEnd/>
              <a:tailEnd/>
            </a:ln>
          </p:spPr>
        </p:pic>
        <p:pic>
          <p:nvPicPr>
            <p:cNvPr id="9" name="Picture 4"/>
            <p:cNvPicPr>
              <a:picLocks noChangeAspect="1" noChangeArrowheads="1"/>
            </p:cNvPicPr>
            <p:nvPr userDrawn="1"/>
          </p:nvPicPr>
          <p:blipFill>
            <a:blip r:embed="rId3" cstate="print"/>
            <a:srcRect/>
            <a:stretch>
              <a:fillRect/>
            </a:stretch>
          </p:blipFill>
          <p:spPr bwMode="auto">
            <a:xfrm>
              <a:off x="0" y="762000"/>
              <a:ext cx="762000" cy="650488"/>
            </a:xfrm>
            <a:prstGeom prst="rect">
              <a:avLst/>
            </a:prstGeom>
            <a:noFill/>
            <a:ln w="9525">
              <a:noFill/>
              <a:miter lim="800000"/>
              <a:headEnd/>
              <a:tailEnd/>
            </a:ln>
          </p:spPr>
        </p:pic>
        <p:pic>
          <p:nvPicPr>
            <p:cNvPr id="10" name="Picture 5"/>
            <p:cNvPicPr>
              <a:picLocks noChangeAspect="1" noChangeArrowheads="1"/>
            </p:cNvPicPr>
            <p:nvPr userDrawn="1"/>
          </p:nvPicPr>
          <p:blipFill>
            <a:blip r:embed="rId4" cstate="print"/>
            <a:srcRect/>
            <a:stretch>
              <a:fillRect/>
            </a:stretch>
          </p:blipFill>
          <p:spPr bwMode="auto">
            <a:xfrm>
              <a:off x="723900" y="762000"/>
              <a:ext cx="647700" cy="647700"/>
            </a:xfrm>
            <a:prstGeom prst="rect">
              <a:avLst/>
            </a:prstGeom>
            <a:noFill/>
            <a:ln w="9525">
              <a:noFill/>
              <a:miter lim="800000"/>
              <a:headEnd/>
              <a:tailEnd/>
            </a:ln>
          </p:spPr>
        </p:pic>
      </p:grpSp>
      <p:pic>
        <p:nvPicPr>
          <p:cNvPr id="11" name="Picture 10" descr="GOES-R_logo_v2.png"/>
          <p:cNvPicPr>
            <a:picLocks noChangeAspect="1"/>
          </p:cNvPicPr>
          <p:nvPr userDrawn="1"/>
        </p:nvPicPr>
        <p:blipFill>
          <a:blip r:embed="rId5"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xmlns="" val="2072995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1DCB09A-BA5E-4AB7-91E1-C59162FD57D5}" type="datetime1">
              <a:rPr lang="en-US" smtClean="0"/>
              <a:pPr>
                <a:defRPr/>
              </a:pPr>
              <a:t>9/21/2011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AB7CDD12-FE8D-4106-B4D7-32F5C435D54A}" type="slidenum">
              <a:rPr lang="en-US" smtClean="0"/>
              <a:pPr>
                <a:defRPr/>
              </a:pPr>
              <a:t>‹#›</a:t>
            </a:fld>
            <a:endParaRPr lang="en-US" dirty="0"/>
          </a:p>
        </p:txBody>
      </p:sp>
    </p:spTree>
    <p:extLst>
      <p:ext uri="{BB962C8B-B14F-4D97-AF65-F5344CB8AC3E}">
        <p14:creationId xmlns:p14="http://schemas.microsoft.com/office/powerpoint/2010/main" xmlns="" val="63300089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1DCB09A-BA5E-4AB7-91E1-C59162FD57D5}" type="datetime1">
              <a:rPr lang="en-US" smtClean="0"/>
              <a:pPr>
                <a:defRPr/>
              </a:pPr>
              <a:t>9/21/2011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AB7CDD12-FE8D-4106-B4D7-32F5C435D54A}" type="slidenum">
              <a:rPr lang="en-US" smtClean="0"/>
              <a:pPr>
                <a:defRPr/>
              </a:pPr>
              <a:t>‹#›</a:t>
            </a:fld>
            <a:endParaRPr lang="en-US" dirty="0"/>
          </a:p>
        </p:txBody>
      </p:sp>
    </p:spTree>
    <p:extLst>
      <p:ext uri="{BB962C8B-B14F-4D97-AF65-F5344CB8AC3E}">
        <p14:creationId xmlns:p14="http://schemas.microsoft.com/office/powerpoint/2010/main" xmlns="" val="43522441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1DCB09A-BA5E-4AB7-91E1-C59162FD57D5}" type="datetime1">
              <a:rPr lang="en-US" smtClean="0"/>
              <a:pPr>
                <a:defRPr/>
              </a:pPr>
              <a:t>9/21/2011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B7CDD12-FE8D-4106-B4D7-32F5C435D54A}" type="slidenum">
              <a:rPr lang="en-US" smtClean="0"/>
              <a:pPr>
                <a:defRPr/>
              </a:pPr>
              <a:t>‹#›</a:t>
            </a:fld>
            <a:endParaRPr lang="en-US" dirty="0"/>
          </a:p>
        </p:txBody>
      </p:sp>
    </p:spTree>
    <p:extLst>
      <p:ext uri="{BB962C8B-B14F-4D97-AF65-F5344CB8AC3E}">
        <p14:creationId xmlns:p14="http://schemas.microsoft.com/office/powerpoint/2010/main" xmlns="" val="33029548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1DCB09A-BA5E-4AB7-91E1-C59162FD57D5}" type="datetime1">
              <a:rPr lang="en-US" smtClean="0"/>
              <a:pPr>
                <a:defRPr/>
              </a:pPr>
              <a:t>9/21/2011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B7CDD12-FE8D-4106-B4D7-32F5C435D54A}" type="slidenum">
              <a:rPr lang="en-US" smtClean="0"/>
              <a:pPr>
                <a:defRPr/>
              </a:pPr>
              <a:t>‹#›</a:t>
            </a:fld>
            <a:endParaRPr lang="en-US" dirty="0"/>
          </a:p>
        </p:txBody>
      </p:sp>
    </p:spTree>
    <p:extLst>
      <p:ext uri="{BB962C8B-B14F-4D97-AF65-F5344CB8AC3E}">
        <p14:creationId xmlns:p14="http://schemas.microsoft.com/office/powerpoint/2010/main" xmlns="" val="308070561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5" name="Group 14"/>
          <p:cNvGrpSpPr/>
          <p:nvPr userDrawn="1"/>
        </p:nvGrpSpPr>
        <p:grpSpPr>
          <a:xfrm>
            <a:off x="0" y="0"/>
            <a:ext cx="9144000" cy="6858000"/>
            <a:chOff x="0" y="0"/>
            <a:chExt cx="9144000" cy="6858000"/>
          </a:xfrm>
        </p:grpSpPr>
        <p:sp>
          <p:nvSpPr>
            <p:cNvPr id="16" name="Rectangle 15"/>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8" name="Picture 10" descr="166_.jpg"/>
            <p:cNvPicPr>
              <a:picLocks noChangeAspect="1"/>
            </p:cNvPicPr>
            <p:nvPr userDrawn="1"/>
          </p:nvPicPr>
          <p:blipFill>
            <a:blip r:embed="rId2" cstate="print"/>
            <a:srcRect/>
            <a:stretch>
              <a:fillRect/>
            </a:stretch>
          </p:blipFill>
          <p:spPr bwMode="auto">
            <a:xfrm>
              <a:off x="8077200" y="1"/>
              <a:ext cx="1066799" cy="1477106"/>
            </a:xfrm>
            <a:prstGeom prst="rect">
              <a:avLst/>
            </a:prstGeom>
            <a:noFill/>
            <a:ln w="9525">
              <a:noFill/>
              <a:miter lim="800000"/>
              <a:headEnd/>
              <a:tailEnd/>
            </a:ln>
          </p:spPr>
        </p:pic>
        <p:pic>
          <p:nvPicPr>
            <p:cNvPr id="19" name="Picture 4"/>
            <p:cNvPicPr>
              <a:picLocks noChangeAspect="1" noChangeArrowheads="1"/>
            </p:cNvPicPr>
            <p:nvPr userDrawn="1"/>
          </p:nvPicPr>
          <p:blipFill>
            <a:blip r:embed="rId3" cstate="print"/>
            <a:srcRect/>
            <a:stretch>
              <a:fillRect/>
            </a:stretch>
          </p:blipFill>
          <p:spPr bwMode="auto">
            <a:xfrm>
              <a:off x="0" y="762000"/>
              <a:ext cx="762000" cy="650488"/>
            </a:xfrm>
            <a:prstGeom prst="rect">
              <a:avLst/>
            </a:prstGeom>
            <a:noFill/>
            <a:ln w="9525">
              <a:noFill/>
              <a:miter lim="800000"/>
              <a:headEnd/>
              <a:tailEnd/>
            </a:ln>
          </p:spPr>
        </p:pic>
        <p:pic>
          <p:nvPicPr>
            <p:cNvPr id="20" name="Picture 5"/>
            <p:cNvPicPr>
              <a:picLocks noChangeAspect="1" noChangeArrowheads="1"/>
            </p:cNvPicPr>
            <p:nvPr userDrawn="1"/>
          </p:nvPicPr>
          <p:blipFill>
            <a:blip r:embed="rId4" cstate="print"/>
            <a:srcRect/>
            <a:stretch>
              <a:fillRect/>
            </a:stretch>
          </p:blipFill>
          <p:spPr bwMode="auto">
            <a:xfrm>
              <a:off x="723900" y="762000"/>
              <a:ext cx="647700" cy="647700"/>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3"/>
          <p:cNvSpPr>
            <a:spLocks noGrp="1"/>
          </p:cNvSpPr>
          <p:nvPr userDrawn="1">
            <p:ph type="dt" sz="half" idx="10"/>
          </p:nvPr>
        </p:nvSpPr>
        <p:spPr/>
        <p:txBody>
          <a:bodyPr/>
          <a:lstStyle>
            <a:lvl1pPr>
              <a:defRPr/>
            </a:lvl1pPr>
          </a:lstStyle>
          <a:p>
            <a:pPr>
              <a:defRPr/>
            </a:pPr>
            <a:fld id="{ACBB06D3-678A-417A-A490-C9E40D8670E5}" type="datetime1">
              <a:rPr lang="en-US" smtClean="0"/>
              <a:pPr>
                <a:defRPr/>
              </a:pPr>
              <a:t>9/21/2011</a:t>
            </a:fld>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pPr>
                <a:defRPr/>
              </a:pPr>
              <a:t>‹#›</a:t>
            </a:fld>
            <a:endParaRPr lang="en-US" dirty="0"/>
          </a:p>
        </p:txBody>
      </p:sp>
      <p:pic>
        <p:nvPicPr>
          <p:cNvPr id="23" name="Picture 22" descr="GOES-R_logo_v2.png"/>
          <p:cNvPicPr>
            <a:picLocks noChangeAspect="1"/>
          </p:cNvPicPr>
          <p:nvPr userDrawn="1"/>
        </p:nvPicPr>
        <p:blipFill>
          <a:blip r:embed="rId5" cstate="print"/>
          <a:stretch>
            <a:fillRect/>
          </a:stretch>
        </p:blipFill>
        <p:spPr>
          <a:xfrm>
            <a:off x="76200" y="0"/>
            <a:ext cx="1143000" cy="762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6" name="Group 15"/>
          <p:cNvGrpSpPr/>
          <p:nvPr userDrawn="1"/>
        </p:nvGrpSpPr>
        <p:grpSpPr>
          <a:xfrm>
            <a:off x="0" y="0"/>
            <a:ext cx="9144000" cy="6858000"/>
            <a:chOff x="0" y="0"/>
            <a:chExt cx="9144000" cy="6858000"/>
          </a:xfrm>
        </p:grpSpPr>
        <p:sp>
          <p:nvSpPr>
            <p:cNvPr id="17" name="Rectangle 16"/>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Rectangle 17"/>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9" name="Picture 10" descr="166_.jpg"/>
            <p:cNvPicPr>
              <a:picLocks noChangeAspect="1"/>
            </p:cNvPicPr>
            <p:nvPr userDrawn="1"/>
          </p:nvPicPr>
          <p:blipFill>
            <a:blip r:embed="rId2" cstate="print"/>
            <a:srcRect/>
            <a:stretch>
              <a:fillRect/>
            </a:stretch>
          </p:blipFill>
          <p:spPr bwMode="auto">
            <a:xfrm>
              <a:off x="8077200" y="1"/>
              <a:ext cx="1066799" cy="1477106"/>
            </a:xfrm>
            <a:prstGeom prst="rect">
              <a:avLst/>
            </a:prstGeom>
            <a:noFill/>
            <a:ln w="9525">
              <a:noFill/>
              <a:miter lim="800000"/>
              <a:headEnd/>
              <a:tailEnd/>
            </a:ln>
          </p:spPr>
        </p:pic>
        <p:pic>
          <p:nvPicPr>
            <p:cNvPr id="20" name="Picture 4"/>
            <p:cNvPicPr>
              <a:picLocks noChangeAspect="1" noChangeArrowheads="1"/>
            </p:cNvPicPr>
            <p:nvPr userDrawn="1"/>
          </p:nvPicPr>
          <p:blipFill>
            <a:blip r:embed="rId3" cstate="print"/>
            <a:srcRect/>
            <a:stretch>
              <a:fillRect/>
            </a:stretch>
          </p:blipFill>
          <p:spPr bwMode="auto">
            <a:xfrm>
              <a:off x="0" y="762000"/>
              <a:ext cx="762000" cy="650488"/>
            </a:xfrm>
            <a:prstGeom prst="rect">
              <a:avLst/>
            </a:prstGeom>
            <a:noFill/>
            <a:ln w="9525">
              <a:noFill/>
              <a:miter lim="800000"/>
              <a:headEnd/>
              <a:tailEnd/>
            </a:ln>
          </p:spPr>
        </p:pic>
        <p:pic>
          <p:nvPicPr>
            <p:cNvPr id="21" name="Picture 5"/>
            <p:cNvPicPr>
              <a:picLocks noChangeAspect="1" noChangeArrowheads="1"/>
            </p:cNvPicPr>
            <p:nvPr userDrawn="1"/>
          </p:nvPicPr>
          <p:blipFill>
            <a:blip r:embed="rId4" cstate="print"/>
            <a:srcRect/>
            <a:stretch>
              <a:fillRect/>
            </a:stretch>
          </p:blipFill>
          <p:spPr bwMode="auto">
            <a:xfrm>
              <a:off x="723900" y="762000"/>
              <a:ext cx="647700" cy="647700"/>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32DCB885-C762-42FF-8BED-6DFC927209F3}" type="datetime1">
              <a:rPr lang="en-US" smtClean="0"/>
              <a:pPr>
                <a:defRPr/>
              </a:pPr>
              <a:t>9/21/2011</a:t>
            </a:fld>
            <a:endParaRPr lang="en-US" dirty="0"/>
          </a:p>
        </p:txBody>
      </p:sp>
      <p:sp>
        <p:nvSpPr>
          <p:cNvPr id="14" name="Footer Placeholder 5"/>
          <p:cNvSpPr>
            <a:spLocks noGrp="1"/>
          </p:cNvSpPr>
          <p:nvPr>
            <p:ph type="ftr" sz="quarter" idx="11"/>
          </p:nvPr>
        </p:nvSpPr>
        <p:spPr/>
        <p:txBody>
          <a:bodyPr/>
          <a:lstStyle>
            <a:lvl1pPr>
              <a:defRPr/>
            </a:lvl1pPr>
          </a:lstStyle>
          <a:p>
            <a:pPr>
              <a:defRPr/>
            </a:pPr>
            <a:endParaRPr lang="en-US" dirty="0"/>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pPr>
                <a:defRPr/>
              </a:pPr>
              <a:t>‹#›</a:t>
            </a:fld>
            <a:endParaRPr lang="en-US" dirty="0"/>
          </a:p>
        </p:txBody>
      </p:sp>
      <p:pic>
        <p:nvPicPr>
          <p:cNvPr id="23" name="Picture 22" descr="GOES-R_logo_v2.png"/>
          <p:cNvPicPr>
            <a:picLocks noChangeAspect="1"/>
          </p:cNvPicPr>
          <p:nvPr userDrawn="1"/>
        </p:nvPicPr>
        <p:blipFill>
          <a:blip r:embed="rId5" cstate="print"/>
          <a:stretch>
            <a:fillRect/>
          </a:stretch>
        </p:blipFill>
        <p:spPr>
          <a:xfrm>
            <a:off x="0" y="0"/>
            <a:ext cx="1143000" cy="762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8" name="Group 17"/>
          <p:cNvGrpSpPr/>
          <p:nvPr userDrawn="1"/>
        </p:nvGrpSpPr>
        <p:grpSpPr>
          <a:xfrm>
            <a:off x="0" y="0"/>
            <a:ext cx="9144000" cy="6858000"/>
            <a:chOff x="0" y="0"/>
            <a:chExt cx="9144000" cy="6858000"/>
          </a:xfrm>
        </p:grpSpPr>
        <p:sp>
          <p:nvSpPr>
            <p:cNvPr id="19" name="Rectangle 18"/>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Rectangle 19"/>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1" name="Picture 10" descr="166_.jpg"/>
            <p:cNvPicPr>
              <a:picLocks noChangeAspect="1"/>
            </p:cNvPicPr>
            <p:nvPr userDrawn="1"/>
          </p:nvPicPr>
          <p:blipFill>
            <a:blip r:embed="rId2" cstate="print"/>
            <a:srcRect/>
            <a:stretch>
              <a:fillRect/>
            </a:stretch>
          </p:blipFill>
          <p:spPr bwMode="auto">
            <a:xfrm>
              <a:off x="8077200" y="1"/>
              <a:ext cx="1066799" cy="1477106"/>
            </a:xfrm>
            <a:prstGeom prst="rect">
              <a:avLst/>
            </a:prstGeom>
            <a:noFill/>
            <a:ln w="9525">
              <a:noFill/>
              <a:miter lim="800000"/>
              <a:headEnd/>
              <a:tailEnd/>
            </a:ln>
          </p:spPr>
        </p:pic>
        <p:pic>
          <p:nvPicPr>
            <p:cNvPr id="22" name="Picture 4"/>
            <p:cNvPicPr>
              <a:picLocks noChangeAspect="1" noChangeArrowheads="1"/>
            </p:cNvPicPr>
            <p:nvPr userDrawn="1"/>
          </p:nvPicPr>
          <p:blipFill>
            <a:blip r:embed="rId3" cstate="print"/>
            <a:srcRect/>
            <a:stretch>
              <a:fillRect/>
            </a:stretch>
          </p:blipFill>
          <p:spPr bwMode="auto">
            <a:xfrm>
              <a:off x="0" y="762000"/>
              <a:ext cx="762000" cy="650488"/>
            </a:xfrm>
            <a:prstGeom prst="rect">
              <a:avLst/>
            </a:prstGeom>
            <a:noFill/>
            <a:ln w="9525">
              <a:noFill/>
              <a:miter lim="800000"/>
              <a:headEnd/>
              <a:tailEnd/>
            </a:ln>
          </p:spPr>
        </p:pic>
        <p:pic>
          <p:nvPicPr>
            <p:cNvPr id="23" name="Picture 5"/>
            <p:cNvPicPr>
              <a:picLocks noChangeAspect="1" noChangeArrowheads="1"/>
            </p:cNvPicPr>
            <p:nvPr userDrawn="1"/>
          </p:nvPicPr>
          <p:blipFill>
            <a:blip r:embed="rId4" cstate="print"/>
            <a:srcRect/>
            <a:stretch>
              <a:fillRect/>
            </a:stretch>
          </p:blipFill>
          <p:spPr bwMode="auto">
            <a:xfrm>
              <a:off x="723900" y="762000"/>
              <a:ext cx="647700" cy="647700"/>
            </a:xfrm>
            <a:prstGeom prst="rect">
              <a:avLst/>
            </a:prstGeom>
            <a:noFill/>
            <a:ln w="9525">
              <a:noFill/>
              <a:miter lim="800000"/>
              <a:headEnd/>
              <a:tailEnd/>
            </a:ln>
          </p:spPr>
        </p:pic>
        <p:pic>
          <p:nvPicPr>
            <p:cNvPr id="24" name="Picture 33" descr="GOES-R_Color_Lg"/>
            <p:cNvPicPr>
              <a:picLocks noChangeAspect="1" noChangeArrowheads="1"/>
            </p:cNvPicPr>
            <p:nvPr userDrawn="1"/>
          </p:nvPicPr>
          <p:blipFill>
            <a:blip r:embed="rId5" cstate="print">
              <a:clrChange>
                <a:clrFrom>
                  <a:srgbClr val="FFFFFF"/>
                </a:clrFrom>
                <a:clrTo>
                  <a:srgbClr val="FFFFFF">
                    <a:alpha val="0"/>
                  </a:srgbClr>
                </a:clrTo>
              </a:clrChange>
            </a:blip>
            <a:srcRect/>
            <a:stretch>
              <a:fillRect/>
            </a:stretch>
          </p:blipFill>
          <p:spPr bwMode="auto">
            <a:xfrm>
              <a:off x="76200" y="0"/>
              <a:ext cx="1241425" cy="827617"/>
            </a:xfrm>
            <a:prstGeom prst="rect">
              <a:avLst/>
            </a:prstGeom>
            <a:noFill/>
          </p:spPr>
        </p:pic>
      </p:gr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31D1C434-5B12-4C03-AF75-6ABA91B8E2DE}" type="datetime1">
              <a:rPr lang="en-US" smtClean="0"/>
              <a:pPr>
                <a:defRPr/>
              </a:pPr>
              <a:t>9/21/2011</a:t>
            </a:fld>
            <a:endParaRPr lang="en-US" dirty="0"/>
          </a:p>
        </p:txBody>
      </p:sp>
      <p:sp>
        <p:nvSpPr>
          <p:cNvPr id="16" name="Footer Placeholder 7"/>
          <p:cNvSpPr>
            <a:spLocks noGrp="1"/>
          </p:cNvSpPr>
          <p:nvPr>
            <p:ph type="ftr" sz="quarter" idx="11"/>
          </p:nvPr>
        </p:nvSpPr>
        <p:spPr/>
        <p:txBody>
          <a:bodyPr/>
          <a:lstStyle>
            <a:lvl1pPr>
              <a:defRPr/>
            </a:lvl1pPr>
          </a:lstStyle>
          <a:p>
            <a:pPr>
              <a:defRPr/>
            </a:pPr>
            <a:endParaRPr lang="en-US" dirty="0"/>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4" name="Group 13"/>
          <p:cNvGrpSpPr/>
          <p:nvPr userDrawn="1"/>
        </p:nvGrpSpPr>
        <p:grpSpPr>
          <a:xfrm>
            <a:off x="0" y="0"/>
            <a:ext cx="9144000" cy="6858000"/>
            <a:chOff x="0" y="0"/>
            <a:chExt cx="9144000" cy="6858000"/>
          </a:xfrm>
        </p:grpSpPr>
        <p:sp>
          <p:nvSpPr>
            <p:cNvPr id="15" name="Rectangle 14"/>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ectangle 15"/>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7" name="Picture 10" descr="166_.jpg"/>
            <p:cNvPicPr>
              <a:picLocks noChangeAspect="1"/>
            </p:cNvPicPr>
            <p:nvPr userDrawn="1"/>
          </p:nvPicPr>
          <p:blipFill>
            <a:blip r:embed="rId2" cstate="print"/>
            <a:srcRect/>
            <a:stretch>
              <a:fillRect/>
            </a:stretch>
          </p:blipFill>
          <p:spPr bwMode="auto">
            <a:xfrm>
              <a:off x="8077200" y="1"/>
              <a:ext cx="1066799" cy="1477106"/>
            </a:xfrm>
            <a:prstGeom prst="rect">
              <a:avLst/>
            </a:prstGeom>
            <a:noFill/>
            <a:ln w="9525">
              <a:noFill/>
              <a:miter lim="800000"/>
              <a:headEnd/>
              <a:tailEnd/>
            </a:ln>
          </p:spPr>
        </p:pic>
        <p:pic>
          <p:nvPicPr>
            <p:cNvPr id="18" name="Picture 4"/>
            <p:cNvPicPr>
              <a:picLocks noChangeAspect="1" noChangeArrowheads="1"/>
            </p:cNvPicPr>
            <p:nvPr userDrawn="1"/>
          </p:nvPicPr>
          <p:blipFill>
            <a:blip r:embed="rId3" cstate="print"/>
            <a:srcRect/>
            <a:stretch>
              <a:fillRect/>
            </a:stretch>
          </p:blipFill>
          <p:spPr bwMode="auto">
            <a:xfrm>
              <a:off x="0" y="762000"/>
              <a:ext cx="762000" cy="650488"/>
            </a:xfrm>
            <a:prstGeom prst="rect">
              <a:avLst/>
            </a:prstGeom>
            <a:noFill/>
            <a:ln w="9525">
              <a:noFill/>
              <a:miter lim="800000"/>
              <a:headEnd/>
              <a:tailEnd/>
            </a:ln>
          </p:spPr>
        </p:pic>
        <p:pic>
          <p:nvPicPr>
            <p:cNvPr id="19" name="Picture 5"/>
            <p:cNvPicPr>
              <a:picLocks noChangeAspect="1" noChangeArrowheads="1"/>
            </p:cNvPicPr>
            <p:nvPr userDrawn="1"/>
          </p:nvPicPr>
          <p:blipFill>
            <a:blip r:embed="rId4" cstate="print"/>
            <a:srcRect/>
            <a:stretch>
              <a:fillRect/>
            </a:stretch>
          </p:blipFill>
          <p:spPr bwMode="auto">
            <a:xfrm>
              <a:off x="723900" y="762000"/>
              <a:ext cx="647700" cy="647700"/>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158AAC84-230A-4718-B9ED-3AE5A63C63A6}" type="datetime1">
              <a:rPr lang="en-US" smtClean="0"/>
              <a:pPr>
                <a:defRPr/>
              </a:pPr>
              <a:t>9/21/2011</a:t>
            </a:fld>
            <a:endParaRPr lang="en-US" dirty="0"/>
          </a:p>
        </p:txBody>
      </p:sp>
      <p:sp>
        <p:nvSpPr>
          <p:cNvPr id="12" name="Footer Placeholder 3"/>
          <p:cNvSpPr>
            <a:spLocks noGrp="1"/>
          </p:cNvSpPr>
          <p:nvPr>
            <p:ph type="ftr" sz="quarter" idx="11"/>
          </p:nvPr>
        </p:nvSpPr>
        <p:spPr/>
        <p:txBody>
          <a:bodyPr/>
          <a:lstStyle>
            <a:lvl1pPr>
              <a:defRPr/>
            </a:lvl1pPr>
          </a:lstStyle>
          <a:p>
            <a:pPr>
              <a:defRPr/>
            </a:pPr>
            <a:endParaRPr lang="en-US" dirty="0"/>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pPr>
                <a:defRPr/>
              </a:pPr>
              <a:t>‹#›</a:t>
            </a:fld>
            <a:endParaRPr lang="en-US" dirty="0"/>
          </a:p>
        </p:txBody>
      </p:sp>
      <p:pic>
        <p:nvPicPr>
          <p:cNvPr id="21" name="Picture 20" descr="GOES-R_logo_v2.png"/>
          <p:cNvPicPr>
            <a:picLocks noChangeAspect="1"/>
          </p:cNvPicPr>
          <p:nvPr userDrawn="1"/>
        </p:nvPicPr>
        <p:blipFill>
          <a:blip r:embed="rId5" cstate="print"/>
          <a:stretch>
            <a:fillRect/>
          </a:stretch>
        </p:blipFill>
        <p:spPr>
          <a:xfrm>
            <a:off x="76200" y="0"/>
            <a:ext cx="1143000" cy="762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3" name="Group 12"/>
          <p:cNvGrpSpPr/>
          <p:nvPr userDrawn="1"/>
        </p:nvGrpSpPr>
        <p:grpSpPr>
          <a:xfrm>
            <a:off x="0" y="0"/>
            <a:ext cx="9144000" cy="6858000"/>
            <a:chOff x="0" y="0"/>
            <a:chExt cx="9144000" cy="6858000"/>
          </a:xfrm>
        </p:grpSpPr>
        <p:sp>
          <p:nvSpPr>
            <p:cNvPr id="14" name="Rectangle 13"/>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14"/>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6" name="Picture 10" descr="166_.jpg"/>
            <p:cNvPicPr>
              <a:picLocks noChangeAspect="1"/>
            </p:cNvPicPr>
            <p:nvPr userDrawn="1"/>
          </p:nvPicPr>
          <p:blipFill>
            <a:blip r:embed="rId2" cstate="print"/>
            <a:srcRect/>
            <a:stretch>
              <a:fillRect/>
            </a:stretch>
          </p:blipFill>
          <p:spPr bwMode="auto">
            <a:xfrm>
              <a:off x="8077200" y="1"/>
              <a:ext cx="1066799" cy="1477106"/>
            </a:xfrm>
            <a:prstGeom prst="rect">
              <a:avLst/>
            </a:prstGeom>
            <a:noFill/>
            <a:ln w="9525">
              <a:noFill/>
              <a:miter lim="800000"/>
              <a:headEnd/>
              <a:tailEnd/>
            </a:ln>
          </p:spPr>
        </p:pic>
        <p:pic>
          <p:nvPicPr>
            <p:cNvPr id="17" name="Picture 4"/>
            <p:cNvPicPr>
              <a:picLocks noChangeAspect="1" noChangeArrowheads="1"/>
            </p:cNvPicPr>
            <p:nvPr userDrawn="1"/>
          </p:nvPicPr>
          <p:blipFill>
            <a:blip r:embed="rId3" cstate="print"/>
            <a:srcRect/>
            <a:stretch>
              <a:fillRect/>
            </a:stretch>
          </p:blipFill>
          <p:spPr bwMode="auto">
            <a:xfrm>
              <a:off x="0" y="762000"/>
              <a:ext cx="762000" cy="650488"/>
            </a:xfrm>
            <a:prstGeom prst="rect">
              <a:avLst/>
            </a:prstGeom>
            <a:noFill/>
            <a:ln w="9525">
              <a:noFill/>
              <a:miter lim="800000"/>
              <a:headEnd/>
              <a:tailEnd/>
            </a:ln>
          </p:spPr>
        </p:pic>
        <p:pic>
          <p:nvPicPr>
            <p:cNvPr id="18" name="Picture 5"/>
            <p:cNvPicPr>
              <a:picLocks noChangeAspect="1" noChangeArrowheads="1"/>
            </p:cNvPicPr>
            <p:nvPr userDrawn="1"/>
          </p:nvPicPr>
          <p:blipFill>
            <a:blip r:embed="rId4" cstate="print"/>
            <a:srcRect/>
            <a:stretch>
              <a:fillRect/>
            </a:stretch>
          </p:blipFill>
          <p:spPr bwMode="auto">
            <a:xfrm>
              <a:off x="723900" y="762000"/>
              <a:ext cx="647700" cy="647700"/>
            </a:xfrm>
            <a:prstGeom prst="rect">
              <a:avLst/>
            </a:prstGeom>
            <a:noFill/>
            <a:ln w="9525">
              <a:noFill/>
              <a:miter lim="800000"/>
              <a:headEnd/>
              <a:tailEnd/>
            </a:ln>
          </p:spPr>
        </p:pic>
      </p:grpSp>
      <p:sp>
        <p:nvSpPr>
          <p:cNvPr id="10" name="Date Placeholder 1"/>
          <p:cNvSpPr>
            <a:spLocks noGrp="1"/>
          </p:cNvSpPr>
          <p:nvPr>
            <p:ph type="dt" sz="half" idx="10"/>
          </p:nvPr>
        </p:nvSpPr>
        <p:spPr/>
        <p:txBody>
          <a:bodyPr/>
          <a:lstStyle>
            <a:lvl1pPr>
              <a:defRPr/>
            </a:lvl1pPr>
          </a:lstStyle>
          <a:p>
            <a:pPr>
              <a:defRPr/>
            </a:pPr>
            <a:fld id="{A17CCD9D-B353-4C0A-BDE4-F72397FCB81F}" type="datetime1">
              <a:rPr lang="en-US" smtClean="0"/>
              <a:pPr>
                <a:defRPr/>
              </a:pPr>
              <a:t>9/21/2011</a:t>
            </a:fld>
            <a:endParaRPr lang="en-US" dirty="0"/>
          </a:p>
        </p:txBody>
      </p:sp>
      <p:sp>
        <p:nvSpPr>
          <p:cNvPr id="11" name="Footer Placeholder 2"/>
          <p:cNvSpPr>
            <a:spLocks noGrp="1"/>
          </p:cNvSpPr>
          <p:nvPr>
            <p:ph type="ftr" sz="quarter" idx="11"/>
          </p:nvPr>
        </p:nvSpPr>
        <p:spPr/>
        <p:txBody>
          <a:bodyPr/>
          <a:lstStyle>
            <a:lvl1pPr>
              <a:defRPr/>
            </a:lvl1pPr>
          </a:lstStyle>
          <a:p>
            <a:pPr>
              <a:defRPr/>
            </a:pPr>
            <a:endParaRPr lang="en-US" dirty="0"/>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pPr>
                <a:defRPr/>
              </a:pPr>
              <a:t>‹#›</a:t>
            </a:fld>
            <a:endParaRPr lang="en-US" dirty="0"/>
          </a:p>
        </p:txBody>
      </p:sp>
      <p:pic>
        <p:nvPicPr>
          <p:cNvPr id="20" name="Picture 19" descr="GOES-R_logo_v2.png"/>
          <p:cNvPicPr>
            <a:picLocks noChangeAspect="1"/>
          </p:cNvPicPr>
          <p:nvPr userDrawn="1"/>
        </p:nvPicPr>
        <p:blipFill>
          <a:blip r:embed="rId5" cstate="print"/>
          <a:stretch>
            <a:fillRect/>
          </a:stretch>
        </p:blipFill>
        <p:spPr>
          <a:xfrm>
            <a:off x="76200" y="0"/>
            <a:ext cx="1143000" cy="762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2ACBBC34-FB83-4C19-AA6A-67C0CB65BC11}" type="datetime1">
              <a:rPr lang="en-US" smtClean="0"/>
              <a:pPr>
                <a:defRPr/>
              </a:pPr>
              <a:t>9/21/2011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24F5610-794B-43F9-A0D9-AF1E5933AB5B}" type="slidenum">
              <a:rPr lang="en-US" smtClean="0"/>
              <a:pPr>
                <a:defRPr/>
              </a:pPr>
              <a:t>‹#›</a:t>
            </a:fld>
            <a:endParaRPr lang="en-US" dirty="0"/>
          </a:p>
        </p:txBody>
      </p:sp>
      <p:pic>
        <p:nvPicPr>
          <p:cNvPr id="7" name="Picture 6" descr="166_.jpg"/>
          <p:cNvPicPr>
            <a:picLocks noChangeAspect="1"/>
          </p:cNvPicPr>
          <p:nvPr userDrawn="1"/>
        </p:nvPicPr>
        <p:blipFill>
          <a:blip r:embed="rId2" cstate="print"/>
          <a:srcRect/>
          <a:stretch>
            <a:fillRect/>
          </a:stretch>
        </p:blipFill>
        <p:spPr bwMode="auto">
          <a:xfrm>
            <a:off x="6248400" y="1027113"/>
            <a:ext cx="2895600" cy="4916487"/>
          </a:xfrm>
          <a:prstGeom prst="rect">
            <a:avLst/>
          </a:prstGeom>
          <a:noFill/>
          <a:ln w="9525">
            <a:noFill/>
            <a:miter lim="800000"/>
            <a:headEnd/>
            <a:tailEnd/>
          </a:ln>
        </p:spPr>
      </p:pic>
    </p:spTree>
    <p:extLst>
      <p:ext uri="{BB962C8B-B14F-4D97-AF65-F5344CB8AC3E}">
        <p14:creationId xmlns:p14="http://schemas.microsoft.com/office/powerpoint/2010/main" xmlns="" val="3169737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ACBB06D3-678A-417A-A490-C9E40D8670E5}" type="datetime1">
              <a:rPr lang="en-US" smtClean="0"/>
              <a:pPr>
                <a:defRPr/>
              </a:pPr>
              <a:t>9/21/2011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ECF5EF8-31B4-4F78-B46E-860652303D3D}" type="slidenum">
              <a:rPr lang="en-US" smtClean="0"/>
              <a:pPr>
                <a:defRPr/>
              </a:pPr>
              <a:t>‹#›</a:t>
            </a:fld>
            <a:endParaRPr lang="en-US" dirty="0"/>
          </a:p>
        </p:txBody>
      </p:sp>
      <p:grpSp>
        <p:nvGrpSpPr>
          <p:cNvPr id="7" name="Group 6"/>
          <p:cNvGrpSpPr/>
          <p:nvPr userDrawn="1"/>
        </p:nvGrpSpPr>
        <p:grpSpPr>
          <a:xfrm>
            <a:off x="0" y="0"/>
            <a:ext cx="9144000" cy="6858000"/>
            <a:chOff x="0" y="0"/>
            <a:chExt cx="9144000" cy="6858000"/>
          </a:xfrm>
        </p:grpSpPr>
        <p:sp>
          <p:nvSpPr>
            <p:cNvPr id="8" name="Rectangle 7"/>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 name="Picture 10" descr="166_.jpg"/>
            <p:cNvPicPr>
              <a:picLocks noChangeAspect="1"/>
            </p:cNvPicPr>
            <p:nvPr userDrawn="1"/>
          </p:nvPicPr>
          <p:blipFill>
            <a:blip r:embed="rId2" cstate="print"/>
            <a:srcRect/>
            <a:stretch>
              <a:fillRect/>
            </a:stretch>
          </p:blipFill>
          <p:spPr bwMode="auto">
            <a:xfrm>
              <a:off x="8077200" y="1"/>
              <a:ext cx="1066799" cy="1477106"/>
            </a:xfrm>
            <a:prstGeom prst="rect">
              <a:avLst/>
            </a:prstGeom>
            <a:noFill/>
            <a:ln w="9525">
              <a:noFill/>
              <a:miter lim="800000"/>
              <a:headEnd/>
              <a:tailEnd/>
            </a:ln>
          </p:spPr>
        </p:pic>
        <p:pic>
          <p:nvPicPr>
            <p:cNvPr id="11" name="Picture 4"/>
            <p:cNvPicPr>
              <a:picLocks noChangeAspect="1" noChangeArrowheads="1"/>
            </p:cNvPicPr>
            <p:nvPr userDrawn="1"/>
          </p:nvPicPr>
          <p:blipFill>
            <a:blip r:embed="rId3" cstate="print"/>
            <a:srcRect/>
            <a:stretch>
              <a:fillRect/>
            </a:stretch>
          </p:blipFill>
          <p:spPr bwMode="auto">
            <a:xfrm>
              <a:off x="0" y="762000"/>
              <a:ext cx="762000" cy="650488"/>
            </a:xfrm>
            <a:prstGeom prst="rect">
              <a:avLst/>
            </a:prstGeom>
            <a:noFill/>
            <a:ln w="9525">
              <a:noFill/>
              <a:miter lim="800000"/>
              <a:headEnd/>
              <a:tailEnd/>
            </a:ln>
          </p:spPr>
        </p:pic>
        <p:pic>
          <p:nvPicPr>
            <p:cNvPr id="12" name="Picture 5"/>
            <p:cNvPicPr>
              <a:picLocks noChangeAspect="1" noChangeArrowheads="1"/>
            </p:cNvPicPr>
            <p:nvPr userDrawn="1"/>
          </p:nvPicPr>
          <p:blipFill>
            <a:blip r:embed="rId4" cstate="print"/>
            <a:srcRect/>
            <a:stretch>
              <a:fillRect/>
            </a:stretch>
          </p:blipFill>
          <p:spPr bwMode="auto">
            <a:xfrm>
              <a:off x="723900" y="762000"/>
              <a:ext cx="647700" cy="647700"/>
            </a:xfrm>
            <a:prstGeom prst="rect">
              <a:avLst/>
            </a:prstGeom>
            <a:noFill/>
            <a:ln w="9525">
              <a:noFill/>
              <a:miter lim="800000"/>
              <a:headEnd/>
              <a:tailEnd/>
            </a:ln>
          </p:spPr>
        </p:pic>
      </p:grpSp>
      <p:pic>
        <p:nvPicPr>
          <p:cNvPr id="13" name="Picture 12" descr="GOES-R_logo_v2.png"/>
          <p:cNvPicPr>
            <a:picLocks noChangeAspect="1"/>
          </p:cNvPicPr>
          <p:nvPr userDrawn="1"/>
        </p:nvPicPr>
        <p:blipFill>
          <a:blip r:embed="rId5"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xmlns="" val="1692813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smtClean="0"/>
              <a:pPr>
                <a:defRPr/>
              </a:pPr>
              <a:t>9/21/2011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B7CDD12-FE8D-4106-B4D7-32F5C435D54A}" type="slidenum">
              <a:rPr lang="en-US" smtClean="0"/>
              <a:pPr>
                <a:defRPr/>
              </a:pPr>
              <a:t>‹#›</a:t>
            </a:fld>
            <a:endParaRPr lang="en-US" dirty="0"/>
          </a:p>
        </p:txBody>
      </p:sp>
    </p:spTree>
    <p:extLst>
      <p:ext uri="{BB962C8B-B14F-4D97-AF65-F5344CB8AC3E}">
        <p14:creationId xmlns:p14="http://schemas.microsoft.com/office/powerpoint/2010/main" xmlns="" val="2727707601"/>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1DCB09A-BA5E-4AB7-91E1-C59162FD57D5}" type="datetime1">
              <a:rPr lang="en-US" smtClean="0"/>
              <a:pPr>
                <a:defRPr/>
              </a:pPr>
              <a:t>9/21/2011</a:t>
            </a:fld>
            <a:endParaRPr lang="en-US" dirty="0"/>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AB7CDD12-FE8D-4106-B4D7-32F5C435D54A}" type="slidenum">
              <a:rPr lang="en-US"/>
              <a:pPr>
                <a:defRPr/>
              </a:pPr>
              <a:t>‹#›</a:t>
            </a:fld>
            <a:endParaRPr lang="en-US" dirty="0"/>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1DCB09A-BA5E-4AB7-91E1-C59162FD57D5}" type="datetime1">
              <a:rPr lang="en-US" smtClean="0"/>
              <a:pPr>
                <a:defRPr/>
              </a:pPr>
              <a:t>9/21/2011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B7CDD12-FE8D-4106-B4D7-32F5C435D54A}" type="slidenum">
              <a:rPr lang="en-US" smtClean="0"/>
              <a:pPr>
                <a:defRPr/>
              </a:pPr>
              <a:t>‹#›</a:t>
            </a:fld>
            <a:endParaRPr lang="en-US" dirty="0"/>
          </a:p>
        </p:txBody>
      </p:sp>
    </p:spTree>
    <p:extLst>
      <p:ext uri="{BB962C8B-B14F-4D97-AF65-F5344CB8AC3E}">
        <p14:creationId xmlns:p14="http://schemas.microsoft.com/office/powerpoint/2010/main" xmlns="" val="140261634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4800" y="685800"/>
            <a:ext cx="8562975" cy="5621179"/>
          </a:xfrm>
          <a:prstGeom prst="rect">
            <a:avLst/>
          </a:prstGeom>
        </p:spPr>
      </p:pic>
    </p:spTree>
    <p:extLst>
      <p:ext uri="{BB962C8B-B14F-4D97-AF65-F5344CB8AC3E}">
        <p14:creationId xmlns:p14="http://schemas.microsoft.com/office/powerpoint/2010/main" xmlns="" val="2881300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29936" y="0"/>
            <a:ext cx="9250136" cy="6981371"/>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381000" y="381000"/>
            <a:ext cx="8458200" cy="5486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xmlns="" val="3678134835"/>
              </p:ext>
            </p:extLst>
          </p:nvPr>
        </p:nvGraphicFramePr>
        <p:xfrm>
          <a:off x="381000" y="838199"/>
          <a:ext cx="8458200" cy="5029201"/>
        </p:xfrm>
        <a:graphic>
          <a:graphicData uri="http://schemas.openxmlformats.org/drawingml/2006/table">
            <a:tbl>
              <a:tblPr/>
              <a:tblGrid>
                <a:gridCol w="914400"/>
                <a:gridCol w="2514600"/>
                <a:gridCol w="4419600"/>
                <a:gridCol w="609600"/>
              </a:tblGrid>
              <a:tr h="8705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charset="0"/>
                          <a:ea typeface="ＭＳ Ｐゴシック" charset="0"/>
                          <a:cs typeface="ＭＳ Ｐゴシック" charset="0"/>
                        </a:rPr>
                        <a:t>Program/System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0"/>
                        <a:buNone/>
                        <a:tabLst/>
                      </a:pPr>
                      <a:endParaRPr kumimoji="0" lang="en-US" sz="1400" b="0" i="0" u="none" strike="noStrike" cap="none" normalizeH="0" baseline="0" dirty="0">
                        <a:ln>
                          <a:noFill/>
                        </a:ln>
                        <a:solidFill>
                          <a:schemeClr val="bg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6092"/>
                    </a:solidFill>
                  </a:tcPr>
                </a:tc>
                <a:tc gridSpan="2">
                  <a:txBody>
                    <a:bodyPr/>
                    <a:lstStyle/>
                    <a:p>
                      <a:pPr marL="227013" marR="0" lvl="0" indent="0"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a:ln>
                            <a:noFill/>
                          </a:ln>
                          <a:solidFill>
                            <a:schemeClr val="tx1"/>
                          </a:solidFill>
                          <a:effectLst>
                            <a:outerShdw blurRad="38100" dist="38100" dir="2700000" algn="tl">
                              <a:srgbClr val="FFFFFF"/>
                            </a:outerShdw>
                          </a:effectLst>
                          <a:latin typeface="Calibri" charset="0"/>
                          <a:ea typeface="ＭＳ Ｐゴシック" charset="0"/>
                          <a:cs typeface="ＭＳ Ｐゴシック" charset="0"/>
                        </a:rPr>
                        <a:t>      </a:t>
                      </a:r>
                      <a:r>
                        <a:rPr kumimoji="0" lang="en-US" sz="1400" b="1" i="0" u="none" strike="noStrike" cap="none" normalizeH="0" baseline="0" dirty="0" smtClean="0">
                          <a:ln>
                            <a:noFill/>
                          </a:ln>
                          <a:solidFill>
                            <a:schemeClr val="tx1"/>
                          </a:solidFill>
                          <a:effectLst>
                            <a:outerShdw blurRad="38100" dist="38100" dir="2700000" algn="tl">
                              <a:srgbClr val="FFFFFF"/>
                            </a:outerShdw>
                          </a:effectLst>
                          <a:latin typeface="Calibri" charset="0"/>
                          <a:ea typeface="ＭＳ Ｐゴシック" charset="0"/>
                          <a:cs typeface="ＭＳ Ｐゴシック" charset="0"/>
                        </a:rPr>
                        <a:t>           </a:t>
                      </a:r>
                      <a:endParaRPr kumimoji="0" lang="en-US" sz="1400" b="1" i="0" u="none" strike="noStrike" cap="none" normalizeH="0" baseline="0" dirty="0" smtClean="0">
                        <a:ln>
                          <a:noFill/>
                        </a:ln>
                        <a:solidFill>
                          <a:schemeClr val="bg1"/>
                        </a:solidFill>
                        <a:effectLst>
                          <a:outerShdw blurRad="38100" dist="38100" dir="2700000" algn="tl">
                            <a:srgbClr val="000000"/>
                          </a:outerShdw>
                        </a:effectLst>
                        <a:latin typeface="Calibri" charset="0"/>
                        <a:ea typeface="ＭＳ Ｐゴシック" charset="0"/>
                        <a:cs typeface="ＭＳ Ｐゴシック" charset="0"/>
                      </a:endParaRPr>
                    </a:p>
                    <a:p>
                      <a:pPr marL="227013" marR="0" lvl="0" indent="0" algn="l" defTabSz="914400" rtl="0" eaLnBrk="1" fontAlgn="base" latinLnBrk="0" hangingPunct="1">
                        <a:lnSpc>
                          <a:spcPct val="100000"/>
                        </a:lnSpc>
                        <a:spcBef>
                          <a:spcPct val="0"/>
                        </a:spcBef>
                        <a:spcAft>
                          <a:spcPct val="0"/>
                        </a:spcAft>
                        <a:buClrTx/>
                        <a:buSzTx/>
                        <a:buFont typeface="Wingdings" charset="0"/>
                        <a:buNone/>
                        <a:tabLst/>
                      </a:pPr>
                      <a:endParaRPr kumimoji="0" lang="en-US" sz="1400" b="1" i="0" u="none" strike="noStrike" cap="none" normalizeH="0" baseline="0" dirty="0" smtClean="0">
                        <a:ln>
                          <a:noFill/>
                        </a:ln>
                        <a:solidFill>
                          <a:schemeClr val="bg1"/>
                        </a:solidFill>
                        <a:effectLst>
                          <a:outerShdw blurRad="38100" dist="38100" dir="2700000" algn="tl">
                            <a:srgbClr val="000000"/>
                          </a:outerShdw>
                        </a:effectLst>
                        <a:latin typeface="Calibri" charset="0"/>
                        <a:ea typeface="ＭＳ Ｐゴシック" charset="0"/>
                        <a:cs typeface="ＭＳ Ｐゴシック" charset="0"/>
                      </a:endParaRPr>
                    </a:p>
                    <a:p>
                      <a:pPr marL="227013" marR="0" lvl="0" indent="0"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smtClean="0">
                          <a:ln>
                            <a:noFill/>
                          </a:ln>
                          <a:solidFill>
                            <a:schemeClr val="bg1"/>
                          </a:solidFill>
                          <a:effectLst>
                            <a:outerShdw blurRad="38100" dist="38100" dir="2700000" algn="tl">
                              <a:srgbClr val="000000"/>
                            </a:outerShdw>
                          </a:effectLst>
                          <a:latin typeface="Calibri" charset="0"/>
                          <a:ea typeface="ＭＳ Ｐゴシック" charset="0"/>
                          <a:cs typeface="ＭＳ Ｐゴシック"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376092"/>
                        </a:gs>
                        <a:gs pos="100000">
                          <a:srgbClr val="376092">
                            <a:alpha val="53000"/>
                          </a:srgbClr>
                        </a:gs>
                        <a:gs pos="50000">
                          <a:srgbClr val="376092"/>
                        </a:gs>
                        <a:gs pos="100000">
                          <a:srgbClr val="376092">
                            <a:alpha val="0"/>
                          </a:srgbClr>
                        </a:gs>
                      </a:gsLst>
                      <a:lin ang="0" scaled="1"/>
                    </a:gradFill>
                  </a:tcPr>
                </a:tc>
                <a:tc hMerge="1">
                  <a:txBody>
                    <a:bodyPr/>
                    <a:lstStyle/>
                    <a:p>
                      <a:endParaRPr lang="en-US"/>
                    </a:p>
                  </a:txBody>
                  <a:tcPr/>
                </a:tc>
              </a:tr>
              <a:tr h="84537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Calibri" charset="0"/>
                          <a:ea typeface="ＭＳ Ｐゴシック" charset="0"/>
                          <a:cs typeface="ＭＳ Ｐゴシック" charset="0"/>
                        </a:rPr>
                        <a:t>Flight Segment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54075" marR="0" lvl="0" indent="0" algn="l" defTabSz="914400" rtl="0" eaLnBrk="1" fontAlgn="base" latinLnBrk="0" hangingPunct="1">
                        <a:lnSpc>
                          <a:spcPct val="100000"/>
                        </a:lnSpc>
                        <a:spcBef>
                          <a:spcPct val="0"/>
                        </a:spcBef>
                        <a:spcAft>
                          <a:spcPct val="0"/>
                        </a:spcAft>
                        <a:buClrTx/>
                        <a:buSzTx/>
                        <a:buFont typeface="Wingdings" charset="0"/>
                        <a:buNone/>
                        <a:tabLst/>
                      </a:pPr>
                      <a:endParaRPr kumimoji="0" lang="en-US" sz="1400" b="0" i="0" u="none" strike="noStrike" cap="none" normalizeH="0" baseline="0" dirty="0">
                        <a:ln>
                          <a:noFill/>
                        </a:ln>
                        <a:solidFill>
                          <a:schemeClr val="bg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04A7B"/>
                    </a:solidFill>
                  </a:tcPr>
                </a:tc>
                <a:tc>
                  <a:txBody>
                    <a:bodyPr/>
                    <a:lstStyle/>
                    <a:p>
                      <a:pPr marL="461963" marR="0" lvl="0" indent="-3175"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smtClean="0">
                          <a:ln>
                            <a:noFill/>
                          </a:ln>
                          <a:solidFill>
                            <a:schemeClr val="bg1"/>
                          </a:solidFill>
                          <a:effectLst>
                            <a:outerShdw blurRad="38100" dist="38100" dir="2700000" algn="tl">
                              <a:srgbClr val="000000"/>
                            </a:outerShdw>
                          </a:effectLst>
                          <a:latin typeface="Calibri" charset="0"/>
                          <a:ea typeface="ＭＳ Ｐゴシック" charset="0"/>
                          <a:cs typeface="ＭＳ Ｐゴシック"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04A7B"/>
                        </a:gs>
                        <a:gs pos="100000">
                          <a:srgbClr val="604A7B">
                            <a:alpha val="72640"/>
                          </a:srgbClr>
                        </a:gs>
                        <a:gs pos="100000">
                          <a:srgbClr val="604A7B">
                            <a:alpha val="28000"/>
                          </a:srgbClr>
                        </a:gs>
                      </a:gsLst>
                      <a:lin ang="0" scaled="1"/>
                    </a:gra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180644">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0"/>
                        <a:buNone/>
                        <a:tabLst/>
                      </a:pPr>
                      <a:endParaRPr kumimoji="0" lang="en-US" sz="800" b="0" i="0" u="none" strike="noStrike" cap="none" normalizeH="0" baseline="0" dirty="0">
                        <a:ln>
                          <a:noFill/>
                        </a:ln>
                        <a:solidFill>
                          <a:schemeClr val="bg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04A7B"/>
                    </a:solidFill>
                  </a:tcPr>
                </a:tc>
                <a:tc>
                  <a:txBody>
                    <a:bodyPr/>
                    <a:lstStyle/>
                    <a:p>
                      <a:pPr marL="287338" marR="0" lvl="0" indent="0" algn="ctr" defTabSz="914400" rtl="0" eaLnBrk="1" fontAlgn="base" latinLnBrk="0" hangingPunct="1">
                        <a:lnSpc>
                          <a:spcPct val="100000"/>
                        </a:lnSpc>
                        <a:spcBef>
                          <a:spcPct val="0"/>
                        </a:spcBef>
                        <a:spcAft>
                          <a:spcPct val="0"/>
                        </a:spcAft>
                        <a:buClrTx/>
                        <a:buSzTx/>
                        <a:buFont typeface="Wingdings" charset="0"/>
                        <a:buNone/>
                        <a:tabLst/>
                      </a:pPr>
                      <a:endParaRPr kumimoji="0" lang="en-US" sz="1400" b="1" i="0" u="none" strike="noStrike" cap="none" normalizeH="0" baseline="0" dirty="0" smtClean="0">
                        <a:ln>
                          <a:noFill/>
                        </a:ln>
                        <a:solidFill>
                          <a:schemeClr val="bg1"/>
                        </a:solidFill>
                        <a:effectLst>
                          <a:outerShdw blurRad="38100" dist="38100" dir="2700000" algn="tl">
                            <a:srgbClr val="000000"/>
                          </a:outerShdw>
                        </a:effectLst>
                        <a:latin typeface="Calibri" charset="0"/>
                        <a:ea typeface="ＭＳ Ｐゴシック" charset="0"/>
                        <a:cs typeface="ＭＳ Ｐゴシック" charset="0"/>
                      </a:endParaRPr>
                    </a:p>
                    <a:p>
                      <a:pPr marL="287338" marR="0" lvl="0" indent="0" algn="ctr" defTabSz="914400" rtl="0" eaLnBrk="1" fontAlgn="base" latinLnBrk="0" hangingPunct="1">
                        <a:lnSpc>
                          <a:spcPct val="100000"/>
                        </a:lnSpc>
                        <a:spcBef>
                          <a:spcPct val="0"/>
                        </a:spcBef>
                        <a:spcAft>
                          <a:spcPct val="0"/>
                        </a:spcAft>
                        <a:buClrTx/>
                        <a:buSzTx/>
                        <a:buFont typeface="Wingdings" charset="0"/>
                        <a:buNone/>
                        <a:tabLst/>
                      </a:pPr>
                      <a:endParaRPr kumimoji="0" lang="en-US" sz="1400" b="1" i="0" u="none" strike="noStrike" cap="none" normalizeH="0" baseline="0" dirty="0">
                        <a:ln>
                          <a:noFill/>
                        </a:ln>
                        <a:solidFill>
                          <a:schemeClr val="bg1"/>
                        </a:solidFill>
                        <a:effectLst>
                          <a:outerShdw blurRad="38100" dist="38100" dir="2700000" algn="tl">
                            <a:srgbClr val="000000"/>
                          </a:outerShdw>
                        </a:effectLst>
                        <a:latin typeface="Calibri" charset="0"/>
                        <a:ea typeface="ＭＳ Ｐゴシック" charset="0"/>
                        <a:cs typeface="ＭＳ Ｐゴシック" charset="0"/>
                      </a:endParaRPr>
                    </a:p>
                    <a:p>
                      <a:pPr marL="287338" marR="0" lvl="0" indent="0"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a:ln>
                            <a:noFill/>
                          </a:ln>
                          <a:solidFill>
                            <a:schemeClr val="bg1"/>
                          </a:solidFill>
                          <a:effectLst>
                            <a:outerShdw blurRad="38100" dist="38100" dir="2700000" algn="tl">
                              <a:srgbClr val="000000"/>
                            </a:outerShdw>
                          </a:effectLst>
                          <a:latin typeface="Calibri" charset="0"/>
                          <a:ea typeface="ＭＳ Ｐゴシック" charset="0"/>
                          <a:cs typeface="ＭＳ Ｐゴシック" charset="0"/>
                        </a:rPr>
                        <a:t>   </a:t>
                      </a:r>
                    </a:p>
                    <a:p>
                      <a:pPr marL="287338" marR="0" lvl="0" indent="0"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a:ln>
                            <a:noFill/>
                          </a:ln>
                          <a:solidFill>
                            <a:schemeClr val="bg1"/>
                          </a:solidFill>
                          <a:effectLst>
                            <a:outerShdw blurRad="38100" dist="38100" dir="2700000" algn="tl">
                              <a:srgbClr val="000000"/>
                            </a:outerShdw>
                          </a:effectLst>
                          <a:latin typeface="Calibri" charset="0"/>
                          <a:ea typeface="ＭＳ Ｐゴシック" charset="0"/>
                          <a:cs typeface="ＭＳ Ｐゴシック"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04A7B"/>
                        </a:gs>
                        <a:gs pos="100000">
                          <a:srgbClr val="604A7B">
                            <a:alpha val="72640"/>
                          </a:srgbClr>
                        </a:gs>
                        <a:gs pos="100000">
                          <a:srgbClr val="604A7B">
                            <a:alpha val="28000"/>
                          </a:srgbClr>
                        </a:gs>
                      </a:gsLst>
                      <a:lin ang="0" scaled="1"/>
                    </a:gradFill>
                  </a:tcPr>
                </a:tc>
                <a:tc vMerge="1">
                  <a:txBody>
                    <a:bodyPr/>
                    <a:lstStyle/>
                    <a:p>
                      <a:endParaRPr lang="en-US"/>
                    </a:p>
                  </a:txBody>
                  <a:tcPr/>
                </a:tc>
              </a:tr>
              <a:tr h="21326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charset="0"/>
                          <a:ea typeface="ＭＳ Ｐゴシック" charset="0"/>
                          <a:cs typeface="ＭＳ Ｐゴシック" charset="0"/>
                        </a:rPr>
                        <a:t>Ground </a:t>
                      </a:r>
                      <a:r>
                        <a:rPr kumimoji="0" lang="en-US" sz="1400" b="1" i="0" u="none" strike="noStrike" cap="none" normalizeH="0" baseline="0" dirty="0" smtClean="0">
                          <a:ln>
                            <a:noFill/>
                          </a:ln>
                          <a:solidFill>
                            <a:srgbClr val="000000"/>
                          </a:solidFill>
                          <a:effectLst/>
                          <a:latin typeface="Calibri" charset="0"/>
                          <a:ea typeface="ＭＳ Ｐゴシック" charset="0"/>
                          <a:cs typeface="ＭＳ Ｐゴシック" charset="0"/>
                        </a:rPr>
                        <a:t>Segment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Calibri"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Calibri"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0"/>
                        <a:buNone/>
                        <a:tabLst/>
                      </a:pPr>
                      <a:endParaRPr kumimoji="0" lang="en-US" sz="1400" b="0" i="0" u="none" strike="noStrike" cap="none" normalizeH="0" baseline="0" dirty="0">
                        <a:ln>
                          <a:noFill/>
                        </a:ln>
                        <a:solidFill>
                          <a:schemeClr val="bg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F6228"/>
                    </a:solidFill>
                  </a:tcPr>
                </a:tc>
                <a:tc>
                  <a:txBody>
                    <a:bodyPr/>
                    <a:lstStyle/>
                    <a:p>
                      <a:pPr marL="514350" marR="0" lvl="0" indent="-174625"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a:ln>
                            <a:noFill/>
                          </a:ln>
                          <a:solidFill>
                            <a:schemeClr val="tx1"/>
                          </a:solidFill>
                          <a:effectLst>
                            <a:outerShdw blurRad="38100" dist="38100" dir="2700000" algn="tl">
                              <a:srgbClr val="FFFFFF"/>
                            </a:outerShdw>
                          </a:effectLst>
                          <a:latin typeface="Calibri" charset="0"/>
                          <a:ea typeface="ＭＳ Ｐゴシック" charset="0"/>
                          <a:cs typeface="ＭＳ Ｐゴシック" charset="0"/>
                        </a:rPr>
                        <a:t> </a:t>
                      </a:r>
                      <a:r>
                        <a:rPr kumimoji="0" lang="en-US" sz="1400" b="1" i="0" u="none" strike="noStrike" cap="none" normalizeH="0" baseline="0" dirty="0" smtClean="0">
                          <a:ln>
                            <a:noFill/>
                          </a:ln>
                          <a:solidFill>
                            <a:schemeClr val="tx1"/>
                          </a:solidFill>
                          <a:effectLst>
                            <a:outerShdw blurRad="38100" dist="38100" dir="2700000" algn="tl">
                              <a:srgbClr val="FFFFFF"/>
                            </a:outerShdw>
                          </a:effectLst>
                          <a:latin typeface="Calibri" charset="0"/>
                          <a:ea typeface="ＭＳ Ｐゴシック" charset="0"/>
                          <a:cs typeface="ＭＳ Ｐゴシック" charset="0"/>
                        </a:rPr>
                        <a:t>   </a:t>
                      </a:r>
                      <a:endParaRPr kumimoji="0" lang="en-US" sz="1400" b="1" i="0" u="none" strike="noStrike" cap="none" normalizeH="0" baseline="0" dirty="0" smtClean="0">
                        <a:ln>
                          <a:noFill/>
                        </a:ln>
                        <a:solidFill>
                          <a:schemeClr val="bg1"/>
                        </a:solidFill>
                        <a:effectLst>
                          <a:outerShdw blurRad="38100" dist="38100" dir="2700000" algn="tl">
                            <a:srgbClr val="000000"/>
                          </a:outerShdw>
                        </a:effectLst>
                        <a:latin typeface="Calibri" charset="0"/>
                        <a:ea typeface="ＭＳ Ｐゴシック" charset="0"/>
                        <a:cs typeface="ＭＳ Ｐゴシック" charset="0"/>
                      </a:endParaRPr>
                    </a:p>
                    <a:p>
                      <a:pPr marL="514350" marR="0" lvl="0" indent="-174625"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smtClean="0">
                          <a:ln>
                            <a:noFill/>
                          </a:ln>
                          <a:solidFill>
                            <a:schemeClr val="bg1"/>
                          </a:solidFill>
                          <a:effectLst>
                            <a:outerShdw blurRad="38100" dist="38100" dir="2700000" algn="tl">
                              <a:srgbClr val="000000"/>
                            </a:outerShdw>
                          </a:effectLst>
                          <a:latin typeface="Calibri" charset="0"/>
                          <a:ea typeface="ＭＳ Ｐゴシック" charset="0"/>
                          <a:cs typeface="ＭＳ Ｐゴシック" charset="0"/>
                        </a:rPr>
                        <a:t>          </a:t>
                      </a:r>
                      <a:endParaRPr kumimoji="0" lang="en-US" sz="1400" b="1" i="0" u="none" strike="noStrike" cap="none" normalizeH="0" baseline="0" dirty="0">
                        <a:ln>
                          <a:noFill/>
                        </a:ln>
                        <a:solidFill>
                          <a:schemeClr val="bg1"/>
                        </a:solidFill>
                        <a:effectLst>
                          <a:outerShdw blurRad="38100" dist="38100" dir="2700000" algn="tl">
                            <a:srgbClr val="000000"/>
                          </a:outerShdw>
                        </a:effectLst>
                        <a:latin typeface="Calibri" charset="0"/>
                        <a:ea typeface="ＭＳ Ｐゴシック" charset="0"/>
                        <a:cs typeface="ＭＳ Ｐゴシック" charset="0"/>
                      </a:endParaRPr>
                    </a:p>
                    <a:p>
                      <a:pPr marL="514350" marR="0" lvl="0" indent="-174625"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a:ln>
                            <a:noFill/>
                          </a:ln>
                          <a:solidFill>
                            <a:schemeClr val="bg1"/>
                          </a:solidFill>
                          <a:effectLst>
                            <a:outerShdw blurRad="38100" dist="38100" dir="2700000" algn="tl">
                              <a:srgbClr val="000000"/>
                            </a:outerShdw>
                          </a:effectLst>
                          <a:latin typeface="Calibri" charset="0"/>
                          <a:ea typeface="ＭＳ Ｐゴシック" charset="0"/>
                          <a:cs typeface="ＭＳ Ｐゴシック" charset="0"/>
                        </a:rPr>
                        <a:t>     </a:t>
                      </a:r>
                      <a:r>
                        <a:rPr kumimoji="0" lang="en-US" sz="1400" b="1" i="0" u="none" strike="noStrike" cap="none" normalizeH="0" baseline="0" dirty="0" smtClean="0">
                          <a:ln>
                            <a:noFill/>
                          </a:ln>
                          <a:solidFill>
                            <a:schemeClr val="bg1"/>
                          </a:solidFill>
                          <a:effectLst>
                            <a:outerShdw blurRad="38100" dist="38100" dir="2700000" algn="tl">
                              <a:srgbClr val="000000"/>
                            </a:outerShdw>
                          </a:effectLst>
                          <a:latin typeface="Calibri" charset="0"/>
                          <a:ea typeface="ＭＳ Ｐゴシック" charset="0"/>
                          <a:cs typeface="ＭＳ Ｐゴシック" charset="0"/>
                        </a:rPr>
                        <a:t>       </a:t>
                      </a:r>
                      <a:endParaRPr kumimoji="0" lang="en-US" sz="1400" b="1" i="0" u="none" strike="noStrike" cap="none" normalizeH="0" baseline="0" dirty="0">
                        <a:ln>
                          <a:noFill/>
                        </a:ln>
                        <a:solidFill>
                          <a:schemeClr val="bg1"/>
                        </a:solidFill>
                        <a:effectLst>
                          <a:outerShdw blurRad="38100" dist="38100" dir="2700000" algn="tl">
                            <a:srgbClr val="000000"/>
                          </a:outerShdw>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4F6228"/>
                        </a:gs>
                        <a:gs pos="100000">
                          <a:srgbClr val="4F6228">
                            <a:alpha val="72640"/>
                          </a:srgbClr>
                        </a:gs>
                        <a:gs pos="100000">
                          <a:srgbClr val="4F6228">
                            <a:alpha val="28000"/>
                          </a:srgbClr>
                        </a:gs>
                      </a:gsLst>
                      <a:lin ang="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cxnSp>
        <p:nvCxnSpPr>
          <p:cNvPr id="13" name="Straight Connector 12"/>
          <p:cNvCxnSpPr/>
          <p:nvPr/>
        </p:nvCxnSpPr>
        <p:spPr>
          <a:xfrm>
            <a:off x="2555966" y="838200"/>
            <a:ext cx="1" cy="5103019"/>
          </a:xfrm>
          <a:prstGeom prst="line">
            <a:avLst/>
          </a:prstGeom>
          <a:ln w="6350" cap="flat" cmpd="sng" algn="ctr">
            <a:solidFill>
              <a:schemeClr val="tx1">
                <a:alpha val="70000"/>
              </a:schemeClr>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029200" y="838200"/>
            <a:ext cx="0" cy="5029200"/>
          </a:xfrm>
          <a:prstGeom prst="line">
            <a:avLst/>
          </a:prstGeom>
          <a:ln w="6350" cap="flat" cmpd="sng" algn="ctr">
            <a:solidFill>
              <a:schemeClr val="tx1">
                <a:alpha val="70000"/>
              </a:schemeClr>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247253" y="3352800"/>
            <a:ext cx="5105400" cy="0"/>
          </a:xfrm>
          <a:prstGeom prst="line">
            <a:avLst/>
          </a:prstGeom>
          <a:ln w="6350" cap="flat" cmpd="sng" algn="ctr">
            <a:solidFill>
              <a:schemeClr val="tx1">
                <a:alpha val="70000"/>
              </a:schemeClr>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543300" y="3352800"/>
            <a:ext cx="5105400" cy="0"/>
          </a:xfrm>
          <a:prstGeom prst="line">
            <a:avLst/>
          </a:prstGeom>
          <a:ln w="6350" cap="flat" cmpd="sng" algn="ctr">
            <a:solidFill>
              <a:schemeClr val="tx1">
                <a:alpha val="70000"/>
              </a:schemeClr>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68" name="TextBox 21"/>
          <p:cNvSpPr txBox="1">
            <a:spLocks noChangeArrowheads="1"/>
          </p:cNvSpPr>
          <p:nvPr/>
        </p:nvSpPr>
        <p:spPr bwMode="auto">
          <a:xfrm>
            <a:off x="1910757" y="944329"/>
            <a:ext cx="14478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bg1"/>
                </a:solidFill>
                <a:latin typeface="+mj-lt"/>
              </a:rPr>
              <a:t>System Design Review complete</a:t>
            </a:r>
          </a:p>
        </p:txBody>
      </p:sp>
      <p:cxnSp>
        <p:nvCxnSpPr>
          <p:cNvPr id="21" name="Straight Connector 20"/>
          <p:cNvCxnSpPr/>
          <p:nvPr/>
        </p:nvCxnSpPr>
        <p:spPr>
          <a:xfrm flipH="1">
            <a:off x="3372328" y="832674"/>
            <a:ext cx="1" cy="5034726"/>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8470" name="TextBox 23"/>
          <p:cNvSpPr txBox="1">
            <a:spLocks noChangeArrowheads="1"/>
          </p:cNvSpPr>
          <p:nvPr/>
        </p:nvSpPr>
        <p:spPr bwMode="auto">
          <a:xfrm>
            <a:off x="1527266" y="855725"/>
            <a:ext cx="533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ü"/>
            </a:pPr>
            <a:r>
              <a:rPr lang="en-US" sz="3200" dirty="0">
                <a:solidFill>
                  <a:schemeClr val="bg1"/>
                </a:solidFill>
              </a:rPr>
              <a:t> </a:t>
            </a:r>
          </a:p>
        </p:txBody>
      </p:sp>
      <p:sp>
        <p:nvSpPr>
          <p:cNvPr id="18472" name="TextBox 26"/>
          <p:cNvSpPr txBox="1">
            <a:spLocks noChangeArrowheads="1"/>
          </p:cNvSpPr>
          <p:nvPr/>
        </p:nvSpPr>
        <p:spPr bwMode="auto">
          <a:xfrm>
            <a:off x="2123554" y="3124200"/>
            <a:ext cx="1676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smtClean="0">
                <a:solidFill>
                  <a:schemeClr val="bg1"/>
                </a:solidFill>
              </a:rPr>
              <a:t>All instruments have passed CDR</a:t>
            </a:r>
            <a:endParaRPr lang="en-US" sz="1200" b="1" dirty="0"/>
          </a:p>
        </p:txBody>
      </p:sp>
      <p:sp>
        <p:nvSpPr>
          <p:cNvPr id="18474" name="TextBox 28"/>
          <p:cNvSpPr txBox="1">
            <a:spLocks noChangeArrowheads="1"/>
          </p:cNvSpPr>
          <p:nvPr/>
        </p:nvSpPr>
        <p:spPr bwMode="auto">
          <a:xfrm>
            <a:off x="1793966" y="2986060"/>
            <a:ext cx="533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ü"/>
            </a:pPr>
            <a:r>
              <a:rPr lang="en-US" sz="3200" dirty="0">
                <a:solidFill>
                  <a:schemeClr val="bg1"/>
                </a:solidFill>
              </a:rPr>
              <a:t> </a:t>
            </a:r>
          </a:p>
        </p:txBody>
      </p:sp>
      <p:sp>
        <p:nvSpPr>
          <p:cNvPr id="18476" name="TextBox 34"/>
          <p:cNvSpPr txBox="1">
            <a:spLocks noChangeArrowheads="1"/>
          </p:cNvSpPr>
          <p:nvPr/>
        </p:nvSpPr>
        <p:spPr bwMode="auto">
          <a:xfrm>
            <a:off x="1811110" y="5217573"/>
            <a:ext cx="222966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latin typeface="+mj-lt"/>
              </a:rPr>
              <a:t>100 % </a:t>
            </a:r>
            <a:r>
              <a:rPr lang="en-US" sz="1400" b="1" dirty="0">
                <a:solidFill>
                  <a:schemeClr val="bg1"/>
                </a:solidFill>
                <a:latin typeface="+mj-lt"/>
              </a:rPr>
              <a:t>delivery of baseline product algorithms</a:t>
            </a:r>
          </a:p>
        </p:txBody>
      </p:sp>
      <p:sp>
        <p:nvSpPr>
          <p:cNvPr id="18480" name="TextBox 40"/>
          <p:cNvSpPr txBox="1">
            <a:spLocks noChangeArrowheads="1"/>
          </p:cNvSpPr>
          <p:nvPr/>
        </p:nvSpPr>
        <p:spPr bwMode="auto">
          <a:xfrm>
            <a:off x="1478335" y="5146807"/>
            <a:ext cx="533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ü"/>
            </a:pPr>
            <a:r>
              <a:rPr lang="en-US" sz="3200" dirty="0">
                <a:solidFill>
                  <a:schemeClr val="bg1"/>
                </a:solidFill>
              </a:rPr>
              <a:t> </a:t>
            </a:r>
          </a:p>
        </p:txBody>
      </p:sp>
      <p:sp>
        <p:nvSpPr>
          <p:cNvPr id="39" name="TextBox 44"/>
          <p:cNvSpPr txBox="1">
            <a:spLocks noChangeArrowheads="1"/>
          </p:cNvSpPr>
          <p:nvPr/>
        </p:nvSpPr>
        <p:spPr bwMode="auto">
          <a:xfrm>
            <a:off x="1226427" y="1650386"/>
            <a:ext cx="323165" cy="838603"/>
          </a:xfrm>
          <a:prstGeom prst="rect">
            <a:avLst/>
          </a:prstGeom>
          <a:noFill/>
          <a:ln w="9525">
            <a:noFill/>
            <a:miter lim="800000"/>
            <a:headEnd/>
            <a:tailEnd/>
          </a:ln>
        </p:spPr>
        <p:txBody>
          <a:bodyPr vert="vert270" wrap="square">
            <a:spAutoFit/>
          </a:bodyPr>
          <a:lstStyle/>
          <a:p>
            <a:pPr>
              <a:defRPr/>
            </a:pPr>
            <a:r>
              <a:rPr lang="en-US" sz="900" b="1" dirty="0">
                <a:solidFill>
                  <a:schemeClr val="tx2">
                    <a:lumMod val="20000"/>
                    <a:lumOff val="80000"/>
                  </a:schemeClr>
                </a:solidFill>
                <a:ea typeface="ＭＳ Ｐゴシック" pitchFamily="34" charset="-128"/>
                <a:cs typeface="+mn-cs"/>
              </a:rPr>
              <a:t>Spacecraft</a:t>
            </a:r>
          </a:p>
        </p:txBody>
      </p:sp>
      <p:sp>
        <p:nvSpPr>
          <p:cNvPr id="40" name="TextBox 45"/>
          <p:cNvSpPr txBox="1">
            <a:spLocks noChangeArrowheads="1"/>
          </p:cNvSpPr>
          <p:nvPr/>
        </p:nvSpPr>
        <p:spPr bwMode="auto">
          <a:xfrm>
            <a:off x="1226427" y="2635750"/>
            <a:ext cx="323165" cy="762000"/>
          </a:xfrm>
          <a:prstGeom prst="rect">
            <a:avLst/>
          </a:prstGeom>
          <a:noFill/>
          <a:ln w="9525">
            <a:noFill/>
            <a:miter lim="800000"/>
            <a:headEnd/>
            <a:tailEnd/>
          </a:ln>
        </p:spPr>
        <p:txBody>
          <a:bodyPr vert="vert270" wrap="square">
            <a:spAutoFit/>
          </a:bodyPr>
          <a:lstStyle/>
          <a:p>
            <a:pPr>
              <a:defRPr/>
            </a:pPr>
            <a:r>
              <a:rPr lang="en-US" sz="900" b="1" dirty="0">
                <a:solidFill>
                  <a:schemeClr val="tx2">
                    <a:lumMod val="20000"/>
                    <a:lumOff val="80000"/>
                  </a:schemeClr>
                </a:solidFill>
                <a:ea typeface="ＭＳ Ｐゴシック" pitchFamily="34" charset="-128"/>
                <a:cs typeface="+mn-cs"/>
              </a:rPr>
              <a:t>Instruments</a:t>
            </a:r>
          </a:p>
        </p:txBody>
      </p:sp>
      <p:sp>
        <p:nvSpPr>
          <p:cNvPr id="41" name="Right Arrow 40"/>
          <p:cNvSpPr/>
          <p:nvPr/>
        </p:nvSpPr>
        <p:spPr>
          <a:xfrm>
            <a:off x="1226427" y="5924550"/>
            <a:ext cx="6850772" cy="838200"/>
          </a:xfrm>
          <a:prstGeom prst="rightArrow">
            <a:avLst/>
          </a:prstGeom>
          <a:ln/>
        </p:spPr>
        <p:style>
          <a:lnRef idx="0">
            <a:schemeClr val="accent1"/>
          </a:lnRef>
          <a:fillRef idx="3">
            <a:schemeClr val="accent1"/>
          </a:fillRef>
          <a:effectRef idx="3">
            <a:schemeClr val="accent1"/>
          </a:effectRef>
          <a:fontRef idx="minor">
            <a:schemeClr val="lt1"/>
          </a:fontRef>
        </p:style>
        <p:txBody>
          <a:bodyPr bIns="91440" anchor="ctr"/>
          <a:lstStyle/>
          <a:p>
            <a:pPr fontAlgn="auto">
              <a:spcBef>
                <a:spcPts val="0"/>
              </a:spcBef>
              <a:spcAft>
                <a:spcPts val="0"/>
              </a:spcAft>
              <a:defRPr/>
            </a:pPr>
            <a:r>
              <a:rPr lang="en-US" sz="1600" dirty="0"/>
              <a:t>	Development		Integration and Testing</a:t>
            </a:r>
          </a:p>
        </p:txBody>
      </p:sp>
      <p:cxnSp>
        <p:nvCxnSpPr>
          <p:cNvPr id="43" name="Straight Connector 42"/>
          <p:cNvCxnSpPr/>
          <p:nvPr/>
        </p:nvCxnSpPr>
        <p:spPr>
          <a:xfrm rot="5400000">
            <a:off x="4610100" y="3314700"/>
            <a:ext cx="5105400" cy="0"/>
          </a:xfrm>
          <a:prstGeom prst="line">
            <a:avLst/>
          </a:prstGeom>
          <a:ln w="6350" cap="flat" cmpd="sng" algn="ctr">
            <a:solidFill>
              <a:schemeClr val="tx1">
                <a:alpha val="70000"/>
              </a:schemeClr>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8039100" y="571500"/>
            <a:ext cx="381000" cy="0"/>
          </a:xfrm>
          <a:prstGeom prst="line">
            <a:avLst/>
          </a:prstGeom>
          <a:ln w="15875" cap="flat" cmpd="sng" algn="ctr">
            <a:solidFill>
              <a:schemeClr val="tx1">
                <a:lumMod val="65000"/>
                <a:lumOff val="35000"/>
                <a:alpha val="7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96" name="TextBox 24"/>
          <p:cNvSpPr txBox="1">
            <a:spLocks noChangeArrowheads="1"/>
          </p:cNvSpPr>
          <p:nvPr/>
        </p:nvSpPr>
        <p:spPr bwMode="auto">
          <a:xfrm>
            <a:off x="1388009" y="2006600"/>
            <a:ext cx="533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ü"/>
            </a:pPr>
            <a:r>
              <a:rPr lang="en-US" sz="3200" dirty="0">
                <a:solidFill>
                  <a:schemeClr val="bg1"/>
                </a:solidFill>
              </a:rPr>
              <a:t> </a:t>
            </a:r>
          </a:p>
        </p:txBody>
      </p:sp>
      <p:sp>
        <p:nvSpPr>
          <p:cNvPr id="18497" name="TextBox 22"/>
          <p:cNvSpPr txBox="1">
            <a:spLocks noChangeArrowheads="1"/>
          </p:cNvSpPr>
          <p:nvPr/>
        </p:nvSpPr>
        <p:spPr bwMode="auto">
          <a:xfrm>
            <a:off x="1636948" y="2151043"/>
            <a:ext cx="2057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latin typeface="+mj-lt"/>
              </a:rPr>
              <a:t>S/C SDR complete</a:t>
            </a:r>
            <a:endParaRPr lang="en-US" sz="1400" b="1" dirty="0">
              <a:latin typeface="+mj-lt"/>
            </a:endParaRPr>
          </a:p>
        </p:txBody>
      </p:sp>
      <p:sp>
        <p:nvSpPr>
          <p:cNvPr id="47" name="TextBox 28"/>
          <p:cNvSpPr txBox="1">
            <a:spLocks noChangeArrowheads="1"/>
          </p:cNvSpPr>
          <p:nvPr/>
        </p:nvSpPr>
        <p:spPr bwMode="auto">
          <a:xfrm>
            <a:off x="2634657" y="2546427"/>
            <a:ext cx="533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ü"/>
            </a:pPr>
            <a:r>
              <a:rPr lang="en-US" sz="3200" dirty="0" smtClean="0">
                <a:solidFill>
                  <a:schemeClr val="bg1"/>
                </a:solidFill>
              </a:rPr>
              <a:t> </a:t>
            </a:r>
            <a:endParaRPr lang="en-US" sz="3200" dirty="0">
              <a:solidFill>
                <a:schemeClr val="bg1"/>
              </a:solidFill>
            </a:endParaRPr>
          </a:p>
        </p:txBody>
      </p:sp>
      <p:sp>
        <p:nvSpPr>
          <p:cNvPr id="48" name="TextBox 28"/>
          <p:cNvSpPr txBox="1">
            <a:spLocks noChangeArrowheads="1"/>
          </p:cNvSpPr>
          <p:nvPr/>
        </p:nvSpPr>
        <p:spPr bwMode="auto">
          <a:xfrm>
            <a:off x="2528634" y="3677194"/>
            <a:ext cx="533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ü"/>
            </a:pPr>
            <a:r>
              <a:rPr lang="en-US" sz="3200" dirty="0" smtClean="0">
                <a:solidFill>
                  <a:schemeClr val="bg1"/>
                </a:solidFill>
              </a:rPr>
              <a:t>  </a:t>
            </a:r>
            <a:endParaRPr lang="en-US" sz="3200" dirty="0">
              <a:solidFill>
                <a:schemeClr val="bg1"/>
              </a:solidFill>
            </a:endParaRPr>
          </a:p>
        </p:txBody>
      </p:sp>
      <p:sp>
        <p:nvSpPr>
          <p:cNvPr id="49" name="TextBox 24"/>
          <p:cNvSpPr txBox="1">
            <a:spLocks noChangeArrowheads="1"/>
          </p:cNvSpPr>
          <p:nvPr/>
        </p:nvSpPr>
        <p:spPr bwMode="auto">
          <a:xfrm>
            <a:off x="2524396" y="1707824"/>
            <a:ext cx="533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ü"/>
            </a:pPr>
            <a:r>
              <a:rPr lang="en-US" sz="3200" dirty="0" smtClean="0">
                <a:solidFill>
                  <a:schemeClr val="bg1"/>
                </a:solidFill>
              </a:rPr>
              <a:t>                     </a:t>
            </a:r>
            <a:endParaRPr lang="en-US" sz="3200" dirty="0">
              <a:solidFill>
                <a:schemeClr val="bg1"/>
              </a:solidFill>
            </a:endParaRPr>
          </a:p>
        </p:txBody>
      </p:sp>
      <p:sp>
        <p:nvSpPr>
          <p:cNvPr id="51" name="Oval 50"/>
          <p:cNvSpPr/>
          <p:nvPr/>
        </p:nvSpPr>
        <p:spPr>
          <a:xfrm>
            <a:off x="3584666" y="1151949"/>
            <a:ext cx="152400" cy="15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28"/>
          <p:cNvSpPr txBox="1">
            <a:spLocks noChangeArrowheads="1"/>
          </p:cNvSpPr>
          <p:nvPr/>
        </p:nvSpPr>
        <p:spPr bwMode="auto">
          <a:xfrm>
            <a:off x="2665648" y="4127433"/>
            <a:ext cx="533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ü"/>
            </a:pPr>
            <a:r>
              <a:rPr lang="en-US" sz="3200" dirty="0" smtClean="0">
                <a:solidFill>
                  <a:schemeClr val="bg1"/>
                </a:solidFill>
              </a:rPr>
              <a:t>  </a:t>
            </a:r>
            <a:endParaRPr lang="en-US" sz="3200" dirty="0">
              <a:solidFill>
                <a:schemeClr val="bg1"/>
              </a:solidFill>
            </a:endParaRPr>
          </a:p>
        </p:txBody>
      </p:sp>
      <p:sp>
        <p:nvSpPr>
          <p:cNvPr id="53" name="TextBox 24"/>
          <p:cNvSpPr txBox="1">
            <a:spLocks noChangeArrowheads="1"/>
          </p:cNvSpPr>
          <p:nvPr/>
        </p:nvSpPr>
        <p:spPr bwMode="auto">
          <a:xfrm>
            <a:off x="3051266" y="758409"/>
            <a:ext cx="533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ü"/>
            </a:pPr>
            <a:r>
              <a:rPr lang="en-US" sz="3200" dirty="0">
                <a:solidFill>
                  <a:schemeClr val="bg1"/>
                </a:solidFill>
              </a:rPr>
              <a:t> </a:t>
            </a:r>
          </a:p>
        </p:txBody>
      </p:sp>
      <p:cxnSp>
        <p:nvCxnSpPr>
          <p:cNvPr id="42" name="Straight Connector 41"/>
          <p:cNvCxnSpPr/>
          <p:nvPr/>
        </p:nvCxnSpPr>
        <p:spPr>
          <a:xfrm>
            <a:off x="8077200" y="838200"/>
            <a:ext cx="0" cy="5029200"/>
          </a:xfrm>
          <a:prstGeom prst="line">
            <a:avLst/>
          </a:prstGeom>
          <a:ln w="254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58" name="TextBox 22"/>
          <p:cNvSpPr txBox="1">
            <a:spLocks noChangeArrowheads="1"/>
          </p:cNvSpPr>
          <p:nvPr/>
        </p:nvSpPr>
        <p:spPr bwMode="auto">
          <a:xfrm>
            <a:off x="3057796" y="2635750"/>
            <a:ext cx="148426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effectLst>
                  <a:outerShdw blurRad="38100" dist="38100" dir="2700000" algn="tl">
                    <a:srgbClr val="000000">
                      <a:alpha val="43137"/>
                    </a:srgbClr>
                  </a:outerShdw>
                </a:effectLst>
                <a:latin typeface="+mj-lt"/>
              </a:rPr>
              <a:t>ABI Delta CDR complete</a:t>
            </a:r>
            <a:endParaRPr lang="en-US" sz="1400" b="1" dirty="0">
              <a:effectLst>
                <a:outerShdw blurRad="38100" dist="38100" dir="2700000" algn="tl">
                  <a:srgbClr val="000000">
                    <a:alpha val="43137"/>
                  </a:srgbClr>
                </a:outerShdw>
              </a:effectLst>
              <a:latin typeface="+mj-lt"/>
            </a:endParaRPr>
          </a:p>
        </p:txBody>
      </p:sp>
      <p:sp>
        <p:nvSpPr>
          <p:cNvPr id="59" name="TextBox 36"/>
          <p:cNvSpPr txBox="1">
            <a:spLocks noChangeArrowheads="1"/>
          </p:cNvSpPr>
          <p:nvPr/>
        </p:nvSpPr>
        <p:spPr bwMode="auto">
          <a:xfrm>
            <a:off x="2933208" y="3815405"/>
            <a:ext cx="192677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effectLst>
                  <a:outerShdw blurRad="38100" dist="38100" dir="2700000" algn="tl">
                    <a:srgbClr val="000000">
                      <a:alpha val="43137"/>
                    </a:srgbClr>
                  </a:outerShdw>
                </a:effectLst>
                <a:latin typeface="+mj-lt"/>
              </a:rPr>
              <a:t>Core GS PDR complete</a:t>
            </a:r>
            <a:endParaRPr lang="en-US" sz="1400" b="1" dirty="0">
              <a:effectLst>
                <a:outerShdw blurRad="38100" dist="38100" dir="2700000" algn="tl">
                  <a:srgbClr val="000000">
                    <a:alpha val="43137"/>
                  </a:srgbClr>
                </a:outerShdw>
              </a:effectLst>
              <a:latin typeface="+mj-lt"/>
            </a:endParaRPr>
          </a:p>
        </p:txBody>
      </p:sp>
      <p:sp>
        <p:nvSpPr>
          <p:cNvPr id="60" name="TextBox 36"/>
          <p:cNvSpPr txBox="1">
            <a:spLocks noChangeArrowheads="1"/>
          </p:cNvSpPr>
          <p:nvPr/>
        </p:nvSpPr>
        <p:spPr bwMode="auto">
          <a:xfrm>
            <a:off x="1381071" y="4189948"/>
            <a:ext cx="16767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effectLst>
                  <a:outerShdw blurRad="38100" dist="38100" dir="2700000" algn="tl">
                    <a:srgbClr val="000000">
                      <a:alpha val="43137"/>
                    </a:srgbClr>
                  </a:outerShdw>
                </a:effectLst>
                <a:latin typeface="+mj-lt"/>
              </a:rPr>
              <a:t>Antenna System PDR completed</a:t>
            </a:r>
            <a:endParaRPr lang="en-US" sz="1400" b="1" dirty="0">
              <a:effectLst>
                <a:outerShdw blurRad="38100" dist="38100" dir="2700000" algn="tl">
                  <a:srgbClr val="000000">
                    <a:alpha val="43137"/>
                  </a:srgbClr>
                </a:outerShdw>
              </a:effectLst>
              <a:latin typeface="+mj-lt"/>
            </a:endParaRPr>
          </a:p>
        </p:txBody>
      </p:sp>
      <p:sp>
        <p:nvSpPr>
          <p:cNvPr id="61" name="TextBox 28"/>
          <p:cNvSpPr txBox="1">
            <a:spLocks noChangeArrowheads="1"/>
          </p:cNvSpPr>
          <p:nvPr/>
        </p:nvSpPr>
        <p:spPr bwMode="auto">
          <a:xfrm>
            <a:off x="2859443" y="4446028"/>
            <a:ext cx="533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ü"/>
            </a:pPr>
            <a:r>
              <a:rPr lang="en-US" sz="3200" dirty="0" smtClean="0">
                <a:solidFill>
                  <a:schemeClr val="bg1"/>
                </a:solidFill>
              </a:rPr>
              <a:t>  </a:t>
            </a:r>
            <a:endParaRPr lang="en-US" sz="3200" dirty="0">
              <a:solidFill>
                <a:schemeClr val="bg1"/>
              </a:solidFill>
            </a:endParaRPr>
          </a:p>
        </p:txBody>
      </p:sp>
      <p:sp>
        <p:nvSpPr>
          <p:cNvPr id="62" name="TextBox 36"/>
          <p:cNvSpPr txBox="1">
            <a:spLocks noChangeArrowheads="1"/>
          </p:cNvSpPr>
          <p:nvPr/>
        </p:nvSpPr>
        <p:spPr bwMode="auto">
          <a:xfrm>
            <a:off x="3295867" y="4446028"/>
            <a:ext cx="280248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effectLst>
                  <a:outerShdw blurRad="38100" dist="38100" dir="2700000" algn="tl">
                    <a:srgbClr val="000000">
                      <a:alpha val="43137"/>
                    </a:srgbClr>
                  </a:outerShdw>
                </a:effectLst>
                <a:latin typeface="+mj-lt"/>
              </a:rPr>
              <a:t>GS Project PDR  complete</a:t>
            </a:r>
            <a:endParaRPr lang="en-US" sz="1400" b="1" dirty="0">
              <a:effectLst>
                <a:outerShdw blurRad="38100" dist="38100" dir="2700000" algn="tl">
                  <a:srgbClr val="000000">
                    <a:alpha val="43137"/>
                  </a:srgbClr>
                </a:outerShdw>
              </a:effectLst>
              <a:latin typeface="+mj-lt"/>
            </a:endParaRPr>
          </a:p>
        </p:txBody>
      </p:sp>
      <p:graphicFrame>
        <p:nvGraphicFramePr>
          <p:cNvPr id="52" name="Table 51"/>
          <p:cNvGraphicFramePr>
            <a:graphicFrameLocks noGrp="1"/>
          </p:cNvGraphicFramePr>
          <p:nvPr>
            <p:extLst>
              <p:ext uri="{D42A27DB-BD31-4B8C-83A1-F6EECF244321}">
                <p14:modId xmlns:p14="http://schemas.microsoft.com/office/powerpoint/2010/main" xmlns="" val="2803782444"/>
              </p:ext>
            </p:extLst>
          </p:nvPr>
        </p:nvGraphicFramePr>
        <p:xfrm>
          <a:off x="381001" y="381000"/>
          <a:ext cx="7848600" cy="457200"/>
        </p:xfrm>
        <a:graphic>
          <a:graphicData uri="http://schemas.openxmlformats.org/drawingml/2006/table">
            <a:tbl>
              <a:tblPr firstRow="1" bandRow="1">
                <a:tableStyleId>{D7AC3CCA-C797-4891-BE02-D94E43425B78}</a:tableStyleId>
              </a:tblPr>
              <a:tblGrid>
                <a:gridCol w="914399"/>
                <a:gridCol w="1295400"/>
                <a:gridCol w="1219200"/>
                <a:gridCol w="1219200"/>
                <a:gridCol w="1066800"/>
                <a:gridCol w="1066800"/>
                <a:gridCol w="1066801"/>
              </a:tblGrid>
              <a:tr h="457200">
                <a:tc>
                  <a:txBody>
                    <a:bodyPr/>
                    <a:lstStyle/>
                    <a:p>
                      <a:pPr algn="ctr"/>
                      <a:endParaRPr lang="en-US" sz="1800" dirty="0">
                        <a:solidFill>
                          <a:schemeClr val="tx1"/>
                        </a:solidFill>
                      </a:endParaRPr>
                    </a:p>
                  </a:txBody>
                  <a:tcPr marT="45798" marB="45798">
                    <a:noFill/>
                  </a:tcPr>
                </a:tc>
                <a:tc>
                  <a:txBody>
                    <a:bodyPr/>
                    <a:lstStyle/>
                    <a:p>
                      <a:pPr algn="ctr"/>
                      <a:r>
                        <a:rPr lang="en-US" sz="1800" dirty="0" smtClean="0"/>
                        <a:t>2010</a:t>
                      </a:r>
                      <a:endParaRPr lang="en-US" sz="1800" dirty="0">
                        <a:solidFill>
                          <a:schemeClr val="tx1"/>
                        </a:solidFill>
                      </a:endParaRPr>
                    </a:p>
                  </a:txBody>
                  <a:tcPr marT="45798" marB="45798">
                    <a:noFill/>
                  </a:tcPr>
                </a:tc>
                <a:tc>
                  <a:txBody>
                    <a:bodyPr/>
                    <a:lstStyle/>
                    <a:p>
                      <a:pPr algn="ctr"/>
                      <a:r>
                        <a:rPr lang="en-US" sz="1800" dirty="0" smtClean="0"/>
                        <a:t>2011</a:t>
                      </a:r>
                      <a:endParaRPr lang="en-US" sz="1800" dirty="0">
                        <a:solidFill>
                          <a:schemeClr val="tx1"/>
                        </a:solidFill>
                      </a:endParaRPr>
                    </a:p>
                  </a:txBody>
                  <a:tcPr marT="45798" marB="45798">
                    <a:noFill/>
                  </a:tcPr>
                </a:tc>
                <a:tc>
                  <a:txBody>
                    <a:bodyPr/>
                    <a:lstStyle/>
                    <a:p>
                      <a:pPr algn="ctr"/>
                      <a:r>
                        <a:rPr lang="en-US" sz="1800" dirty="0" smtClean="0"/>
                        <a:t>2012</a:t>
                      </a:r>
                      <a:endParaRPr lang="en-US" sz="1800" dirty="0">
                        <a:solidFill>
                          <a:schemeClr val="tx1"/>
                        </a:solidFill>
                      </a:endParaRPr>
                    </a:p>
                  </a:txBody>
                  <a:tcPr marT="45798" marB="45798">
                    <a:noFill/>
                  </a:tcPr>
                </a:tc>
                <a:tc>
                  <a:txBody>
                    <a:bodyPr/>
                    <a:lstStyle/>
                    <a:p>
                      <a:pPr algn="ctr"/>
                      <a:r>
                        <a:rPr lang="en-US" sz="1800" dirty="0" smtClean="0"/>
                        <a:t>2013</a:t>
                      </a:r>
                      <a:endParaRPr lang="en-US" sz="1800" dirty="0">
                        <a:solidFill>
                          <a:schemeClr val="tx1"/>
                        </a:solidFill>
                      </a:endParaRPr>
                    </a:p>
                  </a:txBody>
                  <a:tcPr marT="45798" marB="45798">
                    <a:noFill/>
                  </a:tcPr>
                </a:tc>
                <a:tc>
                  <a:txBody>
                    <a:bodyPr/>
                    <a:lstStyle/>
                    <a:p>
                      <a:pPr algn="ctr"/>
                      <a:r>
                        <a:rPr lang="en-US" sz="1800" dirty="0" smtClean="0"/>
                        <a:t>2014</a:t>
                      </a:r>
                      <a:endParaRPr lang="en-US" sz="1800" dirty="0">
                        <a:solidFill>
                          <a:schemeClr val="tx1"/>
                        </a:solidFill>
                      </a:endParaRPr>
                    </a:p>
                  </a:txBody>
                  <a:tcPr marT="45798" marB="45798">
                    <a:noFill/>
                  </a:tcPr>
                </a:tc>
                <a:tc>
                  <a:txBody>
                    <a:bodyPr/>
                    <a:lstStyle/>
                    <a:p>
                      <a:pPr algn="l"/>
                      <a:r>
                        <a:rPr lang="en-US" sz="1800" dirty="0" smtClean="0"/>
                        <a:t>    2015</a:t>
                      </a:r>
                      <a:endParaRPr lang="en-US" sz="1800" dirty="0">
                        <a:solidFill>
                          <a:schemeClr val="tx1"/>
                        </a:solidFill>
                      </a:endParaRPr>
                    </a:p>
                  </a:txBody>
                  <a:tcPr marT="45798" marB="45798">
                    <a:noFill/>
                  </a:tcPr>
                </a:tc>
              </a:tr>
            </a:tbl>
          </a:graphicData>
        </a:graphic>
      </p:graphicFrame>
      <p:sp>
        <p:nvSpPr>
          <p:cNvPr id="54" name="TextBox 21"/>
          <p:cNvSpPr txBox="1">
            <a:spLocks noChangeArrowheads="1"/>
          </p:cNvSpPr>
          <p:nvPr/>
        </p:nvSpPr>
        <p:spPr bwMode="auto">
          <a:xfrm>
            <a:off x="3460567" y="838200"/>
            <a:ext cx="278783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latin typeface="+mj-lt"/>
              </a:rPr>
              <a:t>Mission PDR Part I complete</a:t>
            </a:r>
            <a:endParaRPr lang="en-US" sz="1400" b="1" dirty="0">
              <a:solidFill>
                <a:schemeClr val="bg1"/>
              </a:solidFill>
              <a:latin typeface="+mj-lt"/>
            </a:endParaRPr>
          </a:p>
        </p:txBody>
      </p:sp>
      <p:sp>
        <p:nvSpPr>
          <p:cNvPr id="55" name="TextBox 21"/>
          <p:cNvSpPr txBox="1">
            <a:spLocks noChangeArrowheads="1"/>
          </p:cNvSpPr>
          <p:nvPr/>
        </p:nvSpPr>
        <p:spPr bwMode="auto">
          <a:xfrm>
            <a:off x="3791792" y="1074260"/>
            <a:ext cx="245660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latin typeface="+mj-lt"/>
              </a:rPr>
              <a:t>Mission PDR Part II</a:t>
            </a:r>
            <a:endParaRPr lang="en-US" sz="1400" b="1" dirty="0">
              <a:solidFill>
                <a:schemeClr val="bg1"/>
              </a:solidFill>
              <a:latin typeface="+mj-lt"/>
            </a:endParaRPr>
          </a:p>
        </p:txBody>
      </p:sp>
      <p:sp>
        <p:nvSpPr>
          <p:cNvPr id="63" name="TextBox 22"/>
          <p:cNvSpPr txBox="1">
            <a:spLocks noChangeArrowheads="1"/>
          </p:cNvSpPr>
          <p:nvPr/>
        </p:nvSpPr>
        <p:spPr bwMode="auto">
          <a:xfrm>
            <a:off x="2934073" y="1768569"/>
            <a:ext cx="2057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latin typeface="+mj-lt"/>
              </a:rPr>
              <a:t>S/C PDR complete</a:t>
            </a:r>
            <a:endParaRPr lang="en-US" sz="1400" b="1" dirty="0">
              <a:latin typeface="+mj-lt"/>
            </a:endParaRPr>
          </a:p>
        </p:txBody>
      </p:sp>
      <p:sp>
        <p:nvSpPr>
          <p:cNvPr id="64" name="Oval 63"/>
          <p:cNvSpPr/>
          <p:nvPr/>
        </p:nvSpPr>
        <p:spPr>
          <a:xfrm>
            <a:off x="4131442" y="2146300"/>
            <a:ext cx="152400" cy="15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22"/>
          <p:cNvSpPr txBox="1">
            <a:spLocks noChangeArrowheads="1"/>
          </p:cNvSpPr>
          <p:nvPr/>
        </p:nvSpPr>
        <p:spPr bwMode="auto">
          <a:xfrm>
            <a:off x="4317725" y="2076372"/>
            <a:ext cx="2057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latin typeface="+mj-lt"/>
              </a:rPr>
              <a:t>S/C CDR</a:t>
            </a:r>
            <a:endParaRPr lang="en-US" sz="1400" b="1" dirty="0">
              <a:latin typeface="+mj-lt"/>
            </a:endParaRPr>
          </a:p>
        </p:txBody>
      </p:sp>
      <p:sp>
        <p:nvSpPr>
          <p:cNvPr id="66" name="Oval 65"/>
          <p:cNvSpPr/>
          <p:nvPr/>
        </p:nvSpPr>
        <p:spPr>
          <a:xfrm>
            <a:off x="4465864" y="2635750"/>
            <a:ext cx="152400" cy="15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22"/>
          <p:cNvSpPr txBox="1">
            <a:spLocks noChangeArrowheads="1"/>
          </p:cNvSpPr>
          <p:nvPr/>
        </p:nvSpPr>
        <p:spPr bwMode="auto">
          <a:xfrm>
            <a:off x="4667227" y="2597729"/>
            <a:ext cx="2057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latin typeface="+mj-lt"/>
              </a:rPr>
              <a:t>ABI Delivery</a:t>
            </a:r>
            <a:endParaRPr lang="en-US" sz="1400" b="1" dirty="0">
              <a:latin typeface="+mj-lt"/>
            </a:endParaRPr>
          </a:p>
        </p:txBody>
      </p:sp>
      <p:sp>
        <p:nvSpPr>
          <p:cNvPr id="68" name="Oval 67"/>
          <p:cNvSpPr/>
          <p:nvPr/>
        </p:nvSpPr>
        <p:spPr>
          <a:xfrm>
            <a:off x="4542064" y="2905430"/>
            <a:ext cx="152400" cy="15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22"/>
          <p:cNvSpPr txBox="1">
            <a:spLocks noChangeArrowheads="1"/>
          </p:cNvSpPr>
          <p:nvPr/>
        </p:nvSpPr>
        <p:spPr bwMode="auto">
          <a:xfrm>
            <a:off x="4694464" y="2827741"/>
            <a:ext cx="2057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latin typeface="+mj-lt"/>
              </a:rPr>
              <a:t>SEISS Delivery</a:t>
            </a:r>
            <a:endParaRPr lang="en-US" sz="1400" b="1" dirty="0">
              <a:latin typeface="+mj-lt"/>
            </a:endParaRPr>
          </a:p>
        </p:txBody>
      </p:sp>
      <p:sp>
        <p:nvSpPr>
          <p:cNvPr id="70" name="Oval 69"/>
          <p:cNvSpPr/>
          <p:nvPr/>
        </p:nvSpPr>
        <p:spPr>
          <a:xfrm>
            <a:off x="4694464" y="3135518"/>
            <a:ext cx="152400" cy="15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22"/>
          <p:cNvSpPr txBox="1">
            <a:spLocks noChangeArrowheads="1"/>
          </p:cNvSpPr>
          <p:nvPr/>
        </p:nvSpPr>
        <p:spPr bwMode="auto">
          <a:xfrm>
            <a:off x="4893236" y="3064422"/>
            <a:ext cx="2057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latin typeface="+mj-lt"/>
              </a:rPr>
              <a:t>EXIS Delivery</a:t>
            </a:r>
            <a:endParaRPr lang="en-US" sz="1400" b="1" dirty="0">
              <a:latin typeface="+mj-lt"/>
            </a:endParaRPr>
          </a:p>
        </p:txBody>
      </p:sp>
      <p:sp>
        <p:nvSpPr>
          <p:cNvPr id="72" name="Oval 71"/>
          <p:cNvSpPr/>
          <p:nvPr/>
        </p:nvSpPr>
        <p:spPr>
          <a:xfrm>
            <a:off x="5105400" y="3353838"/>
            <a:ext cx="152400" cy="15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22"/>
          <p:cNvSpPr txBox="1">
            <a:spLocks noChangeArrowheads="1"/>
          </p:cNvSpPr>
          <p:nvPr/>
        </p:nvSpPr>
        <p:spPr bwMode="auto">
          <a:xfrm>
            <a:off x="5328393" y="3270017"/>
            <a:ext cx="2057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latin typeface="+mj-lt"/>
              </a:rPr>
              <a:t>SUVI Delivery</a:t>
            </a:r>
            <a:endParaRPr lang="en-US" sz="1400" b="1" dirty="0">
              <a:latin typeface="+mj-lt"/>
            </a:endParaRPr>
          </a:p>
        </p:txBody>
      </p:sp>
      <p:sp>
        <p:nvSpPr>
          <p:cNvPr id="74" name="Oval 73"/>
          <p:cNvSpPr/>
          <p:nvPr/>
        </p:nvSpPr>
        <p:spPr>
          <a:xfrm>
            <a:off x="5175993" y="3570260"/>
            <a:ext cx="152400" cy="15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22"/>
          <p:cNvSpPr txBox="1">
            <a:spLocks noChangeArrowheads="1"/>
          </p:cNvSpPr>
          <p:nvPr/>
        </p:nvSpPr>
        <p:spPr bwMode="auto">
          <a:xfrm>
            <a:off x="5346425" y="3506238"/>
            <a:ext cx="2057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latin typeface="+mj-lt"/>
              </a:rPr>
              <a:t>GLM Delivery</a:t>
            </a:r>
            <a:endParaRPr lang="en-US" sz="1400" b="1" dirty="0">
              <a:latin typeface="+mj-lt"/>
            </a:endParaRPr>
          </a:p>
        </p:txBody>
      </p:sp>
      <p:sp>
        <p:nvSpPr>
          <p:cNvPr id="76" name="Oval 75"/>
          <p:cNvSpPr/>
          <p:nvPr/>
        </p:nvSpPr>
        <p:spPr>
          <a:xfrm>
            <a:off x="4477225" y="1422820"/>
            <a:ext cx="152400" cy="15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21"/>
          <p:cNvSpPr txBox="1">
            <a:spLocks noChangeArrowheads="1"/>
          </p:cNvSpPr>
          <p:nvPr/>
        </p:nvSpPr>
        <p:spPr bwMode="auto">
          <a:xfrm>
            <a:off x="4618264" y="1342609"/>
            <a:ext cx="17210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latin typeface="+mj-lt"/>
              </a:rPr>
              <a:t>Mission CDR</a:t>
            </a:r>
            <a:endParaRPr lang="en-US" sz="1400" b="1" dirty="0">
              <a:solidFill>
                <a:schemeClr val="bg1"/>
              </a:solidFill>
              <a:latin typeface="+mj-lt"/>
            </a:endParaRPr>
          </a:p>
        </p:txBody>
      </p:sp>
      <p:sp>
        <p:nvSpPr>
          <p:cNvPr id="78" name="Oval 77"/>
          <p:cNvSpPr/>
          <p:nvPr/>
        </p:nvSpPr>
        <p:spPr>
          <a:xfrm>
            <a:off x="3618148" y="4251833"/>
            <a:ext cx="152400" cy="15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36"/>
          <p:cNvSpPr txBox="1">
            <a:spLocks noChangeArrowheads="1"/>
          </p:cNvSpPr>
          <p:nvPr/>
        </p:nvSpPr>
        <p:spPr bwMode="auto">
          <a:xfrm>
            <a:off x="3768300" y="4174145"/>
            <a:ext cx="244634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effectLst>
                  <a:outerShdw blurRad="38100" dist="38100" dir="2700000" algn="tl">
                    <a:srgbClr val="000000">
                      <a:alpha val="43137"/>
                    </a:srgbClr>
                  </a:outerShdw>
                </a:effectLst>
                <a:latin typeface="+mj-lt"/>
              </a:rPr>
              <a:t>Antenna System CDR</a:t>
            </a:r>
            <a:endParaRPr lang="en-US" sz="1400" b="1" dirty="0">
              <a:effectLst>
                <a:outerShdw blurRad="38100" dist="38100" dir="2700000" algn="tl">
                  <a:srgbClr val="000000">
                    <a:alpha val="43137"/>
                  </a:srgbClr>
                </a:outerShdw>
              </a:effectLst>
              <a:latin typeface="+mj-lt"/>
            </a:endParaRPr>
          </a:p>
        </p:txBody>
      </p:sp>
      <p:sp>
        <p:nvSpPr>
          <p:cNvPr id="80" name="Oval 79"/>
          <p:cNvSpPr/>
          <p:nvPr/>
        </p:nvSpPr>
        <p:spPr>
          <a:xfrm>
            <a:off x="4481602" y="5479183"/>
            <a:ext cx="152400" cy="15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36"/>
          <p:cNvSpPr txBox="1">
            <a:spLocks noChangeArrowheads="1"/>
          </p:cNvSpPr>
          <p:nvPr/>
        </p:nvSpPr>
        <p:spPr bwMode="auto">
          <a:xfrm>
            <a:off x="4708102" y="5401494"/>
            <a:ext cx="178631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effectLst>
                  <a:outerShdw blurRad="38100" dist="38100" dir="2700000" algn="tl">
                    <a:srgbClr val="000000">
                      <a:alpha val="43137"/>
                    </a:srgbClr>
                  </a:outerShdw>
                </a:effectLst>
                <a:latin typeface="+mj-lt"/>
              </a:rPr>
              <a:t>GS CDR</a:t>
            </a:r>
            <a:endParaRPr lang="en-US" sz="1400" b="1" dirty="0">
              <a:effectLst>
                <a:outerShdw blurRad="38100" dist="38100" dir="2700000" algn="tl">
                  <a:srgbClr val="000000">
                    <a:alpha val="43137"/>
                  </a:srgbClr>
                </a:outerShdw>
              </a:effectLst>
              <a:latin typeface="+mj-lt"/>
            </a:endParaRPr>
          </a:p>
        </p:txBody>
      </p:sp>
      <p:sp>
        <p:nvSpPr>
          <p:cNvPr id="82" name="Oval 81"/>
          <p:cNvSpPr/>
          <p:nvPr/>
        </p:nvSpPr>
        <p:spPr>
          <a:xfrm>
            <a:off x="3896593" y="4877828"/>
            <a:ext cx="152400" cy="15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36"/>
          <p:cNvSpPr txBox="1">
            <a:spLocks noChangeArrowheads="1"/>
          </p:cNvSpPr>
          <p:nvPr/>
        </p:nvSpPr>
        <p:spPr bwMode="auto">
          <a:xfrm>
            <a:off x="4048993" y="4801499"/>
            <a:ext cx="244634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effectLst>
                  <a:outerShdw blurRad="38100" dist="38100" dir="2700000" algn="tl">
                    <a:srgbClr val="000000">
                      <a:alpha val="43137"/>
                    </a:srgbClr>
                  </a:outerShdw>
                </a:effectLst>
                <a:latin typeface="+mj-lt"/>
              </a:rPr>
              <a:t>ESPDS CDR</a:t>
            </a:r>
            <a:endParaRPr lang="en-US" sz="1400" b="1" dirty="0">
              <a:effectLst>
                <a:outerShdw blurRad="38100" dist="38100" dir="2700000" algn="tl">
                  <a:srgbClr val="000000">
                    <a:alpha val="43137"/>
                  </a:srgbClr>
                </a:outerShdw>
              </a:effectLst>
              <a:latin typeface="+mj-lt"/>
            </a:endParaRPr>
          </a:p>
        </p:txBody>
      </p:sp>
      <p:sp>
        <p:nvSpPr>
          <p:cNvPr id="84" name="Oval 83"/>
          <p:cNvSpPr/>
          <p:nvPr/>
        </p:nvSpPr>
        <p:spPr>
          <a:xfrm>
            <a:off x="4023745" y="5217573"/>
            <a:ext cx="152400" cy="15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36"/>
          <p:cNvSpPr txBox="1">
            <a:spLocks noChangeArrowheads="1"/>
          </p:cNvSpPr>
          <p:nvPr/>
        </p:nvSpPr>
        <p:spPr bwMode="auto">
          <a:xfrm>
            <a:off x="4198539" y="5107787"/>
            <a:ext cx="244634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effectLst>
                  <a:outerShdw blurRad="38100" dist="38100" dir="2700000" algn="tl">
                    <a:srgbClr val="000000">
                      <a:alpha val="43137"/>
                    </a:srgbClr>
                  </a:outerShdw>
                </a:effectLst>
                <a:latin typeface="+mj-lt"/>
              </a:rPr>
              <a:t>CLASS CDR</a:t>
            </a:r>
            <a:endParaRPr lang="en-US" sz="1400" b="1" dirty="0">
              <a:effectLst>
                <a:outerShdw blurRad="38100" dist="38100" dir="2700000" algn="tl">
                  <a:srgbClr val="000000">
                    <a:alpha val="43137"/>
                  </a:srgbClr>
                </a:outerShdw>
              </a:effectLst>
              <a:latin typeface="+mj-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24627" y="2048086"/>
            <a:ext cx="2051868" cy="1640426"/>
          </a:xfrm>
          <a:prstGeom prst="rect">
            <a:avLst/>
          </a:prstGeom>
        </p:spPr>
      </p:pic>
      <p:sp>
        <p:nvSpPr>
          <p:cNvPr id="89" name="Oval 88"/>
          <p:cNvSpPr/>
          <p:nvPr/>
        </p:nvSpPr>
        <p:spPr>
          <a:xfrm>
            <a:off x="5448861" y="3842581"/>
            <a:ext cx="152400" cy="15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36"/>
          <p:cNvSpPr txBox="1">
            <a:spLocks noChangeArrowheads="1"/>
          </p:cNvSpPr>
          <p:nvPr/>
        </p:nvSpPr>
        <p:spPr bwMode="auto">
          <a:xfrm>
            <a:off x="5695927" y="3764892"/>
            <a:ext cx="177167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effectLst>
                  <a:outerShdw blurRad="38100" dist="38100" dir="2700000" algn="tl">
                    <a:srgbClr val="000000">
                      <a:alpha val="43137"/>
                    </a:srgbClr>
                  </a:outerShdw>
                </a:effectLst>
                <a:latin typeface="+mj-lt"/>
              </a:rPr>
              <a:t>RBU/NSOF/WCDAS installation</a:t>
            </a:r>
            <a:endParaRPr lang="en-US" sz="1400" b="1" dirty="0">
              <a:effectLst>
                <a:outerShdw blurRad="38100" dist="38100" dir="2700000" algn="tl">
                  <a:srgbClr val="000000">
                    <a:alpha val="43137"/>
                  </a:srgbClr>
                </a:outerShdw>
              </a:effectLst>
              <a:latin typeface="+mj-lt"/>
            </a:endParaRPr>
          </a:p>
        </p:txBody>
      </p:sp>
      <p:sp>
        <p:nvSpPr>
          <p:cNvPr id="91" name="Oval 90"/>
          <p:cNvSpPr/>
          <p:nvPr/>
        </p:nvSpPr>
        <p:spPr>
          <a:xfrm>
            <a:off x="5862631" y="4464415"/>
            <a:ext cx="152400" cy="15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36"/>
          <p:cNvSpPr txBox="1">
            <a:spLocks noChangeArrowheads="1"/>
          </p:cNvSpPr>
          <p:nvPr/>
        </p:nvSpPr>
        <p:spPr bwMode="auto">
          <a:xfrm>
            <a:off x="5984481" y="4386726"/>
            <a:ext cx="210807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effectLst>
                  <a:outerShdw blurRad="38100" dist="38100" dir="2700000" algn="tl">
                    <a:srgbClr val="000000">
                      <a:alpha val="43137"/>
                    </a:srgbClr>
                  </a:outerShdw>
                </a:effectLst>
                <a:latin typeface="+mj-lt"/>
              </a:rPr>
              <a:t>WCDAS complete</a:t>
            </a:r>
            <a:endParaRPr lang="en-US" sz="1400" b="1" dirty="0">
              <a:effectLst>
                <a:outerShdw blurRad="38100" dist="38100" dir="2700000" algn="tl">
                  <a:srgbClr val="000000">
                    <a:alpha val="43137"/>
                  </a:srgbClr>
                </a:outerShdw>
              </a:effectLst>
              <a:latin typeface="+mj-lt"/>
            </a:endParaRPr>
          </a:p>
        </p:txBody>
      </p:sp>
      <p:sp>
        <p:nvSpPr>
          <p:cNvPr id="8" name="Rectangle 7"/>
          <p:cNvSpPr/>
          <p:nvPr/>
        </p:nvSpPr>
        <p:spPr>
          <a:xfrm>
            <a:off x="8229601" y="832674"/>
            <a:ext cx="609600" cy="87515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a:spLocks noChangeArrowheads="1"/>
          </p:cNvSpPr>
          <p:nvPr/>
        </p:nvSpPr>
        <p:spPr bwMode="auto">
          <a:xfrm>
            <a:off x="6664257" y="944625"/>
            <a:ext cx="1219200" cy="990600"/>
          </a:xfrm>
          <a:prstGeom prst="roundRect">
            <a:avLst>
              <a:gd name="adj" fmla="val 16667"/>
            </a:avLst>
          </a:prstGeom>
          <a:solidFill>
            <a:srgbClr val="F79646"/>
          </a:solidFill>
          <a:ln w="38100">
            <a:solidFill>
              <a:schemeClr val="bg1"/>
            </a:solidFill>
            <a:round/>
            <a:headEnd/>
            <a:tailEnd/>
          </a:ln>
          <a:effectLst>
            <a:outerShdw blurRad="63500" dist="20000" dir="5400000" rotWithShape="0">
              <a:srgbClr val="000000">
                <a:alpha val="37999"/>
              </a:srgbClr>
            </a:outerShdw>
          </a:effectLst>
        </p:spPr>
        <p:txBody>
          <a:bodyPr anchor="ctr"/>
          <a:lstStyle/>
          <a:p>
            <a:pPr algn="ctr">
              <a:defRPr/>
            </a:pPr>
            <a:r>
              <a:rPr lang="en-US" sz="1600" b="1" dirty="0">
                <a:latin typeface="+mn-lt"/>
                <a:ea typeface="+mn-ea"/>
                <a:cs typeface="+mn-cs"/>
              </a:rPr>
              <a:t>Launch Readiness Oct. 2015</a:t>
            </a:r>
          </a:p>
        </p:txBody>
      </p:sp>
      <p:sp>
        <p:nvSpPr>
          <p:cNvPr id="93" name="Oval 92"/>
          <p:cNvSpPr/>
          <p:nvPr/>
        </p:nvSpPr>
        <p:spPr>
          <a:xfrm>
            <a:off x="6155681" y="4821759"/>
            <a:ext cx="152400" cy="15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36"/>
          <p:cNvSpPr txBox="1">
            <a:spLocks noChangeArrowheads="1"/>
          </p:cNvSpPr>
          <p:nvPr/>
        </p:nvSpPr>
        <p:spPr bwMode="auto">
          <a:xfrm>
            <a:off x="6319831" y="4774723"/>
            <a:ext cx="210807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effectLst>
                  <a:outerShdw blurRad="38100" dist="38100" dir="2700000" algn="tl">
                    <a:srgbClr val="000000">
                      <a:alpha val="43137"/>
                    </a:srgbClr>
                  </a:outerShdw>
                </a:effectLst>
                <a:latin typeface="+mj-lt"/>
              </a:rPr>
              <a:t>RBU complete</a:t>
            </a:r>
            <a:endParaRPr lang="en-US" sz="1400" b="1" dirty="0">
              <a:effectLst>
                <a:outerShdw blurRad="38100" dist="38100" dir="2700000" algn="tl">
                  <a:srgbClr val="000000">
                    <a:alpha val="43137"/>
                  </a:srgbClr>
                </a:outerShdw>
              </a:effectLst>
              <a:latin typeface="+mj-lt"/>
            </a:endParaRPr>
          </a:p>
        </p:txBody>
      </p:sp>
      <p:sp>
        <p:nvSpPr>
          <p:cNvPr id="95" name="Oval 94"/>
          <p:cNvSpPr/>
          <p:nvPr/>
        </p:nvSpPr>
        <p:spPr>
          <a:xfrm>
            <a:off x="6581763" y="5261675"/>
            <a:ext cx="152400" cy="15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36"/>
          <p:cNvSpPr txBox="1">
            <a:spLocks noChangeArrowheads="1"/>
          </p:cNvSpPr>
          <p:nvPr/>
        </p:nvSpPr>
        <p:spPr bwMode="auto">
          <a:xfrm>
            <a:off x="6751865" y="5183986"/>
            <a:ext cx="16319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effectLst>
                  <a:outerShdw blurRad="38100" dist="38100" dir="2700000" algn="tl">
                    <a:srgbClr val="000000">
                      <a:alpha val="43137"/>
                    </a:srgbClr>
                  </a:outerShdw>
                </a:effectLst>
                <a:latin typeface="+mj-lt"/>
              </a:rPr>
              <a:t>NSOF complete</a:t>
            </a:r>
            <a:endParaRPr lang="en-US" sz="1400" b="1"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xmlns="" val="3185324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 y="-29110"/>
            <a:ext cx="9144000" cy="1073145"/>
          </a:xfrm>
        </p:spPr>
        <p:txBody>
          <a:bodyPr/>
          <a:lstStyle/>
          <a:p>
            <a:r>
              <a:rPr lang="en-US" sz="3200" b="1" dirty="0" smtClean="0">
                <a:effectLst>
                  <a:outerShdw blurRad="38100" dist="38100" dir="2700000" algn="tl">
                    <a:srgbClr val="000000">
                      <a:alpha val="43137"/>
                    </a:srgbClr>
                  </a:outerShdw>
                </a:effectLst>
              </a:rPr>
              <a:t>Geostationary Lightning Mapper (GLM)</a:t>
            </a:r>
          </a:p>
        </p:txBody>
      </p:sp>
      <p:sp>
        <p:nvSpPr>
          <p:cNvPr id="35843" name="Content Placeholder 2"/>
          <p:cNvSpPr>
            <a:spLocks noGrp="1"/>
          </p:cNvSpPr>
          <p:nvPr>
            <p:ph idx="1"/>
          </p:nvPr>
        </p:nvSpPr>
        <p:spPr/>
        <p:txBody>
          <a:bodyPr/>
          <a:lstStyle/>
          <a:p>
            <a:pPr>
              <a:spcBef>
                <a:spcPts val="600"/>
              </a:spcBef>
            </a:pPr>
            <a:endParaRPr lang="en-US" dirty="0" smtClean="0"/>
          </a:p>
          <a:p>
            <a:pPr lvl="1">
              <a:spcBef>
                <a:spcPts val="600"/>
              </a:spcBef>
            </a:pPr>
            <a:endParaRPr lang="en-US" dirty="0" smtClean="0"/>
          </a:p>
          <a:p>
            <a:pPr lvl="2">
              <a:spcBef>
                <a:spcPts val="600"/>
              </a:spcBef>
            </a:pPr>
            <a:endParaRPr lang="en-US" dirty="0" smtClean="0"/>
          </a:p>
          <a:p>
            <a:pPr lvl="1">
              <a:spcBef>
                <a:spcPts val="600"/>
              </a:spcBef>
            </a:pPr>
            <a:endParaRPr lang="en-US" dirty="0" smtClean="0"/>
          </a:p>
          <a:p>
            <a:pPr lvl="1">
              <a:spcBef>
                <a:spcPts val="600"/>
              </a:spcBef>
            </a:pPr>
            <a:endParaRPr lang="en-US" dirty="0" smtClean="0"/>
          </a:p>
          <a:p>
            <a:pPr>
              <a:spcBef>
                <a:spcPts val="600"/>
              </a:spcBef>
            </a:pPr>
            <a:endParaRPr lang="en-US" dirty="0" smtClean="0"/>
          </a:p>
          <a:p>
            <a:pPr lvl="1">
              <a:spcBef>
                <a:spcPts val="600"/>
              </a:spcBef>
            </a:pPr>
            <a:endParaRPr lang="en-US" dirty="0" smtClean="0"/>
          </a:p>
          <a:p>
            <a:pPr lvl="1">
              <a:spcBef>
                <a:spcPts val="600"/>
              </a:spcBef>
            </a:pPr>
            <a:endParaRPr lang="en-US" dirty="0" smtClean="0"/>
          </a:p>
          <a:p>
            <a:pPr>
              <a:spcBef>
                <a:spcPts val="600"/>
              </a:spcBef>
            </a:pPr>
            <a:endParaRPr lang="en-US" dirty="0" smtClean="0"/>
          </a:p>
          <a:p>
            <a:pPr lvl="1">
              <a:spcBef>
                <a:spcPts val="600"/>
              </a:spcBef>
            </a:pPr>
            <a:endParaRPr lang="en-US" dirty="0" smtClean="0"/>
          </a:p>
        </p:txBody>
      </p:sp>
      <p:pic>
        <p:nvPicPr>
          <p:cNvPr id="34" name="Picture 2" descr="C:\Documents and Settings\sjgoodma\My Documents\Southern Thunder\ST09\ST09 Wrap up\BAMS\combined_lightning_surge.PNG"/>
          <p:cNvPicPr>
            <a:picLocks noChangeAspect="1" noChangeArrowheads="1"/>
          </p:cNvPicPr>
          <p:nvPr/>
        </p:nvPicPr>
        <p:blipFill>
          <a:blip r:embed="rId3" cstate="print"/>
          <a:srcRect/>
          <a:stretch>
            <a:fillRect/>
          </a:stretch>
        </p:blipFill>
        <p:spPr bwMode="auto">
          <a:xfrm>
            <a:off x="4957855" y="1675482"/>
            <a:ext cx="3719369" cy="2771724"/>
          </a:xfrm>
          <a:prstGeom prst="rect">
            <a:avLst/>
          </a:prstGeom>
          <a:noFill/>
        </p:spPr>
      </p:pic>
      <p:pic>
        <p:nvPicPr>
          <p:cNvPr id="11" name="Picture 2"/>
          <p:cNvPicPr>
            <a:picLocks noChangeAspect="1" noChangeArrowheads="1"/>
          </p:cNvPicPr>
          <p:nvPr/>
        </p:nvPicPr>
        <p:blipFill rotWithShape="1">
          <a:blip r:embed="rId4" cstate="print"/>
          <a:srcRect b="27032"/>
          <a:stretch/>
        </p:blipFill>
        <p:spPr bwMode="auto">
          <a:xfrm>
            <a:off x="7345" y="4465567"/>
            <a:ext cx="9150427" cy="1468852"/>
          </a:xfrm>
          <a:prstGeom prst="rect">
            <a:avLst/>
          </a:prstGeom>
          <a:noFill/>
          <a:ln w="9525">
            <a:noFill/>
            <a:miter lim="800000"/>
            <a:headEnd/>
            <a:tailEnd/>
          </a:ln>
        </p:spPr>
      </p:pic>
      <p:sp>
        <p:nvSpPr>
          <p:cNvPr id="5" name="TextBox 4"/>
          <p:cNvSpPr txBox="1"/>
          <p:nvPr/>
        </p:nvSpPr>
        <p:spPr>
          <a:xfrm>
            <a:off x="0" y="4591572"/>
            <a:ext cx="1203767" cy="369332"/>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1109830" y="5952414"/>
            <a:ext cx="7135800" cy="400110"/>
          </a:xfrm>
          <a:prstGeom prst="rect">
            <a:avLst/>
          </a:prstGeom>
          <a:noFill/>
        </p:spPr>
        <p:txBody>
          <a:bodyPr wrap="none" rtlCol="0">
            <a:spAutoFit/>
          </a:bodyPr>
          <a:lstStyle/>
          <a:p>
            <a:r>
              <a:rPr lang="en-US" sz="2000" dirty="0" smtClean="0">
                <a:latin typeface="+mj-lt"/>
              </a:rPr>
              <a:t>National Average for Tornado warning lead-time is only 13 minutes</a:t>
            </a:r>
            <a:endParaRPr lang="en-US" sz="2000" dirty="0">
              <a:latin typeface="+mj-lt"/>
            </a:endParaRPr>
          </a:p>
        </p:txBody>
      </p:sp>
      <p:pic>
        <p:nvPicPr>
          <p:cNvPr id="13" name="Picture 66" descr="\\Atcgroups\DATA\techpubs\2005_Jobs\P50145_GLM_Proposal\P50145_Covers\P50145_001_background.jpg"/>
          <p:cNvPicPr>
            <a:picLocks noChangeAspect="1" noChangeArrowheads="1"/>
          </p:cNvPicPr>
          <p:nvPr/>
        </p:nvPicPr>
        <p:blipFill>
          <a:blip r:embed="rId5" cstate="print"/>
          <a:srcRect l="24060" t="34091" r="24509" b="25379"/>
          <a:stretch>
            <a:fillRect/>
          </a:stretch>
        </p:blipFill>
        <p:spPr bwMode="auto">
          <a:xfrm>
            <a:off x="838199" y="1676400"/>
            <a:ext cx="3482555" cy="2690602"/>
          </a:xfrm>
          <a:prstGeom prst="rect">
            <a:avLst/>
          </a:prstGeom>
          <a:noFill/>
        </p:spPr>
      </p:pic>
      <p:sp>
        <p:nvSpPr>
          <p:cNvPr id="10" name="Rectangle 9"/>
          <p:cNvSpPr/>
          <p:nvPr/>
        </p:nvSpPr>
        <p:spPr>
          <a:xfrm>
            <a:off x="0" y="6400800"/>
            <a:ext cx="8991600" cy="307777"/>
          </a:xfrm>
          <a:prstGeom prst="rect">
            <a:avLst/>
          </a:prstGeom>
        </p:spPr>
        <p:txBody>
          <a:bodyPr wrap="square">
            <a:spAutoFit/>
          </a:bodyPr>
          <a:lstStyle/>
          <a:p>
            <a:r>
              <a:rPr lang="en-US" sz="1400" dirty="0" smtClean="0">
                <a:solidFill>
                  <a:schemeClr val="bg1"/>
                </a:solidFill>
                <a:effectLst>
                  <a:outerShdw blurRad="38100" dist="38100" dir="2700000" algn="tl">
                    <a:srgbClr val="000000">
                      <a:alpha val="43137"/>
                    </a:srgbClr>
                  </a:outerShdw>
                </a:effectLst>
                <a:latin typeface="+mj-lt"/>
              </a:rPr>
              <a:t>Courtesy of Chris Schultz – University of Alabama, Huntsville</a:t>
            </a:r>
          </a:p>
        </p:txBody>
      </p:sp>
    </p:spTree>
    <p:extLst>
      <p:ext uri="{BB962C8B-B14F-4D97-AF65-F5344CB8AC3E}">
        <p14:creationId xmlns:p14="http://schemas.microsoft.com/office/powerpoint/2010/main" xmlns="" val="4042665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70" y="2362200"/>
            <a:ext cx="3276600" cy="2462213"/>
          </a:xfrm>
          <a:prstGeom prst="rect">
            <a:avLst/>
          </a:prstGeom>
          <a:noFill/>
        </p:spPr>
        <p:txBody>
          <a:bodyPr wrap="square" rtlCol="0">
            <a:spAutoFit/>
          </a:bodyPr>
          <a:lstStyle/>
          <a:p>
            <a:r>
              <a:rPr lang="en-US" sz="1400" dirty="0" smtClean="0">
                <a:latin typeface="+mj-lt"/>
              </a:rPr>
              <a:t>As the hurricane is approaching Cape Lookout, NC, the RGB product shows evidence of synoptic-scale dry air on the south-southeast side of the circulation.  Synoptic –scale dry air is present to the northwest on the periphery of the storm. This dry air is caught in the southwest inflow channel, effectively cutting off convective development by introducing stably stratified air.</a:t>
            </a:r>
          </a:p>
          <a:p>
            <a:endParaRPr lang="en-US" sz="1400" dirty="0"/>
          </a:p>
        </p:txBody>
      </p:sp>
      <p:sp>
        <p:nvSpPr>
          <p:cNvPr id="5" name="Title 9"/>
          <p:cNvSpPr>
            <a:spLocks noGrp="1"/>
          </p:cNvSpPr>
          <p:nvPr>
            <p:ph type="title"/>
          </p:nvPr>
        </p:nvSpPr>
        <p:spPr>
          <a:xfrm>
            <a:off x="471170" y="87629"/>
            <a:ext cx="8229600" cy="1143000"/>
          </a:xfrm>
        </p:spPr>
        <p:txBody>
          <a:bodyPr>
            <a:noAutofit/>
          </a:bodyPr>
          <a:lstStyle/>
          <a:p>
            <a:r>
              <a:rPr lang="en-US" b="1" dirty="0">
                <a:effectLst>
                  <a:outerShdw blurRad="38100" dist="38100" dir="2700000" algn="tl">
                    <a:srgbClr val="000000">
                      <a:alpha val="43137"/>
                    </a:srgbClr>
                  </a:outerShdw>
                </a:effectLst>
              </a:rPr>
              <a:t>Future </a:t>
            </a:r>
            <a:r>
              <a:rPr lang="en-US" b="1" dirty="0" smtClean="0">
                <a:effectLst>
                  <a:outerShdw blurRad="38100" dist="38100" dir="2700000" algn="tl">
                    <a:srgbClr val="000000">
                      <a:alpha val="43137"/>
                    </a:srgbClr>
                  </a:outerShdw>
                </a:effectLst>
              </a:rPr>
              <a:t>Capability:</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RGB Air Mass Product</a:t>
            </a:r>
            <a:endParaRPr lang="en-US"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89670" y="1592512"/>
            <a:ext cx="5578075" cy="3865849"/>
          </a:xfrm>
          <a:prstGeom prst="rect">
            <a:avLst/>
          </a:prstGeom>
        </p:spPr>
      </p:pic>
      <p:sp>
        <p:nvSpPr>
          <p:cNvPr id="6" name="TextBox 5"/>
          <p:cNvSpPr txBox="1"/>
          <p:nvPr/>
        </p:nvSpPr>
        <p:spPr>
          <a:xfrm>
            <a:off x="5018077" y="1592512"/>
            <a:ext cx="1774845" cy="369332"/>
          </a:xfrm>
          <a:prstGeom prst="rect">
            <a:avLst/>
          </a:prstGeom>
          <a:noFill/>
        </p:spPr>
        <p:txBody>
          <a:bodyPr wrap="none" rtlCol="0">
            <a:spAutoFit/>
          </a:bodyPr>
          <a:lstStyle/>
          <a:p>
            <a:r>
              <a:rPr lang="en-US" dirty="0" smtClean="0">
                <a:solidFill>
                  <a:srgbClr val="FFFF00"/>
                </a:solidFill>
              </a:rPr>
              <a:t>Hurricane Irene</a:t>
            </a:r>
            <a:endParaRPr lang="en-US" dirty="0">
              <a:solidFill>
                <a:srgbClr val="FFFF00"/>
              </a:solidFill>
            </a:endParaRPr>
          </a:p>
        </p:txBody>
      </p:sp>
      <p:sp>
        <p:nvSpPr>
          <p:cNvPr id="7" name="Rectangle 6"/>
          <p:cNvSpPr/>
          <p:nvPr/>
        </p:nvSpPr>
        <p:spPr>
          <a:xfrm>
            <a:off x="3733800" y="5587579"/>
            <a:ext cx="4932193" cy="523220"/>
          </a:xfrm>
          <a:prstGeom prst="rect">
            <a:avLst/>
          </a:prstGeom>
        </p:spPr>
        <p:txBody>
          <a:bodyPr wrap="square">
            <a:spAutoFit/>
          </a:bodyPr>
          <a:lstStyle/>
          <a:p>
            <a:pPr algn="ctr"/>
            <a:r>
              <a:rPr lang="en-US" sz="1400" dirty="0">
                <a:latin typeface="+mj-lt"/>
              </a:rPr>
              <a:t>From </a:t>
            </a:r>
            <a:r>
              <a:rPr lang="en-US" sz="1400" dirty="0" smtClean="0">
                <a:latin typeface="+mj-lt"/>
              </a:rPr>
              <a:t>CIRA and NASA </a:t>
            </a:r>
            <a:r>
              <a:rPr lang="en-US" sz="1400" dirty="0">
                <a:latin typeface="+mj-lt"/>
              </a:rPr>
              <a:t>SPoRT and Michael Folmer (CICS Satellite Champion at HPC/OHC/SAB) </a:t>
            </a:r>
          </a:p>
        </p:txBody>
      </p:sp>
    </p:spTree>
    <p:extLst>
      <p:ext uri="{BB962C8B-B14F-4D97-AF65-F5344CB8AC3E}">
        <p14:creationId xmlns:p14="http://schemas.microsoft.com/office/powerpoint/2010/main" xmlns="" val="2563609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Text Box 13"/>
          <p:cNvSpPr txBox="1">
            <a:spLocks noChangeArrowheads="1"/>
          </p:cNvSpPr>
          <p:nvPr/>
        </p:nvSpPr>
        <p:spPr bwMode="auto">
          <a:xfrm>
            <a:off x="1219200" y="136525"/>
            <a:ext cx="7198649" cy="701675"/>
          </a:xfrm>
          <a:prstGeom prst="rect">
            <a:avLst/>
          </a:prstGeom>
          <a:noFill/>
          <a:ln>
            <a:noFill/>
          </a:ln>
          <a:effectLst/>
          <a:extLst/>
        </p:spPr>
        <p:txBody>
          <a:bodyPr wrap="square">
            <a:spAutoFit/>
          </a:bodyPr>
          <a:lstStyle/>
          <a:p>
            <a:pPr algn="ctr">
              <a:spcBef>
                <a:spcPct val="50000"/>
              </a:spcBef>
              <a:defRPr/>
            </a:pPr>
            <a:r>
              <a:rPr lang="en-US" sz="4000" b="1" dirty="0">
                <a:solidFill>
                  <a:schemeClr val="bg1"/>
                </a:solidFill>
                <a:effectLst>
                  <a:outerShdw blurRad="38100" dist="38100" dir="2700000" algn="tl">
                    <a:srgbClr val="C0C0C0"/>
                  </a:outerShdw>
                </a:effectLst>
                <a:latin typeface="+mn-lt"/>
              </a:rPr>
              <a:t>7</a:t>
            </a:r>
            <a:r>
              <a:rPr lang="en-US" sz="4000" b="1" baseline="30000" dirty="0">
                <a:solidFill>
                  <a:schemeClr val="bg1"/>
                </a:solidFill>
                <a:effectLst>
                  <a:outerShdw blurRad="38100" dist="38100" dir="2700000" algn="tl">
                    <a:srgbClr val="C0C0C0"/>
                  </a:outerShdw>
                </a:effectLst>
                <a:latin typeface="+mn-lt"/>
              </a:rPr>
              <a:t>th</a:t>
            </a:r>
            <a:r>
              <a:rPr lang="en-US" sz="4000" b="1" dirty="0">
                <a:solidFill>
                  <a:schemeClr val="bg1"/>
                </a:solidFill>
                <a:effectLst>
                  <a:outerShdw blurRad="38100" dist="38100" dir="2700000" algn="tl">
                    <a:srgbClr val="C0C0C0"/>
                  </a:outerShdw>
                </a:effectLst>
                <a:latin typeface="+mn-lt"/>
              </a:rPr>
              <a:t> GOES Users’</a:t>
            </a:r>
            <a:r>
              <a:rPr lang="en-US" sz="4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mn-lt"/>
              </a:rPr>
              <a:t> </a:t>
            </a:r>
            <a:r>
              <a:rPr lang="en-US" sz="4000" b="1" dirty="0">
                <a:solidFill>
                  <a:schemeClr val="bg1"/>
                </a:solidFill>
                <a:effectLst>
                  <a:outerShdw blurRad="38100" dist="38100" dir="2700000" algn="tl">
                    <a:srgbClr val="C0C0C0"/>
                  </a:outerShdw>
                </a:effectLst>
                <a:latin typeface="+mn-lt"/>
              </a:rPr>
              <a:t>Conference</a:t>
            </a:r>
          </a:p>
        </p:txBody>
      </p:sp>
      <p:sp>
        <p:nvSpPr>
          <p:cNvPr id="2073" name="Text Box 25"/>
          <p:cNvSpPr txBox="1">
            <a:spLocks noChangeArrowheads="1"/>
          </p:cNvSpPr>
          <p:nvPr/>
        </p:nvSpPr>
        <p:spPr bwMode="auto">
          <a:xfrm>
            <a:off x="1779168" y="1600200"/>
            <a:ext cx="6491288" cy="862013"/>
          </a:xfrm>
          <a:prstGeom prst="rect">
            <a:avLst/>
          </a:prstGeom>
          <a:solidFill>
            <a:srgbClr val="000099"/>
          </a:solidFill>
          <a:ln>
            <a:noFill/>
          </a:ln>
          <a:effectLst/>
          <a:extLst/>
        </p:spPr>
        <p:txBody>
          <a:bodyPr>
            <a:spAutoFit/>
          </a:bodyPr>
          <a:lstStyle/>
          <a:p>
            <a:pPr algn="ctr">
              <a:defRPr/>
            </a:pPr>
            <a:r>
              <a:rPr lang="en-US" sz="1600" b="1" dirty="0">
                <a:solidFill>
                  <a:srgbClr val="FFCC00"/>
                </a:solidFill>
                <a:effectLst>
                  <a:outerShdw blurRad="38100" dist="38100" dir="2700000" algn="tl">
                    <a:srgbClr val="000000"/>
                  </a:outerShdw>
                </a:effectLst>
                <a:latin typeface="Maiandra GD" pitchFamily="34" charset="0"/>
              </a:rPr>
              <a:t>To be held in conjunction with the 15-20 October 2011</a:t>
            </a:r>
          </a:p>
          <a:p>
            <a:pPr algn="ctr">
              <a:defRPr/>
            </a:pPr>
            <a:r>
              <a:rPr lang="en-US" sz="1600" b="1" dirty="0">
                <a:solidFill>
                  <a:srgbClr val="FFCC00"/>
                </a:solidFill>
                <a:effectLst>
                  <a:outerShdw blurRad="38100" dist="38100" dir="2700000" algn="tl">
                    <a:srgbClr val="000000"/>
                  </a:outerShdw>
                </a:effectLst>
                <a:latin typeface="Maiandra GD" pitchFamily="34" charset="0"/>
              </a:rPr>
              <a:t>36</a:t>
            </a:r>
            <a:r>
              <a:rPr lang="en-US" sz="1600" b="1" baseline="30000" dirty="0">
                <a:solidFill>
                  <a:srgbClr val="FFCC00"/>
                </a:solidFill>
                <a:effectLst>
                  <a:outerShdw blurRad="38100" dist="38100" dir="2700000" algn="tl">
                    <a:srgbClr val="000000"/>
                  </a:outerShdw>
                </a:effectLst>
                <a:latin typeface="Maiandra GD" pitchFamily="34" charset="0"/>
              </a:rPr>
              <a:t>th</a:t>
            </a:r>
            <a:r>
              <a:rPr lang="en-US" sz="1600" b="1" dirty="0">
                <a:solidFill>
                  <a:srgbClr val="FFCC00"/>
                </a:solidFill>
                <a:effectLst>
                  <a:outerShdw blurRad="38100" dist="38100" dir="2700000" algn="tl">
                    <a:srgbClr val="000000"/>
                  </a:outerShdw>
                </a:effectLst>
                <a:latin typeface="Maiandra GD" pitchFamily="34" charset="0"/>
              </a:rPr>
              <a:t>  National Weather Association Annual Meeting:  </a:t>
            </a:r>
            <a:r>
              <a:rPr lang="en-US" b="1" i="1" dirty="0">
                <a:solidFill>
                  <a:schemeClr val="bg1"/>
                </a:solidFill>
                <a:latin typeface="Maiandra GD" pitchFamily="34" charset="0"/>
              </a:rPr>
              <a:t>http://www.nwas.org/meetings/nwa2011 </a:t>
            </a:r>
            <a:endParaRPr lang="en-US" sz="1600" b="1" i="1" dirty="0">
              <a:solidFill>
                <a:schemeClr val="bg1"/>
              </a:solidFill>
              <a:latin typeface="Maiandra GD" pitchFamily="34" charset="0"/>
            </a:endParaRPr>
          </a:p>
        </p:txBody>
      </p:sp>
      <p:pic>
        <p:nvPicPr>
          <p:cNvPr id="2055" name="Picture 67" descr="kat_abi_simulated"/>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9224" y="1823908"/>
            <a:ext cx="1266825" cy="153511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056" name="Group 69"/>
          <p:cNvGrpSpPr>
            <a:grpSpLocks/>
          </p:cNvGrpSpPr>
          <p:nvPr/>
        </p:nvGrpSpPr>
        <p:grpSpPr bwMode="auto">
          <a:xfrm>
            <a:off x="76200" y="4696221"/>
            <a:ext cx="1816100" cy="1600200"/>
            <a:chOff x="4704" y="2688"/>
            <a:chExt cx="816" cy="816"/>
          </a:xfrm>
        </p:grpSpPr>
        <p:pic>
          <p:nvPicPr>
            <p:cNvPr id="2066" name="Picture 70" descr="Sun3512"/>
            <p:cNvPicPr>
              <a:picLocks noChangeAspect="1" noChangeArrowheads="1"/>
            </p:cNvPicPr>
            <p:nvPr/>
          </p:nvPicPr>
          <p:blipFill>
            <a:blip r:embed="rId3" cstate="print">
              <a:extLst>
                <a:ext uri="{28A0092B-C50C-407E-A947-70E740481C1C}">
                  <a14:useLocalDpi xmlns:a14="http://schemas.microsoft.com/office/drawing/2010/main" xmlns="" val="0"/>
                </a:ext>
              </a:extLst>
            </a:blip>
            <a:srcRect t="2724" b="4684"/>
            <a:stretch>
              <a:fillRect/>
            </a:stretch>
          </p:blipFill>
          <p:spPr bwMode="auto">
            <a:xfrm>
              <a:off x="4782" y="2736"/>
              <a:ext cx="708" cy="691"/>
            </a:xfrm>
            <a:prstGeom prst="rect">
              <a:avLst/>
            </a:prstGeom>
            <a:noFill/>
            <a:ln w="9525">
              <a:solidFill>
                <a:srgbClr val="000000"/>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Lst>
          </p:spPr>
        </p:pic>
        <p:sp>
          <p:nvSpPr>
            <p:cNvPr id="2067" name="Rectangle 71"/>
            <p:cNvSpPr>
              <a:spLocks noChangeArrowheads="1"/>
            </p:cNvSpPr>
            <p:nvPr/>
          </p:nvSpPr>
          <p:spPr bwMode="auto">
            <a:xfrm>
              <a:off x="4704" y="2688"/>
              <a:ext cx="78" cy="81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a:p>
          </p:txBody>
        </p:sp>
        <p:sp>
          <p:nvSpPr>
            <p:cNvPr id="2068" name="Rectangle 72"/>
            <p:cNvSpPr>
              <a:spLocks noChangeArrowheads="1"/>
            </p:cNvSpPr>
            <p:nvPr/>
          </p:nvSpPr>
          <p:spPr bwMode="auto">
            <a:xfrm>
              <a:off x="4760" y="3432"/>
              <a:ext cx="760" cy="7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a:p>
          </p:txBody>
        </p:sp>
      </p:grpSp>
      <p:sp>
        <p:nvSpPr>
          <p:cNvPr id="2060" name="Text Box 12"/>
          <p:cNvSpPr txBox="1">
            <a:spLocks noChangeArrowheads="1"/>
          </p:cNvSpPr>
          <p:nvPr/>
        </p:nvSpPr>
        <p:spPr bwMode="auto">
          <a:xfrm>
            <a:off x="1543583" y="1066800"/>
            <a:ext cx="6962458" cy="400050"/>
          </a:xfrm>
          <a:prstGeom prst="rect">
            <a:avLst/>
          </a:prstGeom>
          <a:noFill/>
          <a:ln>
            <a:noFill/>
          </a:ln>
          <a:effectLst/>
          <a:extLst/>
        </p:spPr>
        <p:txBody>
          <a:bodyPr wrap="square">
            <a:spAutoFit/>
          </a:bodyPr>
          <a:lstStyle/>
          <a:p>
            <a:pPr algn="ctr">
              <a:spcBef>
                <a:spcPct val="20000"/>
              </a:spcBef>
              <a:defRPr/>
            </a:pPr>
            <a:r>
              <a:rPr lang="en-US" sz="2000" b="1" dirty="0">
                <a:solidFill>
                  <a:schemeClr val="bg1"/>
                </a:solidFill>
                <a:effectLst>
                  <a:outerShdw blurRad="38100" dist="38100" dir="2700000" algn="tl">
                    <a:srgbClr val="C0C0C0"/>
                  </a:outerShdw>
                </a:effectLst>
                <a:latin typeface="+mj-lt"/>
              </a:rPr>
              <a:t>20-21 October 2011   The Wynfrey Hotel   Birmingham, AL</a:t>
            </a:r>
          </a:p>
        </p:txBody>
      </p:sp>
      <p:sp>
        <p:nvSpPr>
          <p:cNvPr id="2058" name="Text Box 74"/>
          <p:cNvSpPr txBox="1">
            <a:spLocks noChangeArrowheads="1"/>
          </p:cNvSpPr>
          <p:nvPr/>
        </p:nvSpPr>
        <p:spPr bwMode="auto">
          <a:xfrm>
            <a:off x="1447800" y="6456401"/>
            <a:ext cx="6019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i="1" dirty="0">
                <a:solidFill>
                  <a:schemeClr val="bg1"/>
                </a:solidFill>
                <a:latin typeface="+mn-lt"/>
              </a:rPr>
              <a:t>http://directreadout.noaa.gov/GUC_VII/index.htm </a:t>
            </a:r>
          </a:p>
        </p:txBody>
      </p:sp>
      <p:pic>
        <p:nvPicPr>
          <p:cNvPr id="2059" name="Picture 76" descr="GOES_E_W_no_co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2999" y="3517106"/>
            <a:ext cx="1706563" cy="106521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062" name="Picture 11"/>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73171" y="2904473"/>
            <a:ext cx="2025650" cy="1524000"/>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2063" name="Picture 12"/>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066794" y="2556017"/>
            <a:ext cx="4679950" cy="3744913"/>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9" name="Rectangle 18"/>
          <p:cNvSpPr/>
          <p:nvPr/>
        </p:nvSpPr>
        <p:spPr>
          <a:xfrm>
            <a:off x="6842996" y="4536936"/>
            <a:ext cx="2286000" cy="3185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Rectangle 19"/>
          <p:cNvSpPr/>
          <p:nvPr/>
        </p:nvSpPr>
        <p:spPr>
          <a:xfrm>
            <a:off x="6898147" y="4511277"/>
            <a:ext cx="2208212" cy="369887"/>
          </a:xfrm>
          <a:prstGeom prst="rect">
            <a:avLst/>
          </a:prstGeom>
        </p:spPr>
        <p:txBody>
          <a:bodyPr wrap="none">
            <a:spAutoFit/>
          </a:bodyPr>
          <a:lstStyle/>
          <a:p>
            <a:pPr algn="ctr">
              <a:defRPr/>
            </a:pPr>
            <a:r>
              <a:rPr lang="en-US" b="1" dirty="0">
                <a:solidFill>
                  <a:srgbClr val="FFC000"/>
                </a:solidFill>
                <a:effectLst>
                  <a:outerShdw blurRad="38100" dist="38100" dir="2700000" algn="tl">
                    <a:srgbClr val="C0C0C0"/>
                  </a:outerShdw>
                </a:effectLst>
                <a:latin typeface="Maiandra GD" pitchFamily="34" charset="0"/>
              </a:rPr>
              <a:t>The Wynfrey Hotel </a:t>
            </a:r>
            <a:endParaRPr lang="en-US" dirty="0">
              <a:solidFill>
                <a:srgbClr val="FFC000"/>
              </a:solidFill>
            </a:endParaRPr>
          </a:p>
        </p:txBody>
      </p:sp>
    </p:spTree>
    <p:extLst>
      <p:ext uri="{BB962C8B-B14F-4D97-AF65-F5344CB8AC3E}">
        <p14:creationId xmlns:p14="http://schemas.microsoft.com/office/powerpoint/2010/main" xmlns="" val="2850543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5000">
              <a:schemeClr val="tx1"/>
            </a:gs>
            <a:gs pos="50000">
              <a:schemeClr val="tx1">
                <a:lumMod val="50000"/>
                <a:lumOff val="50000"/>
              </a:schemeClr>
            </a:gs>
            <a:gs pos="95000">
              <a:schemeClr val="tx1"/>
            </a:gs>
          </a:gsLst>
          <a:lin ang="0" scaled="0"/>
        </a:gradFill>
        <a:effectLst/>
      </p:bgPr>
    </p:bg>
    <p:spTree>
      <p:nvGrpSpPr>
        <p:cNvPr id="1" name=""/>
        <p:cNvGrpSpPr/>
        <p:nvPr/>
      </p:nvGrpSpPr>
      <p:grpSpPr>
        <a:xfrm>
          <a:off x="0" y="0"/>
          <a:ext cx="0" cy="0"/>
          <a:chOff x="0" y="0"/>
          <a:chExt cx="0" cy="0"/>
        </a:xfrm>
      </p:grpSpPr>
      <p:sp>
        <p:nvSpPr>
          <p:cNvPr id="3" name="TextBox 2"/>
          <p:cNvSpPr txBox="1"/>
          <p:nvPr/>
        </p:nvSpPr>
        <p:spPr>
          <a:xfrm>
            <a:off x="5638800" y="762000"/>
            <a:ext cx="2799484" cy="1815882"/>
          </a:xfrm>
          <a:prstGeom prst="rect">
            <a:avLst/>
          </a:prstGeom>
          <a:noFill/>
        </p:spPr>
        <p:txBody>
          <a:bodyPr wrap="none">
            <a:spAutoFit/>
          </a:bodyPr>
          <a:lstStyle/>
          <a:p>
            <a:pPr algn="ctr">
              <a:defRPr/>
            </a:pPr>
            <a:r>
              <a:rPr lang="en-US" sz="4400" b="1" dirty="0">
                <a:solidFill>
                  <a:schemeClr val="bg2"/>
                </a:solidFill>
                <a:effectLst>
                  <a:outerShdw blurRad="38100" dist="38100" dir="2700000" algn="tl">
                    <a:srgbClr val="000000">
                      <a:alpha val="43137"/>
                    </a:srgbClr>
                  </a:outerShdw>
                </a:effectLst>
                <a:latin typeface="+mj-lt"/>
              </a:rPr>
              <a:t>Thank you</a:t>
            </a:r>
            <a:r>
              <a:rPr lang="en-US" sz="4400" b="1" dirty="0" smtClean="0">
                <a:solidFill>
                  <a:schemeClr val="bg2"/>
                </a:solidFill>
                <a:effectLst>
                  <a:outerShdw blurRad="38100" dist="38100" dir="2700000" algn="tl">
                    <a:srgbClr val="000000">
                      <a:alpha val="43137"/>
                    </a:srgbClr>
                  </a:outerShdw>
                </a:effectLst>
                <a:latin typeface="+mj-lt"/>
              </a:rPr>
              <a:t>!</a:t>
            </a:r>
            <a:endParaRPr lang="en-US" sz="4400" b="1" dirty="0">
              <a:solidFill>
                <a:schemeClr val="bg2"/>
              </a:solidFill>
              <a:effectLst>
                <a:outerShdw blurRad="38100" dist="38100" dir="2700000" algn="tl">
                  <a:srgbClr val="000000">
                    <a:alpha val="43137"/>
                  </a:srgbClr>
                </a:outerShdw>
              </a:effectLst>
              <a:latin typeface="+mj-lt"/>
            </a:endParaRPr>
          </a:p>
          <a:p>
            <a:pPr algn="ctr">
              <a:defRPr/>
            </a:pPr>
            <a:endParaRPr lang="en-US" sz="2800" b="1" dirty="0">
              <a:solidFill>
                <a:schemeClr val="bg2"/>
              </a:solidFill>
              <a:effectLst>
                <a:outerShdw blurRad="38100" dist="38100" dir="2700000" algn="tl">
                  <a:srgbClr val="000000">
                    <a:alpha val="43137"/>
                  </a:srgbClr>
                </a:outerShdw>
              </a:effectLst>
              <a:latin typeface="+mj-lt"/>
            </a:endParaRPr>
          </a:p>
          <a:p>
            <a:pPr algn="ctr">
              <a:defRPr/>
            </a:pPr>
            <a:r>
              <a:rPr lang="en-US" sz="4000" b="1" i="1" dirty="0">
                <a:solidFill>
                  <a:schemeClr val="bg2"/>
                </a:solidFill>
                <a:effectLst>
                  <a:outerShdw blurRad="38100" dist="38100" dir="2700000" algn="tl">
                    <a:srgbClr val="000000">
                      <a:alpha val="43137"/>
                    </a:srgbClr>
                  </a:outerShdw>
                </a:effectLst>
                <a:latin typeface="+mj-lt"/>
              </a:rPr>
              <a:t>Any ???</a:t>
            </a:r>
          </a:p>
        </p:txBody>
      </p:sp>
      <p:pic>
        <p:nvPicPr>
          <p:cNvPr id="6" name="Picture 2"/>
          <p:cNvPicPr>
            <a:picLocks noChangeAspect="1" noChangeArrowheads="1"/>
          </p:cNvPicPr>
          <p:nvPr/>
        </p:nvPicPr>
        <p:blipFill>
          <a:blip r:embed="rId2" cstate="print"/>
          <a:srcRect/>
          <a:stretch>
            <a:fillRect/>
          </a:stretch>
        </p:blipFill>
        <p:spPr bwMode="auto">
          <a:xfrm>
            <a:off x="457200" y="152400"/>
            <a:ext cx="4368800" cy="6553200"/>
          </a:xfrm>
          <a:prstGeom prst="rect">
            <a:avLst/>
          </a:prstGeom>
          <a:noFill/>
          <a:ln w="9525">
            <a:noFill/>
            <a:miter lim="800000"/>
            <a:headEnd/>
            <a:tailEnd/>
          </a:ln>
        </p:spPr>
      </p:pic>
      <p:sp>
        <p:nvSpPr>
          <p:cNvPr id="4" name="TextBox 3"/>
          <p:cNvSpPr txBox="1"/>
          <p:nvPr/>
        </p:nvSpPr>
        <p:spPr>
          <a:xfrm>
            <a:off x="5247841" y="2819400"/>
            <a:ext cx="3581401" cy="3539430"/>
          </a:xfrm>
          <a:prstGeom prst="rect">
            <a:avLst/>
          </a:prstGeom>
          <a:noFill/>
        </p:spPr>
        <p:txBody>
          <a:bodyPr wrap="square">
            <a:spAutoFit/>
          </a:bodyPr>
          <a:lstStyle/>
          <a:p>
            <a:pPr algn="ctr">
              <a:defRPr/>
            </a:pPr>
            <a:r>
              <a:rPr lang="en-US" sz="2800" b="1" dirty="0" smtClean="0">
                <a:solidFill>
                  <a:schemeClr val="bg2"/>
                </a:solidFill>
                <a:effectLst>
                  <a:outerShdw blurRad="38100" dist="38100" dir="2700000" algn="tl">
                    <a:srgbClr val="000000">
                      <a:alpha val="43137"/>
                    </a:srgbClr>
                  </a:outerShdw>
                </a:effectLst>
                <a:latin typeface="+mj-lt"/>
              </a:rPr>
              <a:t>For more information visit </a:t>
            </a:r>
            <a:r>
              <a:rPr lang="en-US" sz="2800" b="1" dirty="0" smtClean="0">
                <a:solidFill>
                  <a:srgbClr val="FFC000"/>
                </a:solidFill>
                <a:effectLst>
                  <a:outerShdw blurRad="38100" dist="38100" dir="2700000" algn="tl">
                    <a:srgbClr val="000000">
                      <a:alpha val="43137"/>
                    </a:srgbClr>
                  </a:outerShdw>
                </a:effectLst>
                <a:latin typeface="+mj-lt"/>
              </a:rPr>
              <a:t>www.goes-r.gov</a:t>
            </a:r>
          </a:p>
          <a:p>
            <a:pPr algn="ctr">
              <a:defRPr/>
            </a:pPr>
            <a:endParaRPr lang="en-US" sz="2800" b="1" dirty="0" smtClean="0">
              <a:solidFill>
                <a:schemeClr val="bg2"/>
              </a:solidFill>
              <a:effectLst>
                <a:outerShdw blurRad="38100" dist="38100" dir="2700000" algn="tl">
                  <a:srgbClr val="000000">
                    <a:alpha val="43137"/>
                  </a:srgbClr>
                </a:outerShdw>
              </a:effectLst>
              <a:latin typeface="+mj-lt"/>
            </a:endParaRPr>
          </a:p>
          <a:p>
            <a:pPr algn="ctr">
              <a:defRPr/>
            </a:pPr>
            <a:endParaRPr lang="en-US" sz="2800" b="1" dirty="0" smtClean="0">
              <a:solidFill>
                <a:srgbClr val="FFC000"/>
              </a:solidFill>
              <a:effectLst>
                <a:outerShdw blurRad="38100" dist="38100" dir="2700000" algn="tl">
                  <a:srgbClr val="000000">
                    <a:alpha val="43137"/>
                  </a:srgbClr>
                </a:outerShdw>
              </a:effectLst>
              <a:latin typeface="+mj-lt"/>
            </a:endParaRPr>
          </a:p>
          <a:p>
            <a:pPr algn="ctr">
              <a:defRPr/>
            </a:pPr>
            <a:endParaRPr lang="en-US" sz="2800" b="1" dirty="0" smtClean="0">
              <a:solidFill>
                <a:srgbClr val="FFC000"/>
              </a:solidFill>
              <a:effectLst>
                <a:outerShdw blurRad="38100" dist="38100" dir="2700000" algn="tl">
                  <a:srgbClr val="000000">
                    <a:alpha val="43137"/>
                  </a:srgbClr>
                </a:outerShdw>
              </a:effectLst>
              <a:latin typeface="+mj-lt"/>
            </a:endParaRPr>
          </a:p>
          <a:p>
            <a:pPr algn="ctr">
              <a:defRPr/>
            </a:pPr>
            <a:r>
              <a:rPr lang="en-US" sz="2800" b="1" dirty="0" smtClean="0">
                <a:solidFill>
                  <a:srgbClr val="FFC000"/>
                </a:solidFill>
                <a:effectLst>
                  <a:outerShdw blurRad="38100" dist="38100" dir="2700000" algn="tl">
                    <a:srgbClr val="000000">
                      <a:alpha val="43137"/>
                    </a:srgbClr>
                  </a:outerShdw>
                </a:effectLst>
                <a:latin typeface="+mj-lt"/>
              </a:rPr>
              <a:t>http</a:t>
            </a:r>
            <a:r>
              <a:rPr lang="en-US" sz="2800" b="1" dirty="0">
                <a:solidFill>
                  <a:srgbClr val="FFC000"/>
                </a:solidFill>
                <a:effectLst>
                  <a:outerShdw blurRad="38100" dist="38100" dir="2700000" algn="tl">
                    <a:srgbClr val="000000">
                      <a:alpha val="43137"/>
                    </a:srgbClr>
                  </a:outerShdw>
                </a:effectLst>
                <a:latin typeface="+mj-lt"/>
              </a:rPr>
              <a:t>://</a:t>
            </a:r>
            <a:r>
              <a:rPr lang="en-US" sz="2800" b="1" dirty="0" smtClean="0">
                <a:solidFill>
                  <a:srgbClr val="FFC000"/>
                </a:solidFill>
                <a:effectLst>
                  <a:outerShdw blurRad="38100" dist="38100" dir="2700000" algn="tl">
                    <a:srgbClr val="000000">
                      <a:alpha val="43137"/>
                    </a:srgbClr>
                  </a:outerShdw>
                </a:effectLst>
                <a:latin typeface="+mj-lt"/>
              </a:rPr>
              <a:t>www.facebook.com/GOESRsatellite</a:t>
            </a:r>
          </a:p>
          <a:p>
            <a:pPr algn="ctr">
              <a:defRPr/>
            </a:pPr>
            <a:endParaRPr lang="en-US" sz="2800" b="1" dirty="0">
              <a:solidFill>
                <a:schemeClr val="bg2"/>
              </a:solidFill>
              <a:effectLst>
                <a:outerShdw blurRad="38100" dist="38100" dir="2700000" algn="tl">
                  <a:srgbClr val="000000">
                    <a:alpha val="43137"/>
                  </a:srgbClr>
                </a:outerShdw>
              </a:effectLst>
              <a:latin typeface="+mj-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14845" y="4281019"/>
            <a:ext cx="1847393" cy="554218"/>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6305</TotalTime>
  <Words>355</Words>
  <Application>Microsoft Office PowerPoint</Application>
  <PresentationFormat>On-screen Show (4:3)</PresentationFormat>
  <Paragraphs>103</Paragraphs>
  <Slides>6</Slides>
  <Notes>2</Notes>
  <HiddenSlides>0</HiddenSlides>
  <MMClips>0</MMClips>
  <ScaleCrop>false</ScaleCrop>
  <HeadingPairs>
    <vt:vector size="4" baseType="variant">
      <vt:variant>
        <vt:lpstr>Theme</vt:lpstr>
      </vt:variant>
      <vt:variant>
        <vt:i4>2</vt:i4>
      </vt:variant>
      <vt:variant>
        <vt:lpstr>Slide Titles</vt:lpstr>
      </vt:variant>
      <vt:variant>
        <vt:i4>6</vt:i4>
      </vt:variant>
    </vt:vector>
  </HeadingPairs>
  <TitlesOfParts>
    <vt:vector size="8" baseType="lpstr">
      <vt:lpstr>Office Theme</vt:lpstr>
      <vt:lpstr>1_Office Theme</vt:lpstr>
      <vt:lpstr>Slide 1</vt:lpstr>
      <vt:lpstr>Slide 2</vt:lpstr>
      <vt:lpstr>Geostationary Lightning Mapper (GLM)</vt:lpstr>
      <vt:lpstr>Future Capability: RGB Air Mass Product</vt:lpstr>
      <vt:lpstr>Slide 5</vt:lpstr>
      <vt:lpstr>Slide 6</vt:lpstr>
    </vt:vector>
  </TitlesOfParts>
  <Company>NASA Goddard Space Flight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McMurdy, Michelle L. (GSFC-417.0)[ADNET SYSTEMS INC]</dc:creator>
  <cp:lastModifiedBy>hspeters</cp:lastModifiedBy>
  <cp:revision>529</cp:revision>
  <cp:lastPrinted>2011-09-15T19:42:00Z</cp:lastPrinted>
  <dcterms:created xsi:type="dcterms:W3CDTF">2011-01-12T18:23:04Z</dcterms:created>
  <dcterms:modified xsi:type="dcterms:W3CDTF">2011-09-21T16:53:10Z</dcterms:modified>
</cp:coreProperties>
</file>