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13C-9DF9-4542-9C36-917BA1CD6262}" type="datetimeFigureOut">
              <a:rPr lang="en-US" smtClean="0"/>
              <a:pPr/>
              <a:t>9/22/11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D958-0105-4330-AADA-FFF910DF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13C-9DF9-4542-9C36-917BA1CD6262}" type="datetimeFigureOut">
              <a:rPr lang="en-US" smtClean="0"/>
              <a:pPr/>
              <a:t>9/22/11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D958-0105-4330-AADA-FFF910DF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13C-9DF9-4542-9C36-917BA1CD6262}" type="datetimeFigureOut">
              <a:rPr lang="en-US" smtClean="0"/>
              <a:pPr/>
              <a:t>9/22/11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D958-0105-4330-AADA-FFF910DF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13C-9DF9-4542-9C36-917BA1CD6262}" type="datetimeFigureOut">
              <a:rPr lang="en-US" smtClean="0"/>
              <a:pPr/>
              <a:t>9/22/11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D958-0105-4330-AADA-FFF910DF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13C-9DF9-4542-9C36-917BA1CD6262}" type="datetimeFigureOut">
              <a:rPr lang="en-US" smtClean="0"/>
              <a:pPr/>
              <a:t>9/22/11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D958-0105-4330-AADA-FFF910DF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13C-9DF9-4542-9C36-917BA1CD6262}" type="datetimeFigureOut">
              <a:rPr lang="en-US" smtClean="0"/>
              <a:pPr/>
              <a:t>9/22/11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D958-0105-4330-AADA-FFF910DF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13C-9DF9-4542-9C36-917BA1CD6262}" type="datetimeFigureOut">
              <a:rPr lang="en-US" smtClean="0"/>
              <a:pPr/>
              <a:t>9/22/11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D958-0105-4330-AADA-FFF910DF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13C-9DF9-4542-9C36-917BA1CD6262}" type="datetimeFigureOut">
              <a:rPr lang="en-US" smtClean="0"/>
              <a:pPr/>
              <a:t>9/22/11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D958-0105-4330-AADA-FFF910DF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13C-9DF9-4542-9C36-917BA1CD6262}" type="datetimeFigureOut">
              <a:rPr lang="en-US" smtClean="0"/>
              <a:pPr/>
              <a:t>9/22/11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D958-0105-4330-AADA-FFF910DF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13C-9DF9-4542-9C36-917BA1CD6262}" type="datetimeFigureOut">
              <a:rPr lang="en-US" smtClean="0"/>
              <a:pPr/>
              <a:t>9/22/11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D958-0105-4330-AADA-FFF910DF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13C-9DF9-4542-9C36-917BA1CD6262}" type="datetimeFigureOut">
              <a:rPr lang="en-US" smtClean="0"/>
              <a:pPr/>
              <a:t>9/22/11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D958-0105-4330-AADA-FFF910DF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A13C-9DF9-4542-9C36-917BA1CD6262}" type="datetimeFigureOut">
              <a:rPr lang="en-US" smtClean="0"/>
              <a:pPr/>
              <a:t>9/22/11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CD958-0105-4330-AADA-FFF910DF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Evapotranspiration and Drought Monitoring Using </a:t>
            </a:r>
          </a:p>
          <a:p>
            <a:pPr algn="ctr"/>
            <a:r>
              <a:rPr lang="en-US" sz="3000" b="1" dirty="0" smtClean="0"/>
              <a:t>GOES-R Products for NIDIS</a:t>
            </a:r>
          </a:p>
          <a:p>
            <a:pPr algn="ctr"/>
            <a:endParaRPr lang="en-US" dirty="0"/>
          </a:p>
          <a:p>
            <a:r>
              <a:rPr lang="en-US" dirty="0" smtClean="0"/>
              <a:t>		Co-PI:			Christopher </a:t>
            </a:r>
            <a:r>
              <a:rPr lang="en-US" dirty="0" err="1" smtClean="0"/>
              <a:t>Hain</a:t>
            </a:r>
            <a:r>
              <a:rPr lang="en-US" dirty="0" smtClean="0"/>
              <a:t> (UMD/ESSIC)</a:t>
            </a:r>
            <a:endParaRPr lang="en-US" dirty="0"/>
          </a:p>
          <a:p>
            <a:r>
              <a:rPr lang="en-US" dirty="0" smtClean="0"/>
              <a:t>		Co-PI:			</a:t>
            </a:r>
            <a:r>
              <a:rPr lang="en-US" dirty="0" err="1" smtClean="0"/>
              <a:t>Xiwu</a:t>
            </a:r>
            <a:r>
              <a:rPr lang="en-US" dirty="0" smtClean="0"/>
              <a:t> Zhan (NESDIS/STAR)</a:t>
            </a:r>
          </a:p>
          <a:p>
            <a:r>
              <a:rPr lang="en-US" dirty="0"/>
              <a:t>	</a:t>
            </a:r>
            <a:r>
              <a:rPr lang="en-US" dirty="0" smtClean="0"/>
              <a:t>	Co-Is:			Martha Anderson (USDA)</a:t>
            </a:r>
          </a:p>
          <a:p>
            <a:r>
              <a:rPr lang="en-US" dirty="0"/>
              <a:t>	</a:t>
            </a:r>
            <a:r>
              <a:rPr lang="en-US" dirty="0" smtClean="0"/>
              <a:t>				John </a:t>
            </a:r>
            <a:r>
              <a:rPr lang="en-US" dirty="0" err="1" smtClean="0"/>
              <a:t>Mecikalski</a:t>
            </a:r>
            <a:r>
              <a:rPr lang="en-US" dirty="0" smtClean="0"/>
              <a:t> (UAH)</a:t>
            </a:r>
          </a:p>
          <a:p>
            <a:r>
              <a:rPr lang="en-US" dirty="0"/>
              <a:t>	</a:t>
            </a:r>
            <a:r>
              <a:rPr lang="en-US" dirty="0" smtClean="0"/>
              <a:t>	Collaborators:		Mark Svoboda (NDMC)</a:t>
            </a:r>
          </a:p>
          <a:p>
            <a:r>
              <a:rPr lang="en-US" dirty="0"/>
              <a:t>	</a:t>
            </a:r>
            <a:r>
              <a:rPr lang="en-US" dirty="0" smtClean="0"/>
              <a:t>				Brian </a:t>
            </a:r>
            <a:r>
              <a:rPr lang="en-US" dirty="0" err="1" smtClean="0"/>
              <a:t>Wardlow</a:t>
            </a:r>
            <a:r>
              <a:rPr lang="en-US" dirty="0" smtClean="0"/>
              <a:t> (NDMC)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Yunyue</a:t>
            </a:r>
            <a:r>
              <a:rPr lang="en-US" dirty="0" smtClean="0"/>
              <a:t> Yu (NESDIS/STAR)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Istvan</a:t>
            </a:r>
            <a:r>
              <a:rPr lang="en-US" dirty="0" smtClean="0"/>
              <a:t> Laszlo (NESDIS/STAR)</a:t>
            </a:r>
          </a:p>
          <a:p>
            <a:r>
              <a:rPr lang="en-US" dirty="0"/>
              <a:t>	</a:t>
            </a:r>
            <a:r>
              <a:rPr lang="en-US" dirty="0" smtClean="0"/>
              <a:t>				Felix </a:t>
            </a:r>
            <a:r>
              <a:rPr lang="en-US" dirty="0" err="1" smtClean="0"/>
              <a:t>Kogan</a:t>
            </a:r>
            <a:r>
              <a:rPr lang="en-US" dirty="0" smtClean="0"/>
              <a:t> (NESDIS/STAR)</a:t>
            </a:r>
            <a:endParaRPr lang="en-US" dirty="0"/>
          </a:p>
        </p:txBody>
      </p:sp>
      <p:pic>
        <p:nvPicPr>
          <p:cNvPr id="1026" name="Picture 2" descr="STAR banner"/>
          <p:cNvPicPr>
            <a:picLocks noChangeAspect="1" noChangeArrowheads="1"/>
          </p:cNvPicPr>
          <p:nvPr/>
        </p:nvPicPr>
        <p:blipFill>
          <a:blip r:embed="rId2" cstate="print"/>
          <a:srcRect r="42105" b="4000"/>
          <a:stretch>
            <a:fillRect/>
          </a:stretch>
        </p:blipFill>
        <p:spPr bwMode="auto">
          <a:xfrm>
            <a:off x="304800" y="4343400"/>
            <a:ext cx="4343400" cy="5685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8" name="Picture 4" descr="http://essic.umd.edu/~mbaith/pres_images/newessic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05400"/>
            <a:ext cx="3200400" cy="15026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0" name="Picture 6" descr="http://www.ars.usda.gov/sp2userfiles/Place/12650600/images/HRSL_logo_s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19600"/>
            <a:ext cx="2057400" cy="610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pic>
        <p:nvPicPr>
          <p:cNvPr id="1032" name="Picture 8" descr="http://www.amsti.org/Portals/0/images/UAHuntsville.jpg"/>
          <p:cNvPicPr>
            <a:picLocks noChangeAspect="1" noChangeArrowheads="1"/>
          </p:cNvPicPr>
          <p:nvPr/>
        </p:nvPicPr>
        <p:blipFill>
          <a:blip r:embed="rId5" cstate="print"/>
          <a:srcRect r="-1499"/>
          <a:stretch>
            <a:fillRect/>
          </a:stretch>
        </p:blipFill>
        <p:spPr bwMode="auto">
          <a:xfrm>
            <a:off x="4876800" y="5334000"/>
            <a:ext cx="3657600" cy="1295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pic>
        <p:nvPicPr>
          <p:cNvPr id="1034" name="Picture 10" descr="National Drought Mitigation Ce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419600"/>
            <a:ext cx="1333500" cy="666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67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Evapotranspiration and Drought Monitoring Using  GOES-R Products for NIDIS</a:t>
            </a:r>
          </a:p>
          <a:p>
            <a:endParaRPr lang="en-US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b="1" u="sng" dirty="0" smtClean="0">
                <a:latin typeface="Calibri" pitchFamily="34" charset="0"/>
                <a:ea typeface="Calibri"/>
                <a:cs typeface="Calibri" pitchFamily="34" charset="0"/>
              </a:rPr>
              <a:t>Purpose</a:t>
            </a:r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: 	Use a thermal infrared-based surface energy balance modeling system (ALEXI) to 	demonstrate the utility of GOES-R products for routine mapping of 	evapotranspiration and drought (ALEXI Evaporative Stress Index [ESI]).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067800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u="sng" dirty="0" smtClean="0">
                <a:latin typeface="Calibri" pitchFamily="34" charset="0"/>
                <a:ea typeface="Calibri"/>
                <a:cs typeface="Calibri" pitchFamily="34" charset="0"/>
              </a:rPr>
              <a:t>Strengths of ALEXI in ET and Drought Monitoring</a:t>
            </a:r>
          </a:p>
          <a:p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Diagnostic LSMs based on TIR remote sensing like ALEXI, 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require no information regarding antecedent precipitation or soil moisture storage capacity </a:t>
            </a:r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– </a:t>
            </a:r>
            <a:r>
              <a:rPr lang="en-US" i="1" dirty="0" smtClean="0">
                <a:latin typeface="Calibri" pitchFamily="34" charset="0"/>
                <a:ea typeface="Calibri"/>
                <a:cs typeface="Calibri" pitchFamily="34" charset="0"/>
              </a:rPr>
              <a:t>the current surface moisture status is deduced directly from the remotely sensed radiometric temperature signal. </a:t>
            </a:r>
          </a:p>
          <a:p>
            <a:endParaRPr lang="en-US" i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Vegetation-based indices (such as NDVI and VHI) are relatively slow response variables to moisture deficits, showing decline only after damage has been done, while 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ALEXI is able to determine potential vegetation stress</a:t>
            </a:r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and </a:t>
            </a:r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provide early warning preceding detectable degradation in vegetation indices.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067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u="sng" dirty="0" smtClean="0">
                <a:latin typeface="Calibri" pitchFamily="34" charset="0"/>
                <a:ea typeface="Calibri"/>
                <a:cs typeface="Calibri" pitchFamily="34" charset="0"/>
              </a:rPr>
              <a:t>Project Objectives</a:t>
            </a:r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L="342900" indent="-342900">
              <a:spcAft>
                <a:spcPts val="200"/>
              </a:spcAft>
              <a:buAutoNum type="arabicParenR"/>
            </a:pPr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Implement ALEXI at 3-km resolution over Europe and/or Africa using LSA SAF SEVIRI products, building a climatological database from 2007 to present.</a:t>
            </a:r>
          </a:p>
          <a:p>
            <a:pPr marL="342900" indent="-342900">
              <a:spcAft>
                <a:spcPts val="200"/>
              </a:spcAft>
              <a:buAutoNum type="arabicParenR"/>
            </a:pPr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Evaluate ALEXI surface flux estimates in comparison with ground-base observations.</a:t>
            </a:r>
          </a:p>
          <a:p>
            <a:pPr marL="342900" indent="-342900">
              <a:spcAft>
                <a:spcPts val="200"/>
              </a:spcAft>
              <a:buAutoNum type="arabicParenR"/>
            </a:pPr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Generate 3-km ALEXI Evaporative Stress Index maps over the 2007 to present period.</a:t>
            </a:r>
          </a:p>
          <a:p>
            <a:pPr marL="342900" indent="-342900">
              <a:spcAft>
                <a:spcPts val="200"/>
              </a:spcAft>
              <a:buAutoNum type="arabicParenR"/>
            </a:pPr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Evaluate ESI in comparison with standard drought indices and historical drought records.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alibri" pitchFamily="34" charset="0"/>
                <a:ea typeface="Calibri"/>
                <a:cs typeface="Calibri" pitchFamily="34" charset="0"/>
              </a:rPr>
              <a:t>Prepare ALEXI system to ingest GOES-R product as they become available.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Initial Implementation over Africa (Horn of Africa Drought 2011</a:t>
            </a:r>
            <a:r>
              <a:rPr lang="en-US" sz="2000" u="sng" dirty="0" smtClean="0"/>
              <a:t>)</a:t>
            </a:r>
            <a:endParaRPr lang="en-US" sz="2000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3083" t="17635"/>
          <a:stretch>
            <a:fillRect/>
          </a:stretch>
        </p:blipFill>
        <p:spPr bwMode="auto">
          <a:xfrm>
            <a:off x="304800" y="914400"/>
            <a:ext cx="3762413" cy="5173639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drought_2011.jpg"/>
          <p:cNvPicPr>
            <a:picLocks noChangeAspect="1"/>
          </p:cNvPicPr>
          <p:nvPr/>
        </p:nvPicPr>
        <p:blipFill>
          <a:blip r:embed="rId3" cstate="print"/>
          <a:srcRect t="4175" r="19743"/>
          <a:stretch>
            <a:fillRect/>
          </a:stretch>
        </p:blipFill>
        <p:spPr>
          <a:xfrm>
            <a:off x="4267200" y="914400"/>
            <a:ext cx="4561572" cy="51816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FEWS-NET Food Insecurity Phase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6172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ALEXI ESI Anomalies</a:t>
            </a:r>
          </a:p>
          <a:p>
            <a:pPr algn="ctr"/>
            <a:r>
              <a:rPr lang="en-US" b="1" dirty="0" smtClean="0"/>
              <a:t> [Red shading denotes ET deficits]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234</Words>
  <Application>Microsoft Macintosh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Christopher Hain</cp:lastModifiedBy>
  <cp:revision>18</cp:revision>
  <dcterms:created xsi:type="dcterms:W3CDTF">2011-09-20T19:56:55Z</dcterms:created>
  <dcterms:modified xsi:type="dcterms:W3CDTF">2011-09-22T15:14:46Z</dcterms:modified>
</cp:coreProperties>
</file>