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"/>
  </p:notesMasterIdLst>
  <p:handoutMasterIdLst>
    <p:handoutMasterId r:id="rId7"/>
  </p:handoutMasterIdLst>
  <p:sldIdLst>
    <p:sldId id="2256" r:id="rId3"/>
    <p:sldId id="2596" r:id="rId4"/>
    <p:sldId id="2598" r:id="rId5"/>
  </p:sldIdLst>
  <p:sldSz cx="9144000" cy="6858000" type="screen4x3"/>
  <p:notesSz cx="69469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FCFF"/>
    <a:srgbClr val="29FF29"/>
    <a:srgbClr val="008000"/>
    <a:srgbClr val="FF8A3B"/>
    <a:srgbClr val="FF6600"/>
    <a:srgbClr val="FFFF00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3" autoAdjust="0"/>
    <p:restoredTop sz="88284" autoAdjust="0"/>
  </p:normalViewPr>
  <p:slideViewPr>
    <p:cSldViewPr>
      <p:cViewPr varScale="1">
        <p:scale>
          <a:sx n="57" d="100"/>
          <a:sy n="57" d="100"/>
        </p:scale>
        <p:origin x="-1140" y="-96"/>
      </p:cViewPr>
      <p:guideLst>
        <p:guide orient="horz" pos="36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100"/>
    </p:cViewPr>
  </p:sorterViewPr>
  <p:notesViewPr>
    <p:cSldViewPr>
      <p:cViewPr varScale="1">
        <p:scale>
          <a:sx n="45" d="100"/>
          <a:sy n="45" d="100"/>
        </p:scale>
        <p:origin x="-1446" y="-84"/>
      </p:cViewPr>
      <p:guideLst>
        <p:guide orient="horz" pos="2190"/>
        <p:guide pos="291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592638" cy="3444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958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582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9F049E-AB5A-4E0F-B26B-A7C5C0E7C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5AFDB-7376-4BCF-98C8-75DF003EBDDC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592637" cy="3444875"/>
          </a:xfrm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3A876-F5DB-4EB0-A690-06A6C199D695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592637" cy="34448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4D5CA-C26B-4EB8-85CA-93F47526D8E5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0563"/>
            <a:ext cx="4610100" cy="34575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B50BA-727F-49DD-857C-C6CD75F05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300A7-4061-48E5-AF64-F5F45D7C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"/>
            <a:ext cx="19812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57912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AF884-2DCA-4370-9790-A82979E0C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209800"/>
            <a:ext cx="784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AB0B4-A8D9-4328-B1A1-FFF6D765F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EEB1F-436F-40C1-A29D-DC27A3B73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76200"/>
            <a:ext cx="79248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A3C1A-040C-4DC0-916F-C57C2AE9F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2209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3434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C65DC-7EA9-4384-9064-30631E9B0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5B75-D2A4-48C1-B1B8-E1647DB1C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97A2-0BAF-4518-8CC3-EB14B6443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6B410-D7AD-410B-B972-F753F2B30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69DBE-90E5-4C9C-8DD7-CBD490F5F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8DFC2-50F9-401A-BB19-E81EF6B44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81435-F562-415B-8D27-FF1558F46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C1378-98F6-452E-9BB6-AF715D301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31A9D-5092-42BA-9BC9-6BCB21AA2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4031B-BE95-4081-A8F0-769B71B90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533C-677C-4A71-9F35-AFD146538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C73A-B967-47E9-8E2E-94A508A18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"/>
            <a:ext cx="19812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57912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1B80E-E906-46B8-9CBA-7F6284465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9B3D-33F5-40E4-BDB6-C2BAC0ED9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2593D-755B-41B5-8A61-C1683EDCC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1C452-F124-4401-B26E-89018DE2A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4F024-E8F8-4ACB-9A51-F08FECA75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97B9A-750F-41BF-9BCD-530B73CC9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92F5D-2D81-4D33-89B4-5545F15E6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AF30-023D-4944-AF52-33306A7F1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3" descr="goesr_iosspdt_template1"/>
          <p:cNvPicPr>
            <a:picLocks noChangeAspect="1" noChangeArrowheads="1"/>
          </p:cNvPicPr>
          <p:nvPr userDrawn="1"/>
        </p:nvPicPr>
        <p:blipFill>
          <a:blip r:embed="rId17" cstate="print">
            <a:lum bright="-30000" contrast="-36000"/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Times New Roman" charset="0"/>
              </a:defRPr>
            </a:lvl1pPr>
          </a:lstStyle>
          <a:p>
            <a:pPr>
              <a:defRPr/>
            </a:pPr>
            <a:fld id="{C55F7DC4-6616-4470-9374-66EE10E23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50000">
                <a:srgbClr val="063DE8">
                  <a:gamma/>
                  <a:tint val="70196"/>
                  <a:invGamma/>
                </a:srgbClr>
              </a:gs>
              <a:gs pos="100000">
                <a:srgbClr val="063DE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130" name="Picture 39" descr="NOAA-NESDI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138" y="133350"/>
            <a:ext cx="12319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Font typeface="Symbol" pitchFamily="18" charset="2"/>
        <a:buChar char="·"/>
        <a:defRPr sz="28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D7FF"/>
        </a:buClr>
        <a:buSzPct val="100000"/>
        <a:buChar char="»"/>
        <a:defRPr sz="2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00000"/>
        <a:buFont typeface="Times New Roman" pitchFamily="18" charset="0"/>
        <a:buChar char="–"/>
        <a:defRPr sz="2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l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SG"/>
          <p:cNvPicPr>
            <a:picLocks noChangeAspect="1" noChangeArrowheads="1"/>
          </p:cNvPicPr>
          <p:nvPr userDrawn="1"/>
        </p:nvPicPr>
        <p:blipFill>
          <a:blip r:embed="rId13" cstate="print">
            <a:lum bright="-38000" contrast="-78000"/>
          </a:blip>
          <a:srcRect t="7893" r="-2199" b="24377"/>
          <a:stretch>
            <a:fillRect/>
          </a:stretch>
        </p:blipFill>
        <p:spPr bwMode="auto">
          <a:xfrm>
            <a:off x="0" y="3175"/>
            <a:ext cx="94472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&lt;Review Date&gt;</a:t>
            </a:r>
          </a:p>
        </p:txBody>
      </p:sp>
      <p:sp>
        <p:nvSpPr>
          <p:cNvPr id="20275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&lt;Project&gt; Critical Design Review</a:t>
            </a:r>
          </a:p>
        </p:txBody>
      </p:sp>
      <p:sp>
        <p:nvSpPr>
          <p:cNvPr id="20275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Times New Roman" charset="0"/>
              </a:defRPr>
            </a:lvl1pPr>
          </a:lstStyle>
          <a:p>
            <a:pPr>
              <a:defRPr/>
            </a:pPr>
            <a:fld id="{054BD4EA-2159-48DD-B8ED-713E187B3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27526" name="Rectangle 6"/>
          <p:cNvSpPr>
            <a:spLocks noChangeArrowheads="1"/>
          </p:cNvSpPr>
          <p:nvPr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50000">
                <a:srgbClr val="063DE8">
                  <a:gamma/>
                  <a:tint val="70196"/>
                  <a:invGamma/>
                </a:srgbClr>
              </a:gs>
              <a:gs pos="100000">
                <a:srgbClr val="063DE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2027527" name="Rectangle 7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20275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275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154" name="Picture 10" descr="NOAA-NESDI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138" y="133350"/>
            <a:ext cx="12319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Book Antiqu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Font typeface="Symbol" pitchFamily="18" charset="2"/>
        <a:buChar char="·"/>
        <a:defRPr sz="28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D7FF"/>
        </a:buClr>
        <a:buSzPct val="100000"/>
        <a:buChar char="»"/>
        <a:defRPr sz="2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l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  <a:noFill/>
        </p:spPr>
        <p:txBody>
          <a:bodyPr/>
          <a:lstStyle/>
          <a:p>
            <a:fld id="{DA0E046C-7C91-41F2-B40E-5593FB7BED87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758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5257800"/>
          </a:xfrm>
        </p:spPr>
        <p:txBody>
          <a:bodyPr/>
          <a:lstStyle/>
          <a:p>
            <a:pPr algn="ctr">
              <a:buFont typeface="Symbol" pitchFamily="18" charset="2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Book Antiqua" pitchFamily="18" charset="0"/>
              </a:rPr>
              <a:t>Improving monitoring of tropical forests and their characterizations</a:t>
            </a:r>
          </a:p>
          <a:p>
            <a:pPr algn="ctr"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Book Antiqua" pitchFamily="18" charset="0"/>
              </a:rPr>
              <a:t> in NCEP models using GOES-R ABI land products data</a:t>
            </a:r>
          </a:p>
          <a:p>
            <a:pPr algn="ctr">
              <a:buNone/>
              <a:defRPr/>
            </a:pPr>
            <a:endParaRPr lang="en-US" sz="20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algn="ctr">
              <a:buNone/>
              <a:defRPr/>
            </a:pPr>
            <a:endParaRPr lang="en-US" sz="20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b="1" dirty="0" smtClean="0">
              <a:solidFill>
                <a:srgbClr val="FAFD00"/>
              </a:solidFill>
              <a:latin typeface="Book Antiqua" pitchFamily="18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 dirty="0" err="1" smtClean="0">
                <a:solidFill>
                  <a:srgbClr val="FAFD00"/>
                </a:solidFill>
                <a:latin typeface="Book Antiqua" pitchFamily="18" charset="0"/>
              </a:rPr>
              <a:t>Yuhong</a:t>
            </a:r>
            <a:r>
              <a:rPr lang="en-US" sz="2000" b="1" dirty="0" smtClean="0">
                <a:solidFill>
                  <a:srgbClr val="FAFD00"/>
                </a:solidFill>
                <a:latin typeface="Book Antiqua" pitchFamily="18" charset="0"/>
              </a:rPr>
              <a:t> </a:t>
            </a:r>
            <a:r>
              <a:rPr lang="en-US" sz="2000" b="1" dirty="0" err="1" smtClean="0">
                <a:solidFill>
                  <a:srgbClr val="FAFD00"/>
                </a:solidFill>
                <a:latin typeface="Book Antiqua" pitchFamily="18" charset="0"/>
              </a:rPr>
              <a:t>Tian</a:t>
            </a:r>
            <a:r>
              <a:rPr lang="en-US" sz="2000" b="1" dirty="0" smtClean="0">
                <a:solidFill>
                  <a:srgbClr val="FAFD00"/>
                </a:solidFill>
                <a:latin typeface="Book Antiqua" pitchFamily="18" charset="0"/>
              </a:rPr>
              <a:t> (</a:t>
            </a:r>
            <a:r>
              <a:rPr lang="en-US" sz="2000" b="1" dirty="0" smtClean="0">
                <a:solidFill>
                  <a:srgbClr val="FAFD00"/>
                </a:solidFill>
                <a:latin typeface="Book Antiqua" pitchFamily="18" charset="0"/>
              </a:rPr>
              <a:t>IMSG/NOAA)</a:t>
            </a:r>
            <a:endParaRPr lang="en-US" sz="2000" b="1" dirty="0" smtClean="0">
              <a:solidFill>
                <a:srgbClr val="FAFD00"/>
              </a:solidFill>
              <a:latin typeface="Book Antiqua" pitchFamily="18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 dirty="0" smtClean="0">
                <a:solidFill>
                  <a:srgbClr val="FAFD00"/>
                </a:solidFill>
                <a:latin typeface="Book Antiqua" pitchFamily="18" charset="0"/>
              </a:rPr>
              <a:t>Liming Zhou (SUNY)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 dirty="0" smtClean="0">
                <a:solidFill>
                  <a:srgbClr val="FAFD00"/>
                </a:solidFill>
                <a:latin typeface="Book Antiqua" pitchFamily="18" charset="0"/>
              </a:rPr>
              <a:t>Peter Romanov (CREST)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 dirty="0" smtClean="0">
                <a:solidFill>
                  <a:srgbClr val="FAFD00"/>
                </a:solidFill>
                <a:latin typeface="Book Antiqua" pitchFamily="18" charset="0"/>
              </a:rPr>
              <a:t>Bob Yu (</a:t>
            </a:r>
            <a:r>
              <a:rPr lang="en-US" sz="2000" b="1" dirty="0" smtClean="0">
                <a:solidFill>
                  <a:srgbClr val="FAFD00"/>
                </a:solidFill>
                <a:latin typeface="Book Antiqua" pitchFamily="18" charset="0"/>
              </a:rPr>
              <a:t>STAR/NESDIS)</a:t>
            </a:r>
            <a:endParaRPr lang="en-US" sz="2000" b="1" dirty="0" smtClean="0">
              <a:solidFill>
                <a:srgbClr val="FAFD00"/>
              </a:solidFill>
              <a:latin typeface="Book Antiqua" pitchFamily="18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 dirty="0" smtClean="0">
                <a:solidFill>
                  <a:srgbClr val="FAFD00"/>
                </a:solidFill>
                <a:latin typeface="Book Antiqua" pitchFamily="18" charset="0"/>
              </a:rPr>
              <a:t>Michael </a:t>
            </a:r>
            <a:r>
              <a:rPr lang="en-US" sz="2000" b="1" dirty="0" err="1" smtClean="0">
                <a:solidFill>
                  <a:srgbClr val="FAFD00"/>
                </a:solidFill>
                <a:latin typeface="Book Antiqua" pitchFamily="18" charset="0"/>
              </a:rPr>
              <a:t>Ek</a:t>
            </a:r>
            <a:r>
              <a:rPr lang="en-US" sz="2000" b="1" dirty="0" smtClean="0">
                <a:solidFill>
                  <a:srgbClr val="FAFD00"/>
                </a:solidFill>
                <a:latin typeface="Book Antiqua" pitchFamily="18" charset="0"/>
              </a:rPr>
              <a:t> (</a:t>
            </a:r>
            <a:r>
              <a:rPr lang="en-US" sz="2000" b="1" dirty="0" smtClean="0">
                <a:solidFill>
                  <a:srgbClr val="FAFD00"/>
                </a:solidFill>
                <a:latin typeface="Book Antiqua" pitchFamily="18" charset="0"/>
              </a:rPr>
              <a:t>EMC/NCEP)</a:t>
            </a:r>
            <a:endParaRPr lang="en-US" sz="2000" b="1" dirty="0" smtClean="0">
              <a:solidFill>
                <a:srgbClr val="FAFD00"/>
              </a:solidFill>
              <a:latin typeface="Book Antiqua" pitchFamily="18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000" b="1" dirty="0" smtClean="0">
              <a:solidFill>
                <a:srgbClr val="FAFD00"/>
              </a:solidFill>
              <a:latin typeface="Book Antiqua" pitchFamily="18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 dirty="0" smtClean="0">
                <a:solidFill>
                  <a:srgbClr val="FAFD00"/>
                </a:solidFill>
                <a:latin typeface="Book Antiqua" pitchFamily="18" charset="0"/>
              </a:rPr>
              <a:t>September 21-23,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78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Objectives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534400" cy="41148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600" b="1" dirty="0" smtClean="0">
                <a:solidFill>
                  <a:srgbClr val="FFFFFF"/>
                </a:solidFill>
              </a:rPr>
              <a:t>To improve the accuracy of land cover map and green vegetation fraction (GVF) dataset over tropical areas (Amazon and Central Africa) in NCEP models using GOES-R ABI data</a:t>
            </a:r>
          </a:p>
          <a:p>
            <a:pPr marL="533400" indent="-533400" eaLnBrk="1" hangingPunct="1">
              <a:defRPr/>
            </a:pPr>
            <a:endParaRPr lang="en-US" sz="2400" b="1" dirty="0" smtClean="0">
              <a:solidFill>
                <a:srgbClr val="FFFFFF"/>
              </a:solidFill>
            </a:endParaRPr>
          </a:p>
          <a:p>
            <a:pPr marL="533400" indent="-533400" eaLnBrk="1" hangingPunct="1">
              <a:defRPr/>
            </a:pPr>
            <a:r>
              <a:rPr lang="en-US" sz="2600" b="1" dirty="0" smtClean="0">
                <a:solidFill>
                  <a:srgbClr val="FFFFFF"/>
                </a:solidFill>
              </a:rPr>
              <a:t>To assess impacts of the improved land products on the accuracy of numerical weather forecasting and climate modeling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  <a:noFill/>
        </p:spPr>
        <p:txBody>
          <a:bodyPr/>
          <a:lstStyle/>
          <a:p>
            <a:fld id="{DA0E046C-7C91-41F2-B40E-5593FB7BED87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Technical Approaches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991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200" b="1" dirty="0" smtClean="0"/>
              <a:t>Task 1: Processing SEVIRI data to create daily NDVI, GVF, LSWI, LST products (2007 ~ 2011)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NDVI  = (R</a:t>
            </a:r>
            <a:r>
              <a:rPr lang="en-US" sz="1100" b="1" dirty="0" smtClean="0"/>
              <a:t>NIR</a:t>
            </a:r>
            <a:r>
              <a:rPr lang="en-US" sz="1600" b="1" dirty="0" smtClean="0"/>
              <a:t>-R</a:t>
            </a:r>
            <a:r>
              <a:rPr lang="en-US" sz="1100" b="1" dirty="0" smtClean="0"/>
              <a:t>RE</a:t>
            </a:r>
            <a:r>
              <a:rPr lang="en-US" sz="1200" b="1" dirty="0" smtClean="0"/>
              <a:t>D</a:t>
            </a:r>
            <a:r>
              <a:rPr lang="en-US" sz="1600" b="1" dirty="0" smtClean="0"/>
              <a:t>)/(R</a:t>
            </a:r>
            <a:r>
              <a:rPr lang="en-US" sz="1100" b="1" dirty="0" smtClean="0"/>
              <a:t>NIR</a:t>
            </a:r>
            <a:r>
              <a:rPr lang="en-US" sz="1600" b="1" dirty="0" smtClean="0"/>
              <a:t>+R</a:t>
            </a:r>
            <a:r>
              <a:rPr lang="en-US" sz="1100" b="1" dirty="0" smtClean="0"/>
              <a:t>RED</a:t>
            </a:r>
            <a:r>
              <a:rPr lang="en-US" sz="1600" b="1" dirty="0" smtClean="0"/>
              <a:t>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LSWI  = (R</a:t>
            </a:r>
            <a:r>
              <a:rPr lang="en-US" sz="1100" b="1" dirty="0" smtClean="0"/>
              <a:t>NIR</a:t>
            </a:r>
            <a:r>
              <a:rPr lang="en-US" sz="1600" b="1" dirty="0" smtClean="0"/>
              <a:t>-R</a:t>
            </a:r>
            <a:r>
              <a:rPr lang="en-US" sz="1100" b="1" dirty="0" smtClean="0"/>
              <a:t>SWIR</a:t>
            </a:r>
            <a:r>
              <a:rPr lang="en-US" sz="1600" b="1" dirty="0" smtClean="0"/>
              <a:t>)/(R</a:t>
            </a:r>
            <a:r>
              <a:rPr lang="en-US" sz="1100" b="1" dirty="0" smtClean="0"/>
              <a:t>NIR</a:t>
            </a:r>
            <a:r>
              <a:rPr lang="en-US" sz="1600" b="1" dirty="0" smtClean="0"/>
              <a:t>+R</a:t>
            </a:r>
            <a:r>
              <a:rPr lang="en-US" sz="1100" b="1" dirty="0" smtClean="0"/>
              <a:t>SWIR</a:t>
            </a:r>
            <a:r>
              <a:rPr lang="en-US" sz="1600" b="1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b="1" dirty="0" smtClean="0"/>
              <a:t>Task 2: Analyzing variations of vegetation seasonal change in wet- and dry-seasons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b="1" dirty="0" smtClean="0"/>
              <a:t>Task 3: Analyzing vegetation’s response to drought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b="1" dirty="0" smtClean="0"/>
              <a:t>Task 4: Mapping land cover types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 </a:t>
            </a:r>
            <a:r>
              <a:rPr lang="en-US" sz="2200" b="1" dirty="0" smtClean="0"/>
              <a:t>Task 5: Assessing impacts of the newly developed vegetation type and GVF daily dataset on forecasting from NCEP global forecast system model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Off-line Noah LSM with atmospheric forcing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GFS tests coupled with the Noah LSM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  <a:noFill/>
        </p:spPr>
        <p:txBody>
          <a:bodyPr/>
          <a:lstStyle/>
          <a:p>
            <a:fld id="{DA0E046C-7C91-41F2-B40E-5593FB7BED87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NOAA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A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AA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NOAA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OA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A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A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A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A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A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A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Designs\NOAA.PPT</Template>
  <TotalTime>42602</TotalTime>
  <Words>207</Words>
  <Application>Microsoft Office PowerPoint</Application>
  <PresentationFormat>On-screen Show (4:3)</PresentationFormat>
  <Paragraphs>36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NOAA</vt:lpstr>
      <vt:lpstr>1_NOAA</vt:lpstr>
      <vt:lpstr>Slide 1</vt:lpstr>
      <vt:lpstr>Objectives</vt:lpstr>
      <vt:lpstr>Technical Approaches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 AIRS Matchup System</dc:title>
  <dc:creator>Mitch Goldberg</dc:creator>
  <cp:lastModifiedBy>monkey</cp:lastModifiedBy>
  <cp:revision>1309</cp:revision>
  <dcterms:created xsi:type="dcterms:W3CDTF">2001-06-14T15:10:21Z</dcterms:created>
  <dcterms:modified xsi:type="dcterms:W3CDTF">2011-09-21T15:37:41Z</dcterms:modified>
</cp:coreProperties>
</file>