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
  </p:notesMasterIdLst>
  <p:sldIdLst>
    <p:sldId id="257" r:id="rId2"/>
    <p:sldId id="256"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0" d="100"/>
          <a:sy n="100" d="100"/>
        </p:scale>
        <p:origin x="-9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F6C68-2B6B-1743-92FD-BAF774F91414}" type="datetimeFigureOut">
              <a:rPr lang="en-US" smtClean="0"/>
              <a:t>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32242-84B2-894D-84C9-D6D46A609E7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31"/>
          <p:cNvSpPr>
            <a:spLocks noGrp="1" noChangeArrowheads="1"/>
          </p:cNvSpPr>
          <p:nvPr>
            <p:ph type="sldNum" sz="quarter" idx="5"/>
          </p:nvPr>
        </p:nvSpPr>
        <p:spPr>
          <a:noFill/>
        </p:spPr>
        <p:txBody>
          <a:bodyPr/>
          <a:lstStyle/>
          <a:p>
            <a:fld id="{B9BC4F53-500A-7E4C-B309-C1BADA4B40F6}" type="slidenum">
              <a:rPr lang="en-US"/>
              <a:pPr/>
              <a:t>1</a:t>
            </a:fld>
            <a:endParaRPr lang="en-US"/>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In general, </a:t>
            </a:r>
            <a:r>
              <a:rPr lang="en-US" dirty="0" err="1" smtClean="0"/>
              <a:t>VAAC’s</a:t>
            </a:r>
            <a:r>
              <a:rPr lang="en-US" dirty="0" smtClean="0"/>
              <a:t> can only manually</a:t>
            </a:r>
            <a:r>
              <a:rPr lang="en-US" baseline="0" dirty="0" smtClean="0"/>
              <a:t> analyze satellite imagery and products once per hour over a limited spatial region. The GOES-R ABI will provide coverage of the full disk at least every 15 minutes.  Thus, i</a:t>
            </a:r>
            <a:r>
              <a:rPr lang="en-US" dirty="0" smtClean="0"/>
              <a:t>f we are just making imagery and derived</a:t>
            </a:r>
            <a:r>
              <a:rPr lang="en-US" baseline="0" dirty="0" smtClean="0"/>
              <a:t> products</a:t>
            </a:r>
            <a:r>
              <a:rPr lang="en-US" dirty="0" smtClean="0"/>
              <a:t>, we are not using the full capabilities of GOES-R for volcanic cloud detection.</a:t>
            </a:r>
            <a:endParaRPr lang="en-US" sz="1200" b="1" dirty="0" smtClean="0">
              <a:solidFill>
                <a:srgbClr val="000000"/>
              </a:solidFill>
            </a:endParaRPr>
          </a:p>
        </p:txBody>
      </p:sp>
      <p:sp>
        <p:nvSpPr>
          <p:cNvPr id="4" name="Slide Number Placeholder 3"/>
          <p:cNvSpPr>
            <a:spLocks noGrp="1"/>
          </p:cNvSpPr>
          <p:nvPr>
            <p:ph type="sldNum" sz="quarter" idx="10"/>
          </p:nvPr>
        </p:nvSpPr>
        <p:spPr/>
        <p:txBody>
          <a:bodyPr/>
          <a:lstStyle/>
          <a:p>
            <a:fld id="{DC932242-84B2-894D-84C9-D6D46A609E7D}"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-Logistic</a:t>
            </a:r>
            <a:r>
              <a:rPr lang="en-US" baseline="0" dirty="0" smtClean="0"/>
              <a:t> regression</a:t>
            </a:r>
          </a:p>
          <a:p>
            <a:r>
              <a:rPr lang="en-US" baseline="0" dirty="0" smtClean="0"/>
              <a:t>-</a:t>
            </a:r>
            <a:r>
              <a:rPr lang="en-US" sz="1200" b="1" baseline="0" dirty="0" smtClean="0">
                <a:solidFill>
                  <a:srgbClr val="000000"/>
                </a:solidFill>
              </a:rPr>
              <a:t>Ice topped</a:t>
            </a:r>
            <a:r>
              <a:rPr lang="en-US" sz="1200" b="1" dirty="0" smtClean="0">
                <a:solidFill>
                  <a:srgbClr val="000000"/>
                </a:solidFill>
              </a:rPr>
              <a:t> volcanic clouds often do not exhibit any unique spectral signatures that can be readily observed in imagery (they look like </a:t>
            </a:r>
            <a:r>
              <a:rPr lang="en-US" sz="1200" b="1" dirty="0" err="1" smtClean="0">
                <a:solidFill>
                  <a:srgbClr val="000000"/>
                </a:solidFill>
              </a:rPr>
              <a:t>t</a:t>
            </a:r>
            <a:r>
              <a:rPr lang="en-US" sz="1200" b="1" dirty="0" smtClean="0">
                <a:solidFill>
                  <a:srgbClr val="000000"/>
                </a:solidFill>
              </a:rPr>
              <a:t>-storms)</a:t>
            </a:r>
          </a:p>
          <a:p>
            <a:r>
              <a:rPr lang="en-US" sz="1200" b="1" dirty="0" smtClean="0">
                <a:solidFill>
                  <a:srgbClr val="000000"/>
                </a:solidFill>
              </a:rPr>
              <a:t>-</a:t>
            </a:r>
            <a:r>
              <a:rPr lang="en-US" sz="1200" b="1" dirty="0" smtClean="0"/>
              <a:t>the system will prevent multiple alerts for the same cloud from being issued, if desired</a:t>
            </a:r>
            <a:endParaRPr lang="en-US" dirty="0"/>
          </a:p>
        </p:txBody>
      </p:sp>
      <p:sp>
        <p:nvSpPr>
          <p:cNvPr id="4" name="Slide Number Placeholder 3"/>
          <p:cNvSpPr>
            <a:spLocks noGrp="1"/>
          </p:cNvSpPr>
          <p:nvPr>
            <p:ph type="sldNum" sz="quarter" idx="10"/>
          </p:nvPr>
        </p:nvSpPr>
        <p:spPr/>
        <p:txBody>
          <a:bodyPr/>
          <a:lstStyle/>
          <a:p>
            <a:fld id="{DC932242-84B2-894D-84C9-D6D46A609E7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-Poster includes more information on algorithm,</a:t>
            </a:r>
            <a:r>
              <a:rPr lang="en-US" baseline="0" dirty="0" smtClean="0"/>
              <a:t> including ice topped clouds.</a:t>
            </a:r>
          </a:p>
          <a:p>
            <a:r>
              <a:rPr lang="en-US" baseline="0" dirty="0" smtClean="0"/>
              <a:t>-</a:t>
            </a:r>
            <a:r>
              <a:rPr lang="en-US" sz="1200" b="1" dirty="0" smtClean="0">
                <a:solidFill>
                  <a:srgbClr val="000000"/>
                </a:solidFill>
              </a:rPr>
              <a:t>Utilizing the full capabilities of the ABI and GLM, the automated alert tool will allow the </a:t>
            </a:r>
            <a:r>
              <a:rPr lang="en-US" sz="1200" b="1" dirty="0" err="1" smtClean="0">
                <a:solidFill>
                  <a:srgbClr val="000000"/>
                </a:solidFill>
              </a:rPr>
              <a:t>VAAC’s</a:t>
            </a:r>
            <a:r>
              <a:rPr lang="en-US" sz="1200" b="1" dirty="0" smtClean="0">
                <a:solidFill>
                  <a:srgbClr val="000000"/>
                </a:solidFill>
              </a:rPr>
              <a:t> to produce more timely and accurate volcanic cloud advisories</a:t>
            </a:r>
            <a:r>
              <a:rPr lang="en-US" sz="1200" b="1" baseline="0" dirty="0" smtClean="0">
                <a:solidFill>
                  <a:srgbClr val="000000"/>
                </a:solidFill>
              </a:rPr>
              <a:t> and may improve dispersion model forecasts.</a:t>
            </a:r>
            <a:endParaRPr lang="en-US" dirty="0"/>
          </a:p>
        </p:txBody>
      </p:sp>
      <p:sp>
        <p:nvSpPr>
          <p:cNvPr id="4" name="Slide Number Placeholder 3"/>
          <p:cNvSpPr>
            <a:spLocks noGrp="1"/>
          </p:cNvSpPr>
          <p:nvPr>
            <p:ph type="sldNum" sz="quarter" idx="10"/>
          </p:nvPr>
        </p:nvSpPr>
        <p:spPr/>
        <p:txBody>
          <a:bodyPr/>
          <a:lstStyle/>
          <a:p>
            <a:fld id="{DC932242-84B2-894D-84C9-D6D46A609E7D}"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4E26B-7B3B-7D46-A3E1-8FDDC582FB10}" type="datetimeFigureOut">
              <a:rPr lang="en-US" smtClean="0"/>
              <a:t>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4E26B-7B3B-7D46-A3E1-8FDDC582FB10}" type="datetimeFigureOut">
              <a:rPr lang="en-US" smtClean="0"/>
              <a:t>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4E26B-7B3B-7D46-A3E1-8FDDC582FB10}" type="datetimeFigureOut">
              <a:rPr lang="en-US" smtClean="0"/>
              <a:t>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94E26B-7B3B-7D46-A3E1-8FDDC582FB10}" type="datetimeFigureOut">
              <a:rPr lang="en-US" smtClean="0"/>
              <a:t>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94E26B-7B3B-7D46-A3E1-8FDDC582FB10}" type="datetimeFigureOut">
              <a:rPr lang="en-US" smtClean="0"/>
              <a:t>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94E26B-7B3B-7D46-A3E1-8FDDC582FB10}" type="datetimeFigureOut">
              <a:rPr lang="en-US" smtClean="0"/>
              <a:t>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94E26B-7B3B-7D46-A3E1-8FDDC582FB10}" type="datetimeFigureOut">
              <a:rPr lang="en-US" smtClean="0"/>
              <a:t>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94E26B-7B3B-7D46-A3E1-8FDDC582FB10}" type="datetimeFigureOut">
              <a:rPr lang="en-US" smtClean="0"/>
              <a:t>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4E26B-7B3B-7D46-A3E1-8FDDC582FB10}" type="datetimeFigureOut">
              <a:rPr lang="en-US" smtClean="0"/>
              <a:t>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4E26B-7B3B-7D46-A3E1-8FDDC582FB10}" type="datetimeFigureOut">
              <a:rPr lang="en-US" smtClean="0"/>
              <a:t>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4E26B-7B3B-7D46-A3E1-8FDDC582FB10}" type="datetimeFigureOut">
              <a:rPr lang="en-US" smtClean="0"/>
              <a:t>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4FC4-668C-7449-8CB1-AEF7AE67F7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E26B-7B3B-7D46-A3E1-8FDDC582FB10}" type="datetimeFigureOut">
              <a:rPr lang="en-US" smtClean="0"/>
              <a:t>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4FC4-668C-7449-8CB1-AEF7AE67F7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0707A3BC-B3D5-514A-97E7-E42703C1AA46}" type="slidenum">
              <a:rPr lang="en-US" smtClean="0"/>
              <a:pPr/>
              <a:t>1</a:t>
            </a:fld>
            <a:endParaRPr lang="en-US" smtClean="0"/>
          </a:p>
        </p:txBody>
      </p:sp>
      <p:sp>
        <p:nvSpPr>
          <p:cNvPr id="14339" name="Rectangle 2"/>
          <p:cNvSpPr>
            <a:spLocks noGrp="1" noChangeArrowheads="1"/>
          </p:cNvSpPr>
          <p:nvPr>
            <p:ph type="ctrTitle"/>
          </p:nvPr>
        </p:nvSpPr>
        <p:spPr>
          <a:xfrm>
            <a:off x="469900" y="1981200"/>
            <a:ext cx="8216900" cy="1143000"/>
          </a:xfrm>
        </p:spPr>
        <p:txBody>
          <a:bodyPr>
            <a:noAutofit/>
          </a:bodyPr>
          <a:lstStyle/>
          <a:p>
            <a:pPr eaLnBrk="1" hangingPunct="1"/>
            <a:r>
              <a:rPr lang="en-US" sz="4000" b="1" dirty="0" smtClean="0"/>
              <a:t>Development of a GOES-R Automated Volcanic Cloud Alert System</a:t>
            </a:r>
            <a:endParaRPr lang="en-US" sz="4000" dirty="0"/>
          </a:p>
        </p:txBody>
      </p:sp>
      <p:sp>
        <p:nvSpPr>
          <p:cNvPr id="14340" name="Rectangle 3"/>
          <p:cNvSpPr>
            <a:spLocks noGrp="1" noChangeArrowheads="1"/>
          </p:cNvSpPr>
          <p:nvPr>
            <p:ph type="subTitle" idx="1"/>
          </p:nvPr>
        </p:nvSpPr>
        <p:spPr>
          <a:xfrm>
            <a:off x="1371600" y="3657600"/>
            <a:ext cx="6400800" cy="1752600"/>
          </a:xfrm>
        </p:spPr>
        <p:txBody>
          <a:bodyPr>
            <a:normAutofit fontScale="77500" lnSpcReduction="20000"/>
          </a:bodyPr>
          <a:lstStyle/>
          <a:p>
            <a:pPr eaLnBrk="1" hangingPunct="1"/>
            <a:r>
              <a:rPr lang="en-US" sz="2800" b="1" dirty="0">
                <a:solidFill>
                  <a:srgbClr val="0000FF"/>
                </a:solidFill>
              </a:rPr>
              <a:t>Michael </a:t>
            </a:r>
            <a:r>
              <a:rPr lang="en-US" sz="2800" b="1" dirty="0" err="1">
                <a:solidFill>
                  <a:srgbClr val="0000FF"/>
                </a:solidFill>
              </a:rPr>
              <a:t>Pavolonis</a:t>
            </a:r>
            <a:r>
              <a:rPr lang="en-US" sz="2800" b="1" dirty="0">
                <a:solidFill>
                  <a:srgbClr val="0000FF"/>
                </a:solidFill>
              </a:rPr>
              <a:t> (NOAA/NESDIS/STAR</a:t>
            </a:r>
            <a:r>
              <a:rPr lang="en-US" sz="2800" b="1" dirty="0" smtClean="0">
                <a:solidFill>
                  <a:srgbClr val="0000FF"/>
                </a:solidFill>
              </a:rPr>
              <a:t>)</a:t>
            </a:r>
          </a:p>
          <a:p>
            <a:r>
              <a:rPr lang="en-US" sz="2800" b="1" dirty="0" smtClean="0">
                <a:solidFill>
                  <a:srgbClr val="0000FF"/>
                </a:solidFill>
              </a:rPr>
              <a:t>Justin </a:t>
            </a:r>
            <a:r>
              <a:rPr lang="en-US" sz="2800" b="1" dirty="0" err="1" smtClean="0">
                <a:solidFill>
                  <a:srgbClr val="0000FF"/>
                </a:solidFill>
              </a:rPr>
              <a:t>Sieglaff</a:t>
            </a:r>
            <a:r>
              <a:rPr lang="en-US" sz="2800" b="1" dirty="0" smtClean="0">
                <a:solidFill>
                  <a:srgbClr val="0000FF"/>
                </a:solidFill>
              </a:rPr>
              <a:t> (UW-CIMSS)</a:t>
            </a:r>
            <a:endParaRPr lang="en-US" sz="2800" b="1" dirty="0" smtClean="0">
              <a:solidFill>
                <a:srgbClr val="0000FF"/>
              </a:solidFill>
            </a:endParaRPr>
          </a:p>
          <a:p>
            <a:pPr eaLnBrk="1" hangingPunct="1"/>
            <a:r>
              <a:rPr lang="en-US" sz="2800" b="1" dirty="0" smtClean="0">
                <a:solidFill>
                  <a:srgbClr val="0000FF"/>
                </a:solidFill>
              </a:rPr>
              <a:t>Ron Thomas, Paul </a:t>
            </a:r>
            <a:r>
              <a:rPr lang="en-US" sz="2800" b="1" dirty="0" err="1" smtClean="0">
                <a:solidFill>
                  <a:srgbClr val="0000FF"/>
                </a:solidFill>
              </a:rPr>
              <a:t>Krehbiel</a:t>
            </a:r>
            <a:r>
              <a:rPr lang="en-US" sz="2800" b="1" dirty="0" smtClean="0">
                <a:solidFill>
                  <a:srgbClr val="0000FF"/>
                </a:solidFill>
              </a:rPr>
              <a:t>, William Rison (NMT)</a:t>
            </a:r>
          </a:p>
          <a:p>
            <a:pPr eaLnBrk="1" hangingPunct="1"/>
            <a:r>
              <a:rPr lang="en-US" sz="2800" b="1" dirty="0" smtClean="0">
                <a:solidFill>
                  <a:srgbClr val="0000FF"/>
                </a:solidFill>
              </a:rPr>
              <a:t>Tony Hall (NOAA/NWS Anchorage VAAC)</a:t>
            </a:r>
          </a:p>
          <a:p>
            <a:pPr eaLnBrk="1" hangingPunct="1"/>
            <a:r>
              <a:rPr lang="en-US" sz="2800" b="1" dirty="0" smtClean="0">
                <a:solidFill>
                  <a:srgbClr val="0000FF"/>
                </a:solidFill>
              </a:rPr>
              <a:t>Greg </a:t>
            </a:r>
            <a:r>
              <a:rPr lang="en-US" sz="2800" b="1" dirty="0" err="1" smtClean="0">
                <a:solidFill>
                  <a:srgbClr val="0000FF"/>
                </a:solidFill>
              </a:rPr>
              <a:t>Gallina</a:t>
            </a:r>
            <a:r>
              <a:rPr lang="en-US" sz="2800" b="1" dirty="0" smtClean="0">
                <a:solidFill>
                  <a:srgbClr val="0000FF"/>
                </a:solidFill>
              </a:rPr>
              <a:t> (NOAA/NESDIS Washington VAAC)</a:t>
            </a:r>
          </a:p>
        </p:txBody>
      </p:sp>
      <p:pic>
        <p:nvPicPr>
          <p:cNvPr id="14341" name="Picture 4" descr="noaaclr"/>
          <p:cNvPicPr>
            <a:picLocks noChangeAspect="1" noChangeArrowheads="1"/>
          </p:cNvPicPr>
          <p:nvPr/>
        </p:nvPicPr>
        <p:blipFill>
          <a:blip r:embed="rId3"/>
          <a:srcRect/>
          <a:stretch>
            <a:fillRect/>
          </a:stretch>
        </p:blipFill>
        <p:spPr bwMode="auto">
          <a:xfrm>
            <a:off x="76200" y="5334000"/>
            <a:ext cx="1600200" cy="1447800"/>
          </a:xfrm>
          <a:prstGeom prst="rect">
            <a:avLst/>
          </a:prstGeom>
          <a:noFill/>
          <a:ln w="9525">
            <a:noFill/>
            <a:miter lim="800000"/>
            <a:headEnd/>
            <a:tailEnd/>
          </a:ln>
        </p:spPr>
      </p:pic>
      <p:pic>
        <p:nvPicPr>
          <p:cNvPr id="14342" name="Picture 5" descr="cimss-logo-small-transp"/>
          <p:cNvPicPr>
            <a:picLocks noChangeAspect="1" noChangeArrowheads="1"/>
          </p:cNvPicPr>
          <p:nvPr/>
        </p:nvPicPr>
        <p:blipFill>
          <a:blip r:embed="rId4"/>
          <a:srcRect/>
          <a:stretch>
            <a:fillRect/>
          </a:stretch>
        </p:blipFill>
        <p:spPr bwMode="auto">
          <a:xfrm>
            <a:off x="7395770" y="5551893"/>
            <a:ext cx="1730375" cy="1266825"/>
          </a:xfrm>
          <a:prstGeom prst="rect">
            <a:avLst/>
          </a:prstGeom>
          <a:noFill/>
          <a:ln w="9525">
            <a:noFill/>
            <a:miter lim="800000"/>
            <a:headEnd/>
            <a:tailEnd/>
          </a:ln>
        </p:spPr>
      </p:pic>
      <p:pic>
        <p:nvPicPr>
          <p:cNvPr id="14343" name="Picture 6" descr="ejafjalla16apr2010-mfulle4118j"/>
          <p:cNvPicPr>
            <a:picLocks noChangeAspect="1" noChangeArrowheads="1"/>
          </p:cNvPicPr>
          <p:nvPr/>
        </p:nvPicPr>
        <p:blipFill>
          <a:blip r:embed="rId5"/>
          <a:srcRect/>
          <a:stretch>
            <a:fillRect/>
          </a:stretch>
        </p:blipFill>
        <p:spPr bwMode="auto">
          <a:xfrm flipH="1">
            <a:off x="685800" y="77788"/>
            <a:ext cx="1828800" cy="1217612"/>
          </a:xfrm>
          <a:prstGeom prst="rect">
            <a:avLst/>
          </a:prstGeom>
          <a:noFill/>
          <a:ln w="9525">
            <a:noFill/>
            <a:miter lim="800000"/>
            <a:headEnd/>
            <a:tailEnd/>
          </a:ln>
        </p:spPr>
      </p:pic>
      <p:pic>
        <p:nvPicPr>
          <p:cNvPr id="14344" name="Picture 7" descr="ejafjalla16apr2010-mfulle4145j"/>
          <p:cNvPicPr>
            <a:picLocks noChangeAspect="1" noChangeArrowheads="1"/>
          </p:cNvPicPr>
          <p:nvPr/>
        </p:nvPicPr>
        <p:blipFill>
          <a:blip r:embed="rId6"/>
          <a:srcRect/>
          <a:stretch>
            <a:fillRect/>
          </a:stretch>
        </p:blipFill>
        <p:spPr bwMode="auto">
          <a:xfrm>
            <a:off x="2667000" y="77788"/>
            <a:ext cx="1828800" cy="1217612"/>
          </a:xfrm>
          <a:prstGeom prst="rect">
            <a:avLst/>
          </a:prstGeom>
          <a:noFill/>
          <a:ln w="9525">
            <a:noFill/>
            <a:miter lim="800000"/>
            <a:headEnd/>
            <a:tailEnd/>
          </a:ln>
        </p:spPr>
      </p:pic>
      <p:pic>
        <p:nvPicPr>
          <p:cNvPr id="14345" name="Picture 8" descr="ejafjalla19apr2010-mfulle4359j"/>
          <p:cNvPicPr>
            <a:picLocks noChangeAspect="1" noChangeArrowheads="1"/>
          </p:cNvPicPr>
          <p:nvPr/>
        </p:nvPicPr>
        <p:blipFill>
          <a:blip r:embed="rId7"/>
          <a:srcRect/>
          <a:stretch>
            <a:fillRect/>
          </a:stretch>
        </p:blipFill>
        <p:spPr bwMode="auto">
          <a:xfrm>
            <a:off x="4648200" y="76200"/>
            <a:ext cx="1828800" cy="1217613"/>
          </a:xfrm>
          <a:prstGeom prst="rect">
            <a:avLst/>
          </a:prstGeom>
          <a:noFill/>
          <a:ln w="9525">
            <a:noFill/>
            <a:miter lim="800000"/>
            <a:headEnd/>
            <a:tailEnd/>
          </a:ln>
        </p:spPr>
      </p:pic>
      <p:pic>
        <p:nvPicPr>
          <p:cNvPr id="14346" name="Picture 9" descr="ejafjalla19apr2010-mfulle4401j"/>
          <p:cNvPicPr>
            <a:picLocks noChangeAspect="1" noChangeArrowheads="1"/>
          </p:cNvPicPr>
          <p:nvPr/>
        </p:nvPicPr>
        <p:blipFill>
          <a:blip r:embed="rId8"/>
          <a:srcRect/>
          <a:stretch>
            <a:fillRect/>
          </a:stretch>
        </p:blipFill>
        <p:spPr bwMode="auto">
          <a:xfrm>
            <a:off x="6629400" y="77788"/>
            <a:ext cx="1828800" cy="1217612"/>
          </a:xfrm>
          <a:prstGeom prst="rect">
            <a:avLst/>
          </a:prstGeom>
          <a:noFill/>
          <a:ln w="9525">
            <a:noFill/>
            <a:miter lim="800000"/>
            <a:headEnd/>
            <a:tailEnd/>
          </a:ln>
        </p:spPr>
      </p:pic>
      <p:pic>
        <p:nvPicPr>
          <p:cNvPr id="14347" name="Picture 10" descr="GOES-R_Color_hres"/>
          <p:cNvPicPr>
            <a:picLocks noChangeAspect="1" noChangeArrowheads="1"/>
          </p:cNvPicPr>
          <p:nvPr/>
        </p:nvPicPr>
        <p:blipFill>
          <a:blip r:embed="rId9"/>
          <a:srcRect/>
          <a:stretch>
            <a:fillRect/>
          </a:stretch>
        </p:blipFill>
        <p:spPr bwMode="auto">
          <a:xfrm>
            <a:off x="2618537" y="5664988"/>
            <a:ext cx="1676400" cy="1117600"/>
          </a:xfrm>
          <a:prstGeom prst="rect">
            <a:avLst/>
          </a:prstGeom>
          <a:noFill/>
          <a:ln w="9525">
            <a:noFill/>
            <a:miter lim="800000"/>
            <a:headEnd/>
            <a:tailEnd/>
          </a:ln>
        </p:spPr>
      </p:pic>
      <p:sp>
        <p:nvSpPr>
          <p:cNvPr id="14348" name="Text Box 11"/>
          <p:cNvSpPr txBox="1">
            <a:spLocks noChangeArrowheads="1"/>
          </p:cNvSpPr>
          <p:nvPr/>
        </p:nvSpPr>
        <p:spPr bwMode="auto">
          <a:xfrm>
            <a:off x="6553200" y="1279525"/>
            <a:ext cx="19812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b="1"/>
              <a:t>Marco Fulle - www.stromboli.net</a:t>
            </a:r>
            <a:endParaRPr lang="en-US" sz="900"/>
          </a:p>
        </p:txBody>
      </p:sp>
      <p:pic>
        <p:nvPicPr>
          <p:cNvPr id="13" name="Picture 12" descr="nmt.jpg"/>
          <p:cNvPicPr>
            <a:picLocks noChangeAspect="1"/>
          </p:cNvPicPr>
          <p:nvPr/>
        </p:nvPicPr>
        <p:blipFill>
          <a:blip r:embed="rId10"/>
          <a:stretch>
            <a:fillRect/>
          </a:stretch>
        </p:blipFill>
        <p:spPr>
          <a:xfrm>
            <a:off x="5029200" y="5727099"/>
            <a:ext cx="1828800" cy="9681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162"/>
            <a:ext cx="8229600" cy="1143000"/>
          </a:xfrm>
        </p:spPr>
        <p:txBody>
          <a:bodyPr>
            <a:normAutofit/>
          </a:bodyPr>
          <a:lstStyle/>
          <a:p>
            <a:r>
              <a:rPr lang="en-US" sz="3200" b="1" dirty="0" smtClean="0">
                <a:solidFill>
                  <a:srgbClr val="0000FF"/>
                </a:solidFill>
              </a:rPr>
              <a:t>Development of a GOES-R Automated Volcanic Cloud Alert System</a:t>
            </a:r>
            <a:endParaRPr lang="en-US" sz="3200" b="1" dirty="0">
              <a:solidFill>
                <a:srgbClr val="0000FF"/>
              </a:solidFill>
            </a:endParaRPr>
          </a:p>
        </p:txBody>
      </p:sp>
      <p:sp>
        <p:nvSpPr>
          <p:cNvPr id="5" name="Content Placeholder 4"/>
          <p:cNvSpPr>
            <a:spLocks noGrp="1"/>
          </p:cNvSpPr>
          <p:nvPr>
            <p:ph idx="1"/>
          </p:nvPr>
        </p:nvSpPr>
        <p:spPr>
          <a:xfrm>
            <a:off x="228600" y="1112838"/>
            <a:ext cx="8915400" cy="5013325"/>
          </a:xfrm>
        </p:spPr>
        <p:txBody>
          <a:bodyPr>
            <a:noAutofit/>
          </a:bodyPr>
          <a:lstStyle/>
          <a:p>
            <a:r>
              <a:rPr lang="en-US" sz="2000" b="1" dirty="0" smtClean="0"/>
              <a:t>Multi-spectral imagery </a:t>
            </a:r>
            <a:r>
              <a:rPr lang="en-US" sz="2000" b="1" dirty="0" smtClean="0"/>
              <a:t>is important for tracking volcanic clouds but the information is qualitative and requires a properly trained human to interpret.</a:t>
            </a:r>
          </a:p>
          <a:p>
            <a:endParaRPr lang="en-US" sz="2000" b="1" dirty="0" smtClean="0"/>
          </a:p>
          <a:p>
            <a:r>
              <a:rPr lang="en-US" sz="2000" b="1" dirty="0" smtClean="0"/>
              <a:t>The GOES-R volcanic ash and SO</a:t>
            </a:r>
            <a:r>
              <a:rPr lang="en-US" sz="2000" b="1" baseline="-25000" dirty="0" smtClean="0"/>
              <a:t>2</a:t>
            </a:r>
            <a:r>
              <a:rPr lang="en-US" sz="2000" b="1" dirty="0" smtClean="0"/>
              <a:t> products developed by the AWG provide important quantitative information but are not designed to issue alerts to forecasters when a volcanic cloud is sampled by the ABI.</a:t>
            </a:r>
          </a:p>
          <a:p>
            <a:endParaRPr lang="en-US" sz="2000" b="1" dirty="0" smtClean="0"/>
          </a:p>
          <a:p>
            <a:r>
              <a:rPr lang="en-US" sz="2000" b="1" dirty="0" smtClean="0"/>
              <a:t>Alerts are critical for insuring that the full capabilities of GOES-R are used to help address the 5 minute volcanic ash warning capability required by the aviation industry.</a:t>
            </a:r>
          </a:p>
          <a:p>
            <a:endParaRPr lang="en-US" sz="2000" b="1" dirty="0" smtClean="0"/>
          </a:p>
          <a:p>
            <a:r>
              <a:rPr lang="en-US" sz="2000" b="1" dirty="0" smtClean="0"/>
              <a:t>The goal of this project is to develop a GOES-R automated alert system that can detect nearly all types of volcanic clouds</a:t>
            </a:r>
          </a:p>
          <a:p>
            <a:pPr marL="971550" lvl="1" indent="-514350">
              <a:buFont typeface="+mj-lt"/>
              <a:buAutoNum type="arabicPeriod"/>
            </a:pPr>
            <a:r>
              <a:rPr lang="en-US" sz="1800" b="1" dirty="0">
                <a:solidFill>
                  <a:srgbClr val="0000FF"/>
                </a:solidFill>
              </a:rPr>
              <a:t>A</a:t>
            </a:r>
            <a:r>
              <a:rPr lang="en-US" sz="1800" b="1" dirty="0" smtClean="0">
                <a:solidFill>
                  <a:srgbClr val="0000FF"/>
                </a:solidFill>
              </a:rPr>
              <a:t>sh dominated in portion  of cloud observed by passive GOES-R measurements</a:t>
            </a:r>
          </a:p>
          <a:p>
            <a:pPr marL="971550" lvl="1" indent="-514350">
              <a:buFont typeface="+mj-lt"/>
              <a:buAutoNum type="arabicPeriod"/>
            </a:pPr>
            <a:r>
              <a:rPr lang="en-US" sz="1800" b="1" dirty="0" smtClean="0">
                <a:solidFill>
                  <a:srgbClr val="0000FF"/>
                </a:solidFill>
              </a:rPr>
              <a:t>SO</a:t>
            </a:r>
            <a:r>
              <a:rPr lang="en-US" sz="1800" b="1" baseline="-25000" dirty="0" smtClean="0">
                <a:solidFill>
                  <a:srgbClr val="0000FF"/>
                </a:solidFill>
              </a:rPr>
              <a:t>2</a:t>
            </a:r>
            <a:r>
              <a:rPr lang="en-US" sz="1800" b="1" dirty="0" smtClean="0">
                <a:solidFill>
                  <a:srgbClr val="0000FF"/>
                </a:solidFill>
              </a:rPr>
              <a:t> dominated in portion of cloud observed by passive GOES-R measurements.</a:t>
            </a:r>
          </a:p>
          <a:p>
            <a:pPr marL="971550" lvl="1" indent="-514350">
              <a:buFont typeface="+mj-lt"/>
              <a:buAutoNum type="arabicPeriod"/>
            </a:pPr>
            <a:r>
              <a:rPr lang="en-US" sz="1800" b="1" dirty="0" smtClean="0">
                <a:solidFill>
                  <a:srgbClr val="0000FF"/>
                </a:solidFill>
              </a:rPr>
              <a:t>Ice topped volcanic clouds</a:t>
            </a:r>
            <a:endParaRPr lang="en-US" sz="1800" b="1" dirty="0" smtClean="0">
              <a:solidFill>
                <a:srgbClr val="0000FF"/>
              </a:solidFill>
            </a:endParaRPr>
          </a:p>
          <a:p>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8229600" cy="1143000"/>
          </a:xfrm>
        </p:spPr>
        <p:txBody>
          <a:bodyPr>
            <a:normAutofit/>
          </a:bodyPr>
          <a:lstStyle/>
          <a:p>
            <a:r>
              <a:rPr lang="en-US" sz="3200" b="1" dirty="0" smtClean="0">
                <a:solidFill>
                  <a:srgbClr val="0000FF"/>
                </a:solidFill>
              </a:rPr>
              <a:t>Development of a GOES-R Automated Volcanic Cloud Alert System</a:t>
            </a:r>
            <a:endParaRPr lang="en-US" sz="3200" b="1" dirty="0">
              <a:solidFill>
                <a:srgbClr val="0000FF"/>
              </a:solidFill>
            </a:endParaRPr>
          </a:p>
        </p:txBody>
      </p:sp>
      <p:sp>
        <p:nvSpPr>
          <p:cNvPr id="5" name="Content Placeholder 4"/>
          <p:cNvSpPr>
            <a:spLocks noGrp="1"/>
          </p:cNvSpPr>
          <p:nvPr>
            <p:ph idx="1"/>
          </p:nvPr>
        </p:nvSpPr>
        <p:spPr>
          <a:xfrm>
            <a:off x="241300" y="1371601"/>
            <a:ext cx="8712200" cy="3797299"/>
          </a:xfrm>
        </p:spPr>
        <p:txBody>
          <a:bodyPr>
            <a:noAutofit/>
          </a:bodyPr>
          <a:lstStyle/>
          <a:p>
            <a:r>
              <a:rPr lang="en-US" sz="2000" b="1" dirty="0" smtClean="0">
                <a:solidFill>
                  <a:srgbClr val="000000"/>
                </a:solidFill>
              </a:rPr>
              <a:t>Using robust spectral </a:t>
            </a:r>
            <a:r>
              <a:rPr lang="en-US" sz="2000" b="1" dirty="0" smtClean="0">
                <a:solidFill>
                  <a:srgbClr val="000000"/>
                </a:solidFill>
              </a:rPr>
              <a:t>predictors</a:t>
            </a:r>
            <a:r>
              <a:rPr lang="en-US" sz="2000" b="1" dirty="0" smtClean="0">
                <a:solidFill>
                  <a:srgbClr val="000000"/>
                </a:solidFill>
              </a:rPr>
              <a:t> (e.g. </a:t>
            </a:r>
            <a:r>
              <a:rPr lang="en-US" sz="2000" b="1" dirty="0" err="1" smtClean="0">
                <a:solidFill>
                  <a:srgbClr val="000000"/>
                </a:solidFill>
              </a:rPr>
              <a:t>Pavolonis</a:t>
            </a:r>
            <a:r>
              <a:rPr lang="en-US" sz="2000" b="1" dirty="0" smtClean="0">
                <a:solidFill>
                  <a:srgbClr val="000000"/>
                </a:solidFill>
              </a:rPr>
              <a:t>, 2010), a naïve </a:t>
            </a:r>
            <a:r>
              <a:rPr lang="en-US" sz="2000" b="1" dirty="0" err="1" smtClean="0">
                <a:solidFill>
                  <a:srgbClr val="000000"/>
                </a:solidFill>
              </a:rPr>
              <a:t>Bayes</a:t>
            </a:r>
            <a:r>
              <a:rPr lang="en-US" sz="2000" b="1" dirty="0" smtClean="0">
                <a:solidFill>
                  <a:srgbClr val="000000"/>
                </a:solidFill>
              </a:rPr>
              <a:t> classifier is used to determine the probability that a particular cloud object is an ash cloud (same procedure will be used to detect SO</a:t>
            </a:r>
            <a:r>
              <a:rPr lang="en-US" sz="2000" b="1" baseline="-25000" dirty="0" smtClean="0">
                <a:solidFill>
                  <a:srgbClr val="000000"/>
                </a:solidFill>
              </a:rPr>
              <a:t>2</a:t>
            </a:r>
            <a:r>
              <a:rPr lang="en-US" sz="2000" b="1" dirty="0" smtClean="0">
                <a:solidFill>
                  <a:srgbClr val="000000"/>
                </a:solidFill>
              </a:rPr>
              <a:t> clouds).</a:t>
            </a:r>
          </a:p>
          <a:p>
            <a:r>
              <a:rPr lang="en-US" sz="2000" b="1" dirty="0" smtClean="0">
                <a:solidFill>
                  <a:srgbClr val="000000"/>
                </a:solidFill>
              </a:rPr>
              <a:t>Temporal trends in cloud properties will be used to determine the probability that an ice topped cloud was produced by a volcanic eruption.</a:t>
            </a:r>
          </a:p>
          <a:p>
            <a:r>
              <a:rPr lang="en-US" sz="2000" b="1" dirty="0" smtClean="0"/>
              <a:t>GLM detected lightning will be used to supplement the alerts (ground-based networks will be used as a proxy for the GLM) and </a:t>
            </a:r>
            <a:r>
              <a:rPr lang="en-US" sz="2000" b="1" dirty="0" smtClean="0"/>
              <a:t>gain insight into cloud microphysics</a:t>
            </a:r>
            <a:r>
              <a:rPr lang="en-US" sz="2000" b="1" dirty="0" smtClean="0"/>
              <a:t>.</a:t>
            </a:r>
          </a:p>
          <a:p>
            <a:r>
              <a:rPr lang="en-US" sz="2000" b="1" dirty="0" smtClean="0"/>
              <a:t>Automated alerts (to </a:t>
            </a:r>
            <a:r>
              <a:rPr lang="en-US" sz="2000" b="1" dirty="0" err="1" smtClean="0"/>
              <a:t>VAAC’s</a:t>
            </a:r>
            <a:r>
              <a:rPr lang="en-US" sz="2000" b="1" dirty="0" smtClean="0"/>
              <a:t> and other interested users) can then be issued for clouds that exceed a user define probability that are near volcanoes of interest.</a:t>
            </a:r>
          </a:p>
          <a:p>
            <a:endParaRPr lang="en-US" sz="2000" b="1" dirty="0" smtClean="0">
              <a:solidFill>
                <a:srgbClr val="000000"/>
              </a:solidFill>
            </a:endParaRPr>
          </a:p>
        </p:txBody>
      </p:sp>
      <p:sp>
        <p:nvSpPr>
          <p:cNvPr id="6" name="TextBox 5"/>
          <p:cNvSpPr txBox="1"/>
          <p:nvPr/>
        </p:nvSpPr>
        <p:spPr>
          <a:xfrm>
            <a:off x="266700" y="5257800"/>
            <a:ext cx="8686800" cy="1477328"/>
          </a:xfrm>
          <a:prstGeom prst="rect">
            <a:avLst/>
          </a:prstGeom>
          <a:solidFill>
            <a:schemeClr val="accent1">
              <a:lumMod val="40000"/>
              <a:lumOff val="60000"/>
            </a:schemeClr>
          </a:solidFill>
          <a:ln>
            <a:noFill/>
          </a:ln>
        </p:spPr>
        <p:txBody>
          <a:bodyPr wrap="square" rtlCol="0">
            <a:spAutoFit/>
          </a:bodyPr>
          <a:lstStyle/>
          <a:p>
            <a:r>
              <a:rPr lang="en-US" b="1" i="1" dirty="0" smtClean="0"/>
              <a:t>***The very high accuracy of the volcanic cloud detection scheme developed will be much better suited for data assimilation and model verification work than traditional detection methods and collaborations with modeling groups are underway (e.g. </a:t>
            </a:r>
            <a:r>
              <a:rPr lang="en-US" b="1" i="1" dirty="0" err="1" smtClean="0"/>
              <a:t>Schmehl</a:t>
            </a:r>
            <a:r>
              <a:rPr lang="en-US" b="1" i="1" dirty="0" smtClean="0"/>
              <a:t> et al., 2011).</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VHRR_textWS.png"/>
          <p:cNvPicPr>
            <a:picLocks noChangeAspect="1"/>
          </p:cNvPicPr>
          <p:nvPr/>
        </p:nvPicPr>
        <p:blipFill>
          <a:blip r:embed="rId3"/>
          <a:stretch>
            <a:fillRect/>
          </a:stretch>
        </p:blipFill>
        <p:spPr>
          <a:xfrm>
            <a:off x="0" y="0"/>
            <a:ext cx="9143999" cy="6858000"/>
          </a:xfrm>
          <a:prstGeom prst="rect">
            <a:avLst/>
          </a:prstGeom>
        </p:spPr>
      </p:pic>
      <p:sp>
        <p:nvSpPr>
          <p:cNvPr id="7" name="TextBox 6"/>
          <p:cNvSpPr txBox="1"/>
          <p:nvPr/>
        </p:nvSpPr>
        <p:spPr>
          <a:xfrm>
            <a:off x="6350227" y="39282"/>
            <a:ext cx="2540091" cy="2031325"/>
          </a:xfrm>
          <a:prstGeom prst="rect">
            <a:avLst/>
          </a:prstGeom>
          <a:solidFill>
            <a:schemeClr val="accent1">
              <a:lumMod val="20000"/>
              <a:lumOff val="80000"/>
            </a:schemeClr>
          </a:solidFill>
        </p:spPr>
        <p:txBody>
          <a:bodyPr wrap="square" rtlCol="0">
            <a:spAutoFit/>
          </a:bodyPr>
          <a:lstStyle/>
          <a:p>
            <a:r>
              <a:rPr lang="en-US" b="1" dirty="0" smtClean="0"/>
              <a:t>Results of ash detection are contoured on top of imagery and shown in tandem with baseline GOES-R ash products (ash height, loading, and effective radius)</a:t>
            </a:r>
            <a:endParaRPr lang="en-US" b="1" dirty="0"/>
          </a:p>
        </p:txBody>
      </p:sp>
      <p:cxnSp>
        <p:nvCxnSpPr>
          <p:cNvPr id="9" name="Straight Arrow Connector 8"/>
          <p:cNvCxnSpPr/>
          <p:nvPr/>
        </p:nvCxnSpPr>
        <p:spPr>
          <a:xfrm rot="10800000" flipV="1">
            <a:off x="5381327" y="1239610"/>
            <a:ext cx="968900" cy="947093"/>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952862" y="5643528"/>
            <a:ext cx="3965338" cy="1200329"/>
          </a:xfrm>
          <a:prstGeom prst="rect">
            <a:avLst/>
          </a:prstGeom>
          <a:solidFill>
            <a:schemeClr val="accent1">
              <a:lumMod val="20000"/>
              <a:lumOff val="80000"/>
            </a:schemeClr>
          </a:solidFill>
        </p:spPr>
        <p:txBody>
          <a:bodyPr wrap="square" rtlCol="0">
            <a:spAutoFit/>
          </a:bodyPr>
          <a:lstStyle/>
          <a:p>
            <a:r>
              <a:rPr lang="en-US" b="1" dirty="0" smtClean="0"/>
              <a:t>Text report containing quantitative information on cloud location, detection uncertainty, cloud properties, and background environment</a:t>
            </a:r>
            <a:endParaRPr lang="en-US" b="1" dirty="0"/>
          </a:p>
        </p:txBody>
      </p:sp>
      <p:cxnSp>
        <p:nvCxnSpPr>
          <p:cNvPr id="11" name="Straight Arrow Connector 10"/>
          <p:cNvCxnSpPr>
            <a:stCxn id="10" idx="0"/>
          </p:cNvCxnSpPr>
          <p:nvPr/>
        </p:nvCxnSpPr>
        <p:spPr>
          <a:xfrm rot="16200000" flipV="1">
            <a:off x="2907261" y="4615258"/>
            <a:ext cx="589230" cy="146731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1827</TotalTime>
  <Words>621</Words>
  <Application>Microsoft Macintosh PowerPoint</Application>
  <PresentationFormat>On-screen Show (4:3)</PresentationFormat>
  <Paragraphs>37</Paragraphs>
  <Slides>4</Slides>
  <Notes>4</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Office Theme</vt:lpstr>
      <vt:lpstr>Development of a GOES-R Automated Volcanic Cloud Alert System</vt:lpstr>
      <vt:lpstr>Development of a GOES-R Automated Volcanic Cloud Alert System</vt:lpstr>
      <vt:lpstr>Development of a GOES-R Automated Volcanic Cloud Alert System</vt:lpstr>
      <vt:lpstr>Slide 4</vt:lpstr>
    </vt:vector>
  </TitlesOfParts>
  <Company>SSEC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GOES-R Automated Volcanic Cloud Alert System</dc:title>
  <dc:creator>TC</dc:creator>
  <cp:lastModifiedBy>TC</cp:lastModifiedBy>
  <cp:revision>74</cp:revision>
  <dcterms:created xsi:type="dcterms:W3CDTF">2011-09-20T13:01:53Z</dcterms:created>
  <dcterms:modified xsi:type="dcterms:W3CDTF">2011-09-21T19:29:06Z</dcterms:modified>
</cp:coreProperties>
</file>