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8" r:id="rId2"/>
  </p:sldMasterIdLst>
  <p:notesMasterIdLst>
    <p:notesMasterId r:id="rId31"/>
  </p:notesMasterIdLst>
  <p:handoutMasterIdLst>
    <p:handoutMasterId r:id="rId32"/>
  </p:handoutMasterIdLst>
  <p:sldIdLst>
    <p:sldId id="379" r:id="rId3"/>
    <p:sldId id="430" r:id="rId4"/>
    <p:sldId id="393" r:id="rId5"/>
    <p:sldId id="275" r:id="rId6"/>
    <p:sldId id="391" r:id="rId7"/>
    <p:sldId id="385" r:id="rId8"/>
    <p:sldId id="386" r:id="rId9"/>
    <p:sldId id="425" r:id="rId10"/>
    <p:sldId id="281" r:id="rId11"/>
    <p:sldId id="395" r:id="rId12"/>
    <p:sldId id="368" r:id="rId13"/>
    <p:sldId id="396" r:id="rId14"/>
    <p:sldId id="398" r:id="rId15"/>
    <p:sldId id="399" r:id="rId16"/>
    <p:sldId id="394" r:id="rId17"/>
    <p:sldId id="418" r:id="rId18"/>
    <p:sldId id="419" r:id="rId19"/>
    <p:sldId id="420" r:id="rId20"/>
    <p:sldId id="421" r:id="rId21"/>
    <p:sldId id="422" r:id="rId22"/>
    <p:sldId id="423" r:id="rId23"/>
    <p:sldId id="431" r:id="rId24"/>
    <p:sldId id="390" r:id="rId25"/>
    <p:sldId id="424" r:id="rId26"/>
    <p:sldId id="426" r:id="rId27"/>
    <p:sldId id="427" r:id="rId28"/>
    <p:sldId id="429" r:id="rId29"/>
    <p:sldId id="428" r:id="rId30"/>
  </p:sldIdLst>
  <p:sldSz cx="9144000" cy="6858000" type="screen4x3"/>
  <p:notesSz cx="6996113" cy="9282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99"/>
    <a:srgbClr val="0000FF"/>
    <a:srgbClr val="FFCC00"/>
    <a:srgbClr val="0033CC"/>
    <a:srgbClr val="003399"/>
    <a:srgbClr val="333399"/>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94" autoAdjust="0"/>
    <p:restoredTop sz="79661" autoAdjust="0"/>
  </p:normalViewPr>
  <p:slideViewPr>
    <p:cSldViewPr snapToGrid="0" snapToObjects="1">
      <p:cViewPr varScale="1">
        <p:scale>
          <a:sx n="73" d="100"/>
          <a:sy n="73" d="100"/>
        </p:scale>
        <p:origin x="-129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2028" y="-90"/>
      </p:cViewPr>
      <p:guideLst>
        <p:guide orient="horz" pos="2923"/>
        <p:guide pos="22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jwrotny\Desktop\New%20Folder\Algorithm_Analysis\CSC\AlgorithmIssues\Algorithm_Issue_Statistics\June_2011\Alg_Issues_statistics_June_201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solidFill>
                  <a:schemeClr val="bg1"/>
                </a:solidFill>
              </a:rPr>
              <a:t>Open/Closed - Level 2</a:t>
            </a:r>
            <a:endParaRPr lang="en-US" dirty="0">
              <a:solidFill>
                <a:schemeClr val="bg1"/>
              </a:solidFill>
            </a:endParaRPr>
          </a:p>
        </c:rich>
      </c:tx>
      <c:layout/>
    </c:title>
    <c:plotArea>
      <c:layout/>
      <c:lineChart>
        <c:grouping val="standard"/>
        <c:ser>
          <c:idx val="0"/>
          <c:order val="0"/>
          <c:tx>
            <c:strRef>
              <c:f>Time_Series_for_6_3_11!$U$10</c:f>
              <c:strCache>
                <c:ptCount val="1"/>
                <c:pt idx="0">
                  <c:v>Open</c:v>
                </c:pt>
              </c:strCache>
            </c:strRef>
          </c:tx>
          <c:cat>
            <c:strRef>
              <c:f>Time_Series_for_6_3_11!$V$9:$AD$9</c:f>
              <c:strCache>
                <c:ptCount val="9"/>
                <c:pt idx="0">
                  <c:v>Oct.'10</c:v>
                </c:pt>
                <c:pt idx="1">
                  <c:v>Nov.'10</c:v>
                </c:pt>
                <c:pt idx="2">
                  <c:v>Dec.'10</c:v>
                </c:pt>
                <c:pt idx="3">
                  <c:v>Jan.'11</c:v>
                </c:pt>
                <c:pt idx="4">
                  <c:v>Feb.'11</c:v>
                </c:pt>
                <c:pt idx="5">
                  <c:v>Mar.'11</c:v>
                </c:pt>
                <c:pt idx="6">
                  <c:v>Apr.'11</c:v>
                </c:pt>
                <c:pt idx="7">
                  <c:v>May '11</c:v>
                </c:pt>
                <c:pt idx="8">
                  <c:v>June '11</c:v>
                </c:pt>
              </c:strCache>
            </c:strRef>
          </c:cat>
          <c:val>
            <c:numRef>
              <c:f>Time_Series_for_6_3_11!$V$10:$AD$10</c:f>
              <c:numCache>
                <c:formatCode>General</c:formatCode>
                <c:ptCount val="9"/>
                <c:pt idx="0">
                  <c:v>334</c:v>
                </c:pt>
                <c:pt idx="1">
                  <c:v>423</c:v>
                </c:pt>
                <c:pt idx="2">
                  <c:v>457</c:v>
                </c:pt>
                <c:pt idx="3">
                  <c:v>485</c:v>
                </c:pt>
                <c:pt idx="4">
                  <c:v>444</c:v>
                </c:pt>
                <c:pt idx="5">
                  <c:v>358</c:v>
                </c:pt>
                <c:pt idx="6">
                  <c:v>263</c:v>
                </c:pt>
                <c:pt idx="7">
                  <c:v>196</c:v>
                </c:pt>
                <c:pt idx="8">
                  <c:v>154</c:v>
                </c:pt>
              </c:numCache>
            </c:numRef>
          </c:val>
        </c:ser>
        <c:ser>
          <c:idx val="1"/>
          <c:order val="1"/>
          <c:tx>
            <c:strRef>
              <c:f>Time_Series_for_6_3_11!$U$11</c:f>
              <c:strCache>
                <c:ptCount val="1"/>
                <c:pt idx="0">
                  <c:v>Closed</c:v>
                </c:pt>
              </c:strCache>
            </c:strRef>
          </c:tx>
          <c:cat>
            <c:strRef>
              <c:f>Time_Series_for_6_3_11!$V$9:$AD$9</c:f>
              <c:strCache>
                <c:ptCount val="9"/>
                <c:pt idx="0">
                  <c:v>Oct.'10</c:v>
                </c:pt>
                <c:pt idx="1">
                  <c:v>Nov.'10</c:v>
                </c:pt>
                <c:pt idx="2">
                  <c:v>Dec.'10</c:v>
                </c:pt>
                <c:pt idx="3">
                  <c:v>Jan.'11</c:v>
                </c:pt>
                <c:pt idx="4">
                  <c:v>Feb.'11</c:v>
                </c:pt>
                <c:pt idx="5">
                  <c:v>Mar.'11</c:v>
                </c:pt>
                <c:pt idx="6">
                  <c:v>Apr.'11</c:v>
                </c:pt>
                <c:pt idx="7">
                  <c:v>May '11</c:v>
                </c:pt>
                <c:pt idx="8">
                  <c:v>June '11</c:v>
                </c:pt>
              </c:strCache>
            </c:strRef>
          </c:cat>
          <c:val>
            <c:numRef>
              <c:f>Time_Series_for_6_3_11!$V$11:$AD$11</c:f>
              <c:numCache>
                <c:formatCode>General</c:formatCode>
                <c:ptCount val="9"/>
                <c:pt idx="0">
                  <c:v>204</c:v>
                </c:pt>
                <c:pt idx="1">
                  <c:v>229</c:v>
                </c:pt>
                <c:pt idx="2">
                  <c:v>276</c:v>
                </c:pt>
                <c:pt idx="3">
                  <c:v>257</c:v>
                </c:pt>
                <c:pt idx="4">
                  <c:v>492</c:v>
                </c:pt>
                <c:pt idx="5">
                  <c:v>600</c:v>
                </c:pt>
                <c:pt idx="6">
                  <c:v>769</c:v>
                </c:pt>
                <c:pt idx="7">
                  <c:v>869</c:v>
                </c:pt>
                <c:pt idx="8">
                  <c:v>966</c:v>
                </c:pt>
              </c:numCache>
            </c:numRef>
          </c:val>
        </c:ser>
        <c:ser>
          <c:idx val="2"/>
          <c:order val="2"/>
          <c:tx>
            <c:strRef>
              <c:f>Time_Series_for_6_3_11!$U$12</c:f>
              <c:strCache>
                <c:ptCount val="1"/>
                <c:pt idx="0">
                  <c:v>Total</c:v>
                </c:pt>
              </c:strCache>
            </c:strRef>
          </c:tx>
          <c:spPr>
            <a:ln>
              <a:solidFill>
                <a:srgbClr val="FF0000"/>
              </a:solidFill>
            </a:ln>
          </c:spPr>
          <c:marker>
            <c:spPr>
              <a:solidFill>
                <a:srgbClr val="FF0000"/>
              </a:solidFill>
            </c:spPr>
          </c:marker>
          <c:cat>
            <c:strRef>
              <c:f>Time_Series_for_6_3_11!$V$9:$AD$9</c:f>
              <c:strCache>
                <c:ptCount val="9"/>
                <c:pt idx="0">
                  <c:v>Oct.'10</c:v>
                </c:pt>
                <c:pt idx="1">
                  <c:v>Nov.'10</c:v>
                </c:pt>
                <c:pt idx="2">
                  <c:v>Dec.'10</c:v>
                </c:pt>
                <c:pt idx="3">
                  <c:v>Jan.'11</c:v>
                </c:pt>
                <c:pt idx="4">
                  <c:v>Feb.'11</c:v>
                </c:pt>
                <c:pt idx="5">
                  <c:v>Mar.'11</c:v>
                </c:pt>
                <c:pt idx="6">
                  <c:v>Apr.'11</c:v>
                </c:pt>
                <c:pt idx="7">
                  <c:v>May '11</c:v>
                </c:pt>
                <c:pt idx="8">
                  <c:v>June '11</c:v>
                </c:pt>
              </c:strCache>
            </c:strRef>
          </c:cat>
          <c:val>
            <c:numRef>
              <c:f>Time_Series_for_6_3_11!$V$12:$AD$12</c:f>
              <c:numCache>
                <c:formatCode>General</c:formatCode>
                <c:ptCount val="9"/>
                <c:pt idx="0">
                  <c:v>538</c:v>
                </c:pt>
                <c:pt idx="1">
                  <c:v>618</c:v>
                </c:pt>
                <c:pt idx="2">
                  <c:v>700</c:v>
                </c:pt>
                <c:pt idx="3">
                  <c:v>742</c:v>
                </c:pt>
                <c:pt idx="4">
                  <c:v>936</c:v>
                </c:pt>
                <c:pt idx="5">
                  <c:v>958</c:v>
                </c:pt>
                <c:pt idx="6">
                  <c:v>1032</c:v>
                </c:pt>
                <c:pt idx="7">
                  <c:v>1065</c:v>
                </c:pt>
                <c:pt idx="8">
                  <c:v>1117</c:v>
                </c:pt>
              </c:numCache>
            </c:numRef>
          </c:val>
        </c:ser>
        <c:marker val="1"/>
        <c:axId val="111309952"/>
        <c:axId val="111311872"/>
      </c:lineChart>
      <c:catAx>
        <c:axId val="111309952"/>
        <c:scaling>
          <c:orientation val="minMax"/>
        </c:scaling>
        <c:axPos val="b"/>
        <c:tickLblPos val="nextTo"/>
        <c:crossAx val="111311872"/>
        <c:crosses val="autoZero"/>
        <c:auto val="1"/>
        <c:lblAlgn val="ctr"/>
        <c:lblOffset val="100"/>
      </c:catAx>
      <c:valAx>
        <c:axId val="111311872"/>
        <c:scaling>
          <c:orientation val="minMax"/>
        </c:scaling>
        <c:axPos val="l"/>
        <c:majorGridlines/>
        <c:numFmt formatCode="General" sourceLinked="1"/>
        <c:tickLblPos val="nextTo"/>
        <c:crossAx val="111309952"/>
        <c:crosses val="autoZero"/>
        <c:crossBetween val="between"/>
      </c:valAx>
    </c:plotArea>
    <c:legend>
      <c:legendPos val="r"/>
      <c:layout>
        <c:manualLayout>
          <c:xMode val="edge"/>
          <c:yMode val="edge"/>
          <c:x val="0.89346031746031851"/>
          <c:y val="0.47157438653501732"/>
          <c:w val="0.10653968253968321"/>
          <c:h val="0.19097800274965587"/>
        </c:manualLayout>
      </c:layout>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2400" y="0"/>
            <a:ext cx="3032125" cy="463550"/>
          </a:xfrm>
          <a:prstGeom prst="rect">
            <a:avLst/>
          </a:prstGeom>
        </p:spPr>
        <p:txBody>
          <a:bodyPr vert="horz" lIns="91440" tIns="45720" rIns="91440" bIns="45720" rtlCol="0"/>
          <a:lstStyle>
            <a:lvl1pPr algn="r">
              <a:defRPr sz="1200"/>
            </a:lvl1pPr>
          </a:lstStyle>
          <a:p>
            <a:fld id="{DB475259-E4DD-41CE-A329-567BC91F24DA}" type="datetimeFigureOut">
              <a:rPr lang="en-US" smtClean="0"/>
              <a:pPr/>
              <a:t>9/21/2011</a:t>
            </a:fld>
            <a:endParaRPr lang="en-US"/>
          </a:p>
        </p:txBody>
      </p:sp>
      <p:sp>
        <p:nvSpPr>
          <p:cNvPr id="4" name="Footer Placeholder 3"/>
          <p:cNvSpPr>
            <a:spLocks noGrp="1"/>
          </p:cNvSpPr>
          <p:nvPr>
            <p:ph type="ftr" sz="quarter" idx="2"/>
          </p:nvPr>
        </p:nvSpPr>
        <p:spPr>
          <a:xfrm>
            <a:off x="0" y="8816975"/>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2400" y="8816975"/>
            <a:ext cx="3032125" cy="463550"/>
          </a:xfrm>
          <a:prstGeom prst="rect">
            <a:avLst/>
          </a:prstGeom>
        </p:spPr>
        <p:txBody>
          <a:bodyPr vert="horz" lIns="91440" tIns="45720" rIns="91440" bIns="45720" rtlCol="0" anchor="b"/>
          <a:lstStyle>
            <a:lvl1pPr algn="r">
              <a:defRPr sz="1200"/>
            </a:lvl1pPr>
          </a:lstStyle>
          <a:p>
            <a:fld id="{CAFA92CF-FA72-4CBC-9E7D-95629B6FF99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1649" cy="464106"/>
          </a:xfrm>
          <a:prstGeom prst="rect">
            <a:avLst/>
          </a:prstGeom>
        </p:spPr>
        <p:txBody>
          <a:bodyPr vert="horz" lIns="93013" tIns="46506" rIns="93013" bIns="46506" rtlCol="0"/>
          <a:lstStyle>
            <a:lvl1pPr algn="l">
              <a:defRPr sz="1200"/>
            </a:lvl1pPr>
          </a:lstStyle>
          <a:p>
            <a:endParaRPr lang="en-US"/>
          </a:p>
        </p:txBody>
      </p:sp>
      <p:sp>
        <p:nvSpPr>
          <p:cNvPr id="3" name="Date Placeholder 2"/>
          <p:cNvSpPr>
            <a:spLocks noGrp="1"/>
          </p:cNvSpPr>
          <p:nvPr>
            <p:ph type="dt" idx="1"/>
          </p:nvPr>
        </p:nvSpPr>
        <p:spPr>
          <a:xfrm>
            <a:off x="3962845" y="0"/>
            <a:ext cx="3031649" cy="464106"/>
          </a:xfrm>
          <a:prstGeom prst="rect">
            <a:avLst/>
          </a:prstGeom>
        </p:spPr>
        <p:txBody>
          <a:bodyPr vert="horz" lIns="93013" tIns="46506" rIns="93013" bIns="46506" rtlCol="0"/>
          <a:lstStyle>
            <a:lvl1pPr algn="r">
              <a:defRPr sz="1200"/>
            </a:lvl1pPr>
          </a:lstStyle>
          <a:p>
            <a:fld id="{9A4572E2-EFA2-1F45-9D1E-98E89EE3F54C}" type="datetimeFigureOut">
              <a:rPr lang="en-US" smtClean="0"/>
              <a:pPr/>
              <a:t>9/21/2011</a:t>
            </a:fld>
            <a:endParaRPr lang="en-US"/>
          </a:p>
        </p:txBody>
      </p:sp>
      <p:sp>
        <p:nvSpPr>
          <p:cNvPr id="4" name="Slide Image Placeholder 3"/>
          <p:cNvSpPr>
            <a:spLocks noGrp="1" noRot="1" noChangeAspect="1"/>
          </p:cNvSpPr>
          <p:nvPr>
            <p:ph type="sldImg" idx="2"/>
          </p:nvPr>
        </p:nvSpPr>
        <p:spPr>
          <a:xfrm>
            <a:off x="1179513" y="696913"/>
            <a:ext cx="4638675" cy="3479800"/>
          </a:xfrm>
          <a:prstGeom prst="rect">
            <a:avLst/>
          </a:prstGeom>
          <a:noFill/>
          <a:ln w="12700">
            <a:solidFill>
              <a:prstClr val="black"/>
            </a:solidFill>
          </a:ln>
        </p:spPr>
        <p:txBody>
          <a:bodyPr vert="horz" lIns="93013" tIns="46506" rIns="93013" bIns="46506" rtlCol="0" anchor="ctr"/>
          <a:lstStyle/>
          <a:p>
            <a:endParaRPr lang="en-US"/>
          </a:p>
        </p:txBody>
      </p:sp>
      <p:sp>
        <p:nvSpPr>
          <p:cNvPr id="5" name="Notes Placeholder 4"/>
          <p:cNvSpPr>
            <a:spLocks noGrp="1"/>
          </p:cNvSpPr>
          <p:nvPr>
            <p:ph type="body" sz="quarter" idx="3"/>
          </p:nvPr>
        </p:nvSpPr>
        <p:spPr>
          <a:xfrm>
            <a:off x="699612" y="4409004"/>
            <a:ext cx="5596890" cy="4176951"/>
          </a:xfrm>
          <a:prstGeom prst="rect">
            <a:avLst/>
          </a:prstGeom>
        </p:spPr>
        <p:txBody>
          <a:bodyPr vert="horz" lIns="93013" tIns="46506" rIns="93013" bIns="465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6396"/>
            <a:ext cx="3031649" cy="464106"/>
          </a:xfrm>
          <a:prstGeom prst="rect">
            <a:avLst/>
          </a:prstGeom>
        </p:spPr>
        <p:txBody>
          <a:bodyPr vert="horz" lIns="93013" tIns="46506" rIns="93013" bIns="46506" rtlCol="0" anchor="b"/>
          <a:lstStyle>
            <a:lvl1pPr algn="l">
              <a:defRPr sz="1200"/>
            </a:lvl1pPr>
          </a:lstStyle>
          <a:p>
            <a:endParaRPr lang="en-US"/>
          </a:p>
        </p:txBody>
      </p:sp>
      <p:sp>
        <p:nvSpPr>
          <p:cNvPr id="7" name="Slide Number Placeholder 6"/>
          <p:cNvSpPr>
            <a:spLocks noGrp="1"/>
          </p:cNvSpPr>
          <p:nvPr>
            <p:ph type="sldNum" sz="quarter" idx="5"/>
          </p:nvPr>
        </p:nvSpPr>
        <p:spPr>
          <a:xfrm>
            <a:off x="3962845" y="8816396"/>
            <a:ext cx="3031649" cy="464106"/>
          </a:xfrm>
          <a:prstGeom prst="rect">
            <a:avLst/>
          </a:prstGeom>
        </p:spPr>
        <p:txBody>
          <a:bodyPr vert="horz" lIns="93013" tIns="46506" rIns="93013" bIns="46506" rtlCol="0" anchor="b"/>
          <a:lstStyle>
            <a:lvl1pPr algn="r">
              <a:defRPr sz="1200"/>
            </a:lvl1pPr>
          </a:lstStyle>
          <a:p>
            <a:fld id="{98311FDA-E9E1-4142-9549-F617B3998ACE}" type="slidenum">
              <a:rPr lang="en-US" smtClean="0"/>
              <a:pPr/>
              <a:t>‹#›</a:t>
            </a:fld>
            <a:endParaRPr lang="en-US"/>
          </a:p>
        </p:txBody>
      </p:sp>
    </p:spTree>
    <p:extLst>
      <p:ext uri="{BB962C8B-B14F-4D97-AF65-F5344CB8AC3E}">
        <p14:creationId xmlns:p14="http://schemas.microsoft.com/office/powerpoint/2010/main" xmlns="" val="19301413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pPr defTabSz="919073"/>
            <a:fld id="{2BEAC543-E8B4-4C6E-A781-7A251E38AC49}" type="slidenum">
              <a:rPr lang="en-US">
                <a:solidFill>
                  <a:srgbClr val="000000"/>
                </a:solidFill>
                <a:latin typeface="Calibri"/>
              </a:rPr>
              <a:pPr defTabSz="919073"/>
              <a:t>1</a:t>
            </a:fld>
            <a:endParaRPr lang="en-US" dirty="0">
              <a:solidFill>
                <a:srgbClr val="000000"/>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8B31AB63-AC6A-4F51-8960-2D5D20A818B2}" type="slidenum">
              <a:rPr lang="en-US" smtClean="0">
                <a:solidFill>
                  <a:srgbClr val="000000"/>
                </a:solidFill>
              </a:rPr>
              <a:pPr/>
              <a:t>17</a:t>
            </a:fld>
            <a:endParaRPr lang="en-US" smtClean="0">
              <a:solidFill>
                <a:srgbClr val="000000"/>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27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pPr defTabSz="919073"/>
            <a:fld id="{CC96D5AA-C436-4DB5-87D5-6F70262BD47B}" type="slidenum">
              <a:rPr lang="en-US">
                <a:solidFill>
                  <a:srgbClr val="000000"/>
                </a:solidFill>
                <a:latin typeface="Calibri"/>
              </a:rPr>
              <a:pPr defTabSz="919073"/>
              <a:t>28</a:t>
            </a:fld>
            <a:endParaRPr lang="en-US" dirty="0">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in backup slides</a:t>
            </a:r>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311FDA-E9E1-4142-9549-F617B3998AC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885577"/>
            <a:ext cx="6400800" cy="4789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Title 5"/>
          <p:cNvSpPr>
            <a:spLocks noGrp="1"/>
          </p:cNvSpPr>
          <p:nvPr>
            <p:ph type="title"/>
          </p:nvPr>
        </p:nvSpPr>
        <p:spPr>
          <a:xfrm>
            <a:off x="1562100" y="3372006"/>
            <a:ext cx="6019800" cy="752475"/>
          </a:xfrm>
        </p:spPr>
        <p:txBody>
          <a:bodyPr/>
          <a:lstStyle/>
          <a:p>
            <a:r>
              <a:rPr lang="en-US" smtClean="0"/>
              <a:t>Click to edit Master title style</a:t>
            </a:r>
            <a:endParaRPr lang="en-US"/>
          </a:p>
        </p:txBody>
      </p:sp>
      <p:sp>
        <p:nvSpPr>
          <p:cNvPr id="7" name="TextBox 6"/>
          <p:cNvSpPr txBox="1"/>
          <p:nvPr userDrawn="1"/>
        </p:nvSpPr>
        <p:spPr>
          <a:xfrm>
            <a:off x="2997200" y="6278880"/>
            <a:ext cx="3647440" cy="345440"/>
          </a:xfrm>
          <a:prstGeom prst="rect">
            <a:avLst/>
          </a:prstGeom>
          <a:noFill/>
        </p:spPr>
        <p:txBody>
          <a:bodyPr wrap="square" rtlCol="0">
            <a:spAutoFit/>
          </a:bodyPr>
          <a:lstStyle/>
          <a:p>
            <a:pPr defTabSz="914400" fontAlgn="base">
              <a:spcBef>
                <a:spcPct val="0"/>
              </a:spcBef>
              <a:spcAft>
                <a:spcPct val="0"/>
              </a:spcAft>
            </a:pPr>
            <a:endParaRPr lang="en-US" sz="1600" b="1" dirty="0">
              <a:solidFill>
                <a:srgbClr val="000000"/>
              </a:solidFill>
              <a:latin typeface="Arial" pitchFamily="34" charset="0"/>
            </a:endParaRPr>
          </a:p>
        </p:txBody>
      </p:sp>
      <p:sp>
        <p:nvSpPr>
          <p:cNvPr id="10" name="Rectangle 9"/>
          <p:cNvSpPr/>
          <p:nvPr userDrawn="1"/>
        </p:nvSpPr>
        <p:spPr bwMode="auto">
          <a:xfrm>
            <a:off x="0" y="0"/>
            <a:ext cx="1371600" cy="9056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9" name="Footer Placeholder 5"/>
          <p:cNvSpPr>
            <a:spLocks noGrp="1" noChangeArrowheads="1"/>
          </p:cNvSpPr>
          <p:nvPr>
            <p:ph type="ftr" sz="quarter" idx="3"/>
          </p:nvPr>
        </p:nvSpPr>
        <p:spPr>
          <a:xfrm>
            <a:off x="114299" y="6521450"/>
            <a:ext cx="4132385" cy="304800"/>
          </a:xfrm>
          <a:prstGeom prst="rect">
            <a:avLst/>
          </a:prstGeom>
          <a:ln/>
        </p:spPr>
        <p:txBody>
          <a:bodyPr/>
          <a:lstStyle>
            <a:lvl1pPr>
              <a:defRPr sz="1200"/>
            </a:lvl1pPr>
          </a:lstStyle>
          <a:p>
            <a:pPr>
              <a:defRPr/>
            </a:pPr>
            <a:r>
              <a:rPr lang="en-US" dirty="0" smtClean="0">
                <a:solidFill>
                  <a:srgbClr val="000000"/>
                </a:solidFill>
              </a:rPr>
              <a:t>NOAA-CMA Bilateral on Satellite Matters </a:t>
            </a:r>
          </a:p>
        </p:txBody>
      </p:sp>
      <p:pic>
        <p:nvPicPr>
          <p:cNvPr id="11" name="Picture 10" descr="GOES-R_logo_v2_Presentation Size.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80252" cy="853501"/>
          </a:xfrm>
          <a:prstGeom prst="rect">
            <a:avLst/>
          </a:prstGeom>
        </p:spPr>
      </p:pic>
      <p:pic>
        <p:nvPicPr>
          <p:cNvPr id="12" name="Picture 11" descr="nasa_logo.jpeg"/>
          <p:cNvPicPr>
            <a:picLocks noChangeAspect="1"/>
          </p:cNvPicPr>
          <p:nvPr userDrawn="1"/>
        </p:nvPicPr>
        <p:blipFill>
          <a:blip r:embed="rId3"/>
          <a:stretch>
            <a:fillRect/>
          </a:stretch>
        </p:blipFill>
        <p:spPr>
          <a:xfrm>
            <a:off x="8301610" y="52629"/>
            <a:ext cx="855015" cy="688020"/>
          </a:xfrm>
          <a:prstGeom prst="rect">
            <a:avLst/>
          </a:prstGeom>
        </p:spPr>
      </p:pic>
      <p:pic>
        <p:nvPicPr>
          <p:cNvPr id="13" name="Picture 12" descr="noaalogo.jpeg"/>
          <p:cNvPicPr>
            <a:picLocks noChangeAspect="1"/>
          </p:cNvPicPr>
          <p:nvPr userDrawn="1"/>
        </p:nvPicPr>
        <p:blipFill>
          <a:blip r:embed="rId4"/>
          <a:stretch>
            <a:fillRect/>
          </a:stretch>
        </p:blipFill>
        <p:spPr>
          <a:xfrm>
            <a:off x="7616084" y="44083"/>
            <a:ext cx="744766" cy="744766"/>
          </a:xfrm>
          <a:prstGeom prst="rect">
            <a:avLst/>
          </a:prstGeom>
        </p:spPr>
      </p:pic>
    </p:spTree>
    <p:extLst>
      <p:ext uri="{BB962C8B-B14F-4D97-AF65-F5344CB8AC3E}">
        <p14:creationId xmlns:p14="http://schemas.microsoft.com/office/powerpoint/2010/main" xmlns="" val="306104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114300" y="6521450"/>
            <a:ext cx="4176346"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3803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5088"/>
            <a:ext cx="2057400" cy="606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5088"/>
            <a:ext cx="6019800" cy="606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114300" y="6521450"/>
            <a:ext cx="4070838"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125574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4926013"/>
          </a:xfrm>
        </p:spPr>
        <p:txBody>
          <a:bodyPr/>
          <a:lstStyle/>
          <a:p>
            <a:pPr lvl="0"/>
            <a:endParaRPr lang="en-US" noProof="0" smtClean="0"/>
          </a:p>
        </p:txBody>
      </p:sp>
      <p:sp>
        <p:nvSpPr>
          <p:cNvPr id="7" name="Rectangle 5"/>
          <p:cNvSpPr>
            <a:spLocks noGrp="1" noChangeArrowheads="1"/>
          </p:cNvSpPr>
          <p:nvPr>
            <p:ph type="ftr" sz="quarter" idx="10"/>
          </p:nvPr>
        </p:nvSpPr>
        <p:spPr>
          <a:xfrm>
            <a:off x="114300" y="6521450"/>
            <a:ext cx="4123592"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3114760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38563"/>
            <a:ext cx="4038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1186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562100" y="65088"/>
            <a:ext cx="6019800" cy="752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8229600" cy="2386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738563"/>
            <a:ext cx="8229600" cy="238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46143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016537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268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85800" y="136525"/>
            <a:ext cx="7772400" cy="7651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95347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73100" y="136525"/>
            <a:ext cx="7772400" cy="7524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95900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85800" y="111125"/>
            <a:ext cx="7772400" cy="7778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145574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fld id="{28AB42F3-0C86-4CFA-B693-8C297A7F7D5B}" type="slidenum">
              <a:rPr lang="en-US" smtClean="0">
                <a:solidFill>
                  <a:srgbClr val="000000"/>
                </a:solidFill>
              </a:rPr>
              <a:pPr lvl="4"/>
              <a:t>‹#›</a:t>
            </a:fld>
            <a:endParaRPr lang="en-US" dirty="0"/>
          </a:p>
        </p:txBody>
      </p:sp>
      <p:pic>
        <p:nvPicPr>
          <p:cNvPr id="8" name="Picture 7" descr="nasa_logo.jpeg"/>
          <p:cNvPicPr>
            <a:picLocks noChangeAspect="1"/>
          </p:cNvPicPr>
          <p:nvPr userDrawn="1"/>
        </p:nvPicPr>
        <p:blipFill>
          <a:blip r:embed="rId2"/>
          <a:stretch>
            <a:fillRect/>
          </a:stretch>
        </p:blipFill>
        <p:spPr>
          <a:xfrm>
            <a:off x="8301610" y="52629"/>
            <a:ext cx="855015" cy="688020"/>
          </a:xfrm>
          <a:prstGeom prst="rect">
            <a:avLst/>
          </a:prstGeom>
        </p:spPr>
      </p:pic>
      <p:pic>
        <p:nvPicPr>
          <p:cNvPr id="9" name="Picture 8" descr="noaalogo.jpeg"/>
          <p:cNvPicPr>
            <a:picLocks noChangeAspect="1"/>
          </p:cNvPicPr>
          <p:nvPr userDrawn="1"/>
        </p:nvPicPr>
        <p:blipFill>
          <a:blip r:embed="rId3"/>
          <a:stretch>
            <a:fillRect/>
          </a:stretch>
        </p:blipFill>
        <p:spPr>
          <a:xfrm>
            <a:off x="7616084" y="44083"/>
            <a:ext cx="744766" cy="744766"/>
          </a:xfrm>
          <a:prstGeom prst="rect">
            <a:avLst/>
          </a:prstGeom>
        </p:spPr>
      </p:pic>
    </p:spTree>
    <p:extLst>
      <p:ext uri="{BB962C8B-B14F-4D97-AF65-F5344CB8AC3E}">
        <p14:creationId xmlns:p14="http://schemas.microsoft.com/office/powerpoint/2010/main" xmlns="" val="363649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85800" y="111125"/>
            <a:ext cx="7772400" cy="7524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26886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73100" y="0"/>
            <a:ext cx="7772400" cy="9652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2999029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pic>
        <p:nvPicPr>
          <p:cNvPr id="6" name="Picture 16" descr="GOES-R_Color_L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 y="0"/>
            <a:ext cx="1457325" cy="971550"/>
          </a:xfrm>
          <a:prstGeom prst="rect">
            <a:avLst/>
          </a:prstGeom>
          <a:noFill/>
          <a:ln w="9525">
            <a:noFill/>
            <a:miter lim="800000"/>
            <a:headEnd/>
            <a:tailEnd/>
          </a:ln>
        </p:spPr>
      </p:pic>
      <p:sp>
        <p:nvSpPr>
          <p:cNvPr id="5" name="Title 4"/>
          <p:cNvSpPr>
            <a:spLocks noGrp="1"/>
          </p:cNvSpPr>
          <p:nvPr>
            <p:ph type="title"/>
          </p:nvPr>
        </p:nvSpPr>
        <p:spPr>
          <a:xfrm>
            <a:off x="673100" y="98425"/>
            <a:ext cx="7772400" cy="803275"/>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955378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79129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xmlns="" val="3153327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xmlns="" val="3351269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xmlns="" val="648647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Only with D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pPr defTabSz="914400" fontAlgn="base">
              <a:spcBef>
                <a:spcPct val="0"/>
              </a:spcBef>
              <a:spcAft>
                <a:spcPct val="0"/>
              </a:spcAft>
            </a:pPr>
            <a:endParaRPr lang="en-US" sz="1600" b="1" dirty="0">
              <a:solidFill>
                <a:srgbClr val="000000"/>
              </a:solidFill>
              <a:latin typeface="Arial" pitchFamily="34" charset="0"/>
            </a:endParaRPr>
          </a:p>
        </p:txBody>
      </p:sp>
    </p:spTree>
    <p:extLst>
      <p:ext uri="{BB962C8B-B14F-4D97-AF65-F5344CB8AC3E}">
        <p14:creationId xmlns:p14="http://schemas.microsoft.com/office/powerpoint/2010/main" xmlns="" val="3511206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Footer Placeholder 5"/>
          <p:cNvSpPr>
            <a:spLocks noGrp="1" noChangeArrowheads="1"/>
          </p:cNvSpPr>
          <p:nvPr>
            <p:ph type="ftr" sz="quarter" idx="10"/>
          </p:nvPr>
        </p:nvSpPr>
        <p:spPr>
          <a:xfrm>
            <a:off x="114300" y="6521450"/>
            <a:ext cx="4123592" cy="304800"/>
          </a:xfrm>
          <a:prstGeom prst="rect">
            <a:avLst/>
          </a:prstGeom>
          <a:ln/>
        </p:spPr>
        <p:txBody>
          <a:bodyPr/>
          <a:lstStyle>
            <a:lvl1pPr>
              <a:defRPr/>
            </a:lvl1pPr>
          </a:lstStyle>
          <a:p>
            <a:pPr>
              <a:defRPr/>
            </a:pPr>
            <a:endParaRPr lang="en-US" dirty="0">
              <a:solidFill>
                <a:srgbClr val="000000"/>
              </a:solidFill>
            </a:endParaRPr>
          </a:p>
        </p:txBody>
      </p:sp>
      <p:pic>
        <p:nvPicPr>
          <p:cNvPr id="5" name="Picture 4" descr="nasa_logo.jpeg"/>
          <p:cNvPicPr>
            <a:picLocks noChangeAspect="1"/>
          </p:cNvPicPr>
          <p:nvPr userDrawn="1"/>
        </p:nvPicPr>
        <p:blipFill>
          <a:blip r:embed="rId2"/>
          <a:stretch>
            <a:fillRect/>
          </a:stretch>
        </p:blipFill>
        <p:spPr>
          <a:xfrm>
            <a:off x="8301610" y="52629"/>
            <a:ext cx="855015" cy="688020"/>
          </a:xfrm>
          <a:prstGeom prst="rect">
            <a:avLst/>
          </a:prstGeom>
        </p:spPr>
      </p:pic>
      <p:pic>
        <p:nvPicPr>
          <p:cNvPr id="7" name="Picture 6" descr="noaalogo.jpeg"/>
          <p:cNvPicPr>
            <a:picLocks noChangeAspect="1"/>
          </p:cNvPicPr>
          <p:nvPr userDrawn="1"/>
        </p:nvPicPr>
        <p:blipFill>
          <a:blip r:embed="rId3"/>
          <a:stretch>
            <a:fillRect/>
          </a:stretch>
        </p:blipFill>
        <p:spPr>
          <a:xfrm>
            <a:off x="7616084" y="44083"/>
            <a:ext cx="744766" cy="744766"/>
          </a:xfrm>
          <a:prstGeom prst="rect">
            <a:avLst/>
          </a:prstGeom>
        </p:spPr>
      </p:pic>
    </p:spTree>
    <p:extLst>
      <p:ext uri="{BB962C8B-B14F-4D97-AF65-F5344CB8AC3E}">
        <p14:creationId xmlns:p14="http://schemas.microsoft.com/office/powerpoint/2010/main" xmlns="" val="139621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492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114299" y="6521450"/>
            <a:ext cx="3859823"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87012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102"/>
            <a:ext cx="8229600" cy="6439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873197"/>
            <a:ext cx="4040188" cy="8027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27838"/>
            <a:ext cx="4040188" cy="4198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873197"/>
            <a:ext cx="4041775" cy="8182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27838"/>
            <a:ext cx="4041775" cy="4198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5"/>
          <p:cNvSpPr>
            <a:spLocks noGrp="1" noChangeArrowheads="1"/>
          </p:cNvSpPr>
          <p:nvPr>
            <p:ph type="ftr" sz="quarter" idx="10"/>
          </p:nvPr>
        </p:nvSpPr>
        <p:spPr>
          <a:xfrm>
            <a:off x="114300" y="6521450"/>
            <a:ext cx="3956538"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427783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5"/>
          <p:cNvSpPr>
            <a:spLocks noGrp="1" noChangeArrowheads="1"/>
          </p:cNvSpPr>
          <p:nvPr>
            <p:ph type="ftr" sz="quarter" idx="10"/>
          </p:nvPr>
        </p:nvSpPr>
        <p:spPr>
          <a:xfrm>
            <a:off x="114300" y="6521450"/>
            <a:ext cx="4123592" cy="304800"/>
          </a:xfrm>
          <a:prstGeom prst="rect">
            <a:avLst/>
          </a:prstGeom>
          <a:ln/>
        </p:spPr>
        <p:txBody>
          <a:bodyPr/>
          <a:lstStyle>
            <a:lvl1pPr>
              <a:defRPr/>
            </a:lvl1pPr>
          </a:lstStyle>
          <a:p>
            <a:pPr>
              <a:defRPr/>
            </a:pPr>
            <a:endParaRPr lang="en-US" dirty="0">
              <a:solidFill>
                <a:srgbClr val="000000"/>
              </a:solidFill>
              <a:latin typeface="Arial"/>
            </a:endParaRPr>
          </a:p>
        </p:txBody>
      </p:sp>
      <p:pic>
        <p:nvPicPr>
          <p:cNvPr id="4" name="Picture 3" descr="nasa_logo.jpeg"/>
          <p:cNvPicPr>
            <a:picLocks noChangeAspect="1"/>
          </p:cNvPicPr>
          <p:nvPr userDrawn="1"/>
        </p:nvPicPr>
        <p:blipFill>
          <a:blip r:embed="rId2"/>
          <a:stretch>
            <a:fillRect/>
          </a:stretch>
        </p:blipFill>
        <p:spPr>
          <a:xfrm>
            <a:off x="8301610" y="52629"/>
            <a:ext cx="855015" cy="688020"/>
          </a:xfrm>
          <a:prstGeom prst="rect">
            <a:avLst/>
          </a:prstGeom>
        </p:spPr>
      </p:pic>
      <p:pic>
        <p:nvPicPr>
          <p:cNvPr id="6" name="Picture 5" descr="noaalogo.jpeg"/>
          <p:cNvPicPr>
            <a:picLocks noChangeAspect="1"/>
          </p:cNvPicPr>
          <p:nvPr userDrawn="1"/>
        </p:nvPicPr>
        <p:blipFill>
          <a:blip r:embed="rId3"/>
          <a:stretch>
            <a:fillRect/>
          </a:stretch>
        </p:blipFill>
        <p:spPr>
          <a:xfrm>
            <a:off x="7616084" y="44083"/>
            <a:ext cx="744766" cy="744766"/>
          </a:xfrm>
          <a:prstGeom prst="rect">
            <a:avLst/>
          </a:prstGeom>
        </p:spPr>
      </p:pic>
    </p:spTree>
    <p:extLst>
      <p:ext uri="{BB962C8B-B14F-4D97-AF65-F5344CB8AC3E}">
        <p14:creationId xmlns:p14="http://schemas.microsoft.com/office/powerpoint/2010/main" xmlns="" val="28174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5"/>
          <p:cNvSpPr>
            <a:spLocks noGrp="1" noChangeArrowheads="1"/>
          </p:cNvSpPr>
          <p:nvPr>
            <p:ph type="ftr" sz="quarter" idx="10"/>
          </p:nvPr>
        </p:nvSpPr>
        <p:spPr>
          <a:xfrm>
            <a:off x="114300" y="6521450"/>
            <a:ext cx="4466492"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40982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5"/>
          <p:cNvSpPr>
            <a:spLocks noGrp="1" noChangeArrowheads="1"/>
          </p:cNvSpPr>
          <p:nvPr>
            <p:ph type="ftr" sz="quarter" idx="10"/>
          </p:nvPr>
        </p:nvSpPr>
        <p:spPr>
          <a:xfrm>
            <a:off x="114299" y="6521450"/>
            <a:ext cx="4308231"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2967435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Rectangle 5"/>
          <p:cNvSpPr>
            <a:spLocks noGrp="1" noChangeArrowheads="1"/>
          </p:cNvSpPr>
          <p:nvPr>
            <p:ph type="ftr" sz="quarter" idx="10"/>
          </p:nvPr>
        </p:nvSpPr>
        <p:spPr>
          <a:xfrm>
            <a:off x="114300" y="6521450"/>
            <a:ext cx="4334608" cy="304800"/>
          </a:xfrm>
          <a:prstGeom prst="rect">
            <a:avLst/>
          </a:prstGeom>
          <a:ln/>
        </p:spPr>
        <p:txBody>
          <a:bodyPr/>
          <a:lstStyle>
            <a:lvl1pPr>
              <a:defRPr/>
            </a:lvl1pPr>
          </a:lstStyle>
          <a:p>
            <a:pPr>
              <a:defRPr/>
            </a:pPr>
            <a:endParaRPr lang="en-US" dirty="0">
              <a:solidFill>
                <a:srgbClr val="000000"/>
              </a:solidFill>
              <a:latin typeface="Arial"/>
            </a:endParaRPr>
          </a:p>
        </p:txBody>
      </p:sp>
    </p:spTree>
    <p:extLst>
      <p:ext uri="{BB962C8B-B14F-4D97-AF65-F5344CB8AC3E}">
        <p14:creationId xmlns:p14="http://schemas.microsoft.com/office/powerpoint/2010/main" xmlns="" val="254702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562100" y="65088"/>
            <a:ext cx="601980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0"/>
            <a:ext cx="8229600" cy="49260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Footer Placeholder 5"/>
          <p:cNvSpPr>
            <a:spLocks noGrp="1" noChangeArrowheads="1"/>
          </p:cNvSpPr>
          <p:nvPr>
            <p:ph type="ftr" sz="quarter" idx="3"/>
          </p:nvPr>
        </p:nvSpPr>
        <p:spPr>
          <a:xfrm>
            <a:off x="114299" y="6521450"/>
            <a:ext cx="4132385" cy="304800"/>
          </a:xfrm>
          <a:prstGeom prst="rect">
            <a:avLst/>
          </a:prstGeom>
          <a:ln/>
        </p:spPr>
        <p:txBody>
          <a:bodyPr/>
          <a:lstStyle>
            <a:lvl1pPr>
              <a:defRPr sz="1200"/>
            </a:lvl1pPr>
          </a:lstStyle>
          <a:p>
            <a:pPr>
              <a:defRPr/>
            </a:pPr>
            <a:r>
              <a:rPr lang="en-US" dirty="0" smtClean="0">
                <a:solidFill>
                  <a:srgbClr val="000000"/>
                </a:solidFill>
              </a:rPr>
              <a:t>NOAA-CMA Bilateral on Satellite Matters </a:t>
            </a:r>
          </a:p>
        </p:txBody>
      </p:sp>
      <p:pic>
        <p:nvPicPr>
          <p:cNvPr id="9" name="Picture 8" descr="GOES-R_logo_v2_Presentation Size.png"/>
          <p:cNvPicPr>
            <a:picLocks noChangeAspect="1"/>
          </p:cNvPicPr>
          <p:nvPr/>
        </p:nvPicPr>
        <p:blipFill>
          <a:blip r:embed="rId29">
            <a:extLst>
              <a:ext uri="{28A0092B-C50C-407E-A947-70E740481C1C}">
                <a14:useLocalDpi xmlns:a14="http://schemas.microsoft.com/office/drawing/2010/main" xmlns="" val="0"/>
              </a:ext>
            </a:extLst>
          </a:blip>
          <a:stretch>
            <a:fillRect/>
          </a:stretch>
        </p:blipFill>
        <p:spPr>
          <a:xfrm>
            <a:off x="0" y="0"/>
            <a:ext cx="1280252" cy="853501"/>
          </a:xfrm>
          <a:prstGeom prst="rect">
            <a:avLst/>
          </a:prstGeom>
        </p:spPr>
      </p:pic>
    </p:spTree>
    <p:extLst>
      <p:ext uri="{BB962C8B-B14F-4D97-AF65-F5344CB8AC3E}">
        <p14:creationId xmlns:p14="http://schemas.microsoft.com/office/powerpoint/2010/main" xmlns="" val="1511484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Black" pitchFamily="34" charset="0"/>
        </a:defRPr>
      </a:lvl2pPr>
      <a:lvl3pPr algn="ctr" rtl="0" eaLnBrk="0" fontAlgn="base" hangingPunct="0">
        <a:spcBef>
          <a:spcPct val="0"/>
        </a:spcBef>
        <a:spcAft>
          <a:spcPct val="0"/>
        </a:spcAft>
        <a:defRPr sz="2800">
          <a:solidFill>
            <a:schemeClr val="tx2"/>
          </a:solidFill>
          <a:latin typeface="Arial Black" pitchFamily="34" charset="0"/>
        </a:defRPr>
      </a:lvl3pPr>
      <a:lvl4pPr algn="ctr" rtl="0" eaLnBrk="0" fontAlgn="base" hangingPunct="0">
        <a:spcBef>
          <a:spcPct val="0"/>
        </a:spcBef>
        <a:spcAft>
          <a:spcPct val="0"/>
        </a:spcAft>
        <a:defRPr sz="2800">
          <a:solidFill>
            <a:schemeClr val="tx2"/>
          </a:solidFill>
          <a:latin typeface="Arial Black" pitchFamily="34" charset="0"/>
        </a:defRPr>
      </a:lvl4pPr>
      <a:lvl5pPr algn="ctr" rtl="0" eaLnBrk="0" fontAlgn="base" hangingPunct="0">
        <a:spcBef>
          <a:spcPct val="0"/>
        </a:spcBef>
        <a:spcAft>
          <a:spcPct val="0"/>
        </a:spcAft>
        <a:defRPr sz="2800">
          <a:solidFill>
            <a:schemeClr val="tx2"/>
          </a:solidFill>
          <a:latin typeface="Arial Black" pitchFamily="34" charset="0"/>
        </a:defRPr>
      </a:lvl5pPr>
      <a:lvl6pPr marL="457200" algn="ctr" rtl="0" fontAlgn="base">
        <a:spcBef>
          <a:spcPct val="0"/>
        </a:spcBef>
        <a:spcAft>
          <a:spcPct val="0"/>
        </a:spcAft>
        <a:defRPr sz="2800">
          <a:solidFill>
            <a:schemeClr val="tx2"/>
          </a:solidFill>
          <a:latin typeface="Arial Black" pitchFamily="34" charset="0"/>
        </a:defRPr>
      </a:lvl6pPr>
      <a:lvl7pPr marL="914400" algn="ctr" rtl="0" fontAlgn="base">
        <a:spcBef>
          <a:spcPct val="0"/>
        </a:spcBef>
        <a:spcAft>
          <a:spcPct val="0"/>
        </a:spcAft>
        <a:defRPr sz="2800">
          <a:solidFill>
            <a:schemeClr val="tx2"/>
          </a:solidFill>
          <a:latin typeface="Arial Black" pitchFamily="34" charset="0"/>
        </a:defRPr>
      </a:lvl7pPr>
      <a:lvl8pPr marL="1371600" algn="ctr" rtl="0" fontAlgn="base">
        <a:spcBef>
          <a:spcPct val="0"/>
        </a:spcBef>
        <a:spcAft>
          <a:spcPct val="0"/>
        </a:spcAft>
        <a:defRPr sz="2800">
          <a:solidFill>
            <a:schemeClr val="tx2"/>
          </a:solidFill>
          <a:latin typeface="Arial Black" pitchFamily="34" charset="0"/>
        </a:defRPr>
      </a:lvl8pPr>
      <a:lvl9pPr marL="1828800" algn="ctr" rtl="0" fontAlgn="base">
        <a:spcBef>
          <a:spcPct val="0"/>
        </a:spcBef>
        <a:spcAft>
          <a:spcPct val="0"/>
        </a:spcAft>
        <a:defRPr sz="2800">
          <a:solidFill>
            <a:schemeClr val="tx2"/>
          </a:solidFill>
          <a:latin typeface="Arial Black" pitchFamily="34" charset="0"/>
        </a:defRPr>
      </a:lvl9pPr>
    </p:titleStyle>
    <p:bodyStyle>
      <a:lvl1pPr marL="342900" indent="-342900" algn="l" rtl="0" eaLnBrk="0" fontAlgn="base" hangingPunct="0">
        <a:lnSpc>
          <a:spcPct val="115000"/>
        </a:lnSpc>
        <a:spcBef>
          <a:spcPct val="35000"/>
        </a:spcBef>
        <a:spcAft>
          <a:spcPct val="0"/>
        </a:spcAft>
        <a:buChar char="•"/>
        <a:defRPr sz="2000">
          <a:solidFill>
            <a:schemeClr val="tx1"/>
          </a:solidFill>
          <a:latin typeface="+mn-lt"/>
          <a:ea typeface="+mn-ea"/>
          <a:cs typeface="+mn-cs"/>
        </a:defRPr>
      </a:lvl1pPr>
      <a:lvl2pPr marL="742950" indent="-285750" algn="l" rtl="0" eaLnBrk="0" fontAlgn="base" hangingPunct="0">
        <a:lnSpc>
          <a:spcPct val="115000"/>
        </a:lnSpc>
        <a:spcBef>
          <a:spcPct val="35000"/>
        </a:spcBef>
        <a:spcAft>
          <a:spcPct val="0"/>
        </a:spcAft>
        <a:buChar char="–"/>
        <a:defRPr>
          <a:solidFill>
            <a:schemeClr val="tx1"/>
          </a:solidFill>
          <a:latin typeface="+mn-lt"/>
        </a:defRPr>
      </a:lvl2pPr>
      <a:lvl3pPr marL="1143000" indent="-228600" algn="l" rtl="0" eaLnBrk="0" fontAlgn="base" hangingPunct="0">
        <a:lnSpc>
          <a:spcPct val="115000"/>
        </a:lnSpc>
        <a:spcBef>
          <a:spcPct val="35000"/>
        </a:spcBef>
        <a:spcAft>
          <a:spcPct val="0"/>
        </a:spcAft>
        <a:buChar char="•"/>
        <a:defRPr sz="1600">
          <a:solidFill>
            <a:schemeClr val="tx1"/>
          </a:solidFill>
          <a:latin typeface="+mn-lt"/>
        </a:defRPr>
      </a:lvl3pPr>
      <a:lvl4pPr marL="1600200" indent="-228600" algn="l" rtl="0" eaLnBrk="0" fontAlgn="base" hangingPunct="0">
        <a:lnSpc>
          <a:spcPct val="115000"/>
        </a:lnSpc>
        <a:spcBef>
          <a:spcPct val="35000"/>
        </a:spcBef>
        <a:spcAft>
          <a:spcPct val="0"/>
        </a:spcAft>
        <a:buChar char="–"/>
        <a:defRPr sz="1400">
          <a:solidFill>
            <a:schemeClr val="tx1"/>
          </a:solidFill>
          <a:latin typeface="+mn-lt"/>
        </a:defRPr>
      </a:lvl4pPr>
      <a:lvl5pPr marL="2057400" indent="-228600" algn="l" rtl="0" eaLnBrk="0" fontAlgn="base" hangingPunct="0">
        <a:lnSpc>
          <a:spcPct val="115000"/>
        </a:lnSpc>
        <a:spcBef>
          <a:spcPct val="35000"/>
        </a:spcBef>
        <a:spcAft>
          <a:spcPct val="0"/>
        </a:spcAft>
        <a:buChar char="»"/>
        <a:defRPr sz="1200">
          <a:solidFill>
            <a:schemeClr val="tx1"/>
          </a:solidFill>
          <a:latin typeface="+mn-lt"/>
        </a:defRPr>
      </a:lvl5pPr>
      <a:lvl6pPr marL="2514600" indent="-228600" algn="l" rtl="0" fontAlgn="base">
        <a:lnSpc>
          <a:spcPct val="115000"/>
        </a:lnSpc>
        <a:spcBef>
          <a:spcPct val="35000"/>
        </a:spcBef>
        <a:spcAft>
          <a:spcPct val="0"/>
        </a:spcAft>
        <a:buChar char="»"/>
        <a:defRPr sz="1200">
          <a:solidFill>
            <a:schemeClr val="tx1"/>
          </a:solidFill>
          <a:latin typeface="+mn-lt"/>
        </a:defRPr>
      </a:lvl6pPr>
      <a:lvl7pPr marL="2971800" indent="-228600" algn="l" rtl="0" fontAlgn="base">
        <a:lnSpc>
          <a:spcPct val="115000"/>
        </a:lnSpc>
        <a:spcBef>
          <a:spcPct val="35000"/>
        </a:spcBef>
        <a:spcAft>
          <a:spcPct val="0"/>
        </a:spcAft>
        <a:buChar char="»"/>
        <a:defRPr sz="1200">
          <a:solidFill>
            <a:schemeClr val="tx1"/>
          </a:solidFill>
          <a:latin typeface="+mn-lt"/>
        </a:defRPr>
      </a:lvl7pPr>
      <a:lvl8pPr marL="3429000" indent="-228600" algn="l" rtl="0" fontAlgn="base">
        <a:lnSpc>
          <a:spcPct val="115000"/>
        </a:lnSpc>
        <a:spcBef>
          <a:spcPct val="35000"/>
        </a:spcBef>
        <a:spcAft>
          <a:spcPct val="0"/>
        </a:spcAft>
        <a:buChar char="»"/>
        <a:defRPr sz="1200">
          <a:solidFill>
            <a:schemeClr val="tx1"/>
          </a:solidFill>
          <a:latin typeface="+mn-lt"/>
        </a:defRPr>
      </a:lvl8pPr>
      <a:lvl9pPr marL="3886200" indent="-228600" algn="l" rtl="0" fontAlgn="base">
        <a:lnSpc>
          <a:spcPct val="115000"/>
        </a:lnSpc>
        <a:spcBef>
          <a:spcPct val="35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2185D"/>
            </a:gs>
            <a:gs pos="100000">
              <a:schemeClr val="bg1"/>
            </a:gs>
          </a:gsLst>
          <a:lin ang="5400000" scaled="1"/>
        </a:gradFill>
        <a:effectLst/>
      </p:bgPr>
    </p:bg>
    <p:spTree>
      <p:nvGrpSpPr>
        <p:cNvPr id="1" name=""/>
        <p:cNvGrpSpPr/>
        <p:nvPr/>
      </p:nvGrpSpPr>
      <p:grpSpPr>
        <a:xfrm>
          <a:off x="0" y="0"/>
          <a:ext cx="0" cy="0"/>
          <a:chOff x="0" y="0"/>
          <a:chExt cx="0" cy="0"/>
        </a:xfrm>
      </p:grpSpPr>
      <p:pic>
        <p:nvPicPr>
          <p:cNvPr id="1026" name="Picture 43" descr="goesr_iosspdt_template1"/>
          <p:cNvPicPr>
            <a:picLocks noChangeAspect="1" noChangeArrowheads="1"/>
          </p:cNvPicPr>
          <p:nvPr/>
        </p:nvPicPr>
        <p:blipFill>
          <a:blip r:embed="rId2" cstate="print">
            <a:lum bright="-30000" contrast="-36000"/>
          </a:blip>
          <a:srcRect/>
          <a:stretch>
            <a:fillRect/>
          </a:stretch>
        </p:blipFill>
        <p:spPr bwMode="auto">
          <a:xfrm>
            <a:off x="0" y="0"/>
            <a:ext cx="9142413" cy="6856413"/>
          </a:xfrm>
          <a:prstGeom prst="rect">
            <a:avLst/>
          </a:prstGeom>
          <a:noFill/>
          <a:ln w="9525">
            <a:noFill/>
            <a:miter lim="800000"/>
            <a:headEnd/>
            <a:tailEnd/>
          </a:ln>
        </p:spPr>
      </p:pic>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FFFF00"/>
                </a:solidFill>
                <a:latin typeface="Times New Roman" pitchFamily="18" charset="0"/>
              </a:defRPr>
            </a:lvl1pPr>
          </a:lstStyle>
          <a:p>
            <a:pPr defTabSz="914400" fontAlgn="base">
              <a:spcBef>
                <a:spcPct val="0"/>
              </a:spcBef>
              <a:spcAft>
                <a:spcPct val="0"/>
              </a:spcAft>
              <a:defRPr/>
            </a:pPr>
            <a:r>
              <a:rPr lang="en-US"/>
              <a:t>&lt;Soundings&gt; AWG Annual</a:t>
            </a:r>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1">
                <a:solidFill>
                  <a:srgbClr val="FFFF00"/>
                </a:solidFill>
                <a:latin typeface="Times New Roman" pitchFamily="18" charset="0"/>
              </a:defRPr>
            </a:lvl1pPr>
          </a:lstStyle>
          <a:p>
            <a:pPr defTabSz="914400" fontAlgn="base">
              <a:spcBef>
                <a:spcPct val="0"/>
              </a:spcBef>
              <a:spcAft>
                <a:spcPct val="0"/>
              </a:spcAft>
              <a:defRPr/>
            </a:pPr>
            <a:fld id="{7C0D48D0-5216-448D-A06F-653ACCE09B89}" type="slidenum">
              <a:rPr lang="en-US"/>
              <a:pPr defTabSz="914400" fontAlgn="base">
                <a:spcBef>
                  <a:spcPct val="0"/>
                </a:spcBef>
                <a:spcAft>
                  <a:spcPct val="0"/>
                </a:spcAft>
                <a:defRPr/>
              </a:pPr>
              <a:t>‹#›</a:t>
            </a:fld>
            <a:endParaRPr lang="en-US"/>
          </a:p>
        </p:txBody>
      </p:sp>
      <p:sp>
        <p:nvSpPr>
          <p:cNvPr id="1029" name="Rectangle 5"/>
          <p:cNvSpPr>
            <a:spLocks noChangeArrowheads="1"/>
          </p:cNvSpPr>
          <p:nvPr/>
        </p:nvSpPr>
        <p:spPr bwMode="auto">
          <a:xfrm>
            <a:off x="0" y="1428750"/>
            <a:ext cx="9132888" cy="74613"/>
          </a:xfrm>
          <a:prstGeom prst="rect">
            <a:avLst/>
          </a:prstGeom>
          <a:gradFill rotWithShape="0">
            <a:gsLst>
              <a:gs pos="0">
                <a:srgbClr val="063DE8"/>
              </a:gs>
              <a:gs pos="50000">
                <a:srgbClr val="063DE8">
                  <a:gamma/>
                  <a:tint val="70196"/>
                  <a:invGamma/>
                </a:srgbClr>
              </a:gs>
              <a:gs pos="100000">
                <a:srgbClr val="063DE8"/>
              </a:gs>
            </a:gsLst>
            <a:lin ang="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1600" b="1">
              <a:solidFill>
                <a:srgbClr val="FFFF00"/>
              </a:solidFill>
            </a:endParaRPr>
          </a:p>
        </p:txBody>
      </p:sp>
      <p:sp>
        <p:nvSpPr>
          <p:cNvPr id="1030" name="Rectangle 6"/>
          <p:cNvSpPr>
            <a:spLocks noChangeArrowheads="1"/>
          </p:cNvSpPr>
          <p:nvPr/>
        </p:nvSpPr>
        <p:spPr bwMode="auto">
          <a:xfrm>
            <a:off x="0" y="1543050"/>
            <a:ext cx="9132888" cy="38100"/>
          </a:xfrm>
          <a:prstGeom prst="rect">
            <a:avLst/>
          </a:prstGeom>
          <a:solidFill>
            <a:srgbClr val="FFFFFF"/>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sz="1600" b="1">
              <a:solidFill>
                <a:srgbClr val="FFFF00"/>
              </a:solidFill>
            </a:endParaRPr>
          </a:p>
        </p:txBody>
      </p:sp>
      <p:sp>
        <p:nvSpPr>
          <p:cNvPr id="1031" name="Rectangle 7"/>
          <p:cNvSpPr>
            <a:spLocks noGrp="1" noChangeArrowheads="1"/>
          </p:cNvSpPr>
          <p:nvPr>
            <p:ph type="title"/>
          </p:nvPr>
        </p:nvSpPr>
        <p:spPr bwMode="auto">
          <a:xfrm>
            <a:off x="1295400" y="228600"/>
            <a:ext cx="75438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09600" y="22098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3" name="Picture 39" descr="NOAA-NESDIS"/>
          <p:cNvPicPr>
            <a:picLocks noChangeAspect="1" noChangeArrowheads="1"/>
          </p:cNvPicPr>
          <p:nvPr/>
        </p:nvPicPr>
        <p:blipFill>
          <a:blip r:embed="rId3" cstate="print"/>
          <a:srcRect/>
          <a:stretch>
            <a:fillRect/>
          </a:stretch>
        </p:blipFill>
        <p:spPr bwMode="auto">
          <a:xfrm>
            <a:off x="84138" y="133350"/>
            <a:ext cx="1231900" cy="1239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ftr="0" dt="0"/>
  <p:txStyles>
    <p:titleStyle>
      <a:lvl1pPr algn="ctr" rtl="0" eaLnBrk="0" fontAlgn="base" hangingPunct="0">
        <a:lnSpc>
          <a:spcPct val="85000"/>
        </a:lnSpc>
        <a:spcBef>
          <a:spcPct val="0"/>
        </a:spcBef>
        <a:spcAft>
          <a:spcPct val="0"/>
        </a:spcAft>
        <a:defRPr sz="4400" b="1">
          <a:solidFill>
            <a:srgbClr val="FAFD00"/>
          </a:solidFill>
          <a:latin typeface="+mj-lt"/>
          <a:ea typeface="+mj-ea"/>
          <a:cs typeface="+mj-cs"/>
        </a:defRPr>
      </a:lvl1pPr>
      <a:lvl2pPr algn="ctr" rtl="0" eaLnBrk="0" fontAlgn="base" hangingPunct="0">
        <a:lnSpc>
          <a:spcPct val="85000"/>
        </a:lnSpc>
        <a:spcBef>
          <a:spcPct val="0"/>
        </a:spcBef>
        <a:spcAft>
          <a:spcPct val="0"/>
        </a:spcAft>
        <a:defRPr sz="4400" b="1">
          <a:solidFill>
            <a:srgbClr val="FAFD00"/>
          </a:solidFill>
          <a:latin typeface="Book Antiqua" pitchFamily="18" charset="0"/>
        </a:defRPr>
      </a:lvl2pPr>
      <a:lvl3pPr algn="ctr" rtl="0" eaLnBrk="0" fontAlgn="base" hangingPunct="0">
        <a:lnSpc>
          <a:spcPct val="85000"/>
        </a:lnSpc>
        <a:spcBef>
          <a:spcPct val="0"/>
        </a:spcBef>
        <a:spcAft>
          <a:spcPct val="0"/>
        </a:spcAft>
        <a:defRPr sz="4400" b="1">
          <a:solidFill>
            <a:srgbClr val="FAFD00"/>
          </a:solidFill>
          <a:latin typeface="Book Antiqua" pitchFamily="18" charset="0"/>
        </a:defRPr>
      </a:lvl3pPr>
      <a:lvl4pPr algn="ctr" rtl="0" eaLnBrk="0" fontAlgn="base" hangingPunct="0">
        <a:lnSpc>
          <a:spcPct val="85000"/>
        </a:lnSpc>
        <a:spcBef>
          <a:spcPct val="0"/>
        </a:spcBef>
        <a:spcAft>
          <a:spcPct val="0"/>
        </a:spcAft>
        <a:defRPr sz="4400" b="1">
          <a:solidFill>
            <a:srgbClr val="FAFD00"/>
          </a:solidFill>
          <a:latin typeface="Book Antiqua" pitchFamily="18" charset="0"/>
        </a:defRPr>
      </a:lvl4pPr>
      <a:lvl5pPr algn="ctr" rtl="0" eaLnBrk="0" fontAlgn="base" hangingPunct="0">
        <a:lnSpc>
          <a:spcPct val="85000"/>
        </a:lnSpc>
        <a:spcBef>
          <a:spcPct val="0"/>
        </a:spcBef>
        <a:spcAft>
          <a:spcPct val="0"/>
        </a:spcAft>
        <a:defRPr sz="4400" b="1">
          <a:solidFill>
            <a:srgbClr val="FAFD00"/>
          </a:solidFill>
          <a:latin typeface="Book Antiqua" pitchFamily="18" charset="0"/>
        </a:defRPr>
      </a:lvl5pPr>
      <a:lvl6pPr marL="457200" algn="ctr" rtl="0" fontAlgn="base">
        <a:lnSpc>
          <a:spcPct val="85000"/>
        </a:lnSpc>
        <a:spcBef>
          <a:spcPct val="0"/>
        </a:spcBef>
        <a:spcAft>
          <a:spcPct val="0"/>
        </a:spcAft>
        <a:defRPr sz="4400" b="1">
          <a:solidFill>
            <a:srgbClr val="FAFD00"/>
          </a:solidFill>
          <a:latin typeface="Book Antiqua" pitchFamily="18" charset="0"/>
        </a:defRPr>
      </a:lvl6pPr>
      <a:lvl7pPr marL="914400" algn="ctr" rtl="0" fontAlgn="base">
        <a:lnSpc>
          <a:spcPct val="85000"/>
        </a:lnSpc>
        <a:spcBef>
          <a:spcPct val="0"/>
        </a:spcBef>
        <a:spcAft>
          <a:spcPct val="0"/>
        </a:spcAft>
        <a:defRPr sz="4400" b="1">
          <a:solidFill>
            <a:srgbClr val="FAFD00"/>
          </a:solidFill>
          <a:latin typeface="Book Antiqua" pitchFamily="18" charset="0"/>
        </a:defRPr>
      </a:lvl7pPr>
      <a:lvl8pPr marL="1371600" algn="ctr" rtl="0" fontAlgn="base">
        <a:lnSpc>
          <a:spcPct val="85000"/>
        </a:lnSpc>
        <a:spcBef>
          <a:spcPct val="0"/>
        </a:spcBef>
        <a:spcAft>
          <a:spcPct val="0"/>
        </a:spcAft>
        <a:defRPr sz="4400" b="1">
          <a:solidFill>
            <a:srgbClr val="FAFD00"/>
          </a:solidFill>
          <a:latin typeface="Book Antiqua" pitchFamily="18" charset="0"/>
        </a:defRPr>
      </a:lvl8pPr>
      <a:lvl9pPr marL="1828800" algn="ctr" rtl="0" fontAlgn="base">
        <a:lnSpc>
          <a:spcPct val="85000"/>
        </a:lnSpc>
        <a:spcBef>
          <a:spcPct val="0"/>
        </a:spcBef>
        <a:spcAft>
          <a:spcPct val="0"/>
        </a:spcAft>
        <a:defRPr sz="4400" b="1">
          <a:solidFill>
            <a:srgbClr val="FAFD00"/>
          </a:solidFill>
          <a:latin typeface="Book Antiqua" pitchFamily="18" charset="0"/>
        </a:defRPr>
      </a:lvl9pPr>
    </p:titleStyle>
    <p:bodyStyle>
      <a:lvl1pPr marL="342900" indent="-342900" algn="l" rtl="0" eaLnBrk="0" fontAlgn="base" hangingPunct="0">
        <a:spcBef>
          <a:spcPct val="20000"/>
        </a:spcBef>
        <a:spcAft>
          <a:spcPct val="0"/>
        </a:spcAft>
        <a:buClr>
          <a:srgbClr val="FAFD00"/>
        </a:buClr>
        <a:buSzPct val="100000"/>
        <a:buFont typeface="Symbol" pitchFamily="18" charset="2"/>
        <a:buChar char="·"/>
        <a:defRPr sz="2800">
          <a:solidFill>
            <a:srgbClr val="F8F8F8"/>
          </a:solidFill>
          <a:latin typeface="+mn-lt"/>
          <a:ea typeface="+mn-ea"/>
          <a:cs typeface="+mn-cs"/>
        </a:defRPr>
      </a:lvl1pPr>
      <a:lvl2pPr marL="742950" indent="-285750" algn="l" rtl="0" eaLnBrk="0" fontAlgn="base" hangingPunct="0">
        <a:spcBef>
          <a:spcPct val="20000"/>
        </a:spcBef>
        <a:spcAft>
          <a:spcPct val="0"/>
        </a:spcAft>
        <a:buClr>
          <a:srgbClr val="A2D7FF"/>
        </a:buClr>
        <a:buSzPct val="100000"/>
        <a:buChar char="»"/>
        <a:defRPr sz="2400">
          <a:solidFill>
            <a:srgbClr val="F8F8F8"/>
          </a:solidFill>
          <a:latin typeface="+mn-lt"/>
        </a:defRPr>
      </a:lvl2pPr>
      <a:lvl3pPr marL="1143000" indent="-228600" algn="l" rtl="0" eaLnBrk="0" fontAlgn="base" hangingPunct="0">
        <a:spcBef>
          <a:spcPct val="20000"/>
        </a:spcBef>
        <a:spcAft>
          <a:spcPct val="0"/>
        </a:spcAft>
        <a:buClr>
          <a:srgbClr val="FF6600"/>
        </a:buClr>
        <a:buSzPct val="100000"/>
        <a:buFont typeface="Times New Roman" pitchFamily="18" charset="0"/>
        <a:buChar char="–"/>
        <a:defRPr sz="2400">
          <a:solidFill>
            <a:srgbClr val="F8F8F8"/>
          </a:solidFill>
          <a:latin typeface="+mn-lt"/>
        </a:defRPr>
      </a:lvl3pPr>
      <a:lvl4pPr marL="1600200" indent="-228600" algn="l" rtl="0" eaLnBrk="0" fontAlgn="base" hangingPunct="0">
        <a:spcBef>
          <a:spcPct val="20000"/>
        </a:spcBef>
        <a:spcAft>
          <a:spcPct val="0"/>
        </a:spcAft>
        <a:buClr>
          <a:schemeClr val="accent2"/>
        </a:buClr>
        <a:buSzPct val="65000"/>
        <a:buFont typeface="Monotype Sorts"/>
        <a:buChar char="l"/>
        <a:defRPr sz="2000">
          <a:solidFill>
            <a:srgbClr val="F8F8F8"/>
          </a:solidFill>
          <a:latin typeface="+mn-lt"/>
        </a:defRPr>
      </a:lvl4pPr>
      <a:lvl5pPr marL="2057400" indent="-228600" algn="l" rtl="0" eaLnBrk="0" fontAlgn="base" hangingPunct="0">
        <a:spcBef>
          <a:spcPct val="20000"/>
        </a:spcBef>
        <a:spcAft>
          <a:spcPct val="0"/>
        </a:spcAft>
        <a:buClr>
          <a:schemeClr val="folHlink"/>
        </a:buClr>
        <a:buSzPct val="100000"/>
        <a:buChar char="»"/>
        <a:defRPr sz="2000">
          <a:solidFill>
            <a:srgbClr val="F8F8F8"/>
          </a:solidFill>
          <a:latin typeface="+mn-lt"/>
        </a:defRPr>
      </a:lvl5pPr>
      <a:lvl6pPr marL="2514600" indent="-228600" algn="l" rtl="0" fontAlgn="base">
        <a:spcBef>
          <a:spcPct val="20000"/>
        </a:spcBef>
        <a:spcAft>
          <a:spcPct val="0"/>
        </a:spcAft>
        <a:buClr>
          <a:schemeClr val="folHlink"/>
        </a:buClr>
        <a:buSzPct val="100000"/>
        <a:buChar char="»"/>
        <a:defRPr sz="2000">
          <a:solidFill>
            <a:srgbClr val="F8F8F8"/>
          </a:solidFill>
          <a:latin typeface="+mn-lt"/>
        </a:defRPr>
      </a:lvl6pPr>
      <a:lvl7pPr marL="2971800" indent="-228600" algn="l" rtl="0" fontAlgn="base">
        <a:spcBef>
          <a:spcPct val="20000"/>
        </a:spcBef>
        <a:spcAft>
          <a:spcPct val="0"/>
        </a:spcAft>
        <a:buClr>
          <a:schemeClr val="folHlink"/>
        </a:buClr>
        <a:buSzPct val="100000"/>
        <a:buChar char="»"/>
        <a:defRPr sz="2000">
          <a:solidFill>
            <a:srgbClr val="F8F8F8"/>
          </a:solidFill>
          <a:latin typeface="+mn-lt"/>
        </a:defRPr>
      </a:lvl7pPr>
      <a:lvl8pPr marL="3429000" indent="-228600" algn="l" rtl="0" fontAlgn="base">
        <a:spcBef>
          <a:spcPct val="20000"/>
        </a:spcBef>
        <a:spcAft>
          <a:spcPct val="0"/>
        </a:spcAft>
        <a:buClr>
          <a:schemeClr val="folHlink"/>
        </a:buClr>
        <a:buSzPct val="100000"/>
        <a:buChar char="»"/>
        <a:defRPr sz="2000">
          <a:solidFill>
            <a:srgbClr val="F8F8F8"/>
          </a:solidFill>
          <a:latin typeface="+mn-lt"/>
        </a:defRPr>
      </a:lvl8pPr>
      <a:lvl9pPr marL="3886200" indent="-228600" algn="l" rtl="0" fontAlgn="base">
        <a:spcBef>
          <a:spcPct val="20000"/>
        </a:spcBef>
        <a:spcAft>
          <a:spcPct val="0"/>
        </a:spcAft>
        <a:buClr>
          <a:schemeClr val="folHlink"/>
        </a:buClr>
        <a:buSzPct val="100000"/>
        <a:buChar char="»"/>
        <a:defRPr sz="2000">
          <a:solidFill>
            <a:srgbClr val="F8F8F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ar.nesdis.noaa.gov/goesr/AWG_Meetings.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ar.nesdis.noaa.gov/goesr/vtools_ws_May2011.ph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I__Band_10_Simulated.gif"/>
          <p:cNvPicPr>
            <a:picLocks noChangeAspect="1"/>
          </p:cNvPicPr>
          <p:nvPr/>
        </p:nvPicPr>
        <p:blipFill>
          <a:blip r:embed="rId3">
            <a:lum bright="46000" contrast="-70000"/>
          </a:blip>
          <a:stretch>
            <a:fillRect/>
          </a:stretch>
        </p:blipFill>
        <p:spPr>
          <a:xfrm>
            <a:off x="1323970" y="206195"/>
            <a:ext cx="6191250" cy="6134100"/>
          </a:xfrm>
          <a:prstGeom prst="rect">
            <a:avLst/>
          </a:prstGeom>
          <a:noFill/>
          <a:ln>
            <a:noFill/>
          </a:ln>
        </p:spPr>
      </p:pic>
      <p:sp>
        <p:nvSpPr>
          <p:cNvPr id="2" name="Subtitle 1"/>
          <p:cNvSpPr>
            <a:spLocks noGrp="1"/>
          </p:cNvSpPr>
          <p:nvPr>
            <p:ph type="subTitle" idx="1"/>
          </p:nvPr>
        </p:nvSpPr>
        <p:spPr>
          <a:xfrm>
            <a:off x="310317" y="3583589"/>
            <a:ext cx="8525435" cy="1190724"/>
          </a:xfrm>
        </p:spPr>
        <p:txBody>
          <a:bodyPr/>
          <a:lstStyle/>
          <a:p>
            <a:r>
              <a:rPr lang="en-US" sz="2400" dirty="0" smtClean="0">
                <a:solidFill>
                  <a:srgbClr val="000099"/>
                </a:solidFill>
                <a:latin typeface="Tahoma" pitchFamily="34" charset="0"/>
                <a:cs typeface="Tahoma" pitchFamily="34" charset="0"/>
              </a:rPr>
              <a:t>Jaime Daniels</a:t>
            </a:r>
          </a:p>
          <a:p>
            <a:r>
              <a:rPr lang="en-US" dirty="0" smtClean="0">
                <a:solidFill>
                  <a:srgbClr val="000099"/>
                </a:solidFill>
                <a:latin typeface="Tahoma" pitchFamily="34" charset="0"/>
                <a:cs typeface="Tahoma" pitchFamily="34" charset="0"/>
              </a:rPr>
              <a:t>Program Manager (Acting) GOES-R Algorithm Working Group (AWG)</a:t>
            </a:r>
          </a:p>
          <a:p>
            <a:r>
              <a:rPr lang="en-US" dirty="0" smtClean="0">
                <a:solidFill>
                  <a:srgbClr val="000099"/>
                </a:solidFill>
                <a:latin typeface="Tahoma" pitchFamily="34" charset="0"/>
                <a:cs typeface="Tahoma" pitchFamily="34" charset="0"/>
              </a:rPr>
              <a:t>NOAA/NESDIS, Center for Satellite Applications and Research</a:t>
            </a:r>
          </a:p>
          <a:p>
            <a:r>
              <a:rPr lang="en-US" dirty="0" smtClean="0">
                <a:solidFill>
                  <a:srgbClr val="000099"/>
                </a:solidFill>
                <a:latin typeface="Tahoma" pitchFamily="34" charset="0"/>
                <a:cs typeface="Tahoma" pitchFamily="34" charset="0"/>
              </a:rPr>
              <a:t>September 21, 2011</a:t>
            </a:r>
            <a:endParaRPr lang="en-US" sz="2400" dirty="0">
              <a:solidFill>
                <a:srgbClr val="000099"/>
              </a:solidFill>
              <a:latin typeface="Tahoma" pitchFamily="34" charset="0"/>
              <a:cs typeface="Tahoma" pitchFamily="34" charset="0"/>
            </a:endParaRPr>
          </a:p>
        </p:txBody>
      </p:sp>
      <p:sp>
        <p:nvSpPr>
          <p:cNvPr id="17410" name="Title 1"/>
          <p:cNvSpPr>
            <a:spLocks noGrp="1"/>
          </p:cNvSpPr>
          <p:nvPr>
            <p:ph type="title"/>
          </p:nvPr>
        </p:nvSpPr>
        <p:spPr>
          <a:xfrm>
            <a:off x="779926" y="1246089"/>
            <a:ext cx="7754470" cy="752475"/>
          </a:xfrm>
        </p:spPr>
        <p:txBody>
          <a:bodyPr/>
          <a:lstStyle/>
          <a:p>
            <a:r>
              <a:rPr lang="en-US" sz="3200" dirty="0" smtClean="0">
                <a:solidFill>
                  <a:srgbClr val="0033CC"/>
                </a:solidFill>
                <a:effectLst>
                  <a:outerShdw blurRad="38100" dist="38100" dir="2700000" algn="tl">
                    <a:srgbClr val="000000">
                      <a:alpha val="43137"/>
                    </a:srgbClr>
                  </a:outerShdw>
                </a:effectLst>
                <a:latin typeface="Arial Black" charset="0"/>
              </a:rPr>
              <a:t>GOES-R Algorithm Working Group (AWG) Program Status</a:t>
            </a:r>
          </a:p>
        </p:txBody>
      </p:sp>
    </p:spTree>
    <p:extLst>
      <p:ext uri="{BB962C8B-B14F-4D97-AF65-F5344CB8AC3E}">
        <p14:creationId xmlns:p14="http://schemas.microsoft.com/office/powerpoint/2010/main" xmlns="" val="721154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8902" y="1058932"/>
            <a:ext cx="8006641" cy="4926013"/>
          </a:xfrm>
        </p:spPr>
        <p:txBody>
          <a:bodyPr/>
          <a:lstStyle/>
          <a:p>
            <a:r>
              <a:rPr lang="en-US" sz="1800" b="1" dirty="0" smtClean="0">
                <a:solidFill>
                  <a:srgbClr val="0000FF"/>
                </a:solidFill>
                <a:effectLst>
                  <a:outerShdw blurRad="38100" dist="38100" dir="2700000" algn="tl">
                    <a:srgbClr val="000000">
                      <a:alpha val="43137"/>
                    </a:srgbClr>
                  </a:outerShdw>
                </a:effectLst>
              </a:rPr>
              <a:t>AWG Annual Meeting (June 14-16, 2011)</a:t>
            </a:r>
          </a:p>
          <a:p>
            <a:pPr lvl="1"/>
            <a:r>
              <a:rPr lang="en-US" sz="1600" dirty="0" smtClean="0"/>
              <a:t>Reviewed the progress of the AWG over the past year and discuss/review objectives of the coming year</a:t>
            </a:r>
          </a:p>
          <a:p>
            <a:pPr lvl="1"/>
            <a:r>
              <a:rPr lang="en-US" sz="1600" dirty="0" smtClean="0"/>
              <a:t>Informed the GOES-R Program Office and the AWG Technical Advisory Committee (TAC) on the status of the AWG and receive guidance. </a:t>
            </a:r>
          </a:p>
          <a:p>
            <a:pPr lvl="1"/>
            <a:r>
              <a:rPr lang="en-US" sz="1600" dirty="0" smtClean="0"/>
              <a:t>Product application teams presentations </a:t>
            </a:r>
          </a:p>
          <a:p>
            <a:pPr lvl="2"/>
            <a:r>
              <a:rPr lang="en-US" sz="1400" dirty="0" smtClean="0"/>
              <a:t>Option-2 product algorithm development </a:t>
            </a:r>
          </a:p>
          <a:p>
            <a:pPr lvl="2"/>
            <a:r>
              <a:rPr lang="en-US" sz="1400" dirty="0" smtClean="0"/>
              <a:t>Present some feedback on Algorithm Development Executive Board’s (ADEB) independent peer review report of the Option-2 products</a:t>
            </a:r>
          </a:p>
          <a:p>
            <a:pPr lvl="2"/>
            <a:r>
              <a:rPr lang="en-US" sz="1400" dirty="0" smtClean="0"/>
              <a:t>Validation focus for the Baseline products </a:t>
            </a:r>
          </a:p>
          <a:p>
            <a:pPr lvl="1"/>
            <a:r>
              <a:rPr lang="en-US" sz="1600" dirty="0" smtClean="0"/>
              <a:t>Highlighted collective AWG assets and capabilities</a:t>
            </a:r>
          </a:p>
          <a:p>
            <a:pPr lvl="2"/>
            <a:r>
              <a:rPr lang="en-US" sz="1400" dirty="0" smtClean="0"/>
              <a:t>Proxy datasets</a:t>
            </a:r>
          </a:p>
          <a:p>
            <a:pPr lvl="2"/>
            <a:r>
              <a:rPr lang="en-US" sz="1400" dirty="0" smtClean="0"/>
              <a:t>Product Processing Framework</a:t>
            </a:r>
          </a:p>
          <a:p>
            <a:pPr lvl="2"/>
            <a:r>
              <a:rPr lang="en-US" sz="1400" dirty="0" smtClean="0"/>
              <a:t>Product validation tools</a:t>
            </a:r>
          </a:p>
          <a:p>
            <a:pPr lvl="2"/>
            <a:r>
              <a:rPr lang="en-US" sz="1400" dirty="0" smtClean="0"/>
              <a:t>End-to-end capabilities/tools to support instrument waiver process</a:t>
            </a:r>
            <a:endParaRPr lang="en-US" dirty="0" smtClean="0"/>
          </a:p>
          <a:p>
            <a:pPr lvl="1">
              <a:buNone/>
            </a:pPr>
            <a:r>
              <a:rPr lang="en-US" sz="2000" dirty="0" smtClean="0">
                <a:hlinkClick r:id="rId3"/>
              </a:rPr>
              <a:t>http://www.star.nesdis.noaa.gov/goesr/AWG_Meetings.php</a:t>
            </a:r>
            <a:endParaRPr lang="en-US" sz="2000" dirty="0" smtClean="0"/>
          </a:p>
        </p:txBody>
      </p:sp>
      <p:sp>
        <p:nvSpPr>
          <p:cNvPr id="4" name="Title 3"/>
          <p:cNvSpPr>
            <a:spLocks noGrp="1"/>
          </p:cNvSpPr>
          <p:nvPr>
            <p:ph type="title"/>
          </p:nvPr>
        </p:nvSpPr>
        <p:spPr>
          <a:xfrm>
            <a:off x="1117957" y="52025"/>
            <a:ext cx="6589123" cy="752475"/>
          </a:xfrm>
        </p:spPr>
        <p:txBody>
          <a:bodyPr/>
          <a:lstStyle/>
          <a:p>
            <a:r>
              <a:rPr lang="en-US" dirty="0" smtClean="0">
                <a:solidFill>
                  <a:srgbClr val="0000FF"/>
                </a:solidFill>
                <a:effectLst>
                  <a:outerShdw blurRad="38100" dist="38100" dir="2700000" algn="tl">
                    <a:srgbClr val="000000">
                      <a:alpha val="43137"/>
                    </a:srgbClr>
                  </a:outerShdw>
                </a:effectLst>
              </a:rPr>
              <a:t>AWG Meetings &amp; Reviews 2011</a:t>
            </a:r>
            <a:endParaRPr lang="en-US"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99374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55430" y="1208025"/>
            <a:ext cx="8686801" cy="5432261"/>
          </a:xfrm>
        </p:spPr>
        <p:txBody>
          <a:bodyPr/>
          <a:lstStyle/>
          <a:p>
            <a:r>
              <a:rPr lang="en-US" sz="1600" dirty="0" smtClean="0"/>
              <a:t>“Due to greatly improved capabilities of the GOES-R system (total lightning, volcanic ash, aircraft icing, fog, turbulence, etc.) and large investment, the GOES-R should be put in to operational services as soon as possible. This best would allow the Nation to reap the benefits of GOES-R.”</a:t>
            </a:r>
          </a:p>
          <a:p>
            <a:endParaRPr lang="en-US" sz="1600" dirty="0" smtClean="0"/>
          </a:p>
          <a:p>
            <a:r>
              <a:rPr lang="en-US" sz="1600" dirty="0" smtClean="0"/>
              <a:t>“Successful delivery of Baseline products to the GOES-R Program Office has been a result of outstanding scientific technical and managerial work. All involved deserve the highest commendation.”</a:t>
            </a:r>
          </a:p>
          <a:p>
            <a:endParaRPr lang="en-US" sz="1600" dirty="0" smtClean="0"/>
          </a:p>
          <a:p>
            <a:r>
              <a:rPr lang="en-US" sz="1600" dirty="0" smtClean="0"/>
              <a:t>“Activities on track. TAC sees no show stoppers. Good Progress has been made on baseline (100% ATBDs) and option 2 (80% ATBDs). More detailed work remains.”</a:t>
            </a:r>
          </a:p>
          <a:p>
            <a:endParaRPr lang="en-US" sz="1600" dirty="0" smtClean="0"/>
          </a:p>
          <a:p>
            <a:r>
              <a:rPr lang="en-US" sz="1600" dirty="0" smtClean="0"/>
              <a:t>“Much high quality work related to the generation of Option 2 products has been presented at 2011 GOES-R AWG review. The Low Cloud and Fog and SO2 Detection products for example are needed for aviation safety and the Convective Initiation product is of clear assistance in severe weather prediction. </a:t>
            </a:r>
            <a:r>
              <a:rPr lang="en-US" sz="1600" dirty="0" smtClean="0">
                <a:solidFill>
                  <a:srgbClr val="FF0000"/>
                </a:solidFill>
              </a:rPr>
              <a:t>It is important that the benefits to be accrued from the Option 2 products are not lost to the community.”</a:t>
            </a:r>
          </a:p>
          <a:p>
            <a:pPr lvl="1">
              <a:spcBef>
                <a:spcPts val="600"/>
              </a:spcBef>
            </a:pPr>
            <a:endParaRPr lang="en-US" dirty="0" smtClean="0"/>
          </a:p>
        </p:txBody>
      </p:sp>
      <p:sp>
        <p:nvSpPr>
          <p:cNvPr id="8" name="Title 1"/>
          <p:cNvSpPr>
            <a:spLocks noGrp="1"/>
          </p:cNvSpPr>
          <p:nvPr>
            <p:ph type="title"/>
          </p:nvPr>
        </p:nvSpPr>
        <p:spPr>
          <a:xfrm>
            <a:off x="472240" y="-4221"/>
            <a:ext cx="7862887" cy="998538"/>
          </a:xfrm>
        </p:spPr>
        <p:txBody>
          <a:bodyPr/>
          <a:lstStyle/>
          <a:p>
            <a:r>
              <a:rPr lang="en-US" sz="2400" b="1" dirty="0" smtClean="0">
                <a:solidFill>
                  <a:srgbClr val="0000FF"/>
                </a:solidFill>
                <a:effectLst>
                  <a:outerShdw blurRad="38100" dist="38100" dir="2700000" algn="tl">
                    <a:srgbClr val="000000">
                      <a:alpha val="43137"/>
                    </a:srgbClr>
                  </a:outerShdw>
                </a:effectLst>
              </a:rPr>
              <a:t>Sample of AWG Technical Advisory Committee (TAC) Recommendations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8902" y="1085058"/>
            <a:ext cx="8006641" cy="4926013"/>
          </a:xfrm>
        </p:spPr>
        <p:txBody>
          <a:bodyPr/>
          <a:lstStyle/>
          <a:p>
            <a:r>
              <a:rPr lang="en-US" sz="1800" b="1" dirty="0" smtClean="0">
                <a:solidFill>
                  <a:srgbClr val="0000FF"/>
                </a:solidFill>
                <a:effectLst>
                  <a:outerShdw blurRad="38100" dist="38100" dir="2700000" algn="tl">
                    <a:srgbClr val="000000">
                      <a:alpha val="43137"/>
                    </a:srgbClr>
                  </a:outerShdw>
                </a:effectLst>
              </a:rPr>
              <a:t>Algorithm Development Executive Board (ADEB) Meeting (August 2-4, 2011)</a:t>
            </a:r>
          </a:p>
          <a:p>
            <a:pPr lvl="1"/>
            <a:r>
              <a:rPr lang="en-US" sz="1600" dirty="0" smtClean="0"/>
              <a:t>Provided a thorough, independent assessment of the GOES-R AWG Option-2 Level-2 product algorithms </a:t>
            </a:r>
          </a:p>
          <a:p>
            <a:pPr lvl="1"/>
            <a:r>
              <a:rPr lang="en-US" sz="1600" dirty="0" smtClean="0"/>
              <a:t>Provide an independent assessment of processes followed by the AWG in the course of their algorithm development activities</a:t>
            </a:r>
          </a:p>
          <a:p>
            <a:pPr lvl="1"/>
            <a:r>
              <a:rPr lang="en-US" sz="1600" dirty="0" smtClean="0"/>
              <a:t>Supported by a team of Independent Peer Reviewers (IPR) who performed a technical review of the Option-2 Product ATBDs</a:t>
            </a:r>
          </a:p>
          <a:p>
            <a:pPr lvl="1"/>
            <a:r>
              <a:rPr lang="en-US" sz="1600" dirty="0" smtClean="0"/>
              <a:t>Preparing a final report for the GOES-R Program summarizing their findings with respect to state and readiness of the Option-2 product algorithms</a:t>
            </a:r>
          </a:p>
          <a:p>
            <a:pPr lvl="1"/>
            <a:endParaRPr lang="en-US" sz="1600" dirty="0" smtClean="0"/>
          </a:p>
        </p:txBody>
      </p:sp>
      <p:sp>
        <p:nvSpPr>
          <p:cNvPr id="4" name="Title 3"/>
          <p:cNvSpPr>
            <a:spLocks noGrp="1"/>
          </p:cNvSpPr>
          <p:nvPr>
            <p:ph type="title"/>
          </p:nvPr>
        </p:nvSpPr>
        <p:spPr>
          <a:xfrm>
            <a:off x="1117957" y="52025"/>
            <a:ext cx="6589123" cy="752475"/>
          </a:xfrm>
        </p:spPr>
        <p:txBody>
          <a:bodyPr/>
          <a:lstStyle/>
          <a:p>
            <a:r>
              <a:rPr lang="en-US" b="1" dirty="0" smtClean="0">
                <a:solidFill>
                  <a:srgbClr val="0000FF"/>
                </a:solidFill>
                <a:effectLst>
                  <a:outerShdw blurRad="38100" dist="38100" dir="2700000" algn="tl">
                    <a:srgbClr val="000000">
                      <a:alpha val="43137"/>
                    </a:srgbClr>
                  </a:outerShdw>
                </a:effectLst>
              </a:rPr>
              <a:t>AWG Meetings &amp; Reviews 2011</a:t>
            </a:r>
            <a:endParaRPr 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9937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1021" y="38962"/>
            <a:ext cx="6589124" cy="752475"/>
          </a:xfrm>
        </p:spPr>
        <p:txBody>
          <a:bodyPr/>
          <a:lstStyle/>
          <a:p>
            <a:r>
              <a:rPr lang="en-US" b="1" dirty="0" smtClean="0">
                <a:solidFill>
                  <a:srgbClr val="0000FF"/>
                </a:solidFill>
                <a:effectLst>
                  <a:outerShdw blurRad="38100" dist="38100" dir="2700000" algn="tl">
                    <a:srgbClr val="000000">
                      <a:alpha val="43137"/>
                    </a:srgbClr>
                  </a:outerShdw>
                </a:effectLst>
              </a:rPr>
              <a:t>Advisory Committee Members</a:t>
            </a:r>
            <a:endParaRPr lang="en-US" b="1" dirty="0">
              <a:solidFill>
                <a:srgbClr val="0000FF"/>
              </a:solidFill>
              <a:effectLst>
                <a:outerShdw blurRad="38100" dist="38100" dir="2700000" algn="tl">
                  <a:srgbClr val="000000">
                    <a:alpha val="43137"/>
                  </a:srgbClr>
                </a:outerShdw>
              </a:effectLst>
            </a:endParaRPr>
          </a:p>
        </p:txBody>
      </p:sp>
      <p:pic>
        <p:nvPicPr>
          <p:cNvPr id="6" name="Picture 5" descr="Review_Bodies_TAC_ADEB_Membership.gif"/>
          <p:cNvPicPr>
            <a:picLocks noChangeAspect="1"/>
          </p:cNvPicPr>
          <p:nvPr/>
        </p:nvPicPr>
        <p:blipFill>
          <a:blip r:embed="rId2"/>
          <a:stretch>
            <a:fillRect/>
          </a:stretch>
        </p:blipFill>
        <p:spPr>
          <a:xfrm>
            <a:off x="55107" y="952776"/>
            <a:ext cx="8772525" cy="56578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25828"/>
            <a:ext cx="7772400" cy="1362075"/>
          </a:xfrm>
        </p:spPr>
        <p:txBody>
          <a:bodyPr/>
          <a:lstStyle/>
          <a:p>
            <a:pPr algn="ctr"/>
            <a:r>
              <a:rPr lang="en-US" sz="2800" dirty="0" smtClean="0">
                <a:solidFill>
                  <a:srgbClr val="0000FF"/>
                </a:solidFill>
              </a:rPr>
              <a:t>Progress and Current Efforts</a:t>
            </a:r>
            <a:r>
              <a:rPr lang="en-US" dirty="0" smtClean="0">
                <a:solidFill>
                  <a:srgbClr val="0000FF"/>
                </a:solidFill>
              </a:rPr>
              <a:t/>
            </a:r>
            <a:br>
              <a:rPr lang="en-US" dirty="0" smtClean="0">
                <a:solidFill>
                  <a:srgbClr val="0000FF"/>
                </a:solidFill>
              </a:rPr>
            </a:br>
            <a:endParaRPr lang="en-US"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01926" y="3913810"/>
            <a:ext cx="4598379" cy="1728454"/>
          </a:xfrm>
          <a:prstGeom prst="rect">
            <a:avLst/>
          </a:prstGeom>
          <a:solidFill>
            <a:srgbClr val="0099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183768" y="928302"/>
            <a:ext cx="8712038" cy="4926013"/>
          </a:xfrm>
        </p:spPr>
        <p:txBody>
          <a:bodyPr/>
          <a:lstStyle/>
          <a:p>
            <a:r>
              <a:rPr lang="en-US" b="1" dirty="0" smtClean="0">
                <a:solidFill>
                  <a:srgbClr val="000000"/>
                </a:solidFill>
              </a:rPr>
              <a:t>Algorithm Packages (APs)</a:t>
            </a:r>
          </a:p>
          <a:p>
            <a:pPr lvl="1"/>
            <a:r>
              <a:rPr lang="en-US" dirty="0" smtClean="0"/>
              <a:t> Algorithm Theoretical Basis Documents (ATBD)</a:t>
            </a:r>
          </a:p>
          <a:p>
            <a:pPr lvl="1"/>
            <a:r>
              <a:rPr lang="en-US" dirty="0" smtClean="0"/>
              <a:t> Instrument proxy datasets </a:t>
            </a:r>
          </a:p>
          <a:p>
            <a:pPr lvl="1"/>
            <a:r>
              <a:rPr lang="en-US" dirty="0" smtClean="0"/>
              <a:t> Product output datasets (for </a:t>
            </a:r>
            <a:r>
              <a:rPr lang="en-US" dirty="0" err="1" smtClean="0"/>
              <a:t>reproducibilty</a:t>
            </a:r>
            <a:r>
              <a:rPr lang="en-US" dirty="0" smtClean="0"/>
              <a:t>)</a:t>
            </a:r>
          </a:p>
          <a:p>
            <a:pPr lvl="1"/>
            <a:r>
              <a:rPr lang="en-US" dirty="0" smtClean="0"/>
              <a:t> Algorithm Interfaces and Ancillary Data Description (AIADD) document</a:t>
            </a:r>
          </a:p>
          <a:p>
            <a:r>
              <a:rPr lang="en-US" b="1" dirty="0" smtClean="0">
                <a:solidFill>
                  <a:srgbClr val="000000"/>
                </a:solidFill>
              </a:rPr>
              <a:t>Schedule of Deliveries to the GOES-R Program</a:t>
            </a:r>
          </a:p>
          <a:p>
            <a:pPr lvl="2">
              <a:lnSpc>
                <a:spcPct val="90000"/>
              </a:lnSpc>
              <a:buClr>
                <a:srgbClr val="FF0000"/>
              </a:buClr>
              <a:buSzPct val="200000"/>
              <a:buFont typeface="Wingdings" pitchFamily="2" charset="2"/>
              <a:buChar char="ü"/>
            </a:pPr>
            <a:r>
              <a:rPr lang="en-US" sz="2000" dirty="0" smtClean="0">
                <a:solidFill>
                  <a:srgbClr val="000000"/>
                </a:solidFill>
              </a:rPr>
              <a:t>September 2008:	  As-Is ATBDs </a:t>
            </a:r>
          </a:p>
          <a:p>
            <a:pPr lvl="2">
              <a:lnSpc>
                <a:spcPct val="90000"/>
              </a:lnSpc>
              <a:buClr>
                <a:srgbClr val="FF0000"/>
              </a:buClr>
              <a:buSzPct val="200000"/>
              <a:buFont typeface="Wingdings" pitchFamily="2" charset="2"/>
              <a:buChar char="ü"/>
            </a:pPr>
            <a:r>
              <a:rPr lang="en-US" sz="2000" dirty="0" smtClean="0">
                <a:solidFill>
                  <a:srgbClr val="000000"/>
                </a:solidFill>
              </a:rPr>
              <a:t>September 2009:	  80% APs for Baseline Products</a:t>
            </a:r>
          </a:p>
          <a:p>
            <a:pPr lvl="2">
              <a:lnSpc>
                <a:spcPct val="90000"/>
              </a:lnSpc>
              <a:buClr>
                <a:srgbClr val="FF0000"/>
              </a:buClr>
              <a:buSzPct val="200000"/>
              <a:buFont typeface="Wingdings" pitchFamily="2" charset="2"/>
              <a:buChar char="ü"/>
            </a:pPr>
            <a:r>
              <a:rPr lang="en-US" sz="2000" dirty="0" smtClean="0">
                <a:solidFill>
                  <a:srgbClr val="000000"/>
                </a:solidFill>
              </a:rPr>
              <a:t>November  2010:	100% APs for Baseline Products</a:t>
            </a:r>
          </a:p>
          <a:p>
            <a:pPr lvl="2">
              <a:lnSpc>
                <a:spcPct val="90000"/>
              </a:lnSpc>
              <a:buClr>
                <a:srgbClr val="FF0000"/>
              </a:buClr>
              <a:buSzPct val="150000"/>
              <a:buFontTx/>
              <a:buNone/>
            </a:pPr>
            <a:r>
              <a:rPr lang="en-US" sz="2000" dirty="0" smtClean="0">
                <a:solidFill>
                  <a:srgbClr val="000000"/>
                </a:solidFill>
              </a:rPr>
              <a:t>	 			  80% APs for Option 2 Products</a:t>
            </a:r>
          </a:p>
          <a:p>
            <a:pPr lvl="2">
              <a:lnSpc>
                <a:spcPct val="90000"/>
              </a:lnSpc>
              <a:buClr>
                <a:srgbClr val="FFFFFF"/>
              </a:buClr>
            </a:pPr>
            <a:r>
              <a:rPr lang="en-US" sz="2000" dirty="0" smtClean="0">
                <a:solidFill>
                  <a:srgbClr val="000000"/>
                </a:solidFill>
              </a:rPr>
              <a:t> September 2011:	100% APs for Option 2 Products; 80% 			 	Visibility AP</a:t>
            </a:r>
          </a:p>
          <a:p>
            <a:pPr lvl="2">
              <a:lnSpc>
                <a:spcPct val="90000"/>
              </a:lnSpc>
              <a:buClr>
                <a:srgbClr val="FFFFFF"/>
              </a:buClr>
            </a:pPr>
            <a:r>
              <a:rPr lang="en-US" sz="2000" dirty="0" smtClean="0">
                <a:solidFill>
                  <a:srgbClr val="000000"/>
                </a:solidFill>
              </a:rPr>
              <a:t> September 2012:	100% APs for Visibility, Rainfall 					Potential, and Rainfall Probability 				</a:t>
            </a:r>
            <a:r>
              <a:rPr lang="en-US" sz="2000" dirty="0" smtClean="0"/>
              <a:t>Routine Validation Tool Documentation </a:t>
            </a:r>
            <a:r>
              <a:rPr lang="en-US" sz="2000" dirty="0" smtClean="0">
                <a:solidFill>
                  <a:srgbClr val="000000"/>
                </a:solidFill>
              </a:rPr>
              <a:t>	</a:t>
            </a:r>
            <a:r>
              <a:rPr lang="en-US" sz="1600" dirty="0" smtClean="0">
                <a:solidFill>
                  <a:srgbClr val="000000"/>
                </a:solidFill>
              </a:rPr>
              <a:t>		</a:t>
            </a:r>
          </a:p>
          <a:p>
            <a:endParaRPr lang="en-US" dirty="0"/>
          </a:p>
        </p:txBody>
      </p:sp>
      <p:sp>
        <p:nvSpPr>
          <p:cNvPr id="4" name="Title 3"/>
          <p:cNvSpPr>
            <a:spLocks noGrp="1"/>
          </p:cNvSpPr>
          <p:nvPr>
            <p:ph type="title"/>
          </p:nvPr>
        </p:nvSpPr>
        <p:spPr>
          <a:xfrm>
            <a:off x="1405344" y="65088"/>
            <a:ext cx="6019800" cy="752475"/>
          </a:xfrm>
        </p:spPr>
        <p:txBody>
          <a:bodyPr/>
          <a:lstStyle/>
          <a:p>
            <a:r>
              <a:rPr lang="en-US" b="1" dirty="0" smtClean="0">
                <a:solidFill>
                  <a:srgbClr val="0000FF"/>
                </a:solidFill>
                <a:effectLst>
                  <a:outerShdw blurRad="38100" dist="38100" dir="2700000" algn="tl">
                    <a:srgbClr val="000000">
                      <a:alpha val="43137"/>
                    </a:srgbClr>
                  </a:outerShdw>
                </a:effectLst>
              </a:rPr>
              <a:t>AWG Deliverables &amp; Status</a:t>
            </a:r>
            <a:endParaRPr lang="en-US"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99374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072896"/>
            <a:ext cx="9144000" cy="578510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5"/>
          <p:cNvSpPr txBox="1">
            <a:spLocks/>
          </p:cNvSpPr>
          <p:nvPr/>
        </p:nvSpPr>
        <p:spPr>
          <a:xfrm>
            <a:off x="280416" y="4295772"/>
            <a:ext cx="8705088" cy="2175812"/>
          </a:xfrm>
          <a:prstGeom prst="rect">
            <a:avLst/>
          </a:prstGeom>
        </p:spPr>
        <p:txBody>
          <a:bodyPr/>
          <a:lstStyle/>
          <a:p>
            <a:pPr marL="342900" indent="-342900" algn="l" defTabSz="914400" eaLnBrk="0" fontAlgn="base" hangingPunct="0">
              <a:lnSpc>
                <a:spcPct val="115000"/>
              </a:lnSpc>
              <a:spcBef>
                <a:spcPct val="35000"/>
              </a:spcBef>
              <a:spcAft>
                <a:spcPct val="0"/>
              </a:spcAft>
              <a:buFontTx/>
              <a:buChar char="•"/>
            </a:pPr>
            <a:r>
              <a:rPr lang="en-US" sz="1800" b="1" i="0" kern="0" dirty="0" smtClean="0">
                <a:solidFill>
                  <a:srgbClr val="000099"/>
                </a:solidFill>
              </a:rPr>
              <a:t>AWG  is currently working closely with Harris/AER and the GOES-R Ground Segment Project (GSP) and Harris/AER in support of Harris’  implementation of GOES-R Level-2 product algorithms</a:t>
            </a:r>
          </a:p>
          <a:p>
            <a:pPr marL="342900" indent="-342900" algn="l" eaLnBrk="0" hangingPunct="0">
              <a:lnSpc>
                <a:spcPct val="115000"/>
              </a:lnSpc>
              <a:spcBef>
                <a:spcPct val="35000"/>
              </a:spcBef>
              <a:buSzPct val="125000"/>
              <a:buFont typeface="Wingdings" pitchFamily="2" charset="2"/>
              <a:buChar char="Ø"/>
            </a:pPr>
            <a:r>
              <a:rPr lang="en-US" sz="1700" i="0" kern="0" dirty="0" smtClean="0">
                <a:solidFill>
                  <a:srgbClr val="FF0000"/>
                </a:solidFill>
              </a:rPr>
              <a:t>Process is </a:t>
            </a:r>
            <a:r>
              <a:rPr lang="en-US" sz="1700" i="0" u="sng" kern="0" dirty="0" smtClean="0">
                <a:solidFill>
                  <a:srgbClr val="FF0000"/>
                </a:solidFill>
              </a:rPr>
              <a:t>critical </a:t>
            </a:r>
            <a:r>
              <a:rPr lang="en-US" sz="1700" i="0" kern="0" dirty="0" smtClean="0">
                <a:solidFill>
                  <a:srgbClr val="FF0000"/>
                </a:solidFill>
              </a:rPr>
              <a:t>for proper implementation of the L2 product algorithms</a:t>
            </a:r>
          </a:p>
          <a:p>
            <a:pPr marL="342900" indent="-342900" algn="l" eaLnBrk="0" hangingPunct="0">
              <a:lnSpc>
                <a:spcPct val="115000"/>
              </a:lnSpc>
              <a:spcBef>
                <a:spcPct val="35000"/>
              </a:spcBef>
              <a:buSzPct val="125000"/>
              <a:buFont typeface="Wingdings" pitchFamily="2" charset="2"/>
              <a:buChar char="Ø"/>
            </a:pPr>
            <a:r>
              <a:rPr lang="en-US" sz="1700" i="0" kern="0" dirty="0" smtClean="0">
                <a:solidFill>
                  <a:srgbClr val="FF0000"/>
                </a:solidFill>
              </a:rPr>
              <a:t>Process is </a:t>
            </a:r>
            <a:r>
              <a:rPr lang="en-US" sz="1700" i="0" u="sng" kern="0" dirty="0" smtClean="0">
                <a:solidFill>
                  <a:srgbClr val="FF0000"/>
                </a:solidFill>
              </a:rPr>
              <a:t>key</a:t>
            </a:r>
            <a:r>
              <a:rPr lang="en-US" sz="1700" i="0" kern="0" dirty="0" smtClean="0">
                <a:solidFill>
                  <a:srgbClr val="FF0000"/>
                </a:solidFill>
              </a:rPr>
              <a:t> for Harris to meet the reproducibility requirement (GSFPS-2758)</a:t>
            </a:r>
          </a:p>
          <a:p>
            <a:pPr marL="342900" indent="-342900" algn="l" eaLnBrk="0" hangingPunct="0">
              <a:lnSpc>
                <a:spcPct val="115000"/>
              </a:lnSpc>
              <a:spcBef>
                <a:spcPct val="35000"/>
              </a:spcBef>
              <a:buSzPct val="125000"/>
              <a:buFont typeface="Wingdings" pitchFamily="2" charset="2"/>
              <a:buChar char="Ø"/>
            </a:pPr>
            <a:r>
              <a:rPr lang="en-US" sz="1700" i="0" kern="0" dirty="0" smtClean="0">
                <a:solidFill>
                  <a:srgbClr val="FF0000"/>
                </a:solidFill>
              </a:rPr>
              <a:t>Good progress is being made!</a:t>
            </a:r>
          </a:p>
        </p:txBody>
      </p:sp>
      <p:sp>
        <p:nvSpPr>
          <p:cNvPr id="6" name="Title 5"/>
          <p:cNvSpPr>
            <a:spLocks noGrp="1"/>
          </p:cNvSpPr>
          <p:nvPr>
            <p:ph type="title"/>
          </p:nvPr>
        </p:nvSpPr>
        <p:spPr>
          <a:xfrm>
            <a:off x="901980" y="65088"/>
            <a:ext cx="7311934" cy="752475"/>
          </a:xfrm>
        </p:spPr>
        <p:txBody>
          <a:bodyPr/>
          <a:lstStyle/>
          <a:p>
            <a:r>
              <a:rPr lang="en-US" b="1" dirty="0" smtClean="0">
                <a:solidFill>
                  <a:srgbClr val="0000FF"/>
                </a:solidFill>
                <a:effectLst>
                  <a:outerShdw blurRad="38100" dist="38100" dir="2700000" algn="tl">
                    <a:srgbClr val="000000">
                      <a:alpha val="43137"/>
                    </a:srgbClr>
                  </a:outerShdw>
                </a:effectLst>
              </a:rPr>
              <a:t>From ATBDs  to  Level-2 </a:t>
            </a:r>
            <a:br>
              <a:rPr lang="en-US" b="1" dirty="0" smtClean="0">
                <a:solidFill>
                  <a:srgbClr val="0000FF"/>
                </a:solidFill>
                <a:effectLst>
                  <a:outerShdw blurRad="38100" dist="38100" dir="2700000" algn="tl">
                    <a:srgbClr val="000000">
                      <a:alpha val="43137"/>
                    </a:srgbClr>
                  </a:outerShdw>
                </a:effectLst>
              </a:rPr>
            </a:br>
            <a:r>
              <a:rPr lang="en-US" b="1" dirty="0" smtClean="0">
                <a:solidFill>
                  <a:srgbClr val="0000FF"/>
                </a:solidFill>
                <a:effectLst>
                  <a:outerShdw blurRad="38100" dist="38100" dir="2700000" algn="tl">
                    <a:srgbClr val="000000">
                      <a:alpha val="43137"/>
                    </a:srgbClr>
                  </a:outerShdw>
                </a:effectLst>
              </a:rPr>
              <a:t>Product Software</a:t>
            </a:r>
            <a:endParaRPr lang="en-US" b="1" dirty="0">
              <a:solidFill>
                <a:srgbClr val="0000FF"/>
              </a:solidFill>
              <a:effectLst>
                <a:outerShdw blurRad="38100" dist="38100" dir="2700000" algn="tl">
                  <a:srgbClr val="000000">
                    <a:alpha val="43137"/>
                  </a:srgbClr>
                </a:outerShdw>
              </a:effectLst>
            </a:endParaRPr>
          </a:p>
        </p:txBody>
      </p:sp>
      <p:grpSp>
        <p:nvGrpSpPr>
          <p:cNvPr id="2" name="Group 8"/>
          <p:cNvGrpSpPr/>
          <p:nvPr/>
        </p:nvGrpSpPr>
        <p:grpSpPr>
          <a:xfrm>
            <a:off x="1158233" y="2715316"/>
            <a:ext cx="923109" cy="836023"/>
            <a:chOff x="3709850" y="3283131"/>
            <a:chExt cx="923109" cy="836023"/>
          </a:xfrm>
        </p:grpSpPr>
        <p:sp>
          <p:nvSpPr>
            <p:cNvPr id="10" name="Flowchart: Magnetic Disk 9"/>
            <p:cNvSpPr/>
            <p:nvPr/>
          </p:nvSpPr>
          <p:spPr bwMode="auto">
            <a:xfrm>
              <a:off x="3709850" y="3283131"/>
              <a:ext cx="618309" cy="531223"/>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1" name="Flowchart: Magnetic Disk 10"/>
            <p:cNvSpPr/>
            <p:nvPr/>
          </p:nvSpPr>
          <p:spPr bwMode="auto">
            <a:xfrm>
              <a:off x="3862250" y="3435531"/>
              <a:ext cx="618309" cy="531223"/>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 name="Flowchart: Magnetic Disk 11"/>
            <p:cNvSpPr/>
            <p:nvPr/>
          </p:nvSpPr>
          <p:spPr bwMode="auto">
            <a:xfrm>
              <a:off x="4014650" y="3587931"/>
              <a:ext cx="618309" cy="531223"/>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sp>
        <p:nvSpPr>
          <p:cNvPr id="13" name="Flowchart: Process 12"/>
          <p:cNvSpPr/>
          <p:nvPr/>
        </p:nvSpPr>
        <p:spPr bwMode="auto">
          <a:xfrm>
            <a:off x="3570516" y="1309754"/>
            <a:ext cx="1602378" cy="1262741"/>
          </a:xfrm>
          <a:prstGeom prst="flowChartProces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Implement in Software (Harris)</a:t>
            </a:r>
          </a:p>
        </p:txBody>
      </p:sp>
      <p:sp>
        <p:nvSpPr>
          <p:cNvPr id="14" name="Striped Right Arrow 13"/>
          <p:cNvSpPr/>
          <p:nvPr/>
        </p:nvSpPr>
        <p:spPr bwMode="auto">
          <a:xfrm>
            <a:off x="2377440" y="1567518"/>
            <a:ext cx="1027611" cy="343989"/>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5" name="Striped Right Arrow 14"/>
          <p:cNvSpPr/>
          <p:nvPr/>
        </p:nvSpPr>
        <p:spPr bwMode="auto">
          <a:xfrm>
            <a:off x="5351556" y="1545738"/>
            <a:ext cx="1027611" cy="343989"/>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6" name="Flowchart: Multidocument 15"/>
          <p:cNvSpPr/>
          <p:nvPr/>
        </p:nvSpPr>
        <p:spPr bwMode="auto">
          <a:xfrm>
            <a:off x="6715151" y="1271438"/>
            <a:ext cx="1018904" cy="1071154"/>
          </a:xfrm>
          <a:prstGeom prst="flowChartMultidocumen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grpSp>
        <p:nvGrpSpPr>
          <p:cNvPr id="3" name="Group 20"/>
          <p:cNvGrpSpPr/>
          <p:nvPr/>
        </p:nvGrpSpPr>
        <p:grpSpPr>
          <a:xfrm>
            <a:off x="6657685" y="2420959"/>
            <a:ext cx="897012" cy="836023"/>
            <a:chOff x="6579304" y="2455795"/>
            <a:chExt cx="897012" cy="836023"/>
          </a:xfrm>
        </p:grpSpPr>
        <p:sp>
          <p:nvSpPr>
            <p:cNvPr id="18" name="Flowchart: Magnetic Disk 17"/>
            <p:cNvSpPr/>
            <p:nvPr/>
          </p:nvSpPr>
          <p:spPr bwMode="auto">
            <a:xfrm>
              <a:off x="6858007" y="2455795"/>
              <a:ext cx="618309" cy="531223"/>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9" name="Flowchart: Magnetic Disk 18"/>
            <p:cNvSpPr/>
            <p:nvPr/>
          </p:nvSpPr>
          <p:spPr bwMode="auto">
            <a:xfrm>
              <a:off x="6731719" y="2608195"/>
              <a:ext cx="618309" cy="531223"/>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0" name="Flowchart: Magnetic Disk 19"/>
            <p:cNvSpPr/>
            <p:nvPr/>
          </p:nvSpPr>
          <p:spPr bwMode="auto">
            <a:xfrm>
              <a:off x="6579304" y="2760595"/>
              <a:ext cx="618309" cy="531223"/>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            </a:t>
              </a:r>
            </a:p>
          </p:txBody>
        </p:sp>
      </p:grpSp>
      <p:sp>
        <p:nvSpPr>
          <p:cNvPr id="25" name="TextBox 24"/>
          <p:cNvSpPr txBox="1"/>
          <p:nvPr/>
        </p:nvSpPr>
        <p:spPr>
          <a:xfrm>
            <a:off x="2593738" y="3187434"/>
            <a:ext cx="1280168" cy="369332"/>
          </a:xfrm>
          <a:prstGeom prst="rect">
            <a:avLst/>
          </a:prstGeom>
          <a:noFill/>
        </p:spPr>
        <p:txBody>
          <a:bodyPr wrap="square" rtlCol="0">
            <a:spAutoFit/>
          </a:bodyPr>
          <a:lstStyle/>
          <a:p>
            <a:r>
              <a:rPr lang="en-US" dirty="0" smtClean="0"/>
              <a:t>AWG</a:t>
            </a:r>
            <a:endParaRPr lang="en-US" dirty="0"/>
          </a:p>
        </p:txBody>
      </p:sp>
      <p:sp>
        <p:nvSpPr>
          <p:cNvPr id="26" name="TextBox 25"/>
          <p:cNvSpPr txBox="1"/>
          <p:nvPr/>
        </p:nvSpPr>
        <p:spPr>
          <a:xfrm>
            <a:off x="5253448" y="3131542"/>
            <a:ext cx="1947317" cy="707886"/>
          </a:xfrm>
          <a:prstGeom prst="rect">
            <a:avLst/>
          </a:prstGeom>
          <a:noFill/>
        </p:spPr>
        <p:txBody>
          <a:bodyPr wrap="square" rtlCol="0">
            <a:spAutoFit/>
          </a:bodyPr>
          <a:lstStyle/>
          <a:p>
            <a:r>
              <a:rPr lang="en-US" dirty="0" smtClean="0"/>
              <a:t>Harris/</a:t>
            </a:r>
          </a:p>
          <a:p>
            <a:r>
              <a:rPr lang="en-US" dirty="0" smtClean="0"/>
              <a:t>AER</a:t>
            </a:r>
            <a:endParaRPr lang="en-US" dirty="0"/>
          </a:p>
        </p:txBody>
      </p:sp>
      <p:sp>
        <p:nvSpPr>
          <p:cNvPr id="27" name="TextBox 26"/>
          <p:cNvSpPr txBox="1"/>
          <p:nvPr/>
        </p:nvSpPr>
        <p:spPr>
          <a:xfrm>
            <a:off x="3980124" y="4046999"/>
            <a:ext cx="1133868" cy="400110"/>
          </a:xfrm>
          <a:prstGeom prst="rect">
            <a:avLst/>
          </a:prstGeom>
          <a:noFill/>
        </p:spPr>
        <p:txBody>
          <a:bodyPr wrap="square" rtlCol="0">
            <a:spAutoFit/>
          </a:bodyPr>
          <a:lstStyle/>
          <a:p>
            <a:r>
              <a:rPr lang="en-US" dirty="0" smtClean="0"/>
              <a:t>GSP</a:t>
            </a:r>
            <a:endParaRPr lang="en-US" dirty="0"/>
          </a:p>
        </p:txBody>
      </p:sp>
      <p:grpSp>
        <p:nvGrpSpPr>
          <p:cNvPr id="4" name="Group 29"/>
          <p:cNvGrpSpPr/>
          <p:nvPr/>
        </p:nvGrpSpPr>
        <p:grpSpPr>
          <a:xfrm>
            <a:off x="3395396" y="2774516"/>
            <a:ext cx="1833168" cy="1258436"/>
            <a:chOff x="3226509" y="2908628"/>
            <a:chExt cx="1833168" cy="1258436"/>
          </a:xfrm>
        </p:grpSpPr>
        <p:sp>
          <p:nvSpPr>
            <p:cNvPr id="22" name="Curved Down Arrow 21"/>
            <p:cNvSpPr/>
            <p:nvPr/>
          </p:nvSpPr>
          <p:spPr bwMode="auto">
            <a:xfrm>
              <a:off x="3291834" y="2908628"/>
              <a:ext cx="1767843" cy="531242"/>
            </a:xfrm>
            <a:prstGeom prst="curvedDownArrow">
              <a:avLst/>
            </a:prstGeom>
            <a:gradFill>
              <a:gsLst>
                <a:gs pos="0">
                  <a:srgbClr val="000000"/>
                </a:gs>
                <a:gs pos="39999">
                  <a:srgbClr val="0A128C"/>
                </a:gs>
                <a:gs pos="70000">
                  <a:srgbClr val="181CC7"/>
                </a:gs>
                <a:gs pos="88000">
                  <a:srgbClr val="7005D4"/>
                </a:gs>
                <a:gs pos="100000">
                  <a:srgbClr val="8C3D91"/>
                </a:gs>
              </a:gsLst>
              <a:lin ang="27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3" name="Curved Down Arrow 22"/>
            <p:cNvSpPr/>
            <p:nvPr/>
          </p:nvSpPr>
          <p:spPr bwMode="auto">
            <a:xfrm rot="10800000">
              <a:off x="3226509" y="3635822"/>
              <a:ext cx="1767843" cy="531242"/>
            </a:xfrm>
            <a:prstGeom prst="curvedDownArrow">
              <a:avLst/>
            </a:prstGeom>
            <a:gradFill>
              <a:gsLst>
                <a:gs pos="0">
                  <a:srgbClr val="000000"/>
                </a:gs>
                <a:gs pos="39999">
                  <a:srgbClr val="0A128C"/>
                </a:gs>
                <a:gs pos="70000">
                  <a:srgbClr val="181CC7"/>
                </a:gs>
                <a:gs pos="88000">
                  <a:srgbClr val="7005D4"/>
                </a:gs>
                <a:gs pos="100000">
                  <a:srgbClr val="8C3D91"/>
                </a:gs>
              </a:gsLst>
              <a:lin ang="27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28" name="TextBox 27"/>
            <p:cNvSpPr txBox="1"/>
            <p:nvPr/>
          </p:nvSpPr>
          <p:spPr>
            <a:xfrm>
              <a:off x="3668714" y="3161199"/>
              <a:ext cx="1346355" cy="738664"/>
            </a:xfrm>
            <a:prstGeom prst="rect">
              <a:avLst/>
            </a:prstGeom>
            <a:noFill/>
          </p:spPr>
          <p:txBody>
            <a:bodyPr wrap="square" rtlCol="0">
              <a:spAutoFit/>
            </a:bodyPr>
            <a:lstStyle/>
            <a:p>
              <a:r>
                <a:rPr lang="en-US" sz="1400" dirty="0" smtClean="0"/>
                <a:t>Technical Interchange Meetings</a:t>
              </a:r>
              <a:endParaRPr lang="en-US" sz="1400" dirty="0"/>
            </a:p>
          </p:txBody>
        </p:sp>
      </p:grpSp>
      <p:sp>
        <p:nvSpPr>
          <p:cNvPr id="32" name="TextBox 31"/>
          <p:cNvSpPr txBox="1"/>
          <p:nvPr/>
        </p:nvSpPr>
        <p:spPr>
          <a:xfrm>
            <a:off x="114299" y="1408172"/>
            <a:ext cx="991680" cy="461665"/>
          </a:xfrm>
          <a:prstGeom prst="rect">
            <a:avLst/>
          </a:prstGeom>
          <a:noFill/>
        </p:spPr>
        <p:txBody>
          <a:bodyPr wrap="square" rtlCol="0">
            <a:spAutoFit/>
          </a:bodyPr>
          <a:lstStyle/>
          <a:p>
            <a:r>
              <a:rPr lang="en-US" sz="1200" b="1" dirty="0" smtClean="0"/>
              <a:t>L2 product ATBDs</a:t>
            </a:r>
            <a:endParaRPr lang="en-US" sz="1200" b="1" dirty="0"/>
          </a:p>
        </p:txBody>
      </p:sp>
      <p:sp>
        <p:nvSpPr>
          <p:cNvPr id="33" name="TextBox 32"/>
          <p:cNvSpPr txBox="1"/>
          <p:nvPr/>
        </p:nvSpPr>
        <p:spPr>
          <a:xfrm>
            <a:off x="114299" y="2551600"/>
            <a:ext cx="991680" cy="1308050"/>
          </a:xfrm>
          <a:prstGeom prst="rect">
            <a:avLst/>
          </a:prstGeom>
          <a:noFill/>
        </p:spPr>
        <p:txBody>
          <a:bodyPr wrap="square" rtlCol="0">
            <a:spAutoFit/>
          </a:bodyPr>
          <a:lstStyle/>
          <a:p>
            <a:r>
              <a:rPr lang="en-US" sz="1200" b="1" dirty="0" smtClean="0"/>
              <a:t>Test datasets </a:t>
            </a:r>
            <a:r>
              <a:rPr lang="en-US" sz="1100" dirty="0" smtClean="0"/>
              <a:t>(proxy  instrument inputs; L2 product outputs)</a:t>
            </a:r>
            <a:endParaRPr lang="en-US" sz="1100" dirty="0"/>
          </a:p>
        </p:txBody>
      </p:sp>
      <p:sp>
        <p:nvSpPr>
          <p:cNvPr id="34" name="TextBox 33"/>
          <p:cNvSpPr txBox="1"/>
          <p:nvPr/>
        </p:nvSpPr>
        <p:spPr>
          <a:xfrm>
            <a:off x="7824006" y="1454198"/>
            <a:ext cx="1283417" cy="461665"/>
          </a:xfrm>
          <a:prstGeom prst="rect">
            <a:avLst/>
          </a:prstGeom>
          <a:noFill/>
        </p:spPr>
        <p:txBody>
          <a:bodyPr wrap="square" rtlCol="0">
            <a:spAutoFit/>
          </a:bodyPr>
          <a:lstStyle/>
          <a:p>
            <a:r>
              <a:rPr lang="en-US" sz="1200" b="1" dirty="0" smtClean="0"/>
              <a:t>L2 product source  code</a:t>
            </a:r>
            <a:endParaRPr lang="en-US" sz="1200" b="1" dirty="0"/>
          </a:p>
        </p:txBody>
      </p:sp>
      <p:sp>
        <p:nvSpPr>
          <p:cNvPr id="35" name="TextBox 34"/>
          <p:cNvSpPr txBox="1"/>
          <p:nvPr/>
        </p:nvSpPr>
        <p:spPr>
          <a:xfrm>
            <a:off x="7750854" y="2490517"/>
            <a:ext cx="991680" cy="461665"/>
          </a:xfrm>
          <a:prstGeom prst="rect">
            <a:avLst/>
          </a:prstGeom>
          <a:noFill/>
        </p:spPr>
        <p:txBody>
          <a:bodyPr wrap="square" rtlCol="0">
            <a:spAutoFit/>
          </a:bodyPr>
          <a:lstStyle/>
          <a:p>
            <a:r>
              <a:rPr lang="en-US" sz="1200" b="1" dirty="0" smtClean="0"/>
              <a:t>L2 product datasets</a:t>
            </a:r>
            <a:endParaRPr lang="en-US" sz="1200" b="1" dirty="0"/>
          </a:p>
        </p:txBody>
      </p:sp>
      <p:grpSp>
        <p:nvGrpSpPr>
          <p:cNvPr id="5" name="Group 35"/>
          <p:cNvGrpSpPr/>
          <p:nvPr/>
        </p:nvGrpSpPr>
        <p:grpSpPr>
          <a:xfrm>
            <a:off x="1158240" y="1255776"/>
            <a:ext cx="938784" cy="1231392"/>
            <a:chOff x="1706880" y="3450336"/>
            <a:chExt cx="938784" cy="1231392"/>
          </a:xfrm>
        </p:grpSpPr>
        <p:sp>
          <p:nvSpPr>
            <p:cNvPr id="37" name="Cube 36"/>
            <p:cNvSpPr/>
            <p:nvPr/>
          </p:nvSpPr>
          <p:spPr>
            <a:xfrm>
              <a:off x="2011680" y="3450336"/>
              <a:ext cx="633984" cy="950976"/>
            </a:xfrm>
            <a:prstGeom prst="cube">
              <a:avLst>
                <a:gd name="adj" fmla="val 9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ube 37"/>
            <p:cNvSpPr/>
            <p:nvPr/>
          </p:nvSpPr>
          <p:spPr>
            <a:xfrm>
              <a:off x="1859280" y="3578352"/>
              <a:ext cx="633984" cy="950976"/>
            </a:xfrm>
            <a:prstGeom prst="cube">
              <a:avLst>
                <a:gd name="adj" fmla="val 9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ube 38"/>
            <p:cNvSpPr/>
            <p:nvPr/>
          </p:nvSpPr>
          <p:spPr>
            <a:xfrm>
              <a:off x="1706880" y="3730752"/>
              <a:ext cx="633984" cy="950976"/>
            </a:xfrm>
            <a:prstGeom prst="cube">
              <a:avLst>
                <a:gd name="adj" fmla="val 96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2277" y="182138"/>
            <a:ext cx="7620000" cy="536575"/>
          </a:xfrm>
        </p:spPr>
        <p:txBody>
          <a:bodyPr/>
          <a:lstStyle/>
          <a:p>
            <a:pPr algn="ctr"/>
            <a:r>
              <a:rPr lang="en-US" sz="2400" b="1" dirty="0" smtClean="0">
                <a:solidFill>
                  <a:srgbClr val="0000FF"/>
                </a:solidFill>
                <a:effectLst>
                  <a:outerShdw blurRad="38100" dist="38100" dir="2700000" algn="tl">
                    <a:srgbClr val="000000">
                      <a:alpha val="43137"/>
                    </a:srgbClr>
                  </a:outerShdw>
                </a:effectLst>
              </a:rPr>
              <a:t>Level-2 Product Algorithm </a:t>
            </a:r>
            <a:br>
              <a:rPr lang="en-US" sz="2400" b="1" dirty="0" smtClean="0">
                <a:solidFill>
                  <a:srgbClr val="0000FF"/>
                </a:solidFill>
                <a:effectLst>
                  <a:outerShdw blurRad="38100" dist="38100" dir="2700000" algn="tl">
                    <a:srgbClr val="000000">
                      <a:alpha val="43137"/>
                    </a:srgbClr>
                  </a:outerShdw>
                </a:effectLst>
              </a:rPr>
            </a:br>
            <a:r>
              <a:rPr lang="en-US" sz="2400" b="1" dirty="0" smtClean="0">
                <a:solidFill>
                  <a:srgbClr val="0000FF"/>
                </a:solidFill>
                <a:effectLst>
                  <a:outerShdw blurRad="38100" dist="38100" dir="2700000" algn="tl">
                    <a:srgbClr val="000000">
                      <a:alpha val="43137"/>
                    </a:srgbClr>
                  </a:outerShdw>
                </a:effectLst>
              </a:rPr>
              <a:t>Clarification Resolution Activity</a:t>
            </a:r>
            <a:endParaRPr lang="en-US" b="1" dirty="0" smtClean="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8900" y="5405680"/>
            <a:ext cx="8928100" cy="766346"/>
          </a:xfrm>
          <a:solidFill>
            <a:srgbClr val="FFCC66"/>
          </a:solidFill>
          <a:scene3d>
            <a:camera prst="orthographicFront"/>
            <a:lightRig rig="threePt" dir="t"/>
          </a:scene3d>
          <a:sp3d>
            <a:bevelT/>
          </a:sp3d>
        </p:spPr>
        <p:txBody>
          <a:bodyPr/>
          <a:lstStyle/>
          <a:p>
            <a:pPr>
              <a:buNone/>
            </a:pPr>
            <a:r>
              <a:rPr lang="en-US" dirty="0" smtClean="0"/>
              <a:t>	</a:t>
            </a:r>
            <a:r>
              <a:rPr lang="en-US" b="1" dirty="0" smtClean="0"/>
              <a:t>Illustrates the </a:t>
            </a:r>
            <a:r>
              <a:rPr lang="en-US" b="1" u="sng" dirty="0" smtClean="0"/>
              <a:t>identification and resolution </a:t>
            </a:r>
            <a:r>
              <a:rPr lang="en-US" b="1" dirty="0" smtClean="0"/>
              <a:t>of Level-2  algorithm clarification questions since the 100% Algorithm Package delivery   </a:t>
            </a:r>
          </a:p>
          <a:p>
            <a:pPr>
              <a:buNone/>
            </a:pPr>
            <a:endParaRPr lang="en-US" b="1" dirty="0" smtClean="0"/>
          </a:p>
          <a:p>
            <a:pPr>
              <a:buNone/>
            </a:pPr>
            <a:endParaRPr lang="en-US" dirty="0" smtClean="0"/>
          </a:p>
        </p:txBody>
      </p:sp>
      <p:sp>
        <p:nvSpPr>
          <p:cNvPr id="5" name="Rectangular Callout 4"/>
          <p:cNvSpPr/>
          <p:nvPr/>
        </p:nvSpPr>
        <p:spPr bwMode="auto">
          <a:xfrm>
            <a:off x="7362700" y="883725"/>
            <a:ext cx="1676400" cy="838200"/>
          </a:xfrm>
          <a:prstGeom prst="wedgeRectCallout">
            <a:avLst>
              <a:gd name="adj1" fmla="val -60917"/>
              <a:gd name="adj2" fmla="val 18561"/>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600" b="1" i="0" dirty="0" smtClean="0">
                <a:solidFill>
                  <a:srgbClr val="000000"/>
                </a:solidFill>
                <a:latin typeface="Times New Roman" pitchFamily="18" charset="0"/>
              </a:rPr>
              <a:t>52 new questions added in May</a:t>
            </a:r>
          </a:p>
        </p:txBody>
      </p:sp>
      <p:sp>
        <p:nvSpPr>
          <p:cNvPr id="6" name="Rectangular Callout 5"/>
          <p:cNvSpPr/>
          <p:nvPr/>
        </p:nvSpPr>
        <p:spPr bwMode="auto">
          <a:xfrm>
            <a:off x="7364350" y="1828800"/>
            <a:ext cx="1676400" cy="838200"/>
          </a:xfrm>
          <a:prstGeom prst="wedgeRectCallout">
            <a:avLst>
              <a:gd name="adj1" fmla="val -59648"/>
              <a:gd name="adj2" fmla="val -30849"/>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600" b="1" i="0" dirty="0" smtClean="0">
                <a:solidFill>
                  <a:srgbClr val="000000"/>
                </a:solidFill>
                <a:latin typeface="Times New Roman" pitchFamily="18" charset="0"/>
              </a:rPr>
              <a:t>97 questions answered and  closed in May</a:t>
            </a:r>
          </a:p>
        </p:txBody>
      </p:sp>
      <p:sp>
        <p:nvSpPr>
          <p:cNvPr id="7" name="Rectangular Callout 6"/>
          <p:cNvSpPr/>
          <p:nvPr/>
        </p:nvSpPr>
        <p:spPr bwMode="auto">
          <a:xfrm>
            <a:off x="7408225" y="4136886"/>
            <a:ext cx="1676400" cy="990600"/>
          </a:xfrm>
          <a:prstGeom prst="wedgeRectCallout">
            <a:avLst>
              <a:gd name="adj1" fmla="val -64705"/>
              <a:gd name="adj2" fmla="val -13140"/>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0" hangingPunct="0"/>
            <a:r>
              <a:rPr lang="en-US" sz="1600" b="1" i="0" dirty="0" smtClean="0">
                <a:solidFill>
                  <a:srgbClr val="000000"/>
                </a:solidFill>
                <a:latin typeface="Times New Roman" pitchFamily="18" charset="0"/>
              </a:rPr>
              <a:t>Net decrease of 45 open questions in May</a:t>
            </a:r>
          </a:p>
        </p:txBody>
      </p:sp>
      <p:cxnSp>
        <p:nvCxnSpPr>
          <p:cNvPr id="9" name="Straight Arrow Connector 8"/>
          <p:cNvCxnSpPr/>
          <p:nvPr/>
        </p:nvCxnSpPr>
        <p:spPr bwMode="auto">
          <a:xfrm rot="5400000" flipH="1" flipV="1">
            <a:off x="3201194" y="4723606"/>
            <a:ext cx="457200" cy="1588"/>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0" name="TextBox 9"/>
          <p:cNvSpPr txBox="1"/>
          <p:nvPr/>
        </p:nvSpPr>
        <p:spPr>
          <a:xfrm>
            <a:off x="3581400" y="4419600"/>
            <a:ext cx="2819400" cy="707886"/>
          </a:xfrm>
          <a:prstGeom prst="rect">
            <a:avLst/>
          </a:prstGeom>
          <a:noFill/>
        </p:spPr>
        <p:txBody>
          <a:bodyPr wrap="square" rtlCol="0">
            <a:spAutoFit/>
          </a:bodyPr>
          <a:lstStyle/>
          <a:p>
            <a:pPr algn="l" eaLnBrk="0" hangingPunct="0"/>
            <a:r>
              <a:rPr lang="en-US" b="0" i="0" dirty="0" smtClean="0">
                <a:solidFill>
                  <a:srgbClr val="000000"/>
                </a:solidFill>
                <a:latin typeface="Times New Roman" pitchFamily="18" charset="0"/>
              </a:rPr>
              <a:t>100% Algorithm Package Delivery</a:t>
            </a:r>
            <a:endParaRPr lang="en-US" b="0" i="0" dirty="0">
              <a:solidFill>
                <a:srgbClr val="000000"/>
              </a:solidFill>
              <a:latin typeface="Times New Roman" pitchFamily="18" charset="0"/>
            </a:endParaRPr>
          </a:p>
        </p:txBody>
      </p:sp>
      <p:graphicFrame>
        <p:nvGraphicFramePr>
          <p:cNvPr id="11" name="Chart 10"/>
          <p:cNvGraphicFramePr/>
          <p:nvPr/>
        </p:nvGraphicFramePr>
        <p:xfrm>
          <a:off x="349345" y="666461"/>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1096" y="6210126"/>
            <a:ext cx="3750067" cy="338554"/>
          </a:xfrm>
          <a:prstGeom prst="rect">
            <a:avLst/>
          </a:prstGeom>
          <a:noFill/>
        </p:spPr>
        <p:txBody>
          <a:bodyPr wrap="square" rtlCol="0">
            <a:spAutoFit/>
          </a:bodyPr>
          <a:lstStyle/>
          <a:p>
            <a:pPr algn="l"/>
            <a:r>
              <a:rPr lang="en-US" sz="1600" b="0" dirty="0" smtClean="0">
                <a:solidFill>
                  <a:srgbClr val="A50021"/>
                </a:solidFill>
              </a:rPr>
              <a:t>Slide courtesy of Harris/AER</a:t>
            </a:r>
            <a:endParaRPr lang="en-US" sz="1600" b="0" dirty="0">
              <a:solidFill>
                <a:srgbClr val="A5002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89" y="65088"/>
            <a:ext cx="7524206" cy="752475"/>
          </a:xfrm>
        </p:spPr>
        <p:txBody>
          <a:bodyPr/>
          <a:lstStyle/>
          <a:p>
            <a:r>
              <a:rPr lang="en-US" sz="2400" b="1" dirty="0" smtClean="0">
                <a:solidFill>
                  <a:srgbClr val="0000FF"/>
                </a:solidFill>
                <a:effectLst>
                  <a:outerShdw blurRad="38100" dist="38100" dir="2700000" algn="tl">
                    <a:srgbClr val="000000">
                      <a:alpha val="43137"/>
                    </a:srgbClr>
                  </a:outerShdw>
                </a:effectLst>
              </a:rPr>
              <a:t>Product Application Team Progress </a:t>
            </a:r>
            <a:r>
              <a:rPr lang="en-US" sz="2400" b="1" dirty="0" smtClean="0">
                <a:solidFill>
                  <a:srgbClr val="FF0000"/>
                </a:solidFill>
                <a:effectLst>
                  <a:outerShdw blurRad="38100" dist="38100" dir="2700000" algn="tl">
                    <a:srgbClr val="000000">
                      <a:alpha val="43137"/>
                    </a:srgbClr>
                  </a:outerShdw>
                </a:effectLst>
              </a:rPr>
              <a:t/>
            </a:r>
            <a:br>
              <a:rPr lang="en-US" sz="2400" b="1" dirty="0" smtClean="0">
                <a:solidFill>
                  <a:srgbClr val="FF0000"/>
                </a:solidFill>
                <a:effectLst>
                  <a:outerShdw blurRad="38100" dist="38100" dir="2700000" algn="tl">
                    <a:srgbClr val="000000">
                      <a:alpha val="43137"/>
                    </a:srgbClr>
                  </a:outerShdw>
                </a:effectLst>
              </a:rPr>
            </a:br>
            <a:r>
              <a:rPr lang="en-US" sz="2400" b="1" i="1" dirty="0" smtClean="0">
                <a:solidFill>
                  <a:srgbClr val="FF0000"/>
                </a:solidFill>
                <a:latin typeface="Book Antiqua" pitchFamily="18" charset="0"/>
              </a:rPr>
              <a:t>Option-2 Product Algorithms…</a:t>
            </a:r>
            <a:endParaRPr lang="en-US" sz="2400" b="1" i="1" dirty="0">
              <a:solidFill>
                <a:srgbClr val="FF0000"/>
              </a:solidFill>
              <a:latin typeface="Book Antiqua" pitchFamily="18" charset="0"/>
            </a:endParaRPr>
          </a:p>
        </p:txBody>
      </p:sp>
      <p:sp>
        <p:nvSpPr>
          <p:cNvPr id="3" name="Content Placeholder 2"/>
          <p:cNvSpPr>
            <a:spLocks noGrp="1"/>
          </p:cNvSpPr>
          <p:nvPr>
            <p:ph idx="1"/>
          </p:nvPr>
        </p:nvSpPr>
        <p:spPr/>
        <p:txBody>
          <a:bodyPr/>
          <a:lstStyle/>
          <a:p>
            <a:r>
              <a:rPr lang="en-US" dirty="0" smtClean="0"/>
              <a:t>Teams have developed, tested, and delivered Versions 4 &amp; 5  of their Option-2 product algorithms to the AIT </a:t>
            </a:r>
          </a:p>
          <a:p>
            <a:endParaRPr lang="en-US" dirty="0" smtClean="0"/>
          </a:p>
          <a:p>
            <a:r>
              <a:rPr lang="en-US" dirty="0" smtClean="0"/>
              <a:t>Teams have worked to enhance their validation datasets, where possible, in response to an ADEB recommendation to “pursue more complete datasets”</a:t>
            </a:r>
          </a:p>
          <a:p>
            <a:endParaRPr lang="en-US" dirty="0" smtClean="0"/>
          </a:p>
          <a:p>
            <a:r>
              <a:rPr lang="en-US" dirty="0" smtClean="0"/>
              <a:t>Completed their Algorithm Readiness Reviews (ARR)</a:t>
            </a:r>
          </a:p>
          <a:p>
            <a:endParaRPr lang="en-US" dirty="0" smtClean="0"/>
          </a:p>
          <a:p>
            <a:r>
              <a:rPr lang="en-US" dirty="0" smtClean="0"/>
              <a:t>Completed their 100% Algorithm Theoretical Basis Documents (ATBD)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89" y="65088"/>
            <a:ext cx="7524206" cy="752475"/>
          </a:xfrm>
        </p:spPr>
        <p:txBody>
          <a:bodyPr/>
          <a:lstStyle/>
          <a:p>
            <a:r>
              <a:rPr lang="en-US" sz="2400" b="1" dirty="0" smtClean="0">
                <a:solidFill>
                  <a:srgbClr val="0000FF"/>
                </a:solidFill>
                <a:effectLst>
                  <a:outerShdw blurRad="38100" dist="38100" dir="2700000" algn="tl">
                    <a:srgbClr val="000000">
                      <a:alpha val="43137"/>
                    </a:srgbClr>
                  </a:outerShdw>
                </a:effectLst>
              </a:rPr>
              <a:t>Product Application Team Progress </a:t>
            </a:r>
            <a:r>
              <a:rPr lang="en-US" sz="2400" dirty="0" smtClean="0"/>
              <a:t/>
            </a:r>
            <a:br>
              <a:rPr lang="en-US" sz="2400" dirty="0" smtClean="0"/>
            </a:br>
            <a:r>
              <a:rPr lang="en-US" sz="2400" b="1" i="1" dirty="0" smtClean="0">
                <a:solidFill>
                  <a:srgbClr val="FF0000"/>
                </a:solidFill>
                <a:latin typeface="Book Antiqua" pitchFamily="18" charset="0"/>
              </a:rPr>
              <a:t>Baseline Product Algorithms…</a:t>
            </a:r>
            <a:endParaRPr lang="en-US" sz="2400" b="1" i="1" dirty="0">
              <a:solidFill>
                <a:srgbClr val="FF0000"/>
              </a:solidFill>
              <a:latin typeface="Book Antiqua" pitchFamily="18" charset="0"/>
            </a:endParaRPr>
          </a:p>
        </p:txBody>
      </p:sp>
      <p:sp>
        <p:nvSpPr>
          <p:cNvPr id="3" name="Content Placeholder 2"/>
          <p:cNvSpPr>
            <a:spLocks noGrp="1"/>
          </p:cNvSpPr>
          <p:nvPr>
            <p:ph idx="1"/>
          </p:nvPr>
        </p:nvSpPr>
        <p:spPr>
          <a:xfrm>
            <a:off x="457200" y="1213213"/>
            <a:ext cx="8229600" cy="4926013"/>
          </a:xfrm>
        </p:spPr>
        <p:txBody>
          <a:bodyPr/>
          <a:lstStyle/>
          <a:p>
            <a:r>
              <a:rPr lang="en-US" dirty="0" smtClean="0"/>
              <a:t>Teams have been interacting with GSP and Harris/AER and responding to specific algorithm questions  </a:t>
            </a:r>
          </a:p>
          <a:p>
            <a:endParaRPr lang="en-US" dirty="0" smtClean="0"/>
          </a:p>
          <a:p>
            <a:r>
              <a:rPr lang="en-US" dirty="0" smtClean="0"/>
              <a:t>Teams involved in a number of baseline product validation activities</a:t>
            </a:r>
            <a:endParaRPr lang="en-US" i="1" dirty="0" smtClean="0"/>
          </a:p>
          <a:p>
            <a:pPr lvl="1"/>
            <a:r>
              <a:rPr lang="en-US" dirty="0" smtClean="0"/>
              <a:t>Development of their routine and  “deep-dive” validation tools</a:t>
            </a:r>
          </a:p>
          <a:p>
            <a:pPr lvl="1"/>
            <a:r>
              <a:rPr lang="en-US" dirty="0" smtClean="0"/>
              <a:t>Continuing to validate their baseline products and enhance their validation datasets, where possible, in response to an ADEB recommendation to “Continue to pursue more complete data sets even after 100% delivery”. </a:t>
            </a:r>
          </a:p>
          <a:p>
            <a:pPr lvl="1"/>
            <a:r>
              <a:rPr lang="en-US" dirty="0" smtClean="0"/>
              <a:t>Some teams have established routine near real-time product processing, when possible, using available proxy data</a:t>
            </a:r>
          </a:p>
          <a:p>
            <a:pPr lvl="1"/>
            <a:r>
              <a:rPr lang="en-US" dirty="0" smtClean="0"/>
              <a:t>Identification of case study situations where algorithms are not performing well</a:t>
            </a:r>
          </a:p>
          <a:p>
            <a:pPr lvl="1"/>
            <a:r>
              <a:rPr lang="en-US" dirty="0" smtClean="0"/>
              <a:t>Algorithm enhancements (beyond the 100% delivered algorithm)</a:t>
            </a:r>
            <a:endParaRPr lang="en-US" sz="1900"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00FF"/>
                </a:solidFill>
                <a:effectLst>
                  <a:outerShdw blurRad="38100" dist="38100" dir="2700000" algn="tl">
                    <a:srgbClr val="000000">
                      <a:alpha val="43137"/>
                    </a:srgbClr>
                  </a:outerShdw>
                </a:effectLst>
              </a:rPr>
              <a:t>Outline</a:t>
            </a:r>
            <a:endParaRPr lang="en-US" sz="3600" b="1" dirty="0">
              <a:solidFill>
                <a:srgbClr val="0000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b="1" dirty="0" smtClean="0">
                <a:solidFill>
                  <a:srgbClr val="000099"/>
                </a:solidFill>
              </a:rPr>
              <a:t>AWG Role</a:t>
            </a:r>
          </a:p>
          <a:p>
            <a:r>
              <a:rPr lang="en-US" b="1" dirty="0" smtClean="0">
                <a:solidFill>
                  <a:srgbClr val="000099"/>
                </a:solidFill>
              </a:rPr>
              <a:t>Level-2 Product Algorithm and Validation Scope</a:t>
            </a:r>
          </a:p>
          <a:p>
            <a:r>
              <a:rPr lang="en-US" b="1" dirty="0" smtClean="0">
                <a:solidFill>
                  <a:srgbClr val="000099"/>
                </a:solidFill>
              </a:rPr>
              <a:t>AWG Meetings and Reviews</a:t>
            </a:r>
          </a:p>
          <a:p>
            <a:r>
              <a:rPr lang="en-US" b="1" dirty="0" smtClean="0">
                <a:solidFill>
                  <a:srgbClr val="000099"/>
                </a:solidFill>
              </a:rPr>
              <a:t>Progress and Current Efforts</a:t>
            </a:r>
          </a:p>
          <a:p>
            <a:r>
              <a:rPr lang="en-US" b="1" dirty="0" smtClean="0">
                <a:solidFill>
                  <a:srgbClr val="000099"/>
                </a:solidFill>
              </a:rPr>
              <a:t>Looking Ahead</a:t>
            </a:r>
          </a:p>
          <a:p>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6203" y="117340"/>
            <a:ext cx="7529649" cy="752475"/>
          </a:xfrm>
        </p:spPr>
        <p:txBody>
          <a:bodyPr/>
          <a:lstStyle/>
          <a:p>
            <a:r>
              <a:rPr lang="en-US" b="1" dirty="0" smtClean="0">
                <a:solidFill>
                  <a:srgbClr val="0000FF"/>
                </a:solidFill>
                <a:effectLst>
                  <a:outerShdw blurRad="38100" dist="38100" dir="2700000" algn="tl">
                    <a:srgbClr val="000000">
                      <a:alpha val="43137"/>
                    </a:srgbClr>
                  </a:outerShdw>
                </a:effectLst>
              </a:rPr>
              <a:t>AWG Cal/Val Tool Development</a:t>
            </a:r>
            <a:r>
              <a:rPr lang="en-US" sz="2400" dirty="0" smtClean="0"/>
              <a:t/>
            </a:r>
            <a:br>
              <a:rPr lang="en-US" sz="2400" dirty="0" smtClean="0"/>
            </a:br>
            <a:r>
              <a:rPr lang="en-US" sz="2400" b="1" i="1" dirty="0" smtClean="0">
                <a:solidFill>
                  <a:srgbClr val="FF0000"/>
                </a:solidFill>
                <a:latin typeface="Book Antiqua" pitchFamily="18" charset="0"/>
              </a:rPr>
              <a:t>Two Categories of Validation Tools...</a:t>
            </a:r>
            <a:endParaRPr lang="en-US" b="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169690261"/>
              </p:ext>
            </p:extLst>
          </p:nvPr>
        </p:nvGraphicFramePr>
        <p:xfrm>
          <a:off x="576072" y="3048000"/>
          <a:ext cx="7696200" cy="3322983"/>
        </p:xfrm>
        <a:graphic>
          <a:graphicData uri="http://schemas.openxmlformats.org/drawingml/2006/table">
            <a:tbl>
              <a:tblPr firstRow="1" bandRow="1">
                <a:tableStyleId>{5C22544A-7EE6-4342-B048-85BDC9FD1C3A}</a:tableStyleId>
              </a:tblPr>
              <a:tblGrid>
                <a:gridCol w="228600"/>
                <a:gridCol w="3810000"/>
                <a:gridCol w="3657600"/>
              </a:tblGrid>
              <a:tr h="467581">
                <a:tc>
                  <a:txBody>
                    <a:bodyPr/>
                    <a:lstStyle/>
                    <a:p>
                      <a:endParaRPr lang="en-US" dirty="0"/>
                    </a:p>
                  </a:txBody>
                  <a:tcPr/>
                </a:tc>
                <a:tc>
                  <a:txBody>
                    <a:bodyPr/>
                    <a:lstStyle/>
                    <a:p>
                      <a:r>
                        <a:rPr lang="en-US" sz="1800" i="1" dirty="0" smtClean="0">
                          <a:solidFill>
                            <a:schemeClr val="tx1"/>
                          </a:solidFill>
                        </a:rPr>
                        <a:t>“</a:t>
                      </a:r>
                      <a:r>
                        <a:rPr lang="en-US" sz="1800" i="0" dirty="0" smtClean="0">
                          <a:solidFill>
                            <a:schemeClr val="tx1"/>
                          </a:solidFill>
                        </a:rPr>
                        <a:t>Routine” </a:t>
                      </a:r>
                      <a:r>
                        <a:rPr lang="en-US" sz="1800" b="0" dirty="0" smtClean="0">
                          <a:solidFill>
                            <a:schemeClr val="tx1"/>
                          </a:solidFill>
                        </a:rPr>
                        <a:t>Validation Tools</a:t>
                      </a:r>
                      <a:endParaRPr lang="en-US" sz="1800" b="0" dirty="0">
                        <a:solidFill>
                          <a:schemeClr val="tx1"/>
                        </a:solidFill>
                      </a:endParaRPr>
                    </a:p>
                  </a:txBody>
                  <a:tcPr/>
                </a:tc>
                <a:tc>
                  <a:txBody>
                    <a:bodyPr/>
                    <a:lstStyle/>
                    <a:p>
                      <a:r>
                        <a:rPr lang="en-US" sz="1800" dirty="0" smtClean="0">
                          <a:solidFill>
                            <a:schemeClr val="tx1"/>
                          </a:solidFill>
                        </a:rPr>
                        <a:t>“Deep Dive” </a:t>
                      </a:r>
                      <a:r>
                        <a:rPr lang="en-US" sz="1800" b="0" dirty="0" smtClean="0">
                          <a:solidFill>
                            <a:schemeClr val="tx1"/>
                          </a:solidFill>
                        </a:rPr>
                        <a:t>Validation Tools</a:t>
                      </a:r>
                      <a:endParaRPr lang="en-US" sz="1800" b="0" dirty="0">
                        <a:solidFill>
                          <a:schemeClr val="tx1"/>
                        </a:solidFill>
                      </a:endParaRPr>
                    </a:p>
                  </a:txBody>
                  <a:tcPr/>
                </a:tc>
              </a:tr>
              <a:tr h="467581">
                <a:tc>
                  <a:txBody>
                    <a:bodyPr/>
                    <a:lstStyle/>
                    <a:p>
                      <a:endParaRPr lang="en-US"/>
                    </a:p>
                  </a:txBody>
                  <a:tcPr/>
                </a:tc>
                <a:tc>
                  <a:txBody>
                    <a:bodyPr/>
                    <a:lstStyle/>
                    <a:p>
                      <a:r>
                        <a:rPr lang="en-US" dirty="0" smtClean="0"/>
                        <a:t>Bulk/overview analysis</a:t>
                      </a:r>
                      <a:endParaRPr lang="en-US" dirty="0"/>
                    </a:p>
                  </a:txBody>
                  <a:tcPr/>
                </a:tc>
                <a:tc>
                  <a:txBody>
                    <a:bodyPr/>
                    <a:lstStyle/>
                    <a:p>
                      <a:r>
                        <a:rPr lang="en-US" dirty="0" smtClean="0"/>
                        <a:t>Detailed/point analysis</a:t>
                      </a:r>
                      <a:endParaRPr lang="en-US" dirty="0"/>
                    </a:p>
                  </a:txBody>
                  <a:tcPr/>
                </a:tc>
              </a:tr>
              <a:tr h="467581">
                <a:tc>
                  <a:txBody>
                    <a:bodyPr/>
                    <a:lstStyle/>
                    <a:p>
                      <a:endParaRPr lang="en-US" dirty="0"/>
                    </a:p>
                  </a:txBody>
                  <a:tcPr/>
                </a:tc>
                <a:tc>
                  <a:txBody>
                    <a:bodyPr/>
                    <a:lstStyle/>
                    <a:p>
                      <a:r>
                        <a:rPr lang="en-US" dirty="0" smtClean="0"/>
                        <a:t>Executed soon</a:t>
                      </a:r>
                      <a:r>
                        <a:rPr lang="en-US" baseline="0" dirty="0" smtClean="0"/>
                        <a:t> after product generation</a:t>
                      </a:r>
                      <a:endParaRPr lang="en-US" dirty="0"/>
                    </a:p>
                  </a:txBody>
                  <a:tcPr/>
                </a:tc>
                <a:tc>
                  <a:txBody>
                    <a:bodyPr/>
                    <a:lstStyle/>
                    <a:p>
                      <a:r>
                        <a:rPr lang="en-US" dirty="0" smtClean="0"/>
                        <a:t>Not</a:t>
                      </a:r>
                      <a:r>
                        <a:rPr lang="en-US" baseline="0" dirty="0" smtClean="0"/>
                        <a:t> executed in real-time. </a:t>
                      </a:r>
                      <a:r>
                        <a:rPr lang="en-US" dirty="0" smtClean="0"/>
                        <a:t>May need to wait for other datasets</a:t>
                      </a:r>
                      <a:endParaRPr lang="en-US" dirty="0"/>
                    </a:p>
                  </a:txBody>
                  <a:tcPr/>
                </a:tc>
              </a:tr>
              <a:tr h="467581">
                <a:tc>
                  <a:txBody>
                    <a:bodyPr/>
                    <a:lstStyle/>
                    <a:p>
                      <a:endParaRPr lang="en-US" dirty="0"/>
                    </a:p>
                  </a:txBody>
                  <a:tcPr/>
                </a:tc>
                <a:tc>
                  <a:txBody>
                    <a:bodyPr/>
                    <a:lstStyle/>
                    <a:p>
                      <a:r>
                        <a:rPr lang="en-US" dirty="0" smtClean="0"/>
                        <a:t>Run routinely</a:t>
                      </a:r>
                      <a:endParaRPr lang="en-US" dirty="0"/>
                    </a:p>
                  </a:txBody>
                  <a:tcPr/>
                </a:tc>
                <a:tc>
                  <a:txBody>
                    <a:bodyPr/>
                    <a:lstStyle/>
                    <a:p>
                      <a:r>
                        <a:rPr lang="en-US" dirty="0" smtClean="0"/>
                        <a:t>Run when more detailed analysis of product performance is needed</a:t>
                      </a:r>
                      <a:endParaRPr lang="en-US" dirty="0"/>
                    </a:p>
                  </a:txBody>
                  <a:tcPr/>
                </a:tc>
              </a:tr>
              <a:tr h="467581">
                <a:tc>
                  <a:txBody>
                    <a:bodyPr/>
                    <a:lstStyle/>
                    <a:p>
                      <a:endParaRPr lang="en-US" dirty="0"/>
                    </a:p>
                  </a:txBody>
                  <a:tcPr/>
                </a:tc>
                <a:tc>
                  <a:txBody>
                    <a:bodyPr/>
                    <a:lstStyle/>
                    <a:p>
                      <a:r>
                        <a:rPr lang="en-US" dirty="0" smtClean="0"/>
                        <a:t>Run</a:t>
                      </a:r>
                      <a:r>
                        <a:rPr lang="en-US" baseline="0" dirty="0" smtClean="0"/>
                        <a:t> within OSPO and STAR</a:t>
                      </a:r>
                      <a:endParaRPr lang="en-US" dirty="0"/>
                    </a:p>
                  </a:txBody>
                  <a:tcPr/>
                </a:tc>
                <a:tc>
                  <a:txBody>
                    <a:bodyPr/>
                    <a:lstStyle/>
                    <a:p>
                      <a:r>
                        <a:rPr lang="en-US" dirty="0" smtClean="0"/>
                        <a:t>Run within STAR</a:t>
                      </a:r>
                      <a:endParaRPr lang="en-US" dirty="0"/>
                    </a:p>
                  </a:txBody>
                  <a:tcPr/>
                </a:tc>
              </a:tr>
              <a:tr h="491876">
                <a:tc>
                  <a:txBody>
                    <a:bodyPr/>
                    <a:lstStyle/>
                    <a:p>
                      <a:endParaRPr lang="en-US" dirty="0"/>
                    </a:p>
                  </a:txBody>
                  <a:tcPr/>
                </a:tc>
                <a:tc>
                  <a:txBody>
                    <a:bodyPr/>
                    <a:lstStyle/>
                    <a:p>
                      <a:r>
                        <a:rPr lang="en-US" dirty="0" smtClean="0"/>
                        <a:t>Automated</a:t>
                      </a:r>
                      <a:endParaRPr lang="en-US" dirty="0"/>
                    </a:p>
                  </a:txBody>
                  <a:tcPr/>
                </a:tc>
                <a:tc>
                  <a:txBody>
                    <a:bodyPr/>
                    <a:lstStyle/>
                    <a:p>
                      <a:r>
                        <a:rPr lang="en-US" dirty="0" smtClean="0"/>
                        <a:t>Automated and/or Interactive</a:t>
                      </a:r>
                      <a:r>
                        <a:rPr lang="en-US" baseline="0" dirty="0" smtClean="0"/>
                        <a:t> components</a:t>
                      </a:r>
                      <a:endParaRPr lang="en-US" dirty="0"/>
                    </a:p>
                  </a:txBody>
                  <a:tcPr/>
                </a:tc>
              </a:tr>
            </a:tbl>
          </a:graphicData>
        </a:graphic>
      </p:graphicFrame>
      <p:sp>
        <p:nvSpPr>
          <p:cNvPr id="6" name="Rectangle 3"/>
          <p:cNvSpPr txBox="1">
            <a:spLocks noChangeArrowheads="1"/>
          </p:cNvSpPr>
          <p:nvPr/>
        </p:nvSpPr>
        <p:spPr>
          <a:xfrm>
            <a:off x="396875" y="1374965"/>
            <a:ext cx="8229600" cy="4525963"/>
          </a:xfrm>
          <a:prstGeom prst="rect">
            <a:avLst/>
          </a:prstGeom>
        </p:spPr>
        <p:txBody>
          <a:bodyPr/>
          <a:lstStyle/>
          <a:p>
            <a:pPr marL="342900" marR="0" lvl="0" indent="-342900" algn="l" defTabSz="914400" rtl="0" eaLnBrk="0" fontAlgn="base" latinLnBrk="0" hangingPunct="0">
              <a:lnSpc>
                <a:spcPct val="80000"/>
              </a:lnSpc>
              <a:spcBef>
                <a:spcPct val="35000"/>
              </a:spcBef>
              <a:spcAft>
                <a:spcPct val="0"/>
              </a:spcAft>
              <a:buClrTx/>
              <a:buSzTx/>
              <a:buFontTx/>
              <a:buChar char="•"/>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“Routine”  Calibration/Validation Tools</a:t>
            </a:r>
          </a:p>
          <a:p>
            <a:pPr marL="342900" marR="0" lvl="0" indent="-342900" algn="l" defTabSz="914400" rtl="0" eaLnBrk="0" fontAlgn="base" latinLnBrk="0" hangingPunct="0">
              <a:lnSpc>
                <a:spcPct val="80000"/>
              </a:lnSpc>
              <a:spcBef>
                <a:spcPct val="35000"/>
              </a:spcBef>
              <a:spcAft>
                <a:spcPct val="0"/>
              </a:spcAft>
              <a:buClrTx/>
              <a:buSzTx/>
              <a:buFontTx/>
              <a:buChar char="•"/>
              <a:tabLst/>
              <a:defRPr/>
            </a:pPr>
            <a:endParaRPr kumimoji="0" lang="en-US" sz="2400" b="1" i="0" u="none" strike="noStrike" kern="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35000"/>
              </a:spcBef>
              <a:spcAft>
                <a:spcPct val="0"/>
              </a:spcAft>
              <a:buClrTx/>
              <a:buSzTx/>
              <a:buFontTx/>
              <a:buChar char="•"/>
              <a:tabLst/>
              <a:defRPr/>
            </a:pPr>
            <a:r>
              <a:rPr kumimoji="0" lang="en-US" sz="2400" b="1" i="0" u="none" strike="noStrike" kern="0" cap="none" spc="0" normalizeH="0" baseline="0" noProof="0" smtClean="0">
                <a:ln>
                  <a:noFill/>
                </a:ln>
                <a:solidFill>
                  <a:schemeClr val="tx1"/>
                </a:solidFill>
                <a:effectLst/>
                <a:uLnTx/>
                <a:uFillTx/>
                <a:latin typeface="+mn-lt"/>
                <a:ea typeface="+mn-ea"/>
                <a:cs typeface="+mn-cs"/>
              </a:rPr>
              <a:t>“Deep-dive”  Calibration/Validation Tools</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rPr>
              <a:t>AIT Progress</a:t>
            </a:r>
            <a:endParaRPr lang="en-US" b="1" dirty="0">
              <a:solidFill>
                <a:srgbClr val="0000FF"/>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r>
              <a:rPr lang="en-US" dirty="0" smtClean="0"/>
              <a:t>Algorithm Framework Deltas (bug fixes)</a:t>
            </a:r>
          </a:p>
          <a:p>
            <a:r>
              <a:rPr lang="en-US" dirty="0" smtClean="0"/>
              <a:t>Completed Code Unit Test (CUT) reviews (Option-2 product algorithms)</a:t>
            </a:r>
          </a:p>
          <a:p>
            <a:r>
              <a:rPr lang="en-US" dirty="0" smtClean="0"/>
              <a:t>Completed integration of new option-2 product algorithm code updates (Version 4 &amp; 5) into framework</a:t>
            </a:r>
          </a:p>
          <a:p>
            <a:r>
              <a:rPr lang="en-US" dirty="0" smtClean="0"/>
              <a:t>Generation and redelivery of some baseline product test data sets </a:t>
            </a:r>
          </a:p>
          <a:p>
            <a:r>
              <a:rPr lang="en-US" dirty="0" smtClean="0"/>
              <a:t>Correct problems uncovered as a result of interchanges with Harris/AER</a:t>
            </a:r>
          </a:p>
          <a:p>
            <a:r>
              <a:rPr lang="en-US" dirty="0" smtClean="0"/>
              <a:t>Completed generation of baseline products over longer time period (4 month runs that span all seasons) </a:t>
            </a:r>
          </a:p>
          <a:p>
            <a:r>
              <a:rPr lang="en-US" dirty="0" smtClean="0"/>
              <a:t>Coordinating validation tool software developed by teams and is working toward designing an integrated validation system</a:t>
            </a:r>
          </a:p>
          <a:p>
            <a:r>
              <a:rPr lang="en-US" dirty="0" smtClean="0"/>
              <a:t>Coordinating AWG team responses with GSP and Harris/AER</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rPr>
              <a:t>Proxy Team Progress</a:t>
            </a:r>
            <a:endParaRPr lang="en-US" b="1" dirty="0">
              <a:solidFill>
                <a:srgbClr val="0000FF"/>
              </a:solidFill>
              <a:effectLst>
                <a:outerShdw blurRad="38100" dist="38100" dir="2700000" algn="tl">
                  <a:srgbClr val="000000">
                    <a:alpha val="43137"/>
                  </a:srgbClr>
                </a:outerShdw>
              </a:effectLst>
            </a:endParaRPr>
          </a:p>
        </p:txBody>
      </p:sp>
      <p:pic>
        <p:nvPicPr>
          <p:cNvPr id="6" name="Content Placeholder 6" descr="AIT_Status_Slide.gif"/>
          <p:cNvPicPr>
            <a:picLocks noGrp="1" noChangeAspect="1"/>
          </p:cNvPicPr>
          <p:nvPr>
            <p:ph idx="1"/>
          </p:nvPr>
        </p:nvPicPr>
        <p:blipFill>
          <a:blip r:embed="rId2" cstate="print"/>
          <a:stretch>
            <a:fillRect/>
          </a:stretch>
        </p:blipFill>
        <p:spPr>
          <a:xfrm>
            <a:off x="274320" y="1255776"/>
            <a:ext cx="8686800" cy="531383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55" y="87088"/>
            <a:ext cx="7353300" cy="752475"/>
          </a:xfrm>
        </p:spPr>
        <p:txBody>
          <a:bodyPr/>
          <a:lstStyle/>
          <a:p>
            <a:r>
              <a:rPr lang="en-US" sz="2400" b="1" dirty="0" smtClean="0">
                <a:solidFill>
                  <a:srgbClr val="0033CC"/>
                </a:solidFill>
                <a:effectLst>
                  <a:outerShdw blurRad="38100" dist="38100" dir="2700000" algn="tl">
                    <a:srgbClr val="000000">
                      <a:alpha val="43137"/>
                    </a:srgbClr>
                  </a:outerShdw>
                </a:effectLst>
              </a:rPr>
              <a:t>AWG Capabilities in Support of the </a:t>
            </a:r>
            <a:br>
              <a:rPr lang="en-US" sz="2400" b="1" dirty="0" smtClean="0">
                <a:solidFill>
                  <a:srgbClr val="0033CC"/>
                </a:solidFill>
                <a:effectLst>
                  <a:outerShdw blurRad="38100" dist="38100" dir="2700000" algn="tl">
                    <a:srgbClr val="000000">
                      <a:alpha val="43137"/>
                    </a:srgbClr>
                  </a:outerShdw>
                </a:effectLst>
              </a:rPr>
            </a:br>
            <a:r>
              <a:rPr lang="en-US" sz="2400" b="1" dirty="0" smtClean="0">
                <a:solidFill>
                  <a:srgbClr val="0033CC"/>
                </a:solidFill>
                <a:effectLst>
                  <a:outerShdw blurRad="38100" dist="38100" dir="2700000" algn="tl">
                    <a:srgbClr val="000000">
                      <a:alpha val="43137"/>
                    </a:srgbClr>
                  </a:outerShdw>
                </a:effectLst>
              </a:rPr>
              <a:t>End-to-End Waiver Analysis Process</a:t>
            </a:r>
            <a:endParaRPr lang="en-US" sz="2400" b="1" dirty="0">
              <a:solidFill>
                <a:srgbClr val="0033CC"/>
              </a:solidFill>
              <a:effectLst>
                <a:outerShdw blurRad="38100" dist="38100" dir="2700000" algn="tl">
                  <a:srgbClr val="000000">
                    <a:alpha val="43137"/>
                  </a:srgbClr>
                </a:outerShdw>
              </a:effectLst>
            </a:endParaRPr>
          </a:p>
        </p:txBody>
      </p:sp>
      <p:pic>
        <p:nvPicPr>
          <p:cNvPr id="4" name="Content Placeholder 3" descr="GRAFIIR_Slide.gif"/>
          <p:cNvPicPr>
            <a:picLocks noGrp="1" noChangeAspect="1"/>
          </p:cNvPicPr>
          <p:nvPr>
            <p:ph idx="1"/>
          </p:nvPr>
        </p:nvPicPr>
        <p:blipFill>
          <a:blip r:embed="rId2"/>
          <a:stretch>
            <a:fillRect/>
          </a:stretch>
        </p:blipFill>
        <p:spPr>
          <a:xfrm>
            <a:off x="9927" y="1023255"/>
            <a:ext cx="9112301" cy="574765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25828"/>
            <a:ext cx="7772400" cy="1362075"/>
          </a:xfrm>
        </p:spPr>
        <p:txBody>
          <a:bodyPr/>
          <a:lstStyle/>
          <a:p>
            <a:pPr algn="ctr"/>
            <a:r>
              <a:rPr lang="en-US" sz="2800" dirty="0" smtClean="0">
                <a:solidFill>
                  <a:srgbClr val="0000FF"/>
                </a:solidFill>
              </a:rPr>
              <a:t>Looking ahead</a:t>
            </a:r>
            <a:r>
              <a:rPr lang="en-US" dirty="0" smtClean="0">
                <a:solidFill>
                  <a:srgbClr val="0000FF"/>
                </a:solidFill>
              </a:rPr>
              <a:t/>
            </a:r>
            <a:br>
              <a:rPr lang="en-US" dirty="0" smtClean="0">
                <a:solidFill>
                  <a:srgbClr val="0000FF"/>
                </a:solidFill>
              </a:rPr>
            </a:br>
            <a:endParaRPr lang="en-US" dirty="0">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686878" y="65088"/>
            <a:ext cx="7176655" cy="752475"/>
          </a:xfrm>
        </p:spPr>
        <p:txBody>
          <a:bodyPr/>
          <a:lstStyle/>
          <a:p>
            <a:r>
              <a:rPr lang="en-US" b="1" dirty="0" smtClean="0">
                <a:solidFill>
                  <a:srgbClr val="0000FF"/>
                </a:solidFill>
                <a:effectLst>
                  <a:outerShdw blurRad="38100" dist="38100" dir="2700000" algn="tl">
                    <a:srgbClr val="000000">
                      <a:alpha val="43137"/>
                    </a:srgbClr>
                  </a:outerShdw>
                </a:effectLst>
              </a:rPr>
              <a:t>Looking Ahead</a:t>
            </a:r>
          </a:p>
        </p:txBody>
      </p:sp>
      <p:sp>
        <p:nvSpPr>
          <p:cNvPr id="58373" name="Rectangle 5"/>
          <p:cNvSpPr>
            <a:spLocks noGrp="1" noChangeArrowheads="1"/>
          </p:cNvSpPr>
          <p:nvPr>
            <p:ph type="body" idx="1"/>
          </p:nvPr>
        </p:nvSpPr>
        <p:spPr>
          <a:xfrm>
            <a:off x="516938" y="1129711"/>
            <a:ext cx="8235176" cy="5202238"/>
          </a:xfrm>
        </p:spPr>
        <p:txBody>
          <a:bodyPr/>
          <a:lstStyle/>
          <a:p>
            <a:r>
              <a:rPr lang="en-US" b="1" dirty="0" smtClean="0">
                <a:effectLst>
                  <a:outerShdw blurRad="38100" dist="38100" dir="2700000" algn="tl">
                    <a:srgbClr val="000000">
                      <a:alpha val="43137"/>
                    </a:srgbClr>
                  </a:outerShdw>
                </a:effectLst>
              </a:rPr>
              <a:t>Near-term AWG deliverables</a:t>
            </a:r>
          </a:p>
          <a:p>
            <a:pPr lvl="1"/>
            <a:r>
              <a:rPr lang="en-US" sz="2000" dirty="0" smtClean="0"/>
              <a:t>100% Option-2 L2 Algorithm Packages; 80% Visibility Algorithm Package (9/30/2011)</a:t>
            </a:r>
          </a:p>
          <a:p>
            <a:pPr lvl="1"/>
            <a:r>
              <a:rPr lang="en-US" sz="2000" dirty="0" smtClean="0"/>
              <a:t>100% Option-2 L2 Algorithm Packages for Visibility, Rainfall Potential, and Rainfall Probability (9/30/2012)</a:t>
            </a:r>
          </a:p>
          <a:p>
            <a:pPr lvl="1"/>
            <a:r>
              <a:rPr lang="en-US" sz="2000" dirty="0" smtClean="0"/>
              <a:t>Routine L2 product routine validation tool documentation (9/30/2012)</a:t>
            </a:r>
          </a:p>
          <a:p>
            <a:endParaRPr lang="en-US" dirty="0" smtClean="0"/>
          </a:p>
          <a:p>
            <a:r>
              <a:rPr lang="en-US" b="1" dirty="0" smtClean="0">
                <a:solidFill>
                  <a:srgbClr val="000000"/>
                </a:solidFill>
              </a:rPr>
              <a:t>Continue to support the baseline Level-2 product algorithm implementation activity being done by the Harris Team</a:t>
            </a:r>
          </a:p>
          <a:p>
            <a:endParaRPr lang="en-US" sz="18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545302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726067" y="65088"/>
            <a:ext cx="7176655" cy="752475"/>
          </a:xfrm>
        </p:spPr>
        <p:txBody>
          <a:bodyPr/>
          <a:lstStyle/>
          <a:p>
            <a:r>
              <a:rPr lang="en-US" b="1" dirty="0" smtClean="0">
                <a:solidFill>
                  <a:srgbClr val="0000FF"/>
                </a:solidFill>
                <a:effectLst>
                  <a:outerShdw blurRad="38100" dist="38100" dir="2700000" algn="tl">
                    <a:srgbClr val="000000">
                      <a:alpha val="43137"/>
                    </a:srgbClr>
                  </a:outerShdw>
                </a:effectLst>
              </a:rPr>
              <a:t>Looking Ahead</a:t>
            </a:r>
          </a:p>
        </p:txBody>
      </p:sp>
      <p:sp>
        <p:nvSpPr>
          <p:cNvPr id="58373" name="Rectangle 5"/>
          <p:cNvSpPr>
            <a:spLocks noGrp="1" noChangeArrowheads="1"/>
          </p:cNvSpPr>
          <p:nvPr>
            <p:ph type="body" idx="1"/>
          </p:nvPr>
        </p:nvSpPr>
        <p:spPr>
          <a:xfrm>
            <a:off x="516938" y="1090522"/>
            <a:ext cx="7724775" cy="5202238"/>
          </a:xfrm>
        </p:spPr>
        <p:txBody>
          <a:bodyPr/>
          <a:lstStyle/>
          <a:p>
            <a:pPr>
              <a:lnSpc>
                <a:spcPct val="80000"/>
              </a:lnSpc>
            </a:pPr>
            <a:r>
              <a:rPr lang="en-US" b="1" dirty="0" smtClean="0">
                <a:solidFill>
                  <a:srgbClr val="000000"/>
                </a:solidFill>
              </a:rPr>
              <a:t>Continue Level-2 product validation preparation activities</a:t>
            </a:r>
          </a:p>
          <a:p>
            <a:pPr lvl="1">
              <a:lnSpc>
                <a:spcPct val="80000"/>
              </a:lnSpc>
            </a:pPr>
            <a:r>
              <a:rPr lang="en-US" sz="2000" dirty="0" smtClean="0">
                <a:solidFill>
                  <a:srgbClr val="000000"/>
                </a:solidFill>
              </a:rPr>
              <a:t>Continue validation tool development &amp; documentation</a:t>
            </a:r>
          </a:p>
          <a:p>
            <a:pPr lvl="1">
              <a:lnSpc>
                <a:spcPct val="80000"/>
              </a:lnSpc>
            </a:pPr>
            <a:r>
              <a:rPr lang="en-US" sz="2000" dirty="0" smtClean="0">
                <a:solidFill>
                  <a:srgbClr val="000000"/>
                </a:solidFill>
              </a:rPr>
              <a:t>Pursue more complete validation datasets</a:t>
            </a:r>
          </a:p>
          <a:p>
            <a:pPr lvl="1">
              <a:lnSpc>
                <a:spcPct val="80000"/>
              </a:lnSpc>
            </a:pPr>
            <a:r>
              <a:rPr lang="en-US" sz="2000" dirty="0" smtClean="0">
                <a:solidFill>
                  <a:srgbClr val="000000"/>
                </a:solidFill>
              </a:rPr>
              <a:t>Generate products from available proxy/simulated data </a:t>
            </a:r>
          </a:p>
          <a:p>
            <a:pPr lvl="2">
              <a:lnSpc>
                <a:spcPct val="80000"/>
              </a:lnSpc>
            </a:pPr>
            <a:r>
              <a:rPr lang="en-US" sz="1800" dirty="0" smtClean="0">
                <a:solidFill>
                  <a:srgbClr val="000000"/>
                </a:solidFill>
              </a:rPr>
              <a:t>routine near real-time processing (outlier studies and analysis)</a:t>
            </a:r>
          </a:p>
          <a:p>
            <a:pPr lvl="2">
              <a:lnSpc>
                <a:spcPct val="80000"/>
              </a:lnSpc>
            </a:pPr>
            <a:r>
              <a:rPr lang="en-US" sz="1800" dirty="0" smtClean="0">
                <a:solidFill>
                  <a:srgbClr val="000000"/>
                </a:solidFill>
              </a:rPr>
              <a:t>manual processing (case studies)</a:t>
            </a:r>
          </a:p>
          <a:p>
            <a:pPr lvl="1">
              <a:lnSpc>
                <a:spcPct val="80000"/>
              </a:lnSpc>
            </a:pPr>
            <a:r>
              <a:rPr lang="en-US" sz="2000" dirty="0" smtClean="0">
                <a:solidFill>
                  <a:srgbClr val="000000"/>
                </a:solidFill>
              </a:rPr>
              <a:t>Continue to validate and characterize product performance</a:t>
            </a:r>
          </a:p>
          <a:p>
            <a:pPr lvl="1">
              <a:lnSpc>
                <a:spcPct val="80000"/>
              </a:lnSpc>
            </a:pPr>
            <a:endParaRPr lang="en-US" sz="2000" dirty="0" smtClean="0">
              <a:solidFill>
                <a:srgbClr val="000000"/>
              </a:solidFill>
            </a:endParaRPr>
          </a:p>
          <a:p>
            <a:pPr>
              <a:lnSpc>
                <a:spcPct val="80000"/>
              </a:lnSpc>
            </a:pPr>
            <a:r>
              <a:rPr lang="en-US" b="1" dirty="0" smtClean="0">
                <a:solidFill>
                  <a:srgbClr val="000000"/>
                </a:solidFill>
              </a:rPr>
              <a:t>Continue Level-2 Algorithm Enhancements (beyond 100% algorithm delivery)</a:t>
            </a:r>
          </a:p>
          <a:p>
            <a:pPr lvl="1">
              <a:lnSpc>
                <a:spcPct val="80000"/>
              </a:lnSpc>
            </a:pPr>
            <a:r>
              <a:rPr lang="en-US" dirty="0" smtClean="0">
                <a:solidFill>
                  <a:srgbClr val="000000"/>
                </a:solidFill>
              </a:rPr>
              <a:t>Carefully manage L2 algorithm  deltas</a:t>
            </a:r>
          </a:p>
          <a:p>
            <a:pPr lvl="1">
              <a:lnSpc>
                <a:spcPct val="80000"/>
              </a:lnSpc>
            </a:pPr>
            <a:r>
              <a:rPr lang="en-US" dirty="0" smtClean="0">
                <a:solidFill>
                  <a:srgbClr val="000000"/>
                </a:solidFill>
              </a:rPr>
              <a:t>Support GOES-R Program in Planning for Launch</a:t>
            </a:r>
          </a:p>
          <a:p>
            <a:pPr lvl="1">
              <a:lnSpc>
                <a:spcPct val="80000"/>
              </a:lnSpc>
            </a:pPr>
            <a:r>
              <a:rPr lang="en-US" dirty="0" smtClean="0">
                <a:solidFill>
                  <a:srgbClr val="000000"/>
                </a:solidFill>
              </a:rPr>
              <a:t>Development of a Level-2 Product Calibration/Validation Plan </a:t>
            </a:r>
          </a:p>
          <a:p>
            <a:pPr lvl="1">
              <a:lnSpc>
                <a:spcPct val="80000"/>
              </a:lnSpc>
            </a:pPr>
            <a:r>
              <a:rPr lang="en-US" dirty="0" smtClean="0">
                <a:solidFill>
                  <a:srgbClr val="000000"/>
                </a:solidFill>
              </a:rPr>
              <a:t>Development of an algorithm transition plan </a:t>
            </a:r>
          </a:p>
          <a:p>
            <a:pPr lvl="1">
              <a:lnSpc>
                <a:spcPct val="80000"/>
              </a:lnSpc>
            </a:pPr>
            <a:endParaRPr lang="en-US" sz="1600" dirty="0" smtClean="0">
              <a:solidFill>
                <a:srgbClr val="000000"/>
              </a:solidFill>
            </a:endParaRPr>
          </a:p>
          <a:p>
            <a:pPr>
              <a:lnSpc>
                <a:spcPct val="80000"/>
              </a:lnSpc>
            </a:pPr>
            <a:endParaRPr lang="en-US" sz="1800" b="1" dirty="0" smtClean="0">
              <a:solidFill>
                <a:srgbClr val="000000"/>
              </a:solidFill>
            </a:endParaRPr>
          </a:p>
        </p:txBody>
      </p:sp>
    </p:spTree>
    <p:extLst>
      <p:ext uri="{BB962C8B-B14F-4D97-AF65-F5344CB8AC3E}">
        <p14:creationId xmlns:p14="http://schemas.microsoft.com/office/powerpoint/2010/main" xmlns="" val="23545302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726067" y="65088"/>
            <a:ext cx="7176655" cy="752475"/>
          </a:xfrm>
        </p:spPr>
        <p:txBody>
          <a:bodyPr/>
          <a:lstStyle/>
          <a:p>
            <a:r>
              <a:rPr lang="en-US" b="1" dirty="0" smtClean="0">
                <a:solidFill>
                  <a:srgbClr val="0000FF"/>
                </a:solidFill>
                <a:effectLst>
                  <a:outerShdw blurRad="38100" dist="38100" dir="2700000" algn="tl">
                    <a:srgbClr val="000000">
                      <a:alpha val="43137"/>
                    </a:srgbClr>
                  </a:outerShdw>
                </a:effectLst>
              </a:rPr>
              <a:t>Looking Ahead</a:t>
            </a:r>
          </a:p>
        </p:txBody>
      </p:sp>
      <p:sp>
        <p:nvSpPr>
          <p:cNvPr id="58373" name="Rectangle 5"/>
          <p:cNvSpPr>
            <a:spLocks noGrp="1" noChangeArrowheads="1"/>
          </p:cNvSpPr>
          <p:nvPr>
            <p:ph type="body" idx="1"/>
          </p:nvPr>
        </p:nvSpPr>
        <p:spPr>
          <a:xfrm>
            <a:off x="516938" y="907640"/>
            <a:ext cx="7724775" cy="5202238"/>
          </a:xfrm>
        </p:spPr>
        <p:txBody>
          <a:bodyPr/>
          <a:lstStyle/>
          <a:p>
            <a:pPr lvl="1">
              <a:lnSpc>
                <a:spcPct val="80000"/>
              </a:lnSpc>
              <a:buNone/>
            </a:pPr>
            <a:endParaRPr lang="en-US" sz="1600" dirty="0" smtClean="0">
              <a:solidFill>
                <a:srgbClr val="000000"/>
              </a:solidFill>
            </a:endParaRPr>
          </a:p>
          <a:p>
            <a:pPr>
              <a:lnSpc>
                <a:spcPct val="80000"/>
              </a:lnSpc>
            </a:pPr>
            <a:r>
              <a:rPr lang="en-US" b="1" dirty="0" smtClean="0">
                <a:solidFill>
                  <a:srgbClr val="000000"/>
                </a:solidFill>
              </a:rPr>
              <a:t>Support User Readiness and Evolving User Needs through AWG involvement in </a:t>
            </a:r>
          </a:p>
          <a:p>
            <a:pPr lvl="1">
              <a:lnSpc>
                <a:spcPct val="80000"/>
              </a:lnSpc>
            </a:pPr>
            <a:r>
              <a:rPr lang="en-US" sz="2000" dirty="0" smtClean="0">
                <a:solidFill>
                  <a:srgbClr val="000000"/>
                </a:solidFill>
              </a:rPr>
              <a:t>GOES-R Proving Grounds activities</a:t>
            </a:r>
          </a:p>
          <a:p>
            <a:pPr lvl="1">
              <a:lnSpc>
                <a:spcPct val="80000"/>
              </a:lnSpc>
            </a:pPr>
            <a:r>
              <a:rPr lang="en-US" sz="2000" dirty="0" smtClean="0">
                <a:solidFill>
                  <a:srgbClr val="000000"/>
                </a:solidFill>
              </a:rPr>
              <a:t>GOES-R3 activities</a:t>
            </a:r>
          </a:p>
          <a:p>
            <a:pPr lvl="1">
              <a:lnSpc>
                <a:spcPct val="80000"/>
              </a:lnSpc>
            </a:pPr>
            <a:r>
              <a:rPr lang="en-US" sz="2000" dirty="0" smtClean="0">
                <a:solidFill>
                  <a:srgbClr val="000000"/>
                </a:solidFill>
              </a:rPr>
              <a:t>JCSDA activities (NWP readiness)</a:t>
            </a:r>
          </a:p>
          <a:p>
            <a:pPr lvl="1">
              <a:lnSpc>
                <a:spcPct val="80000"/>
              </a:lnSpc>
            </a:pPr>
            <a:endParaRPr lang="en-US" sz="2000" dirty="0" smtClean="0">
              <a:solidFill>
                <a:srgbClr val="000000"/>
              </a:solidFill>
            </a:endParaRPr>
          </a:p>
          <a:p>
            <a:pPr>
              <a:lnSpc>
                <a:spcPct val="80000"/>
              </a:lnSpc>
            </a:pPr>
            <a:r>
              <a:rPr lang="en-US" sz="2200" b="1" dirty="0" smtClean="0">
                <a:solidFill>
                  <a:srgbClr val="000000"/>
                </a:solidFill>
              </a:rPr>
              <a:t>Initiate Planning for AWG Activity in FY12</a:t>
            </a:r>
          </a:p>
          <a:p>
            <a:pPr>
              <a:lnSpc>
                <a:spcPct val="80000"/>
              </a:lnSpc>
            </a:pPr>
            <a:endParaRPr lang="en-US" sz="1800" b="1" dirty="0" smtClean="0">
              <a:solidFill>
                <a:srgbClr val="000000"/>
              </a:solidFill>
            </a:endParaRPr>
          </a:p>
        </p:txBody>
      </p:sp>
    </p:spTree>
    <p:extLst>
      <p:ext uri="{BB962C8B-B14F-4D97-AF65-F5344CB8AC3E}">
        <p14:creationId xmlns:p14="http://schemas.microsoft.com/office/powerpoint/2010/main" xmlns="" val="2354530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z="2800" dirty="0" smtClean="0">
                <a:latin typeface="Arial Black" charset="0"/>
              </a:rPr>
              <a:t>Backups</a:t>
            </a:r>
          </a:p>
        </p:txBody>
      </p:sp>
      <p:sp>
        <p:nvSpPr>
          <p:cNvPr id="2" name="Tex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493253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0936" y="10224"/>
            <a:ext cx="7534656" cy="752475"/>
          </a:xfrm>
        </p:spPr>
        <p:txBody>
          <a:bodyPr/>
          <a:lstStyle/>
          <a:p>
            <a:r>
              <a:rPr lang="en-US" sz="2700" b="1" dirty="0" smtClean="0">
                <a:solidFill>
                  <a:srgbClr val="0000FF"/>
                </a:solidFill>
                <a:effectLst>
                  <a:outerShdw blurRad="38100" dist="38100" dir="2700000" algn="tl">
                    <a:srgbClr val="000000">
                      <a:alpha val="43137"/>
                    </a:srgbClr>
                  </a:outerShdw>
                </a:effectLst>
              </a:rPr>
              <a:t>GOES-R Algorithm Working Group</a:t>
            </a:r>
            <a:endParaRPr lang="en-US" sz="2700" b="1" dirty="0">
              <a:solidFill>
                <a:srgbClr val="0000FF"/>
              </a:solidFill>
              <a:effectLst>
                <a:outerShdw blurRad="38100" dist="38100" dir="2700000" algn="tl">
                  <a:srgbClr val="000000">
                    <a:alpha val="43137"/>
                  </a:srgbClr>
                </a:outerShdw>
              </a:effectLst>
            </a:endParaRPr>
          </a:p>
        </p:txBody>
      </p:sp>
      <p:sp>
        <p:nvSpPr>
          <p:cNvPr id="6" name="Rectangle 4"/>
          <p:cNvSpPr txBox="1">
            <a:spLocks noChangeArrowheads="1"/>
          </p:cNvSpPr>
          <p:nvPr/>
        </p:nvSpPr>
        <p:spPr>
          <a:xfrm>
            <a:off x="314262" y="3365175"/>
            <a:ext cx="4572000" cy="2549525"/>
          </a:xfrm>
          <a:prstGeom prst="rect">
            <a:avLst/>
          </a:prstGeom>
        </p:spPr>
        <p:txBody>
          <a:bodyPr/>
          <a:lstStyle/>
          <a:p>
            <a:pPr marL="342900" marR="0" lvl="0" indent="-342900" algn="l" defTabSz="914400" rtl="0" eaLnBrk="0" fontAlgn="base" latinLnBrk="0" hangingPunct="0">
              <a:lnSpc>
                <a:spcPct val="115000"/>
              </a:lnSpc>
              <a:spcBef>
                <a:spcPct val="35000"/>
              </a:spcBef>
              <a:spcAft>
                <a:spcPct val="0"/>
              </a:spcAft>
              <a:buClrTx/>
              <a:buSzTx/>
              <a:buFontTx/>
              <a:buChar char="•"/>
              <a:tabLst/>
              <a:defRPr/>
            </a:pPr>
            <a:r>
              <a:rPr kumimoji="0" lang="en-US" b="1" i="0" u="none" strike="noStrike" kern="0" cap="none" spc="0" normalizeH="0" baseline="0" noProof="0" dirty="0" smtClean="0">
                <a:ln>
                  <a:noFill/>
                </a:ln>
                <a:solidFill>
                  <a:schemeClr val="tx1"/>
                </a:solidFill>
                <a:effectLst/>
                <a:uLnTx/>
                <a:uFillTx/>
                <a:latin typeface="+mn-lt"/>
                <a:ea typeface="+mn-ea"/>
                <a:cs typeface="+mn-cs"/>
              </a:rPr>
              <a:t>End-to-End Capabilities</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Instrument Trade Studies</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Proxy Dataset Development </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Algorithm Development and Testing</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Product Demonstration Systems</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Development of Cal/Val Tools</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Integrated Cal/Val Enterprise System</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Radiance and Product Validation</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Algorithm and application improvements</a:t>
            </a:r>
          </a:p>
          <a:p>
            <a:pPr marL="742950" marR="0" lvl="1" indent="-285750" algn="l" defTabSz="914400" rtl="0" eaLnBrk="0" fontAlgn="base" latinLnBrk="0" hangingPunct="0">
              <a:lnSpc>
                <a:spcPct val="115000"/>
              </a:lnSpc>
              <a:spcBef>
                <a:spcPct val="35000"/>
              </a:spcBef>
              <a:spcAft>
                <a:spcPct val="0"/>
              </a:spcAft>
              <a:buClrTx/>
              <a:buSzTx/>
              <a:buFontTx/>
              <a:buChar char="–"/>
              <a:tabLst/>
              <a:defRPr/>
            </a:pPr>
            <a:r>
              <a:rPr kumimoji="0" lang="en-US" sz="1200" b="0" i="0" u="none" strike="noStrike" kern="0" cap="none" spc="0" normalizeH="0" baseline="0" noProof="0" dirty="0" smtClean="0">
                <a:ln>
                  <a:noFill/>
                </a:ln>
                <a:solidFill>
                  <a:schemeClr val="tx1"/>
                </a:solidFill>
                <a:effectLst/>
                <a:uLnTx/>
                <a:uFillTx/>
                <a:latin typeface="+mn-lt"/>
              </a:rPr>
              <a:t>User Readiness and Education</a:t>
            </a:r>
            <a:endParaRPr kumimoji="0" lang="en-US" sz="1400" b="0" i="0" u="none" strike="noStrike" kern="0" cap="none" spc="0" normalizeH="0" baseline="0" noProof="0" dirty="0" smtClean="0">
              <a:ln>
                <a:noFill/>
              </a:ln>
              <a:solidFill>
                <a:schemeClr val="tx1"/>
              </a:solidFill>
              <a:effectLst/>
              <a:uLnTx/>
              <a:uFillTx/>
              <a:latin typeface="+mn-lt"/>
            </a:endParaRPr>
          </a:p>
        </p:txBody>
      </p:sp>
      <p:pic>
        <p:nvPicPr>
          <p:cNvPr id="8" name="Picture 6"/>
          <p:cNvPicPr>
            <a:picLocks noChangeAspect="1" noChangeArrowheads="1"/>
          </p:cNvPicPr>
          <p:nvPr/>
        </p:nvPicPr>
        <p:blipFill>
          <a:blip r:embed="rId3" cstate="print"/>
          <a:srcRect l="28500" t="20000" r="14999" b="28667"/>
          <a:stretch>
            <a:fillRect/>
          </a:stretch>
        </p:blipFill>
        <p:spPr bwMode="auto">
          <a:xfrm>
            <a:off x="4372900" y="3374318"/>
            <a:ext cx="4407814" cy="3063057"/>
          </a:xfrm>
          <a:prstGeom prst="rect">
            <a:avLst/>
          </a:prstGeom>
          <a:noFill/>
          <a:ln w="9525">
            <a:noFill/>
            <a:miter lim="800000"/>
            <a:headEnd/>
            <a:tailEnd/>
          </a:ln>
        </p:spPr>
      </p:pic>
      <p:sp>
        <p:nvSpPr>
          <p:cNvPr id="9" name="Rectangle 3"/>
          <p:cNvSpPr txBox="1">
            <a:spLocks noChangeArrowheads="1"/>
          </p:cNvSpPr>
          <p:nvPr/>
        </p:nvSpPr>
        <p:spPr>
          <a:xfrm>
            <a:off x="352274" y="986897"/>
            <a:ext cx="8544838" cy="1984903"/>
          </a:xfrm>
          <a:prstGeom prst="rect">
            <a:avLst/>
          </a:prstGeom>
          <a:solidFill>
            <a:srgbClr val="000099">
              <a:alpha val="56000"/>
            </a:srgbClr>
          </a:solidFill>
          <a:scene3d>
            <a:camera prst="orthographicFront"/>
            <a:lightRig rig="morning" dir="t">
              <a:rot lat="0" lon="0" rev="0"/>
            </a:lightRig>
          </a:scene3d>
          <a:sp3d contourW="12700">
            <a:bevelT w="165100" prst="coolSlant"/>
            <a:contourClr>
              <a:schemeClr val="bg1"/>
            </a:contourClr>
          </a:sp3d>
        </p:spPr>
        <p:txBody>
          <a:bodyPr/>
          <a:lstStyle/>
          <a:p>
            <a:pPr marL="342900" indent="-342900" algn="l" eaLnBrk="0" hangingPunct="0">
              <a:lnSpc>
                <a:spcPct val="115000"/>
              </a:lnSpc>
              <a:spcBef>
                <a:spcPct val="35000"/>
              </a:spcBef>
              <a:buFontTx/>
              <a:buChar char="•"/>
              <a:defRPr/>
            </a:pPr>
            <a:r>
              <a:rPr lang="en-US" sz="1800" i="0" kern="0" dirty="0" smtClean="0">
                <a:solidFill>
                  <a:schemeClr val="bg1"/>
                </a:solidFill>
                <a:effectLst>
                  <a:outerShdw blurRad="38100" dist="38100" dir="2700000" algn="tl">
                    <a:srgbClr val="000000">
                      <a:alpha val="43137"/>
                    </a:srgbClr>
                  </a:outerShdw>
                </a:effectLst>
                <a:latin typeface="Arial"/>
              </a:rPr>
              <a:t>Mission:</a:t>
            </a:r>
          </a:p>
          <a:p>
            <a:pPr marL="742950" lvl="1" indent="-285750" algn="l" eaLnBrk="0" hangingPunct="0">
              <a:lnSpc>
                <a:spcPct val="115000"/>
              </a:lnSpc>
              <a:spcBef>
                <a:spcPct val="35000"/>
              </a:spcBef>
              <a:buFont typeface="Wingdings" pitchFamily="2" charset="2"/>
              <a:buChar char="Ø"/>
              <a:defRPr/>
            </a:pPr>
            <a:r>
              <a:rPr lang="en-US" sz="1600" b="0" i="0" kern="0" dirty="0" smtClean="0">
                <a:solidFill>
                  <a:schemeClr val="bg1"/>
                </a:solidFill>
                <a:effectLst>
                  <a:outerShdw blurRad="38100" dist="38100" dir="2700000" algn="tl">
                    <a:srgbClr val="000000">
                      <a:alpha val="43137"/>
                    </a:srgbClr>
                  </a:outerShdw>
                </a:effectLst>
                <a:latin typeface="Arial"/>
              </a:rPr>
              <a:t>To select, develop, test, validate, and demonstrate Level-2+ algorithms that meet the GOES-R F&amp;PS requirements and provide them to the GOES-R Ground Segment.</a:t>
            </a:r>
          </a:p>
          <a:p>
            <a:pPr marL="742950" lvl="1" indent="-285750" algn="l" eaLnBrk="0" hangingPunct="0">
              <a:lnSpc>
                <a:spcPct val="115000"/>
              </a:lnSpc>
              <a:spcBef>
                <a:spcPct val="35000"/>
              </a:spcBef>
              <a:buFont typeface="Wingdings" pitchFamily="2" charset="2"/>
              <a:buChar char="Ø"/>
            </a:pPr>
            <a:r>
              <a:rPr lang="en-US" sz="1600" b="0" i="0" kern="0" dirty="0" smtClean="0">
                <a:solidFill>
                  <a:schemeClr val="bg1"/>
                </a:solidFill>
                <a:effectLst>
                  <a:outerShdw blurRad="38100" dist="38100" dir="2700000" algn="tl">
                    <a:srgbClr val="000000">
                      <a:alpha val="43137"/>
                    </a:srgbClr>
                  </a:outerShdw>
                </a:effectLst>
                <a:latin typeface="Arial"/>
              </a:rPr>
              <a:t>Provide sustained life cycle validation and Level-2 product enhancement</a:t>
            </a:r>
            <a:r>
              <a:rPr lang="en-US" sz="1600" b="0" i="0" kern="0" dirty="0" smtClean="0">
                <a:solidFill>
                  <a:schemeClr val="bg1"/>
                </a:solidFill>
                <a:effectLst>
                  <a:outerShdw blurRad="38100" dist="38100" dir="2700000" algn="tl">
                    <a:srgbClr val="000000">
                      <a:alpha val="43137"/>
                    </a:srgbClr>
                  </a:outerShdw>
                </a:effectLst>
                <a:latin typeface="Verdana" pitchFamily="34" charset="0"/>
              </a:rPr>
              <a:t>s</a:t>
            </a:r>
          </a:p>
        </p:txBody>
      </p:sp>
    </p:spTree>
    <p:extLst>
      <p:ext uri="{BB962C8B-B14F-4D97-AF65-F5344CB8AC3E}">
        <p14:creationId xmlns:p14="http://schemas.microsoft.com/office/powerpoint/2010/main" xmlns="" val="12718467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rPr>
              <a:t>AWG Teams</a:t>
            </a:r>
            <a:endParaRPr lang="en-US" b="1" dirty="0">
              <a:solidFill>
                <a:srgbClr val="0000FF"/>
              </a:solidFill>
              <a:effectLst>
                <a:outerShdw blurRad="38100" dist="38100" dir="2700000" algn="tl">
                  <a:srgbClr val="000000">
                    <a:alpha val="43137"/>
                  </a:srgbClr>
                </a:outerShdw>
              </a:effectLst>
            </a:endParaRPr>
          </a:p>
        </p:txBody>
      </p:sp>
      <p:graphicFrame>
        <p:nvGraphicFramePr>
          <p:cNvPr id="7" name="Table Placeholder 6"/>
          <p:cNvGraphicFramePr>
            <a:graphicFrameLocks/>
          </p:cNvGraphicFramePr>
          <p:nvPr>
            <p:extLst>
              <p:ext uri="{D42A27DB-BD31-4B8C-83A1-F6EECF244321}">
                <p14:modId xmlns:p14="http://schemas.microsoft.com/office/powerpoint/2010/main" xmlns="" val="656084785"/>
              </p:ext>
            </p:extLst>
          </p:nvPr>
        </p:nvGraphicFramePr>
        <p:xfrm>
          <a:off x="875211" y="856754"/>
          <a:ext cx="7530191" cy="4275391"/>
        </p:xfrm>
        <a:graphic>
          <a:graphicData uri="http://schemas.openxmlformats.org/drawingml/2006/table">
            <a:tbl>
              <a:tblPr/>
              <a:tblGrid>
                <a:gridCol w="3561231"/>
                <a:gridCol w="3968960"/>
              </a:tblGrid>
              <a:tr h="32966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charset="-128"/>
                        </a:rPr>
                        <a:t>AWG Product Application Teams</a:t>
                      </a:r>
                      <a:endParaRPr kumimoji="0" lang="en-US" sz="1400" b="1" i="0" u="none" strike="noStrike" cap="none" normalizeH="0" baseline="0" dirty="0" smtClean="0">
                        <a:ln>
                          <a:noFill/>
                        </a:ln>
                        <a:solidFill>
                          <a:schemeClr val="tx1"/>
                        </a:solidFill>
                        <a:effectLst/>
                        <a:latin typeface="+mn-lt"/>
                        <a:ea typeface="ＭＳ Ｐゴシック" charset="-128"/>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charset="-128"/>
                        </a:rPr>
                        <a:t>Team Lead</a:t>
                      </a: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29669">
                <a:tc>
                  <a:txBody>
                    <a:bodyPr/>
                    <a:lstStyle/>
                    <a:p>
                      <a:pPr algn="l"/>
                      <a:r>
                        <a:rPr lang="en-US" sz="1400" b="1" dirty="0" smtClean="0">
                          <a:solidFill>
                            <a:srgbClr val="0000FF"/>
                          </a:solidFill>
                        </a:rPr>
                        <a:t>Imagery</a:t>
                      </a:r>
                      <a:endParaRPr lang="en-US" sz="1400" b="1"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Tim </a:t>
                      </a:r>
                      <a:r>
                        <a:rPr lang="en-US" sz="1400" b="0" dirty="0" err="1" smtClean="0">
                          <a:solidFill>
                            <a:srgbClr val="0033CC"/>
                          </a:solidFill>
                        </a:rPr>
                        <a:t>Schmit</a:t>
                      </a:r>
                      <a:endParaRPr lang="en-US" sz="1400" b="0" dirty="0">
                        <a:solidFill>
                          <a:srgbClr val="0033CC"/>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669">
                <a:tc>
                  <a:txBody>
                    <a:bodyPr/>
                    <a:lstStyle/>
                    <a:p>
                      <a:pPr algn="l"/>
                      <a:r>
                        <a:rPr lang="en-US" sz="1400" b="1" dirty="0" smtClean="0">
                          <a:solidFill>
                            <a:srgbClr val="0000FF"/>
                          </a:solidFill>
                        </a:rPr>
                        <a:t>Soundings</a:t>
                      </a: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Tim </a:t>
                      </a:r>
                      <a:r>
                        <a:rPr lang="en-US" sz="1400" b="0" dirty="0" err="1" smtClean="0">
                          <a:solidFill>
                            <a:srgbClr val="0033CC"/>
                          </a:solidFill>
                        </a:rPr>
                        <a:t>Schmit</a:t>
                      </a:r>
                      <a:endParaRPr lang="en-US" sz="1400" b="0" dirty="0">
                        <a:solidFill>
                          <a:srgbClr val="0033CC"/>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669">
                <a:tc>
                  <a:txBody>
                    <a:bodyPr/>
                    <a:lstStyle/>
                    <a:p>
                      <a:pPr algn="l"/>
                      <a:r>
                        <a:rPr lang="en-US" sz="1400" b="1" dirty="0" smtClean="0">
                          <a:solidFill>
                            <a:srgbClr val="0000FF"/>
                          </a:solidFill>
                        </a:rPr>
                        <a:t>Winds</a:t>
                      </a:r>
                      <a:endParaRPr lang="en-US" sz="1400" b="1"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Jaime Daniels</a:t>
                      </a:r>
                      <a:endParaRPr lang="en-US" sz="1400" b="0" dirty="0">
                        <a:solidFill>
                          <a:srgbClr val="0033CC"/>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669">
                <a:tc>
                  <a:txBody>
                    <a:bodyPr/>
                    <a:lstStyle/>
                    <a:p>
                      <a:pPr algn="l"/>
                      <a:r>
                        <a:rPr lang="en-US" sz="1400" b="1" dirty="0" smtClean="0">
                          <a:solidFill>
                            <a:srgbClr val="0000FF"/>
                          </a:solidFill>
                        </a:rPr>
                        <a:t>Clouds</a:t>
                      </a: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Andrew </a:t>
                      </a:r>
                      <a:r>
                        <a:rPr lang="en-US" sz="1400" b="0" dirty="0" err="1" smtClean="0">
                          <a:solidFill>
                            <a:srgbClr val="0033CC"/>
                          </a:solidFill>
                        </a:rPr>
                        <a:t>Heidinger</a:t>
                      </a:r>
                      <a:endParaRPr lang="en-US" sz="1400" b="0" dirty="0">
                        <a:solidFill>
                          <a:srgbClr val="0033CC"/>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Aviation</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a:t>
                      </a:r>
                      <a:r>
                        <a:rPr lang="en-US" sz="1400" b="0" baseline="0" dirty="0" smtClean="0">
                          <a:solidFill>
                            <a:srgbClr val="0033CC"/>
                          </a:solidFill>
                        </a:rPr>
                        <a:t> </a:t>
                      </a:r>
                      <a:r>
                        <a:rPr lang="en-US" sz="1400" b="0" dirty="0" smtClean="0">
                          <a:solidFill>
                            <a:srgbClr val="0033CC"/>
                          </a:solidFill>
                        </a:rPr>
                        <a:t>Ken Pryor, Wayne </a:t>
                      </a:r>
                      <a:r>
                        <a:rPr lang="en-US" sz="1400" b="0" dirty="0" err="1" smtClean="0">
                          <a:solidFill>
                            <a:srgbClr val="0033CC"/>
                          </a:solidFill>
                        </a:rPr>
                        <a:t>Feltz</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Hydrology</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Robert </a:t>
                      </a:r>
                      <a:r>
                        <a:rPr lang="en-US" sz="1400" b="0" dirty="0" err="1" smtClean="0">
                          <a:solidFill>
                            <a:srgbClr val="0033CC"/>
                          </a:solidFill>
                        </a:rPr>
                        <a:t>Kuligowski</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Land</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baseline="0" dirty="0" smtClean="0">
                          <a:solidFill>
                            <a:srgbClr val="0033CC"/>
                          </a:solidFill>
                        </a:rPr>
                        <a:t>  Bob Yu</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a:t>
                      </a:r>
                      <a:r>
                        <a:rPr lang="en-US" sz="1400" b="1" i="0" u="none" strike="noStrike" dirty="0" err="1" smtClean="0">
                          <a:solidFill>
                            <a:srgbClr val="0000FF"/>
                          </a:solidFill>
                          <a:latin typeface="+mn-lt"/>
                        </a:rPr>
                        <a:t>Cryosphere</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Jeff Key</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Radiation</a:t>
                      </a:r>
                      <a:r>
                        <a:rPr lang="en-US" sz="1400" b="1" i="0" u="none" strike="noStrike" baseline="0" dirty="0" smtClean="0">
                          <a:solidFill>
                            <a:srgbClr val="0000FF"/>
                          </a:solidFill>
                          <a:latin typeface="+mn-lt"/>
                        </a:rPr>
                        <a:t> Budget</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a:t>
                      </a:r>
                      <a:r>
                        <a:rPr lang="en-US" sz="1400" b="0" dirty="0" err="1" smtClean="0">
                          <a:solidFill>
                            <a:srgbClr val="0033CC"/>
                          </a:solidFill>
                        </a:rPr>
                        <a:t>Istvan</a:t>
                      </a:r>
                      <a:r>
                        <a:rPr lang="en-US" sz="1400" b="0" dirty="0" smtClean="0">
                          <a:solidFill>
                            <a:srgbClr val="0033CC"/>
                          </a:solidFill>
                        </a:rPr>
                        <a:t> </a:t>
                      </a:r>
                      <a:r>
                        <a:rPr lang="en-US" sz="1400" b="0" dirty="0" err="1" smtClean="0">
                          <a:solidFill>
                            <a:srgbClr val="0033CC"/>
                          </a:solidFill>
                        </a:rPr>
                        <a:t>Lazslo</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Lightning</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Bill </a:t>
                      </a:r>
                      <a:r>
                        <a:rPr lang="en-US" sz="1400" b="0" dirty="0" err="1" smtClean="0">
                          <a:solidFill>
                            <a:srgbClr val="0033CC"/>
                          </a:solidFill>
                        </a:rPr>
                        <a:t>Koshak</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SST</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Alexander </a:t>
                      </a:r>
                      <a:r>
                        <a:rPr lang="en-US" sz="1400" b="0" dirty="0" err="1" smtClean="0">
                          <a:solidFill>
                            <a:srgbClr val="0033CC"/>
                          </a:solidFill>
                        </a:rPr>
                        <a:t>Ignatov</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Ocean Dynamics</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Eileen </a:t>
                      </a:r>
                      <a:r>
                        <a:rPr lang="en-US" sz="1400" b="0" dirty="0" err="1" smtClean="0">
                          <a:solidFill>
                            <a:srgbClr val="0033CC"/>
                          </a:solidFill>
                        </a:rPr>
                        <a:t>Maturi</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1894">
                <a:tc>
                  <a:txBody>
                    <a:bodyPr/>
                    <a:lstStyle/>
                    <a:p>
                      <a:pPr algn="l" rtl="0" fontAlgn="ctr"/>
                      <a:r>
                        <a:rPr lang="en-US" sz="1400" b="1" i="0" u="none" strike="noStrike" dirty="0" smtClean="0">
                          <a:solidFill>
                            <a:srgbClr val="0000FF"/>
                          </a:solidFill>
                          <a:latin typeface="+mn-lt"/>
                        </a:rPr>
                        <a:t> Aerosols/Air Quality/Atmos.</a:t>
                      </a:r>
                      <a:r>
                        <a:rPr lang="en-US" sz="1400" b="1" i="0" u="none" strike="noStrike" baseline="0" dirty="0" smtClean="0">
                          <a:solidFill>
                            <a:srgbClr val="0000FF"/>
                          </a:solidFill>
                          <a:latin typeface="+mn-lt"/>
                        </a:rPr>
                        <a:t> Chemistry</a:t>
                      </a:r>
                      <a:endParaRPr lang="en-US" sz="1400" b="1" i="0" u="none" strike="noStrike" dirty="0">
                        <a:solidFill>
                          <a:srgbClr val="0000FF"/>
                        </a:solidFill>
                        <a:latin typeface="+mn-lt"/>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dirty="0" smtClean="0">
                          <a:solidFill>
                            <a:srgbClr val="0033CC"/>
                          </a:solidFill>
                        </a:rPr>
                        <a:t>  </a:t>
                      </a:r>
                      <a:r>
                        <a:rPr lang="en-US" sz="1400" b="0" dirty="0" err="1" smtClean="0">
                          <a:solidFill>
                            <a:srgbClr val="0033CC"/>
                          </a:solidFill>
                        </a:rPr>
                        <a:t>Shobha</a:t>
                      </a:r>
                      <a:r>
                        <a:rPr lang="en-US" sz="1400" b="0" dirty="0" smtClean="0">
                          <a:solidFill>
                            <a:srgbClr val="0033CC"/>
                          </a:solidFill>
                        </a:rPr>
                        <a:t> </a:t>
                      </a:r>
                      <a:r>
                        <a:rPr lang="en-US" sz="1400" b="0" dirty="0" err="1" smtClean="0">
                          <a:solidFill>
                            <a:srgbClr val="0033CC"/>
                          </a:solidFill>
                        </a:rPr>
                        <a:t>Kondragunta</a:t>
                      </a:r>
                      <a:endParaRPr lang="en-US" sz="1400" b="0" dirty="0">
                        <a:solidFill>
                          <a:srgbClr val="0033CC"/>
                        </a:solidFill>
                      </a:endParaRPr>
                    </a:p>
                  </a:txBody>
                  <a:tcPr marL="4976" marR="4976" marT="52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Table Placeholder 6"/>
          <p:cNvGraphicFramePr>
            <a:graphicFrameLocks/>
          </p:cNvGraphicFramePr>
          <p:nvPr>
            <p:extLst>
              <p:ext uri="{D42A27DB-BD31-4B8C-83A1-F6EECF244321}">
                <p14:modId xmlns:p14="http://schemas.microsoft.com/office/powerpoint/2010/main" xmlns="" val="3011184439"/>
              </p:ext>
            </p:extLst>
          </p:nvPr>
        </p:nvGraphicFramePr>
        <p:xfrm>
          <a:off x="875211" y="5166972"/>
          <a:ext cx="7530191" cy="1403644"/>
        </p:xfrm>
        <a:graphic>
          <a:graphicData uri="http://schemas.openxmlformats.org/drawingml/2006/table">
            <a:tbl>
              <a:tblPr/>
              <a:tblGrid>
                <a:gridCol w="3561231"/>
                <a:gridCol w="3968960"/>
              </a:tblGrid>
              <a:tr h="350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mn-lt"/>
                          <a:ea typeface="ＭＳ Ｐゴシック" charset="-128"/>
                        </a:rPr>
                        <a:t>AWG Specialty Teams</a:t>
                      </a:r>
                      <a:endParaRPr kumimoji="0" lang="en-US" sz="1400" b="1" i="0" u="none" strike="noStrike" cap="none" normalizeH="0" baseline="0" dirty="0" smtClean="0">
                        <a:ln>
                          <a:noFill/>
                        </a:ln>
                        <a:solidFill>
                          <a:schemeClr val="tx1"/>
                        </a:solidFill>
                        <a:effectLst/>
                        <a:latin typeface="+mn-lt"/>
                        <a:ea typeface="ＭＳ Ｐゴシック" charset="-128"/>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mn-lt"/>
                          <a:ea typeface="ＭＳ Ｐゴシック" charset="-128"/>
                        </a:rPr>
                        <a:t>Team Lead</a:t>
                      </a: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350911">
                <a:tc>
                  <a:txBody>
                    <a:bodyPr/>
                    <a:lstStyle/>
                    <a:p>
                      <a:pPr algn="l"/>
                      <a:r>
                        <a:rPr lang="en-US" sz="1400" b="1" dirty="0" smtClean="0">
                          <a:solidFill>
                            <a:srgbClr val="0000FF"/>
                          </a:solidFill>
                        </a:rPr>
                        <a:t>Proxy</a:t>
                      </a:r>
                      <a:r>
                        <a:rPr lang="en-US" sz="1400" b="1" baseline="0" dirty="0" smtClean="0">
                          <a:solidFill>
                            <a:srgbClr val="0000FF"/>
                          </a:solidFill>
                        </a:rPr>
                        <a:t> Data</a:t>
                      </a:r>
                      <a:endParaRPr lang="en-US" sz="1400" b="1"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i="0" dirty="0" err="1" smtClean="0">
                          <a:solidFill>
                            <a:srgbClr val="0000FF"/>
                          </a:solidFill>
                        </a:rPr>
                        <a:t>Fuzhong</a:t>
                      </a:r>
                      <a:r>
                        <a:rPr lang="en-US" sz="1400" b="0" i="0" dirty="0" smtClean="0">
                          <a:solidFill>
                            <a:srgbClr val="0000FF"/>
                          </a:solidFill>
                        </a:rPr>
                        <a:t> </a:t>
                      </a:r>
                      <a:r>
                        <a:rPr lang="en-US" sz="1400" b="0" i="0" dirty="0" err="1" smtClean="0">
                          <a:solidFill>
                            <a:srgbClr val="0000FF"/>
                          </a:solidFill>
                        </a:rPr>
                        <a:t>Weng</a:t>
                      </a:r>
                      <a:endParaRPr lang="en-US" sz="1400" b="0" i="0"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0911">
                <a:tc>
                  <a:txBody>
                    <a:bodyPr/>
                    <a:lstStyle/>
                    <a:p>
                      <a:pPr algn="l"/>
                      <a:r>
                        <a:rPr lang="en-US" sz="1400" b="1" dirty="0" smtClean="0">
                          <a:solidFill>
                            <a:srgbClr val="0000FF"/>
                          </a:solidFill>
                        </a:rPr>
                        <a:t>Cal/Val (Sensor)</a:t>
                      </a: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i="0" dirty="0" err="1" smtClean="0">
                          <a:solidFill>
                            <a:srgbClr val="0000FF"/>
                          </a:solidFill>
                        </a:rPr>
                        <a:t>Changyong</a:t>
                      </a:r>
                      <a:r>
                        <a:rPr lang="en-US" sz="1400" b="0" i="0" dirty="0" smtClean="0">
                          <a:solidFill>
                            <a:srgbClr val="0000FF"/>
                          </a:solidFill>
                        </a:rPr>
                        <a:t> Cao</a:t>
                      </a:r>
                      <a:endParaRPr lang="en-US" sz="1400" b="0" i="0"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0911">
                <a:tc>
                  <a:txBody>
                    <a:bodyPr/>
                    <a:lstStyle/>
                    <a:p>
                      <a:pPr algn="l"/>
                      <a:r>
                        <a:rPr lang="en-US" sz="1400" b="1" dirty="0" smtClean="0">
                          <a:solidFill>
                            <a:srgbClr val="0000FF"/>
                          </a:solidFill>
                        </a:rPr>
                        <a:t>Algorithm Integration</a:t>
                      </a:r>
                      <a:endParaRPr lang="en-US" sz="1400" b="1"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lang="en-US" sz="1400" b="0" i="0" dirty="0" smtClean="0">
                          <a:solidFill>
                            <a:srgbClr val="0000FF"/>
                          </a:solidFill>
                        </a:rPr>
                        <a:t>Walter Wolf</a:t>
                      </a:r>
                      <a:endParaRPr lang="en-US" sz="1400" b="0" i="0" dirty="0">
                        <a:solidFill>
                          <a:srgbClr val="0000FF"/>
                        </a:solidFill>
                      </a:endParaRPr>
                    </a:p>
                  </a:txBody>
                  <a:tcPr marL="87394" marR="873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xmlns="" val="34425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255430" y="1208025"/>
            <a:ext cx="8686801" cy="4926013"/>
          </a:xfrm>
        </p:spPr>
        <p:txBody>
          <a:bodyPr/>
          <a:lstStyle/>
          <a:p>
            <a:pPr>
              <a:spcBef>
                <a:spcPts val="600"/>
              </a:spcBef>
            </a:pPr>
            <a:r>
              <a:rPr lang="en-US" sz="1800" b="1" dirty="0" smtClean="0"/>
              <a:t>Allowed for early assessments of product quality </a:t>
            </a:r>
          </a:p>
          <a:p>
            <a:pPr lvl="1">
              <a:spcBef>
                <a:spcPts val="600"/>
              </a:spcBef>
            </a:pPr>
            <a:r>
              <a:rPr lang="en-US" sz="1600" dirty="0" smtClean="0"/>
              <a:t>Early accuracy and precision analysis performed</a:t>
            </a:r>
          </a:p>
          <a:p>
            <a:pPr lvl="1">
              <a:spcBef>
                <a:spcPts val="600"/>
              </a:spcBef>
            </a:pPr>
            <a:r>
              <a:rPr lang="en-US" sz="1600" dirty="0" smtClean="0"/>
              <a:t>Opportunity to refine L2 product requirements </a:t>
            </a:r>
          </a:p>
          <a:p>
            <a:pPr lvl="1">
              <a:spcBef>
                <a:spcPts val="600"/>
              </a:spcBef>
            </a:pPr>
            <a:endParaRPr lang="en-US" sz="1600" dirty="0" smtClean="0"/>
          </a:p>
          <a:p>
            <a:pPr>
              <a:spcBef>
                <a:spcPts val="600"/>
              </a:spcBef>
            </a:pPr>
            <a:r>
              <a:rPr lang="en-US" sz="1800" b="1" dirty="0" smtClean="0"/>
              <a:t>Government-side (AWG) implementation of ATBDs (</a:t>
            </a:r>
            <a:r>
              <a:rPr lang="en-US" sz="1800" b="1" dirty="0" err="1" smtClean="0"/>
              <a:t>ie.,software</a:t>
            </a:r>
            <a:r>
              <a:rPr lang="en-US" sz="1800" b="1" dirty="0" smtClean="0"/>
              <a:t>) that allows for L2+ product verification prior to GS vendor implementation</a:t>
            </a:r>
          </a:p>
          <a:p>
            <a:pPr lvl="1">
              <a:spcBef>
                <a:spcPts val="600"/>
              </a:spcBef>
            </a:pPr>
            <a:r>
              <a:rPr lang="en-US" sz="1600" dirty="0" smtClean="0"/>
              <a:t>AWG employs use of proxy data (simulated or real data from satellite instruments currently in orbit)</a:t>
            </a:r>
          </a:p>
          <a:p>
            <a:pPr lvl="1">
              <a:spcBef>
                <a:spcPts val="600"/>
              </a:spcBef>
            </a:pPr>
            <a:r>
              <a:rPr lang="en-US" sz="1600" dirty="0" smtClean="0"/>
              <a:t>Proxy data run through L2 algorithms developed for GOES-R and L2 product are generated</a:t>
            </a:r>
          </a:p>
          <a:p>
            <a:pPr lvl="1">
              <a:spcBef>
                <a:spcPts val="600"/>
              </a:spcBef>
            </a:pPr>
            <a:r>
              <a:rPr lang="en-US" sz="1600" dirty="0" smtClean="0"/>
              <a:t>Correlative measurements from other observing systems (surface-based, satellite-based, etc) used to characterize and quantify L2 product performance</a:t>
            </a:r>
          </a:p>
          <a:p>
            <a:pPr lvl="1">
              <a:spcBef>
                <a:spcPts val="600"/>
              </a:spcBef>
            </a:pPr>
            <a:r>
              <a:rPr lang="en-US" sz="1600" dirty="0" smtClean="0"/>
              <a:t>Testing results enable algorithm verification of Product Measurement Accuracy and Product Measurement Precision specifications; reported in ATBDs</a:t>
            </a:r>
          </a:p>
          <a:p>
            <a:pPr>
              <a:spcBef>
                <a:spcPts val="600"/>
              </a:spcBef>
            </a:pPr>
            <a:endParaRPr lang="en-US" dirty="0" smtClean="0"/>
          </a:p>
          <a:p>
            <a:pPr lvl="1">
              <a:spcBef>
                <a:spcPts val="600"/>
              </a:spcBef>
            </a:pPr>
            <a:endParaRPr lang="en-US" dirty="0" smtClean="0"/>
          </a:p>
        </p:txBody>
      </p:sp>
      <p:sp>
        <p:nvSpPr>
          <p:cNvPr id="8" name="Title 1"/>
          <p:cNvSpPr>
            <a:spLocks noGrp="1"/>
          </p:cNvSpPr>
          <p:nvPr>
            <p:ph type="title"/>
          </p:nvPr>
        </p:nvSpPr>
        <p:spPr>
          <a:xfrm>
            <a:off x="524492" y="39323"/>
            <a:ext cx="7862887" cy="998538"/>
          </a:xfrm>
        </p:spPr>
        <p:txBody>
          <a:bodyPr/>
          <a:lstStyle/>
          <a:p>
            <a:r>
              <a:rPr lang="en-US" sz="2400" b="1" dirty="0" smtClean="0">
                <a:solidFill>
                  <a:srgbClr val="0000FF"/>
                </a:solidFill>
                <a:effectLst>
                  <a:outerShdw blurRad="38100" dist="38100" dir="2700000" algn="tl">
                    <a:srgbClr val="000000">
                      <a:alpha val="43137"/>
                    </a:srgbClr>
                  </a:outerShdw>
                </a:effectLst>
              </a:rPr>
              <a:t>AWG GOES-R L2 Algorithm </a:t>
            </a:r>
            <a:br>
              <a:rPr lang="en-US" sz="2400" b="1" dirty="0" smtClean="0">
                <a:solidFill>
                  <a:srgbClr val="0000FF"/>
                </a:solidFill>
                <a:effectLst>
                  <a:outerShdw blurRad="38100" dist="38100" dir="2700000" algn="tl">
                    <a:srgbClr val="000000">
                      <a:alpha val="43137"/>
                    </a:srgbClr>
                  </a:outerShdw>
                </a:effectLst>
              </a:rPr>
            </a:br>
            <a:r>
              <a:rPr lang="en-US" sz="2400" b="1" dirty="0" smtClean="0">
                <a:solidFill>
                  <a:srgbClr val="0000FF"/>
                </a:solidFill>
                <a:effectLst>
                  <a:outerShdw blurRad="38100" dist="38100" dir="2700000" algn="tl">
                    <a:srgbClr val="000000">
                      <a:alpha val="43137"/>
                    </a:srgbClr>
                  </a:outerShdw>
                </a:effectLst>
              </a:rPr>
              <a:t>Development Activities Reduce Risk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37" y="104277"/>
            <a:ext cx="7498080" cy="752475"/>
          </a:xfrm>
        </p:spPr>
        <p:txBody>
          <a:bodyPr/>
          <a:lstStyle/>
          <a:p>
            <a:r>
              <a:rPr lang="en-US" sz="2500" b="1" dirty="0" smtClean="0">
                <a:solidFill>
                  <a:srgbClr val="0000FF"/>
                </a:solidFill>
                <a:effectLst>
                  <a:outerShdw blurRad="38100" dist="38100" dir="2700000" algn="tl">
                    <a:srgbClr val="000000">
                      <a:alpha val="43137"/>
                    </a:srgbClr>
                  </a:outerShdw>
                </a:effectLst>
              </a:rPr>
              <a:t>AWG Algorithm Development Scope</a:t>
            </a:r>
            <a:r>
              <a:rPr lang="en-US" sz="2400" dirty="0" smtClean="0">
                <a:solidFill>
                  <a:srgbClr val="0000FF"/>
                </a:solidFill>
              </a:rPr>
              <a:t/>
            </a:r>
            <a:br>
              <a:rPr lang="en-US" sz="2400" dirty="0" smtClean="0">
                <a:solidFill>
                  <a:srgbClr val="0000FF"/>
                </a:solidFill>
              </a:rPr>
            </a:br>
            <a:r>
              <a:rPr lang="en-US" b="1" i="1" dirty="0" smtClean="0">
                <a:solidFill>
                  <a:srgbClr val="FF0000"/>
                </a:solidFill>
                <a:latin typeface="Book Antiqua" pitchFamily="18" charset="0"/>
              </a:rPr>
              <a:t>Baseline Level-2 Products</a:t>
            </a:r>
            <a:endParaRPr lang="en-US" b="1" i="1" dirty="0">
              <a:solidFill>
                <a:srgbClr val="FF0000"/>
              </a:solidFill>
              <a:latin typeface="Book Antiqua" pitchFamily="18" charset="0"/>
            </a:endParaRPr>
          </a:p>
        </p:txBody>
      </p:sp>
      <p:graphicFrame>
        <p:nvGraphicFramePr>
          <p:cNvPr id="3" name="Content Placeholder 7"/>
          <p:cNvGraphicFramePr>
            <a:graphicFrameLocks/>
          </p:cNvGraphicFramePr>
          <p:nvPr/>
        </p:nvGraphicFramePr>
        <p:xfrm>
          <a:off x="681318" y="1086512"/>
          <a:ext cx="7575176" cy="5559478"/>
        </p:xfrm>
        <a:graphic>
          <a:graphicData uri="http://schemas.openxmlformats.org/drawingml/2006/table">
            <a:tbl>
              <a:tblPr/>
              <a:tblGrid>
                <a:gridCol w="3465167"/>
                <a:gridCol w="479303"/>
                <a:gridCol w="3630706"/>
              </a:tblGrid>
              <a:tr h="359021">
                <a:tc gridSpan="2">
                  <a:txBody>
                    <a:bodyPr/>
                    <a:lstStyle/>
                    <a:p>
                      <a:pPr algn="l" fontAlgn="t"/>
                      <a:r>
                        <a:rPr lang="en-US" sz="1600" b="1" i="0" u="none" strike="noStrike" baseline="0" dirty="0" smtClean="0">
                          <a:solidFill>
                            <a:srgbClr val="FFFFFF"/>
                          </a:solidFill>
                          <a:latin typeface="Calibri"/>
                        </a:rPr>
                        <a:t>    Cloud and Moisture Imagery (KPP)</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smtClean="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FFFFFF"/>
                          </a:solidFill>
                          <a:latin typeface="Calibri"/>
                        </a:rPr>
                        <a:t>    </a:t>
                      </a:r>
                      <a:r>
                        <a:rPr lang="en-US" sz="1600" b="1" i="0" u="none" strike="noStrike" dirty="0" smtClean="0">
                          <a:solidFill>
                            <a:srgbClr val="FFFFFF"/>
                          </a:solidFill>
                          <a:effectLst>
                            <a:outerShdw blurRad="38100" dist="38100" dir="2700000" algn="tl">
                              <a:srgbClr val="000000">
                                <a:alpha val="43137"/>
                              </a:srgbClr>
                            </a:outerShdw>
                          </a:effectLst>
                          <a:latin typeface="Calibri"/>
                        </a:rPr>
                        <a:t>Lightnin</a:t>
                      </a:r>
                      <a:r>
                        <a:rPr lang="en-US" sz="1600" b="1" i="0" u="none" strike="noStrike" baseline="0" dirty="0" smtClean="0">
                          <a:solidFill>
                            <a:srgbClr val="FFFFFF"/>
                          </a:solidFill>
                          <a:effectLst>
                            <a:outerShdw blurRad="38100" dist="38100" dir="2700000" algn="tl">
                              <a:srgbClr val="000000">
                                <a:alpha val="43137"/>
                              </a:srgbClr>
                            </a:outerShdw>
                          </a:effectLst>
                          <a:latin typeface="Calibri"/>
                        </a:rPr>
                        <a:t>g </a:t>
                      </a:r>
                      <a:r>
                        <a:rPr lang="en-US" sz="1600" b="1" i="0" u="none" strike="noStrike" baseline="0" dirty="0" err="1" smtClean="0">
                          <a:solidFill>
                            <a:srgbClr val="FFFFFF"/>
                          </a:solidFill>
                          <a:effectLst>
                            <a:outerShdw blurRad="38100" dist="38100" dir="2700000" algn="tl">
                              <a:srgbClr val="000000">
                                <a:alpha val="43137"/>
                              </a:srgbClr>
                            </a:outerShdw>
                          </a:effectLst>
                          <a:latin typeface="Calibri"/>
                        </a:rPr>
                        <a:t>Det</a:t>
                      </a:r>
                      <a:r>
                        <a:rPr lang="en-US" sz="1600" b="1" i="0" u="none" strike="noStrike" baseline="0" dirty="0" smtClean="0">
                          <a:solidFill>
                            <a:srgbClr val="FFFFFF"/>
                          </a:solidFill>
                          <a:effectLst>
                            <a:outerShdw blurRad="38100" dist="38100" dir="2700000" algn="tl">
                              <a:srgbClr val="000000">
                                <a:alpha val="43137"/>
                              </a:srgbClr>
                            </a:outerShdw>
                          </a:effectLst>
                          <a:latin typeface="Calibri"/>
                        </a:rPr>
                        <a:t>: Events, Groups, Flashes</a:t>
                      </a:r>
                      <a:r>
                        <a:rPr lang="en-US" sz="1600" b="1" i="0" u="none" strike="noStrike" dirty="0" smtClean="0">
                          <a:solidFill>
                            <a:srgbClr val="FFFFFF"/>
                          </a:solidFill>
                          <a:effectLst>
                            <a:outerShdw blurRad="38100" dist="38100" dir="2700000" algn="tl">
                              <a:srgbClr val="000000">
                                <a:alpha val="43137"/>
                              </a:srgbClr>
                            </a:outerShdw>
                          </a:effectLst>
                          <a:latin typeface="Calibri"/>
                        </a:rPr>
                        <a:t>*</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32939">
                <a:tc gridSpan="2">
                  <a:txBody>
                    <a:bodyPr/>
                    <a:lstStyle/>
                    <a:p>
                      <a:pPr lvl="0" algn="l" fontAlgn="t"/>
                      <a:r>
                        <a:rPr lang="en-US" sz="1600" b="1" i="0" u="none" strike="noStrike" dirty="0" smtClean="0">
                          <a:solidFill>
                            <a:srgbClr val="FFFFFF"/>
                          </a:solidFill>
                          <a:latin typeface="Calibri"/>
                        </a:rPr>
                        <a:t>    Aerosol </a:t>
                      </a:r>
                      <a:r>
                        <a:rPr lang="en-US" sz="1600" b="1" i="0" u="none" strike="noStrike" dirty="0">
                          <a:solidFill>
                            <a:srgbClr val="FFFFFF"/>
                          </a:solidFill>
                          <a:latin typeface="Calibri"/>
                        </a:rPr>
                        <a:t>Detection (including Smoke &amp; Dust)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Legacy </a:t>
                      </a:r>
                      <a:r>
                        <a:rPr lang="en-US" sz="1600" b="1" i="0" u="none" strike="noStrike" dirty="0">
                          <a:solidFill>
                            <a:srgbClr val="FFFFFF"/>
                          </a:solidFill>
                          <a:effectLst>
                            <a:outerShdw blurRad="38100" dist="38100" dir="2700000" algn="tl">
                              <a:srgbClr val="000000">
                                <a:alpha val="43137"/>
                              </a:srgbClr>
                            </a:outerShdw>
                          </a:effectLst>
                          <a:latin typeface="Calibri"/>
                        </a:rPr>
                        <a:t>Vertical Moisture Profile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78855">
                <a:tc gridSpan="2">
                  <a:txBody>
                    <a:bodyPr/>
                    <a:lstStyle/>
                    <a:p>
                      <a:pPr lvl="0" algn="l" fontAlgn="t"/>
                      <a:r>
                        <a:rPr lang="en-US" sz="1600" b="1" i="0" u="none" strike="noStrike" dirty="0" smtClean="0">
                          <a:solidFill>
                            <a:srgbClr val="FFFFFF"/>
                          </a:solidFill>
                          <a:latin typeface="Calibri"/>
                        </a:rPr>
                        <a:t>    Aerosol </a:t>
                      </a:r>
                      <a:r>
                        <a:rPr lang="en-US" sz="1600" b="1" i="0" u="none" strike="noStrike" dirty="0">
                          <a:solidFill>
                            <a:srgbClr val="FFFFFF"/>
                          </a:solidFill>
                          <a:latin typeface="Calibri"/>
                        </a:rPr>
                        <a:t>Optical Depth</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Legacy </a:t>
                      </a:r>
                      <a:r>
                        <a:rPr lang="en-US" sz="1600" b="1" i="0" u="none" strike="noStrike" dirty="0">
                          <a:solidFill>
                            <a:srgbClr val="FFFFFF"/>
                          </a:solidFill>
                          <a:effectLst>
                            <a:outerShdw blurRad="38100" dist="38100" dir="2700000" algn="tl">
                              <a:srgbClr val="000000">
                                <a:alpha val="43137"/>
                              </a:srgbClr>
                            </a:outerShdw>
                          </a:effectLst>
                          <a:latin typeface="Calibri"/>
                        </a:rPr>
                        <a:t>Vertical Temperature Profile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415457">
                <a:tc gridSpan="2">
                  <a:txBody>
                    <a:bodyPr/>
                    <a:lstStyle/>
                    <a:p>
                      <a:pPr lvl="0" algn="l" fontAlgn="t"/>
                      <a:r>
                        <a:rPr lang="en-US" sz="1600" b="1" i="0" u="none" strike="noStrike" dirty="0" smtClean="0">
                          <a:solidFill>
                            <a:srgbClr val="FFFFFF"/>
                          </a:solidFill>
                          <a:latin typeface="Calibri"/>
                        </a:rPr>
                        <a:t>    Volcanic </a:t>
                      </a:r>
                      <a:r>
                        <a:rPr lang="en-US" sz="1600" b="1" i="0" u="none" strike="noStrike" dirty="0">
                          <a:solidFill>
                            <a:srgbClr val="FFFFFF"/>
                          </a:solidFill>
                          <a:latin typeface="Calibri"/>
                        </a:rPr>
                        <a:t>Ash: Detection &amp; Height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Derived </a:t>
                      </a:r>
                      <a:r>
                        <a:rPr lang="en-US" sz="1600" b="1" i="0" u="none" strike="noStrike" dirty="0">
                          <a:solidFill>
                            <a:srgbClr val="FFFFFF"/>
                          </a:solidFill>
                          <a:effectLst>
                            <a:outerShdw blurRad="38100" dist="38100" dir="2700000" algn="tl">
                              <a:srgbClr val="000000">
                                <a:alpha val="43137"/>
                              </a:srgbClr>
                            </a:outerShdw>
                          </a:effectLst>
                          <a:latin typeface="Calibri"/>
                        </a:rPr>
                        <a:t>Stability Indices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32368">
                <a:tc gridSpan="2">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outerShdw blurRad="38100" dist="38100" dir="2700000" algn="tl">
                              <a:srgbClr val="000000">
                                <a:alpha val="43137"/>
                              </a:srgbClr>
                            </a:outerShdw>
                          </a:effectLst>
                          <a:latin typeface="Calibri"/>
                        </a:rPr>
                        <a:t>    Clear Sky Masks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Total </a:t>
                      </a:r>
                      <a:r>
                        <a:rPr lang="en-US" sz="1600" b="1" i="0" u="none" strike="noStrike" dirty="0">
                          <a:solidFill>
                            <a:srgbClr val="FFFFFF"/>
                          </a:solidFill>
                          <a:effectLst>
                            <a:outerShdw blurRad="38100" dist="38100" dir="2700000" algn="tl">
                              <a:srgbClr val="000000">
                                <a:alpha val="43137"/>
                              </a:srgbClr>
                            </a:outerShdw>
                          </a:effectLst>
                          <a:latin typeface="Calibri"/>
                        </a:rPr>
                        <a:t>Precipitable Water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32368">
                <a:tc gridSpan="2">
                  <a:txBody>
                    <a:bodyPr/>
                    <a:lstStyle/>
                    <a:p>
                      <a:pPr lvl="0" algn="l" fontAlgn="t"/>
                      <a:r>
                        <a:rPr lang="en-US" sz="1600" b="1" i="0" u="none" strike="noStrike" dirty="0" smtClean="0">
                          <a:solidFill>
                            <a:srgbClr val="FFFFFF"/>
                          </a:solidFill>
                          <a:latin typeface="Calibri"/>
                        </a:rPr>
                        <a:t>    Cloud </a:t>
                      </a:r>
                      <a:r>
                        <a:rPr lang="en-US" sz="1600" b="1" i="0" u="none" strike="noStrike" dirty="0">
                          <a:solidFill>
                            <a:srgbClr val="FFFFFF"/>
                          </a:solidFill>
                          <a:latin typeface="Calibri"/>
                        </a:rPr>
                        <a:t>Optical Depth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Fire / Hot Spot Characterization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79767">
                <a:tc gridSpan="2">
                  <a:txBody>
                    <a:bodyPr/>
                    <a:lstStyle/>
                    <a:p>
                      <a:pPr lvl="0" algn="l" fontAlgn="t"/>
                      <a:r>
                        <a:rPr lang="en-US" sz="1600" b="1" i="0" u="none" strike="noStrike" dirty="0" smtClean="0">
                          <a:solidFill>
                            <a:srgbClr val="FFFFFF"/>
                          </a:solidFill>
                          <a:latin typeface="Calibri"/>
                        </a:rPr>
                        <a:t>    Cloud </a:t>
                      </a:r>
                      <a:r>
                        <a:rPr lang="en-US" sz="1600" b="1" i="0" u="none" strike="noStrike" dirty="0">
                          <a:solidFill>
                            <a:srgbClr val="FFFFFF"/>
                          </a:solidFill>
                          <a:latin typeface="Calibri"/>
                        </a:rPr>
                        <a:t>Particle Size Distribution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Rainfall Rate/QPE</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19962">
                <a:tc gridSpan="2">
                  <a:txBody>
                    <a:bodyPr/>
                    <a:lstStyle/>
                    <a:p>
                      <a:pPr lvl="0" algn="l" fontAlgn="t"/>
                      <a:r>
                        <a:rPr lang="en-US" sz="1600" b="1" i="0" u="none" strike="noStrike" dirty="0" smtClean="0">
                          <a:solidFill>
                            <a:srgbClr val="FFFFFF"/>
                          </a:solidFill>
                          <a:latin typeface="Calibri"/>
                        </a:rPr>
                        <a:t>    Cloud </a:t>
                      </a:r>
                      <a:r>
                        <a:rPr lang="en-US" sz="1600" b="1" i="0" u="none" strike="noStrike" dirty="0">
                          <a:solidFill>
                            <a:srgbClr val="FFFFFF"/>
                          </a:solidFill>
                          <a:latin typeface="Calibri"/>
                        </a:rPr>
                        <a:t>Top Phase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Sea Surface Temperature (skin)</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19962">
                <a:tc gridSpan="2">
                  <a:txBody>
                    <a:bodyPr/>
                    <a:lstStyle/>
                    <a:p>
                      <a:pPr lvl="0" algn="l" fontAlgn="t"/>
                      <a:r>
                        <a:rPr lang="en-US" sz="1600" b="1" i="0" u="none" strike="noStrike" dirty="0" smtClean="0">
                          <a:solidFill>
                            <a:srgbClr val="FFFFFF"/>
                          </a:solidFill>
                          <a:latin typeface="Calibri"/>
                        </a:rPr>
                        <a:t>    Cloud </a:t>
                      </a:r>
                      <a:r>
                        <a:rPr lang="en-US" sz="1600" b="1" i="0" u="none" strike="noStrike" dirty="0">
                          <a:solidFill>
                            <a:srgbClr val="FFFFFF"/>
                          </a:solidFill>
                          <a:latin typeface="Calibri"/>
                        </a:rPr>
                        <a:t>Top Height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Downward </a:t>
                      </a:r>
                      <a:r>
                        <a:rPr lang="en-US" sz="1600" b="1" i="0" u="none" strike="noStrike" dirty="0">
                          <a:solidFill>
                            <a:schemeClr val="bg1"/>
                          </a:solidFill>
                          <a:effectLst>
                            <a:outerShdw blurRad="38100" dist="38100" dir="2700000" algn="tl">
                              <a:srgbClr val="000000">
                                <a:alpha val="43137"/>
                              </a:srgbClr>
                            </a:outerShdw>
                          </a:effectLst>
                          <a:latin typeface="Calibri" pitchFamily="34" charset="0"/>
                        </a:rPr>
                        <a:t>Shortwave Rad.: Surface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5797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baseline="0" dirty="0" smtClean="0">
                          <a:solidFill>
                            <a:srgbClr val="FFFFFF"/>
                          </a:solidFill>
                          <a:effectLst>
                            <a:outerShdw blurRad="38100" dist="38100" dir="2700000" algn="tl">
                              <a:srgbClr val="000000">
                                <a:alpha val="43137"/>
                              </a:srgbClr>
                            </a:outerShdw>
                          </a:effectLst>
                          <a:latin typeface="Calibri"/>
                        </a:rPr>
                        <a:t>    Cloud Top Pressure</a:t>
                      </a:r>
                      <a:endParaRPr lang="en-US" sz="1600" b="1" i="0" u="none" strike="noStrike" dirty="0" smtClean="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Reflected Shortwave Rad.: TOA </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57973">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outerShdw blurRad="38100" dist="38100" dir="2700000" algn="tl">
                              <a:srgbClr val="000000">
                                <a:alpha val="43137"/>
                              </a:srgbClr>
                            </a:outerShdw>
                          </a:effectLst>
                          <a:latin typeface="Calibri"/>
                        </a:rPr>
                        <a:t>    Cloud Top Temperature</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Hurricane Intensity</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56509">
                <a:tc gridSpan="2">
                  <a:txBody>
                    <a:bodyPr/>
                    <a:lstStyle/>
                    <a:p>
                      <a:r>
                        <a:rPr lang="en-US" sz="1600" dirty="0" smtClean="0">
                          <a:latin typeface="Calibri" pitchFamily="34" charset="0"/>
                        </a:rPr>
                        <a:t>    </a:t>
                      </a:r>
                      <a:r>
                        <a:rPr lang="en-US" sz="1600" b="1" dirty="0" smtClean="0">
                          <a:solidFill>
                            <a:schemeClr val="bg1"/>
                          </a:solidFill>
                          <a:effectLst>
                            <a:outerShdw blurRad="38100" dist="38100" dir="2700000" algn="tl">
                              <a:srgbClr val="000000">
                                <a:alpha val="43137"/>
                              </a:srgbClr>
                            </a:outerShdw>
                          </a:effectLst>
                          <a:latin typeface="Calibri" pitchFamily="34" charset="0"/>
                        </a:rPr>
                        <a:t>Land Surface (Skin) Temperature</a:t>
                      </a:r>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Snow Cover</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17507">
                <a:tc gridSpan="2">
                  <a:txBody>
                    <a:bodyPr/>
                    <a:lstStyle/>
                    <a:p>
                      <a:r>
                        <a:rPr lang="en-US" sz="1600" b="1" dirty="0" smtClean="0">
                          <a:solidFill>
                            <a:schemeClr val="bg1"/>
                          </a:solidFill>
                          <a:latin typeface="Calibri" pitchFamily="34" charset="0"/>
                        </a:rPr>
                        <a:t>    Derived Motion Winds</a:t>
                      </a:r>
                      <a:r>
                        <a:rPr lang="en-US" sz="1600" b="1" dirty="0" smtClean="0">
                          <a:solidFill>
                            <a:schemeClr val="bg1"/>
                          </a:solidFill>
                          <a:effectLst>
                            <a:outerShdw blurRad="38100" dist="38100" dir="2700000" algn="tl">
                              <a:srgbClr val="000000">
                                <a:alpha val="43137"/>
                              </a:srgbClr>
                            </a:outerShdw>
                          </a:effectLst>
                          <a:latin typeface="Calibri" pitchFamily="34" charset="0"/>
                        </a:rPr>
                        <a:t> </a:t>
                      </a:r>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hMerge="1">
                  <a:txBody>
                    <a:bodyPr/>
                    <a:lstStyle/>
                    <a:p>
                      <a:pPr algn="l" fontAlgn="t"/>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endParaRPr lang="en-US"/>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32939">
                <a:tc gridSpan="3">
                  <a:txBody>
                    <a:bodyPr/>
                    <a:lstStyle/>
                    <a:p>
                      <a:pPr algn="ctr" fontAlgn="t"/>
                      <a:r>
                        <a:rPr lang="en-US" sz="1100" b="0" i="0" u="none" strike="noStrike" dirty="0">
                          <a:solidFill>
                            <a:srgbClr val="FFFFFF"/>
                          </a:solidFill>
                          <a:latin typeface="Calibri"/>
                        </a:rPr>
                        <a:t> </a:t>
                      </a:r>
                    </a:p>
                  </a:txBody>
                  <a:tcPr marL="7945" marR="7945" marT="794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r>
              <a:tr h="332939">
                <a:tc>
                  <a:txBody>
                    <a:bodyPr/>
                    <a:lstStyle/>
                    <a:p>
                      <a:pPr algn="ctr" fontAlgn="t"/>
                      <a:r>
                        <a:rPr lang="en-US" sz="1000" b="0" i="0" u="none" strike="noStrike" dirty="0">
                          <a:solidFill>
                            <a:srgbClr val="FFFFFF"/>
                          </a:solidFill>
                          <a:latin typeface="Calibri"/>
                        </a:rPr>
                        <a:t>ABI</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gridSpan="2">
                  <a:txBody>
                    <a:bodyPr/>
                    <a:lstStyle/>
                    <a:p>
                      <a:pPr algn="ctr" fontAlgn="t"/>
                      <a:r>
                        <a:rPr lang="en-US" sz="1000" b="0" i="0" u="none" strike="noStrike" dirty="0">
                          <a:solidFill>
                            <a:srgbClr val="FFFFFF"/>
                          </a:solidFill>
                          <a:latin typeface="Calibri"/>
                        </a:rPr>
                        <a:t>GLM</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r>
              <a:tr h="332939">
                <a:tc>
                  <a:txBody>
                    <a:bodyPr/>
                    <a:lstStyle/>
                    <a:p>
                      <a:pPr algn="l" fontAlgn="t"/>
                      <a:r>
                        <a:rPr lang="en-US" sz="900" b="0" i="0" u="none" strike="noStrike" dirty="0">
                          <a:solidFill>
                            <a:srgbClr val="000000"/>
                          </a:solidFill>
                          <a:latin typeface="Calibri"/>
                        </a:rPr>
                        <a:t> </a:t>
                      </a:r>
                    </a:p>
                  </a:txBody>
                  <a:tcPr marL="7945" marR="7945" marT="794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t"/>
                      <a:r>
                        <a:rPr lang="en-US" sz="1000" b="1" i="0" u="none" strike="noStrike" dirty="0">
                          <a:solidFill>
                            <a:srgbClr val="000000"/>
                          </a:solidFill>
                          <a:latin typeface="Calibri"/>
                        </a:rPr>
                        <a:t>* Included in GRB</a:t>
                      </a:r>
                    </a:p>
                  </a:txBody>
                  <a:tcPr marL="7945" marR="7945" marT="794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p:cNvGraphicFramePr>
          <p:nvPr/>
        </p:nvGraphicFramePr>
        <p:xfrm>
          <a:off x="681318" y="1264141"/>
          <a:ext cx="7745506" cy="5263184"/>
        </p:xfrm>
        <a:graphic>
          <a:graphicData uri="http://schemas.openxmlformats.org/drawingml/2006/table">
            <a:tbl>
              <a:tblPr/>
              <a:tblGrid>
                <a:gridCol w="3988241"/>
                <a:gridCol w="3757265"/>
              </a:tblGrid>
              <a:tr h="311010">
                <a:tc>
                  <a:txBody>
                    <a:bodyPr/>
                    <a:lstStyle/>
                    <a:p>
                      <a:pPr algn="l" fontAlgn="t"/>
                      <a:r>
                        <a:rPr lang="en-US" sz="1600" b="1" i="0" u="none" strike="noStrike" baseline="0" dirty="0" smtClean="0">
                          <a:solidFill>
                            <a:srgbClr val="FFFFFF"/>
                          </a:solidFill>
                          <a:latin typeface="Calibri"/>
                        </a:rPr>
                        <a:t>    Aerosol Particle Size</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outerShdw blurRad="38100" dist="38100" dir="2700000" algn="tl">
                              <a:srgbClr val="000000">
                                <a:alpha val="43137"/>
                              </a:srgbClr>
                            </a:outerShdw>
                          </a:effectLst>
                          <a:latin typeface="Calibri"/>
                        </a:rPr>
                        <a:t>    Absorbed</a:t>
                      </a:r>
                      <a:r>
                        <a:rPr lang="en-US" sz="1600" b="1" i="0" u="none" strike="noStrike" baseline="0" dirty="0" smtClean="0">
                          <a:solidFill>
                            <a:srgbClr val="FFFFFF"/>
                          </a:solidFill>
                          <a:effectLst>
                            <a:outerShdw blurRad="38100" dist="38100" dir="2700000" algn="tl">
                              <a:srgbClr val="000000">
                                <a:alpha val="43137"/>
                              </a:srgbClr>
                            </a:outerShdw>
                          </a:effectLst>
                          <a:latin typeface="Calibri"/>
                        </a:rPr>
                        <a:t> Shortwave Radiation: Surface</a:t>
                      </a:r>
                      <a:endParaRPr lang="en-US" sz="1600" b="1" i="0" u="none" strike="noStrike" dirty="0" smtClean="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88416">
                <a:tc>
                  <a:txBody>
                    <a:bodyPr/>
                    <a:lstStyle/>
                    <a:p>
                      <a:pPr lvl="0" algn="l" fontAlgn="t"/>
                      <a:r>
                        <a:rPr lang="en-US" sz="1600" b="1" i="0" u="none" strike="noStrike" dirty="0" smtClean="0">
                          <a:solidFill>
                            <a:srgbClr val="FFFFFF"/>
                          </a:solidFill>
                          <a:latin typeface="Calibri"/>
                        </a:rPr>
                        <a:t>    Aircraft Icing Threat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Downward </a:t>
                      </a:r>
                      <a:r>
                        <a:rPr lang="en-US" sz="1600" b="1" i="0" u="none" strike="noStrike" dirty="0" err="1" smtClean="0">
                          <a:solidFill>
                            <a:srgbClr val="FFFFFF"/>
                          </a:solidFill>
                          <a:effectLst>
                            <a:outerShdw blurRad="38100" dist="38100" dir="2700000" algn="tl">
                              <a:srgbClr val="000000">
                                <a:alpha val="43137"/>
                              </a:srgbClr>
                            </a:outerShdw>
                          </a:effectLst>
                          <a:latin typeface="Calibri"/>
                        </a:rPr>
                        <a:t>Longwave</a:t>
                      </a:r>
                      <a:r>
                        <a:rPr lang="en-US" sz="1600" b="1" i="0" u="none" strike="noStrike" dirty="0" smtClean="0">
                          <a:solidFill>
                            <a:srgbClr val="FFFFFF"/>
                          </a:solidFill>
                          <a:effectLst>
                            <a:outerShdw blurRad="38100" dist="38100" dir="2700000" algn="tl">
                              <a:srgbClr val="000000">
                                <a:alpha val="43137"/>
                              </a:srgbClr>
                            </a:outerShdw>
                          </a:effectLst>
                          <a:latin typeface="Calibri"/>
                        </a:rPr>
                        <a:t> Radiation: Surface</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28192">
                <a:tc>
                  <a:txBody>
                    <a:bodyPr/>
                    <a:lstStyle/>
                    <a:p>
                      <a:pPr lvl="0" algn="l" fontAlgn="t"/>
                      <a:r>
                        <a:rPr lang="en-US" sz="1600" b="1" i="0" u="none" strike="noStrike" dirty="0" smtClean="0">
                          <a:solidFill>
                            <a:srgbClr val="FFFFFF"/>
                          </a:solidFill>
                          <a:latin typeface="Calibri"/>
                        </a:rPr>
                        <a:t>    Visibility</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Flood / Standing Water</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0332">
                <a:tc>
                  <a:txBody>
                    <a:bodyPr/>
                    <a:lstStyle/>
                    <a:p>
                      <a:pPr lvl="0" algn="l" fontAlgn="t"/>
                      <a:r>
                        <a:rPr lang="en-US" sz="1600" b="1" i="0" u="none" strike="noStrike" dirty="0" smtClean="0">
                          <a:solidFill>
                            <a:srgbClr val="FFFFFF"/>
                          </a:solidFill>
                          <a:latin typeface="Calibri"/>
                        </a:rPr>
                        <a:t>    Total Ozone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Ice Cover</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8792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outerShdw blurRad="38100" dist="38100" dir="2700000" algn="tl">
                              <a:srgbClr val="000000">
                                <a:alpha val="43137"/>
                              </a:srgbClr>
                            </a:outerShdw>
                          </a:effectLst>
                          <a:latin typeface="Calibri"/>
                        </a:rPr>
                        <a:t>    Cloud Type</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rgbClr val="FFFFFF"/>
                          </a:solidFill>
                          <a:effectLst>
                            <a:outerShdw blurRad="38100" dist="38100" dir="2700000" algn="tl">
                              <a:srgbClr val="000000">
                                <a:alpha val="43137"/>
                              </a:srgbClr>
                            </a:outerShdw>
                          </a:effectLst>
                          <a:latin typeface="Calibri"/>
                        </a:rPr>
                        <a:t>    Snow Depth (over Plains)</a:t>
                      </a:r>
                      <a:endParaRPr lang="en-US" sz="1600" b="1" i="0" u="none" strike="noStrike" dirty="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87921">
                <a:tc>
                  <a:txBody>
                    <a:bodyPr/>
                    <a:lstStyle/>
                    <a:p>
                      <a:pPr lvl="0" algn="l" fontAlgn="t"/>
                      <a:r>
                        <a:rPr lang="en-US" sz="1600" b="1" i="0" u="none" strike="noStrike" dirty="0" smtClean="0">
                          <a:solidFill>
                            <a:srgbClr val="FFFFFF"/>
                          </a:solidFill>
                          <a:latin typeface="Calibri"/>
                        </a:rPr>
                        <a:t>    Cloud Ice Water Path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Surface </a:t>
                      </a:r>
                      <a:r>
                        <a:rPr lang="en-US" sz="1600" b="1" i="0" u="none" strike="noStrike" dirty="0" err="1" smtClean="0">
                          <a:solidFill>
                            <a:schemeClr val="bg1"/>
                          </a:solidFill>
                          <a:effectLst>
                            <a:outerShdw blurRad="38100" dist="38100" dir="2700000" algn="tl">
                              <a:srgbClr val="000000">
                                <a:alpha val="43137"/>
                              </a:srgbClr>
                            </a:outerShdw>
                          </a:effectLst>
                          <a:latin typeface="Calibri" pitchFamily="34" charset="0"/>
                        </a:rPr>
                        <a:t>Albedo</a:t>
                      </a:r>
                      <a:endPar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28982">
                <a:tc>
                  <a:txBody>
                    <a:bodyPr/>
                    <a:lstStyle/>
                    <a:p>
                      <a:pPr lvl="0" algn="l" fontAlgn="t"/>
                      <a:r>
                        <a:rPr lang="en-US" sz="1600" b="1" i="0" u="none" strike="noStrike" dirty="0" smtClean="0">
                          <a:solidFill>
                            <a:srgbClr val="FFFFFF"/>
                          </a:solidFill>
                          <a:latin typeface="Calibri"/>
                        </a:rPr>
                        <a:t>    Cloud Layers / Heights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Surface </a:t>
                      </a:r>
                      <a:r>
                        <a:rPr lang="en-US" sz="1600" b="1" i="0" u="none" strike="noStrike" dirty="0" err="1" smtClean="0">
                          <a:solidFill>
                            <a:schemeClr val="bg1"/>
                          </a:solidFill>
                          <a:effectLst>
                            <a:outerShdw blurRad="38100" dist="38100" dir="2700000" algn="tl">
                              <a:srgbClr val="000000">
                                <a:alpha val="43137"/>
                              </a:srgbClr>
                            </a:outerShdw>
                          </a:effectLst>
                          <a:latin typeface="Calibri" pitchFamily="34" charset="0"/>
                        </a:rPr>
                        <a:t>Emissivty</a:t>
                      </a:r>
                      <a:endPar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7174">
                <a:tc>
                  <a:txBody>
                    <a:bodyPr/>
                    <a:lstStyle/>
                    <a:p>
                      <a:pPr lvl="0" algn="l" fontAlgn="t"/>
                      <a:r>
                        <a:rPr lang="en-US" sz="1600" b="1" i="0" u="none" strike="noStrike" dirty="0" smtClean="0">
                          <a:solidFill>
                            <a:srgbClr val="FFFFFF"/>
                          </a:solidFill>
                          <a:latin typeface="Calibri"/>
                        </a:rPr>
                        <a:t>    Cloud Liquid Water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Vegetation Fraction: Green</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7174">
                <a:tc>
                  <a:txBody>
                    <a:bodyPr/>
                    <a:lstStyle/>
                    <a:p>
                      <a:pPr lvl="0" algn="l" fontAlgn="t"/>
                      <a:r>
                        <a:rPr lang="en-US" sz="1600" b="1" i="0" u="none" strike="noStrike" dirty="0" smtClean="0">
                          <a:solidFill>
                            <a:srgbClr val="FFFFFF"/>
                          </a:solidFill>
                          <a:latin typeface="Calibri"/>
                        </a:rPr>
                        <a:t>    SO</a:t>
                      </a:r>
                      <a:r>
                        <a:rPr lang="en-US" sz="1600" b="1" i="0" u="none" strike="noStrike" baseline="-50000" dirty="0" smtClean="0">
                          <a:solidFill>
                            <a:srgbClr val="FFFFFF"/>
                          </a:solidFill>
                          <a:latin typeface="Calibri"/>
                        </a:rPr>
                        <a:t>2</a:t>
                      </a:r>
                      <a:r>
                        <a:rPr lang="en-US" sz="1600" b="1" i="0" u="none" strike="noStrike" dirty="0" smtClean="0">
                          <a:solidFill>
                            <a:srgbClr val="FFFFFF"/>
                          </a:solidFill>
                          <a:latin typeface="Calibri"/>
                        </a:rPr>
                        <a:t> Detection </a:t>
                      </a:r>
                      <a:endParaRPr lang="en-US" sz="1600" b="1"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Vegetation</a:t>
                      </a:r>
                      <a:r>
                        <a:rPr lang="en-US" sz="1600" b="1" i="0" u="none" strike="noStrike" baseline="0" dirty="0" smtClean="0">
                          <a:solidFill>
                            <a:schemeClr val="bg1"/>
                          </a:solidFill>
                          <a:effectLst>
                            <a:outerShdw blurRad="38100" dist="38100" dir="2700000" algn="tl">
                              <a:srgbClr val="000000">
                                <a:alpha val="43137"/>
                              </a:srgbClr>
                            </a:outerShdw>
                          </a:effectLst>
                          <a:latin typeface="Calibri" pitchFamily="34" charset="0"/>
                        </a:rPr>
                        <a:t> Index</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10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outerShdw blurRad="38100" dist="38100" dir="2700000" algn="tl">
                              <a:srgbClr val="000000">
                                <a:alpha val="43137"/>
                              </a:srgbClr>
                            </a:outerShdw>
                          </a:effectLst>
                          <a:latin typeface="Calibri"/>
                        </a:rPr>
                        <a:t>    Low Cloud and Fog</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Ocean Currents</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101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smtClean="0">
                          <a:solidFill>
                            <a:srgbClr val="FFFFFF"/>
                          </a:solidFill>
                          <a:effectLst>
                            <a:outerShdw blurRad="38100" dist="38100" dir="2700000" algn="tl">
                              <a:srgbClr val="000000">
                                <a:alpha val="43137"/>
                              </a:srgbClr>
                            </a:outerShdw>
                          </a:effectLst>
                          <a:latin typeface="Calibri"/>
                        </a:rPr>
                        <a:t>    Upward </a:t>
                      </a:r>
                      <a:r>
                        <a:rPr lang="en-US" sz="1600" b="1" i="0" u="none" strike="noStrike" dirty="0" err="1" smtClean="0">
                          <a:solidFill>
                            <a:srgbClr val="FFFFFF"/>
                          </a:solidFill>
                          <a:effectLst>
                            <a:outerShdw blurRad="38100" dist="38100" dir="2700000" algn="tl">
                              <a:srgbClr val="000000">
                                <a:alpha val="43137"/>
                              </a:srgbClr>
                            </a:outerShdw>
                          </a:effectLst>
                          <a:latin typeface="Calibri"/>
                        </a:rPr>
                        <a:t>Longwave</a:t>
                      </a:r>
                      <a:r>
                        <a:rPr lang="en-US" sz="1600" b="1" i="0" u="none" strike="noStrike" dirty="0" smtClean="0">
                          <a:solidFill>
                            <a:srgbClr val="FFFFFF"/>
                          </a:solidFill>
                          <a:effectLst>
                            <a:outerShdw blurRad="38100" dist="38100" dir="2700000" algn="tl">
                              <a:srgbClr val="000000">
                                <a:alpha val="43137"/>
                              </a:srgbClr>
                            </a:outerShdw>
                          </a:effectLst>
                          <a:latin typeface="Calibri"/>
                        </a:rPr>
                        <a:t> Radiation</a:t>
                      </a:r>
                      <a:r>
                        <a:rPr lang="en-US" sz="1600" b="1" i="0" u="none" strike="noStrike" baseline="0" dirty="0" smtClean="0">
                          <a:solidFill>
                            <a:srgbClr val="FFFFFF"/>
                          </a:solidFill>
                          <a:effectLst>
                            <a:outerShdw blurRad="38100" dist="38100" dir="2700000" algn="tl">
                              <a:srgbClr val="000000">
                                <a:alpha val="43137"/>
                              </a:srgbClr>
                            </a:outerShdw>
                          </a:effectLst>
                          <a:latin typeface="Calibri"/>
                        </a:rPr>
                        <a:t>: Surface</a:t>
                      </a:r>
                      <a:endParaRPr lang="en-US" sz="1600" b="1" i="0" u="none" strike="noStrike" dirty="0" smtClean="0">
                        <a:solidFill>
                          <a:srgbClr val="FFFFFF"/>
                        </a:solidFill>
                        <a:effectLst>
                          <a:outerShdw blurRad="38100" dist="38100" dir="2700000" algn="tl">
                            <a:srgbClr val="000000">
                              <a:alpha val="43137"/>
                            </a:srgbClr>
                          </a:outerShdw>
                        </a:effectLst>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Ocean Currents:</a:t>
                      </a:r>
                      <a:r>
                        <a:rPr lang="en-US" sz="1600" b="1" i="0" u="none" strike="noStrike" baseline="0" dirty="0" smtClean="0">
                          <a:solidFill>
                            <a:schemeClr val="bg1"/>
                          </a:solidFill>
                          <a:effectLst>
                            <a:outerShdw blurRad="38100" dist="38100" dir="2700000" algn="tl">
                              <a:srgbClr val="000000">
                                <a:alpha val="43137"/>
                              </a:srgbClr>
                            </a:outerShdw>
                          </a:effectLst>
                          <a:latin typeface="Calibri" pitchFamily="34" charset="0"/>
                        </a:rPr>
                        <a:t> Offshore</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308834">
                <a:tc>
                  <a:txBody>
                    <a:bodyPr/>
                    <a:lstStyle/>
                    <a:p>
                      <a:r>
                        <a:rPr lang="en-US" sz="1600" b="1" dirty="0" smtClean="0">
                          <a:solidFill>
                            <a:schemeClr val="bg1"/>
                          </a:solidFill>
                          <a:effectLst>
                            <a:outerShdw blurRad="38100" dist="38100" dir="2700000" algn="tl">
                              <a:srgbClr val="000000">
                                <a:alpha val="43137"/>
                              </a:srgbClr>
                            </a:outerShdw>
                          </a:effectLst>
                          <a:latin typeface="Calibri" pitchFamily="34" charset="0"/>
                        </a:rPr>
                        <a:t>   </a:t>
                      </a:r>
                      <a:r>
                        <a:rPr lang="en-US" sz="1600" dirty="0" smtClean="0">
                          <a:latin typeface="Calibri" pitchFamily="34" charset="0"/>
                        </a:rPr>
                        <a:t> </a:t>
                      </a:r>
                      <a:r>
                        <a:rPr lang="en-US" sz="1600" b="1" dirty="0" smtClean="0">
                          <a:solidFill>
                            <a:schemeClr val="bg1"/>
                          </a:solidFill>
                          <a:effectLst>
                            <a:outerShdw blurRad="38100" dist="38100" dir="2700000" algn="tl">
                              <a:srgbClr val="000000">
                                <a:alpha val="43137"/>
                              </a:srgbClr>
                            </a:outerShdw>
                          </a:effectLst>
                          <a:latin typeface="Calibri" pitchFamily="34" charset="0"/>
                        </a:rPr>
                        <a:t>Convective Initiation</a:t>
                      </a:r>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Sea and Lake Ice: Age</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5048">
                <a:tc>
                  <a:txBody>
                    <a:bodyPr/>
                    <a:lstStyle/>
                    <a:p>
                      <a:r>
                        <a:rPr lang="en-US" sz="1600" b="1" dirty="0" smtClean="0">
                          <a:solidFill>
                            <a:schemeClr val="bg1"/>
                          </a:solidFill>
                          <a:latin typeface="Calibri" pitchFamily="34" charset="0"/>
                        </a:rPr>
                        <a:t>    Enhanced-V / Overshooting Top</a:t>
                      </a:r>
                      <a:r>
                        <a:rPr lang="en-US" sz="1600" b="1" dirty="0" smtClean="0">
                          <a:solidFill>
                            <a:schemeClr val="bg1"/>
                          </a:solidFill>
                          <a:effectLst>
                            <a:outerShdw blurRad="38100" dist="38100" dir="2700000" algn="tl">
                              <a:srgbClr val="000000">
                                <a:alpha val="43137"/>
                              </a:srgbClr>
                            </a:outerShdw>
                          </a:effectLst>
                          <a:latin typeface="Calibri" pitchFamily="34" charset="0"/>
                        </a:rPr>
                        <a:t> </a:t>
                      </a:r>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Sea and Lake Ice:</a:t>
                      </a:r>
                      <a:r>
                        <a:rPr lang="en-US" sz="1600" b="1" i="0" u="none" strike="noStrike" baseline="0" dirty="0" smtClean="0">
                          <a:solidFill>
                            <a:schemeClr val="bg1"/>
                          </a:solidFill>
                          <a:effectLst>
                            <a:outerShdw blurRad="38100" dist="38100" dir="2700000" algn="tl">
                              <a:srgbClr val="000000">
                                <a:alpha val="43137"/>
                              </a:srgbClr>
                            </a:outerShdw>
                          </a:effectLst>
                          <a:latin typeface="Calibri" pitchFamily="34" charset="0"/>
                        </a:rPr>
                        <a:t>  Concentration</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5048">
                <a:tc>
                  <a:txBody>
                    <a:bodyPr/>
                    <a:lstStyle/>
                    <a:p>
                      <a:r>
                        <a:rPr lang="en-US" sz="1600" b="1" dirty="0" smtClean="0">
                          <a:solidFill>
                            <a:schemeClr val="bg1"/>
                          </a:solidFill>
                          <a:effectLst>
                            <a:outerShdw blurRad="38100" dist="38100" dir="2700000" algn="tl">
                              <a:srgbClr val="000000">
                                <a:alpha val="43137"/>
                              </a:srgbClr>
                            </a:outerShdw>
                          </a:effectLst>
                          <a:latin typeface="Calibri" pitchFamily="34" charset="0"/>
                        </a:rPr>
                        <a:t>    </a:t>
                      </a:r>
                      <a:r>
                        <a:rPr lang="en-US" sz="1600" b="1" dirty="0" err="1" smtClean="0">
                          <a:solidFill>
                            <a:schemeClr val="bg1"/>
                          </a:solidFill>
                          <a:effectLst>
                            <a:outerShdw blurRad="38100" dist="38100" dir="2700000" algn="tl">
                              <a:srgbClr val="000000">
                                <a:alpha val="43137"/>
                              </a:srgbClr>
                            </a:outerShdw>
                          </a:effectLst>
                          <a:latin typeface="Calibri" pitchFamily="34" charset="0"/>
                        </a:rPr>
                        <a:t>Tropopause</a:t>
                      </a:r>
                      <a:r>
                        <a:rPr lang="en-US" sz="1600" b="1" baseline="0" dirty="0" smtClean="0">
                          <a:solidFill>
                            <a:schemeClr val="bg1"/>
                          </a:solidFill>
                          <a:effectLst>
                            <a:outerShdw blurRad="38100" dist="38100" dir="2700000" algn="tl">
                              <a:srgbClr val="000000">
                                <a:alpha val="43137"/>
                              </a:srgbClr>
                            </a:outerShdw>
                          </a:effectLst>
                          <a:latin typeface="Calibri" pitchFamily="34" charset="0"/>
                        </a:rPr>
                        <a:t> Folding Turbulence Prediction</a:t>
                      </a:r>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Sea and Lake Ice:  Motion</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5048">
                <a:tc>
                  <a:txBody>
                    <a:bodyPr/>
                    <a:lstStyle/>
                    <a:p>
                      <a:r>
                        <a:rPr lang="en-US" sz="1600" b="1" dirty="0" smtClean="0">
                          <a:solidFill>
                            <a:schemeClr val="bg1"/>
                          </a:solidFill>
                          <a:effectLst>
                            <a:outerShdw blurRad="38100" dist="38100" dir="2700000" algn="tl">
                              <a:srgbClr val="000000">
                                <a:alpha val="43137"/>
                              </a:srgbClr>
                            </a:outerShdw>
                          </a:effectLst>
                          <a:latin typeface="Calibri" pitchFamily="34" charset="0"/>
                        </a:rPr>
                        <a:t>    Upward </a:t>
                      </a:r>
                      <a:r>
                        <a:rPr lang="en-US" sz="1600" b="1" dirty="0" err="1" smtClean="0">
                          <a:solidFill>
                            <a:schemeClr val="bg1"/>
                          </a:solidFill>
                          <a:effectLst>
                            <a:outerShdw blurRad="38100" dist="38100" dir="2700000" algn="tl">
                              <a:srgbClr val="000000">
                                <a:alpha val="43137"/>
                              </a:srgbClr>
                            </a:outerShdw>
                          </a:effectLst>
                          <a:latin typeface="Calibri" pitchFamily="34" charset="0"/>
                        </a:rPr>
                        <a:t>Longwave</a:t>
                      </a:r>
                      <a:r>
                        <a:rPr lang="en-US" sz="1600" b="1" dirty="0" smtClean="0">
                          <a:solidFill>
                            <a:schemeClr val="bg1"/>
                          </a:solidFill>
                          <a:effectLst>
                            <a:outerShdw blurRad="38100" dist="38100" dir="2700000" algn="tl">
                              <a:srgbClr val="000000">
                                <a:alpha val="43137"/>
                              </a:srgbClr>
                            </a:outerShdw>
                          </a:effectLst>
                          <a:latin typeface="Calibri" pitchFamily="34" charset="0"/>
                        </a:rPr>
                        <a:t> Radiation:</a:t>
                      </a:r>
                      <a:r>
                        <a:rPr lang="en-US" sz="1600" b="1" baseline="0" dirty="0" smtClean="0">
                          <a:solidFill>
                            <a:schemeClr val="bg1"/>
                          </a:solidFill>
                          <a:effectLst>
                            <a:outerShdw blurRad="38100" dist="38100" dir="2700000" algn="tl">
                              <a:srgbClr val="000000">
                                <a:alpha val="43137"/>
                              </a:srgbClr>
                            </a:outerShdw>
                          </a:effectLst>
                          <a:latin typeface="Calibri" pitchFamily="34" charset="0"/>
                        </a:rPr>
                        <a:t> TOA</a:t>
                      </a:r>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a:t>
                      </a:r>
                      <a:r>
                        <a:rPr lang="en-US" sz="1600" b="1" i="0" u="none" strike="noStrike" baseline="0" dirty="0" smtClean="0">
                          <a:solidFill>
                            <a:schemeClr val="bg1"/>
                          </a:solidFill>
                          <a:effectLst>
                            <a:outerShdw blurRad="38100" dist="38100" dir="2700000" algn="tl">
                              <a:srgbClr val="000000">
                                <a:alpha val="43137"/>
                              </a:srgbClr>
                            </a:outerShdw>
                          </a:effectLst>
                          <a:latin typeface="Calibri" pitchFamily="34" charset="0"/>
                        </a:rPr>
                        <a:t>    Probability of Rainfall</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75048">
                <a:tc>
                  <a:txBody>
                    <a:bodyPr/>
                    <a:lstStyle/>
                    <a:p>
                      <a:endParaRPr lang="en-US" sz="1600" b="1"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l" fontAlgn="t"/>
                      <a:r>
                        <a:rPr lang="en-US" sz="1600" b="1" i="0" u="none" strike="noStrike" dirty="0" smtClean="0">
                          <a:solidFill>
                            <a:schemeClr val="bg1"/>
                          </a:solidFill>
                          <a:effectLst>
                            <a:outerShdw blurRad="38100" dist="38100" dir="2700000" algn="tl">
                              <a:srgbClr val="000000">
                                <a:alpha val="43137"/>
                              </a:srgbClr>
                            </a:outerShdw>
                          </a:effectLst>
                          <a:latin typeface="Calibri" pitchFamily="34" charset="0"/>
                        </a:rPr>
                        <a:t>     Rainfall</a:t>
                      </a:r>
                      <a:r>
                        <a:rPr lang="en-US" sz="1600" b="1" i="0" u="none" strike="noStrike" baseline="0" dirty="0" smtClean="0">
                          <a:solidFill>
                            <a:schemeClr val="bg1"/>
                          </a:solidFill>
                          <a:effectLst>
                            <a:outerShdw blurRad="38100" dist="38100" dir="2700000" algn="tl">
                              <a:srgbClr val="000000">
                                <a:alpha val="43137"/>
                              </a:srgbClr>
                            </a:outerShdw>
                          </a:effectLst>
                          <a:latin typeface="Calibri" pitchFamily="34" charset="0"/>
                        </a:rPr>
                        <a:t> Potential</a:t>
                      </a:r>
                      <a:endParaRPr lang="en-US" sz="1600" b="1" i="0" u="none" strike="noStrike" dirty="0">
                        <a:solidFill>
                          <a:schemeClr val="bg1"/>
                        </a:solidFill>
                        <a:effectLst>
                          <a:outerShdw blurRad="38100" dist="38100" dir="2700000" algn="tl">
                            <a:srgbClr val="000000">
                              <a:alpha val="43137"/>
                            </a:srgbClr>
                          </a:outerShdw>
                        </a:effectLst>
                        <a:latin typeface="Calibri" pitchFamily="34" charset="0"/>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r h="288416">
                <a:tc gridSpan="2">
                  <a:txBody>
                    <a:bodyPr/>
                    <a:lstStyle/>
                    <a:p>
                      <a:pPr algn="ctr" fontAlgn="t"/>
                      <a:r>
                        <a:rPr lang="en-US" sz="1600" b="0" i="0" u="none" strike="noStrike" dirty="0">
                          <a:solidFill>
                            <a:srgbClr val="FFFFFF"/>
                          </a:solidFill>
                          <a:latin typeface="Calibri"/>
                        </a:rPr>
                        <a:t> </a:t>
                      </a:r>
                    </a:p>
                  </a:txBody>
                  <a:tcPr marL="7945" marR="7945" marT="794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r>
              <a:tr h="288416">
                <a:tc>
                  <a:txBody>
                    <a:bodyPr/>
                    <a:lstStyle/>
                    <a:p>
                      <a:pPr algn="ctr" fontAlgn="t"/>
                      <a:r>
                        <a:rPr lang="en-US" sz="1600" b="0" i="0" u="none" strike="noStrike" dirty="0">
                          <a:solidFill>
                            <a:srgbClr val="FFFFFF"/>
                          </a:solidFill>
                          <a:latin typeface="Calibri"/>
                        </a:rPr>
                        <a:t>ABI</a:t>
                      </a: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3399"/>
                    </a:solidFill>
                  </a:tcPr>
                </a:tc>
                <a:tc>
                  <a:txBody>
                    <a:bodyPr/>
                    <a:lstStyle/>
                    <a:p>
                      <a:pPr algn="ctr" fontAlgn="t"/>
                      <a:endParaRPr lang="en-US" sz="1600" b="0" i="0" u="none" strike="noStrike" dirty="0">
                        <a:solidFill>
                          <a:srgbClr val="FFFFFF"/>
                        </a:solidFill>
                        <a:latin typeface="Calibri"/>
                      </a:endParaRPr>
                    </a:p>
                  </a:txBody>
                  <a:tcPr marL="7945" marR="7945" marT="7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r>
            </a:tbl>
          </a:graphicData>
        </a:graphic>
      </p:graphicFrame>
      <p:sp>
        <p:nvSpPr>
          <p:cNvPr id="5" name="Title 1"/>
          <p:cNvSpPr txBox="1">
            <a:spLocks/>
          </p:cNvSpPr>
          <p:nvPr/>
        </p:nvSpPr>
        <p:spPr bwMode="auto">
          <a:xfrm>
            <a:off x="655192" y="185091"/>
            <a:ext cx="7498080" cy="7524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defTabSz="914400" eaLnBrk="0" fontAlgn="base" hangingPunct="0">
              <a:spcBef>
                <a:spcPct val="0"/>
              </a:spcBef>
              <a:spcAft>
                <a:spcPct val="0"/>
              </a:spcAft>
            </a:pPr>
            <a:r>
              <a:rPr lang="en-US" sz="2500" b="1" kern="0" dirty="0" smtClean="0">
                <a:solidFill>
                  <a:srgbClr val="0000FF"/>
                </a:solidFill>
                <a:effectLst>
                  <a:outerShdw blurRad="38100" dist="38100" dir="2700000" algn="tl">
                    <a:srgbClr val="000000">
                      <a:alpha val="43137"/>
                    </a:srgbClr>
                  </a:outerShdw>
                </a:effectLst>
                <a:latin typeface="+mj-lt"/>
                <a:ea typeface="+mj-ea"/>
                <a:cs typeface="+mj-cs"/>
              </a:rPr>
              <a:t>AWG Algorithm Development Scope</a:t>
            </a:r>
            <a:r>
              <a:rPr lang="en-US" sz="2400" kern="0" dirty="0" smtClean="0">
                <a:solidFill>
                  <a:srgbClr val="0000FF"/>
                </a:solidFill>
                <a:latin typeface="+mj-lt"/>
                <a:ea typeface="+mj-ea"/>
                <a:cs typeface="+mj-cs"/>
              </a:rPr>
              <a:t/>
            </a:r>
            <a:br>
              <a:rPr lang="en-US" sz="2400" kern="0" dirty="0" smtClean="0">
                <a:solidFill>
                  <a:srgbClr val="0000FF"/>
                </a:solidFill>
                <a:latin typeface="+mj-lt"/>
                <a:ea typeface="+mj-ea"/>
                <a:cs typeface="+mj-cs"/>
              </a:rPr>
            </a:br>
            <a:r>
              <a:rPr lang="en-US" sz="2800" b="1" i="1" kern="0" dirty="0" smtClean="0">
                <a:solidFill>
                  <a:srgbClr val="FF0000"/>
                </a:solidFill>
                <a:latin typeface="Book Antiqua" pitchFamily="18" charset="0"/>
                <a:ea typeface="+mj-ea"/>
                <a:cs typeface="+mj-cs"/>
              </a:rPr>
              <a:t>Day-2 Capabilities…</a:t>
            </a:r>
            <a:endParaRPr kumimoji="0" lang="en-US" sz="2800" b="1" i="1" u="none" strike="noStrike" kern="0" cap="none" spc="0" normalizeH="0" baseline="0" noProof="0" dirty="0">
              <a:ln>
                <a:noFill/>
              </a:ln>
              <a:solidFill>
                <a:srgbClr val="FF0000"/>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1041" y="65088"/>
            <a:ext cx="7124700" cy="752475"/>
          </a:xfrm>
        </p:spPr>
        <p:txBody>
          <a:bodyPr/>
          <a:lstStyle/>
          <a:p>
            <a:r>
              <a:rPr lang="en-US" sz="2400" b="1" dirty="0" smtClean="0">
                <a:solidFill>
                  <a:srgbClr val="0000FF"/>
                </a:solidFill>
                <a:effectLst>
                  <a:outerShdw blurRad="38100" dist="38100" dir="2700000" algn="tl">
                    <a:srgbClr val="000000">
                      <a:alpha val="43137"/>
                    </a:srgbClr>
                  </a:outerShdw>
                </a:effectLst>
              </a:rPr>
              <a:t>AWG Level-2 Product </a:t>
            </a:r>
            <a:br>
              <a:rPr lang="en-US" sz="2400" b="1" dirty="0" smtClean="0">
                <a:solidFill>
                  <a:srgbClr val="0000FF"/>
                </a:solidFill>
                <a:effectLst>
                  <a:outerShdw blurRad="38100" dist="38100" dir="2700000" algn="tl">
                    <a:srgbClr val="000000">
                      <a:alpha val="43137"/>
                    </a:srgbClr>
                  </a:outerShdw>
                </a:effectLst>
              </a:rPr>
            </a:br>
            <a:r>
              <a:rPr lang="en-US" sz="2400" b="1" dirty="0" smtClean="0">
                <a:solidFill>
                  <a:srgbClr val="0000FF"/>
                </a:solidFill>
                <a:effectLst>
                  <a:outerShdw blurRad="38100" dist="38100" dir="2700000" algn="tl">
                    <a:srgbClr val="000000">
                      <a:alpha val="43137"/>
                    </a:srgbClr>
                  </a:outerShdw>
                </a:effectLst>
              </a:rPr>
              <a:t>Validation Scope</a:t>
            </a:r>
            <a:endParaRPr lang="en-US" sz="2400" b="1" dirty="0">
              <a:solidFill>
                <a:srgbClr val="0000FF"/>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p:txBody>
          <a:bodyPr/>
          <a:lstStyle/>
          <a:p>
            <a:pPr>
              <a:lnSpc>
                <a:spcPct val="80000"/>
              </a:lnSpc>
            </a:pPr>
            <a:r>
              <a:rPr lang="en-US" b="1" dirty="0" smtClean="0">
                <a:solidFill>
                  <a:srgbClr val="000000"/>
                </a:solidFill>
              </a:rPr>
              <a:t>Development of Level-2 product validation tools needed </a:t>
            </a:r>
            <a:r>
              <a:rPr lang="en-US" b="1" i="1" u="sng" dirty="0" smtClean="0">
                <a:solidFill>
                  <a:srgbClr val="000000"/>
                </a:solidFill>
              </a:rPr>
              <a:t>post-launch </a:t>
            </a:r>
            <a:r>
              <a:rPr lang="en-US" b="1" dirty="0" smtClean="0">
                <a:solidFill>
                  <a:srgbClr val="000000"/>
                </a:solidFill>
              </a:rPr>
              <a:t>for:</a:t>
            </a:r>
          </a:p>
          <a:p>
            <a:pPr lvl="1">
              <a:lnSpc>
                <a:spcPct val="80000"/>
              </a:lnSpc>
            </a:pPr>
            <a:r>
              <a:rPr lang="en-US" dirty="0" smtClean="0">
                <a:solidFill>
                  <a:srgbClr val="000000"/>
                </a:solidFill>
              </a:rPr>
              <a:t>Routine monitoring of L2 product performance </a:t>
            </a:r>
            <a:r>
              <a:rPr lang="en-US" i="1" dirty="0" smtClean="0">
                <a:solidFill>
                  <a:srgbClr val="000000"/>
                </a:solidFill>
              </a:rPr>
              <a:t>(accuracy, precision)</a:t>
            </a:r>
          </a:p>
          <a:p>
            <a:pPr lvl="1">
              <a:lnSpc>
                <a:spcPct val="80000"/>
              </a:lnSpc>
            </a:pPr>
            <a:r>
              <a:rPr lang="en-US" dirty="0" smtClean="0">
                <a:solidFill>
                  <a:srgbClr val="000000"/>
                </a:solidFill>
              </a:rPr>
              <a:t>“Deep-dive” assessments and analysis of products </a:t>
            </a:r>
            <a:r>
              <a:rPr lang="en-US" i="1" dirty="0" smtClean="0">
                <a:solidFill>
                  <a:srgbClr val="000000"/>
                </a:solidFill>
              </a:rPr>
              <a:t>(problem resolution)</a:t>
            </a:r>
          </a:p>
          <a:p>
            <a:pPr>
              <a:lnSpc>
                <a:spcPct val="80000"/>
              </a:lnSpc>
            </a:pPr>
            <a:endParaRPr lang="en-US" b="1" dirty="0" smtClean="0">
              <a:solidFill>
                <a:srgbClr val="000000"/>
              </a:solidFill>
            </a:endParaRPr>
          </a:p>
          <a:p>
            <a:pPr>
              <a:lnSpc>
                <a:spcPct val="80000"/>
              </a:lnSpc>
            </a:pPr>
            <a:r>
              <a:rPr lang="en-US" b="1" dirty="0" smtClean="0">
                <a:solidFill>
                  <a:srgbClr val="000000"/>
                </a:solidFill>
              </a:rPr>
              <a:t>Continued quantification of product performance </a:t>
            </a:r>
          </a:p>
          <a:p>
            <a:pPr lvl="1">
              <a:lnSpc>
                <a:spcPct val="80000"/>
              </a:lnSpc>
            </a:pPr>
            <a:r>
              <a:rPr lang="en-US" dirty="0" smtClean="0">
                <a:solidFill>
                  <a:srgbClr val="000000"/>
                </a:solidFill>
              </a:rPr>
              <a:t>Through </a:t>
            </a:r>
            <a:r>
              <a:rPr lang="en-US" b="1" i="1" u="sng" dirty="0" smtClean="0">
                <a:solidFill>
                  <a:srgbClr val="000000"/>
                </a:solidFill>
              </a:rPr>
              <a:t>pre-launch</a:t>
            </a:r>
            <a:r>
              <a:rPr lang="en-US" b="1" u="sng" dirty="0" smtClean="0">
                <a:solidFill>
                  <a:srgbClr val="000000"/>
                </a:solidFill>
              </a:rPr>
              <a:t> </a:t>
            </a:r>
            <a:r>
              <a:rPr lang="en-US" dirty="0" smtClean="0">
                <a:solidFill>
                  <a:srgbClr val="000000"/>
                </a:solidFill>
              </a:rPr>
              <a:t>Level-2 product demonstrations and validation studies</a:t>
            </a:r>
          </a:p>
          <a:p>
            <a:pPr lvl="1">
              <a:lnSpc>
                <a:spcPct val="80000"/>
              </a:lnSpc>
            </a:pPr>
            <a:r>
              <a:rPr lang="en-US" dirty="0" smtClean="0">
                <a:solidFill>
                  <a:srgbClr val="000000"/>
                </a:solidFill>
              </a:rPr>
              <a:t>Using available ABI proxy data and reference/”ground truth” measurements</a:t>
            </a:r>
          </a:p>
          <a:p>
            <a:pPr>
              <a:lnSpc>
                <a:spcPct val="80000"/>
              </a:lnSpc>
              <a:buFontTx/>
              <a:buNone/>
            </a:pPr>
            <a:endParaRPr lang="en-US" dirty="0" smtClean="0">
              <a:solidFill>
                <a:srgbClr val="000000"/>
              </a:solidFill>
            </a:endParaRPr>
          </a:p>
          <a:p>
            <a:pPr lvl="1">
              <a:lnSpc>
                <a:spcPct val="80000"/>
              </a:lnSpc>
            </a:pPr>
            <a:endParaRPr lang="en-US" dirty="0" smtClean="0">
              <a:solidFill>
                <a:srgbClr val="000000"/>
              </a:solidFill>
            </a:endParaRPr>
          </a:p>
        </p:txBody>
      </p:sp>
    </p:spTree>
    <p:extLst>
      <p:ext uri="{BB962C8B-B14F-4D97-AF65-F5344CB8AC3E}">
        <p14:creationId xmlns:p14="http://schemas.microsoft.com/office/powerpoint/2010/main" xmlns="" val="1525486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8902" y="1124247"/>
            <a:ext cx="8006641" cy="4926013"/>
          </a:xfrm>
        </p:spPr>
        <p:txBody>
          <a:bodyPr/>
          <a:lstStyle/>
          <a:p>
            <a:r>
              <a:rPr lang="en-US" b="1" dirty="0" smtClean="0">
                <a:solidFill>
                  <a:srgbClr val="0000FF"/>
                </a:solidFill>
                <a:effectLst>
                  <a:outerShdw blurRad="38100" dist="38100" dir="2700000" algn="tl">
                    <a:srgbClr val="000000">
                      <a:alpha val="43137"/>
                    </a:srgbClr>
                  </a:outerShdw>
                </a:effectLst>
              </a:rPr>
              <a:t>Validation Workshop (May 10-11, 2011)</a:t>
            </a:r>
          </a:p>
          <a:p>
            <a:pPr lvl="1"/>
            <a:r>
              <a:rPr lang="en-US" dirty="0" smtClean="0"/>
              <a:t> Each AWG team presented its ongoing and planned efforts that involve the development of tools/capabilities and use of pertinent data sources for GOES-R Level-2 baseline product validation activities.</a:t>
            </a:r>
          </a:p>
          <a:p>
            <a:pPr lvl="1"/>
            <a:r>
              <a:rPr lang="en-US" dirty="0" smtClean="0"/>
              <a:t>Each AWG team highlighted their ongoing and planned validation activities for their baseline L2 products</a:t>
            </a:r>
          </a:p>
          <a:p>
            <a:pPr lvl="2"/>
            <a:r>
              <a:rPr lang="en-US" dirty="0" smtClean="0"/>
              <a:t>Validation strategies</a:t>
            </a:r>
          </a:p>
          <a:p>
            <a:pPr lvl="2"/>
            <a:r>
              <a:rPr lang="en-US" dirty="0" smtClean="0"/>
              <a:t>Routine validation tools</a:t>
            </a:r>
          </a:p>
          <a:p>
            <a:pPr lvl="2"/>
            <a:r>
              <a:rPr lang="en-US" dirty="0" smtClean="0"/>
              <a:t>“Deep-Dive” validation tools</a:t>
            </a:r>
          </a:p>
          <a:p>
            <a:pPr lvl="2"/>
            <a:r>
              <a:rPr lang="en-US" dirty="0" smtClean="0"/>
              <a:t>Ideas for the further enhancement and utility of validation tools</a:t>
            </a:r>
          </a:p>
          <a:p>
            <a:pPr lvl="1"/>
            <a:r>
              <a:rPr lang="en-US" dirty="0" smtClean="0"/>
              <a:t>Share information and capabilities that will be relevant to post-launch cal/</a:t>
            </a:r>
            <a:r>
              <a:rPr lang="en-US" dirty="0" err="1" smtClean="0"/>
              <a:t>val</a:t>
            </a:r>
            <a:r>
              <a:rPr lang="en-US" dirty="0" smtClean="0"/>
              <a:t> activities </a:t>
            </a:r>
          </a:p>
          <a:p>
            <a:pPr lvl="1"/>
            <a:endParaRPr lang="en-US" dirty="0" smtClean="0">
              <a:hlinkClick r:id="rId3"/>
            </a:endParaRPr>
          </a:p>
          <a:p>
            <a:pPr lvl="1">
              <a:buNone/>
            </a:pPr>
            <a:r>
              <a:rPr lang="en-US" sz="2000" dirty="0" smtClean="0">
                <a:hlinkClick r:id="rId3"/>
              </a:rPr>
              <a:t>http://www.star.nesdis.noaa.gov/goesr/vtools_ws_May2011.php</a:t>
            </a:r>
            <a:endParaRPr lang="en-US" dirty="0" smtClean="0"/>
          </a:p>
        </p:txBody>
      </p:sp>
      <p:sp>
        <p:nvSpPr>
          <p:cNvPr id="4" name="Title 3"/>
          <p:cNvSpPr>
            <a:spLocks noGrp="1"/>
          </p:cNvSpPr>
          <p:nvPr>
            <p:ph type="title"/>
          </p:nvPr>
        </p:nvSpPr>
        <p:spPr>
          <a:xfrm>
            <a:off x="1117957" y="52025"/>
            <a:ext cx="6589123" cy="752475"/>
          </a:xfrm>
        </p:spPr>
        <p:txBody>
          <a:bodyPr/>
          <a:lstStyle/>
          <a:p>
            <a:r>
              <a:rPr lang="en-US" dirty="0" smtClean="0">
                <a:solidFill>
                  <a:srgbClr val="0000FF"/>
                </a:solidFill>
                <a:effectLst>
                  <a:outerShdw blurRad="38100" dist="38100" dir="2700000" algn="tl">
                    <a:srgbClr val="000000">
                      <a:alpha val="43137"/>
                    </a:srgbClr>
                  </a:outerShdw>
                </a:effectLst>
              </a:rPr>
              <a:t>AWG Meetings &amp; Reviews 2011</a:t>
            </a:r>
            <a:endParaRPr lang="en-US"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99374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OAA">
  <a:themeElements>
    <a:clrScheme name="">
      <a:dk1>
        <a:srgbClr val="000000"/>
      </a:dk1>
      <a:lt1>
        <a:srgbClr val="063DE8"/>
      </a:lt1>
      <a:dk2>
        <a:srgbClr val="000000"/>
      </a:dk2>
      <a:lt2>
        <a:srgbClr val="919191"/>
      </a:lt2>
      <a:accent1>
        <a:srgbClr val="618FFD"/>
      </a:accent1>
      <a:accent2>
        <a:srgbClr val="00AE00"/>
      </a:accent2>
      <a:accent3>
        <a:srgbClr val="AAAFF2"/>
      </a:accent3>
      <a:accent4>
        <a:srgbClr val="000000"/>
      </a:accent4>
      <a:accent5>
        <a:srgbClr val="B7C6FE"/>
      </a:accent5>
      <a:accent6>
        <a:srgbClr val="009D00"/>
      </a:accent6>
      <a:hlink>
        <a:srgbClr val="FC0128"/>
      </a:hlink>
      <a:folHlink>
        <a:srgbClr val="CECECE"/>
      </a:folHlink>
    </a:clrScheme>
    <a:fontScheme name="2_NOAA">
      <a:majorFont>
        <a:latin typeface="Book Antiq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OA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NOA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NOA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NOA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NOA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NOA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NOA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081013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0066FF"/>
    </a:folHlink>
  </a:clrScheme>
  <a:fontScheme name="081013">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3304</TotalTime>
  <Words>1950</Words>
  <Application>Microsoft Office PowerPoint</Application>
  <PresentationFormat>On-screen Show (4:3)</PresentationFormat>
  <Paragraphs>317</Paragraphs>
  <Slides>28</Slides>
  <Notes>14</Notes>
  <HiddenSlides>1</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Default Design</vt:lpstr>
      <vt:lpstr>2_NOAA</vt:lpstr>
      <vt:lpstr>GOES-R Algorithm Working Group (AWG) Program Status</vt:lpstr>
      <vt:lpstr>Outline</vt:lpstr>
      <vt:lpstr>GOES-R Algorithm Working Group</vt:lpstr>
      <vt:lpstr>AWG Teams</vt:lpstr>
      <vt:lpstr>AWG GOES-R L2 Algorithm  Development Activities Reduce Risk  </vt:lpstr>
      <vt:lpstr>AWG Algorithm Development Scope Baseline Level-2 Products</vt:lpstr>
      <vt:lpstr>Slide 7</vt:lpstr>
      <vt:lpstr>AWG Level-2 Product  Validation Scope</vt:lpstr>
      <vt:lpstr>AWG Meetings &amp; Reviews 2011</vt:lpstr>
      <vt:lpstr>AWG Meetings &amp; Reviews 2011</vt:lpstr>
      <vt:lpstr>Sample of AWG Technical Advisory Committee (TAC) Recommendations  </vt:lpstr>
      <vt:lpstr>AWG Meetings &amp; Reviews 2011</vt:lpstr>
      <vt:lpstr>Advisory Committee Members</vt:lpstr>
      <vt:lpstr>Progress and Current Efforts </vt:lpstr>
      <vt:lpstr>AWG Deliverables &amp; Status</vt:lpstr>
      <vt:lpstr>From ATBDs  to  Level-2  Product Software</vt:lpstr>
      <vt:lpstr>Level-2 Product Algorithm  Clarification Resolution Activity</vt:lpstr>
      <vt:lpstr>Product Application Team Progress  Option-2 Product Algorithms…</vt:lpstr>
      <vt:lpstr>Product Application Team Progress  Baseline Product Algorithms…</vt:lpstr>
      <vt:lpstr>AWG Cal/Val Tool Development Two Categories of Validation Tools...</vt:lpstr>
      <vt:lpstr>AIT Progress</vt:lpstr>
      <vt:lpstr>Proxy Team Progress</vt:lpstr>
      <vt:lpstr>AWG Capabilities in Support of the  End-to-End Waiver Analysis Process</vt:lpstr>
      <vt:lpstr>Looking ahead </vt:lpstr>
      <vt:lpstr>Looking Ahead</vt:lpstr>
      <vt:lpstr>Looking Ahead</vt:lpstr>
      <vt:lpstr>Looking Ahead</vt:lpstr>
      <vt:lpstr>Backups</vt:lpstr>
    </vt:vector>
  </TitlesOfParts>
  <Manager/>
  <Company>GOES-R/IAI</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GOES-R Program PDR Day 1 Agenda</dc:title>
  <dc:subject/>
  <dc:creator>Rich Rivera</dc:creator>
  <cp:keywords/>
  <dc:description/>
  <cp:lastModifiedBy>jdaniels</cp:lastModifiedBy>
  <cp:revision>242</cp:revision>
  <cp:lastPrinted>2011-03-21T15:54:45Z</cp:lastPrinted>
  <dcterms:created xsi:type="dcterms:W3CDTF">2011-03-10T19:00:48Z</dcterms:created>
  <dcterms:modified xsi:type="dcterms:W3CDTF">2011-09-21T17:58:46Z</dcterms:modified>
  <cp:category/>
</cp:coreProperties>
</file>