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5"/>
  </p:notesMasterIdLst>
  <p:sldIdLst>
    <p:sldId id="297" r:id="rId2"/>
    <p:sldId id="316" r:id="rId3"/>
    <p:sldId id="31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ebke Deierling" initials="WD" lastIdx="3" clrIdx="0"/>
  <p:cmAuthor id="1" name="Larry Carey" initials="L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CC"/>
    <a:srgbClr val="FFDF7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 autoAdjust="0"/>
    <p:restoredTop sz="94660" autoAdjust="0"/>
  </p:normalViewPr>
  <p:slideViewPr>
    <p:cSldViewPr>
      <p:cViewPr varScale="1">
        <p:scale>
          <a:sx n="79" d="100"/>
          <a:sy n="7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4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F4E5F-6493-492F-99FC-720918EFFE38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89EB7-4E30-4818-A386-82605B233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2209800"/>
          </a:xfrm>
        </p:spPr>
        <p:txBody>
          <a:bodyPr>
            <a:normAutofit fontScale="90000"/>
          </a:bodyPr>
          <a:lstStyle/>
          <a:p>
            <a:r>
              <a:rPr lang="en-US" sz="2600" b="1" dirty="0" smtClean="0">
                <a:solidFill>
                  <a:srgbClr val="FFC000"/>
                </a:solidFill>
              </a:rPr>
              <a:t>Integrated GOES-R GLM/ABI approaches for the detection and forecasting of convectively induced </a:t>
            </a:r>
            <a:r>
              <a:rPr lang="en-US" sz="2600" b="1" dirty="0" smtClean="0">
                <a:solidFill>
                  <a:srgbClr val="FFC000"/>
                </a:solidFill>
              </a:rPr>
              <a:t>turbulence (CIT) </a:t>
            </a:r>
            <a:r>
              <a:rPr lang="en-US" sz="2600" b="1" dirty="0" smtClean="0">
                <a:solidFill>
                  <a:srgbClr val="FFC000"/>
                </a:solidFill>
              </a:rPr>
              <a:t/>
            </a:r>
            <a:br>
              <a:rPr lang="en-US" sz="2600" b="1" dirty="0" smtClean="0">
                <a:solidFill>
                  <a:srgbClr val="FFC000"/>
                </a:solidFill>
              </a:rPr>
            </a:br>
            <a:r>
              <a:rPr lang="en-US" sz="2000" b="1" dirty="0" smtClean="0">
                <a:solidFill>
                  <a:srgbClr val="FFC000"/>
                </a:solidFill>
              </a:rPr>
              <a:t/>
            </a:r>
            <a:br>
              <a:rPr lang="en-US" sz="2000" b="1" dirty="0" smtClean="0">
                <a:solidFill>
                  <a:srgbClr val="FFC000"/>
                </a:solidFill>
              </a:rPr>
            </a:br>
            <a:r>
              <a:rPr lang="en-US" sz="2200" dirty="0" smtClean="0"/>
              <a:t>Lawrence </a:t>
            </a:r>
            <a:r>
              <a:rPr lang="en-US" sz="2200" dirty="0" smtClean="0"/>
              <a:t>Carey</a:t>
            </a:r>
            <a:r>
              <a:rPr lang="en-US" sz="2200" baseline="30000" dirty="0" smtClean="0"/>
              <a:t>1</a:t>
            </a:r>
            <a:r>
              <a:rPr lang="en-US" sz="2200" dirty="0" smtClean="0"/>
              <a:t>, Wayne </a:t>
            </a:r>
            <a:r>
              <a:rPr lang="en-US" sz="2200" dirty="0" smtClean="0"/>
              <a:t>Feltz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, </a:t>
            </a:r>
            <a:r>
              <a:rPr lang="en-US" sz="2200" dirty="0" smtClean="0"/>
              <a:t>Kristopher </a:t>
            </a:r>
            <a:r>
              <a:rPr lang="en-US" sz="2200" dirty="0" smtClean="0"/>
              <a:t>Bedka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, and </a:t>
            </a:r>
            <a:r>
              <a:rPr lang="en-US" sz="2200" dirty="0" smtClean="0"/>
              <a:t>Walter Petersen</a:t>
            </a:r>
            <a:r>
              <a:rPr lang="en-US" sz="2200" baseline="30000" dirty="0" smtClean="0"/>
              <a:t>4</a:t>
            </a:r>
            <a:r>
              <a:rPr lang="en-US" sz="2000" baseline="30000" dirty="0" smtClean="0"/>
              <a:t/>
            </a:r>
            <a:br>
              <a:rPr lang="en-US" sz="2000" baseline="30000" dirty="0" smtClean="0"/>
            </a:br>
            <a:r>
              <a:rPr lang="en-US" sz="2800" baseline="30000" dirty="0" smtClean="0"/>
              <a:t/>
            </a:r>
            <a:br>
              <a:rPr lang="en-US" sz="2800" baseline="30000" dirty="0" smtClean="0"/>
            </a:br>
            <a:r>
              <a:rPr lang="en-US" sz="1800" b="1" i="1" dirty="0" smtClean="0"/>
              <a:t>1 – UAHuntsville, Huntsville, AL; </a:t>
            </a:r>
            <a:r>
              <a:rPr lang="en-US" sz="1800" b="1" i="1" dirty="0" smtClean="0"/>
              <a:t>2</a:t>
            </a:r>
            <a:r>
              <a:rPr lang="en-US" sz="1800" b="1" i="1" dirty="0" smtClean="0"/>
              <a:t> </a:t>
            </a:r>
            <a:r>
              <a:rPr lang="en-US" sz="1800" b="1" i="1" dirty="0" smtClean="0"/>
              <a:t>– </a:t>
            </a:r>
            <a:r>
              <a:rPr lang="en-US" sz="1800" b="1" i="1" dirty="0" smtClean="0"/>
              <a:t>CIMSS, University </a:t>
            </a:r>
            <a:r>
              <a:rPr lang="en-US" sz="1800" b="1" i="1" dirty="0" smtClean="0"/>
              <a:t>of </a:t>
            </a:r>
            <a:r>
              <a:rPr lang="en-US" sz="1800" b="1" i="1" dirty="0" smtClean="0"/>
              <a:t>Wisconsin-Madison, Madison, WI </a:t>
            </a:r>
            <a:r>
              <a:rPr lang="en-US" sz="1800" b="1" i="1" dirty="0" smtClean="0"/>
              <a:t>;  </a:t>
            </a:r>
            <a:r>
              <a:rPr lang="en-US" sz="1800" b="1" i="1" dirty="0" smtClean="0"/>
              <a:t>3 </a:t>
            </a:r>
            <a:r>
              <a:rPr lang="en-US" sz="1800" b="1" i="1" dirty="0" smtClean="0"/>
              <a:t>– SSAI at the NASA </a:t>
            </a:r>
            <a:r>
              <a:rPr lang="en-US" sz="1800" b="1" i="1" dirty="0" err="1" smtClean="0"/>
              <a:t>LaRC</a:t>
            </a:r>
            <a:r>
              <a:rPr lang="en-US" sz="1800" b="1" i="1" dirty="0" smtClean="0"/>
              <a:t>, Hampton, VA;  4 </a:t>
            </a:r>
            <a:r>
              <a:rPr lang="en-US" sz="1800" b="1" i="1" dirty="0" smtClean="0"/>
              <a:t>– </a:t>
            </a:r>
            <a:r>
              <a:rPr lang="en-US" sz="1800" b="1" i="1" dirty="0" smtClean="0"/>
              <a:t>NASA </a:t>
            </a:r>
            <a:r>
              <a:rPr lang="en-US" sz="1800" b="1" i="1" dirty="0" smtClean="0"/>
              <a:t>GSFC/WFF, Wallops </a:t>
            </a:r>
            <a:r>
              <a:rPr lang="en-US" sz="1800" b="1" i="1" dirty="0" smtClean="0"/>
              <a:t>, </a:t>
            </a:r>
            <a:r>
              <a:rPr lang="en-US" sz="1800" b="1" i="1" dirty="0" smtClean="0"/>
              <a:t>VA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2667000"/>
            <a:ext cx="9144000" cy="4191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</a:pPr>
            <a:endParaRPr lang="en-US" sz="2000" dirty="0" smtClean="0"/>
          </a:p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800" dirty="0" smtClean="0"/>
              <a:t>Rapidly developing convection is a known source </a:t>
            </a:r>
            <a:r>
              <a:rPr lang="en-US" sz="2800" dirty="0" smtClean="0"/>
              <a:t>of CIT</a:t>
            </a:r>
          </a:p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</a:pPr>
            <a:endParaRPr lang="en-US" sz="2800" dirty="0" smtClean="0"/>
          </a:p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800" dirty="0" smtClean="0"/>
              <a:t> </a:t>
            </a:r>
            <a:r>
              <a:rPr lang="en-US" sz="2800" dirty="0" smtClean="0"/>
              <a:t>Satellite derived </a:t>
            </a:r>
            <a:r>
              <a:rPr lang="en-US" sz="2800" dirty="0" smtClean="0"/>
              <a:t>cloud top infrared (IR) cooling </a:t>
            </a:r>
            <a:r>
              <a:rPr lang="en-US" sz="2800" dirty="0" smtClean="0"/>
              <a:t>rate, overshooting tops (OT)/enhanced-V </a:t>
            </a:r>
            <a:r>
              <a:rPr lang="en-US" sz="2800" dirty="0" smtClean="0"/>
              <a:t>and total lightning flash rate trends are strong inferences of convective updraft intensity and growth </a:t>
            </a:r>
            <a:r>
              <a:rPr lang="en-US" sz="2800" dirty="0" smtClean="0"/>
              <a:t>rate</a:t>
            </a:r>
          </a:p>
          <a:p>
            <a:pPr marL="749300" lvl="1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300" dirty="0" smtClean="0">
                <a:solidFill>
                  <a:srgbClr val="FFC000"/>
                </a:solidFill>
              </a:rPr>
              <a:t>hazardous regions along </a:t>
            </a:r>
            <a:r>
              <a:rPr lang="en-US" sz="2300" dirty="0" smtClean="0">
                <a:solidFill>
                  <a:srgbClr val="FFC000"/>
                </a:solidFill>
              </a:rPr>
              <a:t>data sparse flight </a:t>
            </a:r>
            <a:r>
              <a:rPr lang="en-US" sz="2300" dirty="0" smtClean="0">
                <a:solidFill>
                  <a:srgbClr val="FFC000"/>
                </a:solidFill>
              </a:rPr>
              <a:t>routes (e.g., oceans).</a:t>
            </a:r>
          </a:p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</a:pPr>
            <a:endParaRPr lang="en-US" sz="2800" dirty="0" smtClean="0"/>
          </a:p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800" dirty="0" smtClean="0"/>
              <a:t>Turbulence occurrence </a:t>
            </a:r>
            <a:r>
              <a:rPr lang="en-US" sz="2800" dirty="0" smtClean="0"/>
              <a:t>mined </a:t>
            </a:r>
            <a:r>
              <a:rPr lang="en-US" sz="2800" dirty="0" smtClean="0"/>
              <a:t>using eddy dissipation rate (EDR) </a:t>
            </a:r>
            <a:r>
              <a:rPr lang="en-US" sz="2800" dirty="0" smtClean="0"/>
              <a:t>from </a:t>
            </a:r>
            <a:r>
              <a:rPr lang="en-US" sz="2800" dirty="0" smtClean="0"/>
              <a:t>NCAR turbulence algorithm </a:t>
            </a:r>
            <a:r>
              <a:rPr lang="en-US" sz="2800" dirty="0" smtClean="0"/>
              <a:t>on commercial </a:t>
            </a:r>
            <a:r>
              <a:rPr lang="en-US" sz="2800" dirty="0" smtClean="0"/>
              <a:t>aircraft </a:t>
            </a:r>
            <a:r>
              <a:rPr lang="en-US" sz="2800" dirty="0" err="1" smtClean="0"/>
              <a:t>nav</a:t>
            </a:r>
            <a:r>
              <a:rPr lang="en-US" sz="2800" dirty="0" smtClean="0"/>
              <a:t> </a:t>
            </a:r>
            <a:r>
              <a:rPr lang="en-US" sz="2800" dirty="0" smtClean="0"/>
              <a:t>data</a:t>
            </a:r>
            <a:r>
              <a:rPr lang="en-US" sz="2800" dirty="0" smtClean="0"/>
              <a:t>.</a:t>
            </a:r>
          </a:p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</a:pPr>
            <a:endParaRPr lang="en-US" sz="2800" dirty="0" smtClean="0"/>
          </a:p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800" dirty="0" smtClean="0"/>
              <a:t>Work leverages available VHF-based total lightning </a:t>
            </a:r>
            <a:r>
              <a:rPr lang="en-US" sz="2800" dirty="0" smtClean="0"/>
              <a:t>during </a:t>
            </a:r>
            <a:r>
              <a:rPr lang="en-US" sz="2800" dirty="0" smtClean="0"/>
              <a:t>turbulence encounters over Northern Alabama, Washington DC, Oklahoma, and Florida Lightning Mapping Array (LMA) domains</a:t>
            </a:r>
            <a:r>
              <a:rPr lang="en-US" sz="2800" dirty="0" smtClean="0"/>
              <a:t>.</a:t>
            </a:r>
          </a:p>
          <a:p>
            <a:pPr marL="749300" lvl="1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300" dirty="0" smtClean="0">
                <a:solidFill>
                  <a:srgbClr val="FFC000"/>
                </a:solidFill>
              </a:rPr>
              <a:t>E</a:t>
            </a:r>
            <a:r>
              <a:rPr lang="en-US" sz="2300" dirty="0" smtClean="0">
                <a:solidFill>
                  <a:srgbClr val="FFC000"/>
                </a:solidFill>
              </a:rPr>
              <a:t>xplore GLM proxy over the oceans (LF/VLF networks).</a:t>
            </a:r>
            <a:endParaRPr lang="en-US" sz="23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1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57" end="2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charRg st="57" end="2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56" end="3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charRg st="256" end="3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23" end="4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charRg st="323" end="4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50" end="6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charRg st="450" end="6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629" end="6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charRg st="629" end="6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8654-33A6-4EBF-8C2A-05F116411A0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533400"/>
            <a:ext cx="8763000" cy="6172200"/>
          </a:xfrm>
        </p:spPr>
        <p:txBody>
          <a:bodyPr>
            <a:normAutofit fontScale="70000" lnSpcReduction="20000"/>
          </a:bodyPr>
          <a:lstStyle/>
          <a:p>
            <a:r>
              <a:rPr lang="en-US" sz="3100" dirty="0" smtClean="0">
                <a:solidFill>
                  <a:srgbClr val="FFC000"/>
                </a:solidFill>
              </a:rPr>
              <a:t>Develop database of LMA, GOES, EDR and other observations </a:t>
            </a:r>
            <a:r>
              <a:rPr lang="en-US" sz="3100" dirty="0" smtClean="0">
                <a:solidFill>
                  <a:srgbClr val="FFC000"/>
                </a:solidFill>
              </a:rPr>
              <a:t>(radar, TRMM</a:t>
            </a:r>
            <a:r>
              <a:rPr lang="en-US" sz="3100" dirty="0" smtClean="0">
                <a:solidFill>
                  <a:srgbClr val="FFC000"/>
                </a:solidFill>
              </a:rPr>
              <a:t>, </a:t>
            </a:r>
            <a:r>
              <a:rPr lang="en-US" sz="3100" dirty="0" smtClean="0">
                <a:solidFill>
                  <a:srgbClr val="FFC000"/>
                </a:solidFill>
              </a:rPr>
              <a:t>NLDN, WTLN, GLD360)  </a:t>
            </a:r>
            <a:r>
              <a:rPr lang="en-US" sz="3100" dirty="0" smtClean="0"/>
              <a:t>[</a:t>
            </a:r>
            <a:r>
              <a:rPr lang="en-US" sz="3100" dirty="0" smtClean="0">
                <a:solidFill>
                  <a:srgbClr val="FFDF79"/>
                </a:solidFill>
              </a:rPr>
              <a:t>Feltz, Carey]</a:t>
            </a:r>
          </a:p>
          <a:p>
            <a:pPr lvl="1"/>
            <a:r>
              <a:rPr lang="en-US" sz="2900" dirty="0" smtClean="0"/>
              <a:t>Identify varied </a:t>
            </a:r>
            <a:r>
              <a:rPr lang="en-US" sz="2900" dirty="0" smtClean="0"/>
              <a:t>(weak, moderate, severe) sample of EDR measured CIT events over </a:t>
            </a:r>
            <a:r>
              <a:rPr lang="en-US" sz="2900" dirty="0" smtClean="0"/>
              <a:t>LMAs </a:t>
            </a:r>
            <a:r>
              <a:rPr lang="en-US" sz="2900" dirty="0" smtClean="0"/>
              <a:t>in a variety of environments and convective types. </a:t>
            </a:r>
            <a:endParaRPr lang="en-US" sz="2900" i="1" dirty="0" smtClean="0"/>
          </a:p>
          <a:p>
            <a:pPr lvl="1"/>
            <a:endParaRPr lang="en-US" sz="1700" dirty="0" smtClean="0">
              <a:sym typeface="Symbol"/>
            </a:endParaRPr>
          </a:p>
          <a:p>
            <a:r>
              <a:rPr lang="en-US" sz="3100" dirty="0" smtClean="0">
                <a:solidFill>
                  <a:srgbClr val="FFC000"/>
                </a:solidFill>
              </a:rPr>
              <a:t>Process LMA for total lightning flash occurrence and rates </a:t>
            </a:r>
            <a:r>
              <a:rPr lang="en-US" sz="3100" dirty="0" smtClean="0">
                <a:solidFill>
                  <a:srgbClr val="FFDF79"/>
                </a:solidFill>
              </a:rPr>
              <a:t>[Carey] </a:t>
            </a:r>
            <a:r>
              <a:rPr lang="en-US" sz="3100" dirty="0" smtClean="0">
                <a:solidFill>
                  <a:srgbClr val="FFC000"/>
                </a:solidFill>
              </a:rPr>
              <a:t>and GOES for convective cooling rate, cloud type transitions, and OT occurrence and other GOES IR properties </a:t>
            </a:r>
            <a:r>
              <a:rPr lang="en-US" sz="3100" dirty="0" smtClean="0">
                <a:solidFill>
                  <a:srgbClr val="FFDF79"/>
                </a:solidFill>
              </a:rPr>
              <a:t>[Feltz]</a:t>
            </a:r>
          </a:p>
          <a:p>
            <a:pPr lvl="1"/>
            <a:r>
              <a:rPr lang="en-US" sz="2900" dirty="0" smtClean="0"/>
              <a:t>Process and assess regional/global VLF/LF lightning networks as GLM total lightning proxy for use outside LMA domain, over oceans.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sz="3100" dirty="0" smtClean="0">
                <a:solidFill>
                  <a:srgbClr val="FFC000"/>
                </a:solidFill>
              </a:rPr>
              <a:t>Establish </a:t>
            </a:r>
            <a:r>
              <a:rPr lang="en-US" sz="3100" dirty="0" smtClean="0">
                <a:solidFill>
                  <a:srgbClr val="FFC000"/>
                </a:solidFill>
              </a:rPr>
              <a:t>temporal and spatial relationships between total lightning occurrence and LMA flash </a:t>
            </a:r>
            <a:r>
              <a:rPr lang="en-US" sz="3100" dirty="0" smtClean="0">
                <a:solidFill>
                  <a:srgbClr val="FFC000"/>
                </a:solidFill>
              </a:rPr>
              <a:t>properties/trends, </a:t>
            </a:r>
            <a:r>
              <a:rPr lang="en-US" sz="3100" dirty="0" smtClean="0">
                <a:solidFill>
                  <a:srgbClr val="FFC000"/>
                </a:solidFill>
              </a:rPr>
              <a:t>cloud top cooling, OT occurrence and EDR-CIT events </a:t>
            </a:r>
            <a:r>
              <a:rPr lang="en-US" sz="3100" dirty="0" smtClean="0">
                <a:solidFill>
                  <a:srgbClr val="FFDF79"/>
                </a:solidFill>
              </a:rPr>
              <a:t>[Carey, Bedka, </a:t>
            </a:r>
            <a:r>
              <a:rPr lang="en-US" sz="3100" dirty="0" smtClean="0">
                <a:solidFill>
                  <a:srgbClr val="FFDF79"/>
                </a:solidFill>
              </a:rPr>
              <a:t>Feltz]</a:t>
            </a:r>
          </a:p>
          <a:p>
            <a:pPr lvl="1"/>
            <a:r>
              <a:rPr lang="en-US" sz="2900" dirty="0" smtClean="0"/>
              <a:t>Leverage ongoing LMA</a:t>
            </a:r>
            <a:r>
              <a:rPr lang="en-US" sz="2900" dirty="0" smtClean="0">
                <a:sym typeface="Symbol"/>
              </a:rPr>
              <a:t></a:t>
            </a:r>
            <a:r>
              <a:rPr lang="en-US" sz="2900" dirty="0" smtClean="0"/>
              <a:t>GLM proxy and object tracking work</a:t>
            </a:r>
            <a:endParaRPr lang="en-US" sz="2900" i="1" dirty="0" smtClean="0"/>
          </a:p>
          <a:p>
            <a:pPr lvl="1">
              <a:buNone/>
            </a:pPr>
            <a:endParaRPr lang="en-US" dirty="0" smtClean="0"/>
          </a:p>
          <a:p>
            <a:pPr lvl="0"/>
            <a:r>
              <a:rPr lang="en-US" sz="3100" dirty="0" smtClean="0">
                <a:solidFill>
                  <a:srgbClr val="FFC000"/>
                </a:solidFill>
              </a:rPr>
              <a:t>Utilize environmental (sounding, model), TRMM</a:t>
            </a:r>
            <a:r>
              <a:rPr lang="en-US" sz="3100" dirty="0" smtClean="0">
                <a:solidFill>
                  <a:srgbClr val="FFC000"/>
                </a:solidFill>
              </a:rPr>
              <a:t>, ground </a:t>
            </a:r>
            <a:r>
              <a:rPr lang="en-US" sz="3100" dirty="0" smtClean="0">
                <a:solidFill>
                  <a:srgbClr val="FFC000"/>
                </a:solidFill>
              </a:rPr>
              <a:t>Doppler/polarimetric radars, </a:t>
            </a:r>
            <a:r>
              <a:rPr lang="en-US" sz="3100" dirty="0" smtClean="0">
                <a:solidFill>
                  <a:srgbClr val="FFC000"/>
                </a:solidFill>
              </a:rPr>
              <a:t>field campaign radar-LMA networks and other data </a:t>
            </a:r>
            <a:r>
              <a:rPr lang="en-US" sz="3100" dirty="0" smtClean="0">
                <a:solidFill>
                  <a:srgbClr val="FFC000"/>
                </a:solidFill>
              </a:rPr>
              <a:t>(e.g., DC3, SEVIRI during CHUVA) </a:t>
            </a:r>
            <a:r>
              <a:rPr lang="en-US" sz="3100" dirty="0" smtClean="0">
                <a:solidFill>
                  <a:srgbClr val="FFC000"/>
                </a:solidFill>
              </a:rPr>
              <a:t>to better understand and validate results </a:t>
            </a:r>
            <a:r>
              <a:rPr lang="en-US" sz="3100" dirty="0" smtClean="0">
                <a:solidFill>
                  <a:srgbClr val="FFDF79"/>
                </a:solidFill>
              </a:rPr>
              <a:t>[</a:t>
            </a:r>
            <a:r>
              <a:rPr lang="en-US" sz="3100" i="1" dirty="0" smtClean="0">
                <a:solidFill>
                  <a:srgbClr val="FFDF79"/>
                </a:solidFill>
              </a:rPr>
              <a:t>Carey, Petersen</a:t>
            </a:r>
            <a:r>
              <a:rPr lang="en-US" sz="3100" dirty="0" smtClean="0">
                <a:solidFill>
                  <a:srgbClr val="FFDF79"/>
                </a:solidFill>
              </a:rPr>
              <a:t>]</a:t>
            </a:r>
            <a:endParaRPr lang="en-US" sz="3100" dirty="0" smtClean="0">
              <a:solidFill>
                <a:srgbClr val="FFDF7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8654-33A6-4EBF-8C2A-05F116411A0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0" descr="ARMOR-L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" y="304800"/>
            <a:ext cx="2804160" cy="290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01300"/>
            <a:ext cx="5115600" cy="290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4419599" y="304800"/>
            <a:ext cx="4430268" cy="3264408"/>
            <a:chOff x="4419599" y="304800"/>
            <a:chExt cx="4430268" cy="3264408"/>
          </a:xfrm>
        </p:grpSpPr>
        <p:pic>
          <p:nvPicPr>
            <p:cNvPr id="7" name="Picture 6" descr="20100510_2245_OKC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19599" y="304800"/>
              <a:ext cx="4430268" cy="3264408"/>
            </a:xfrm>
            <a:prstGeom prst="rect">
              <a:avLst/>
            </a:prstGeom>
          </p:spPr>
        </p:pic>
        <p:pic>
          <p:nvPicPr>
            <p:cNvPr id="1028" name="Picture 4" descr="Inset of Oklahoma Lightning Mapping Array ma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95800" y="457200"/>
              <a:ext cx="1851660" cy="1342454"/>
            </a:xfrm>
            <a:prstGeom prst="rect">
              <a:avLst/>
            </a:prstGeom>
            <a:noFill/>
          </p:spPr>
        </p:pic>
      </p:grpSp>
      <p:sp>
        <p:nvSpPr>
          <p:cNvPr id="13" name="TextBox 12"/>
          <p:cNvSpPr txBox="1"/>
          <p:nvPr/>
        </p:nvSpPr>
        <p:spPr>
          <a:xfrm>
            <a:off x="5334000" y="5505271"/>
            <a:ext cx="3657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GLM Flash Proxy and Tracking:</a:t>
            </a:r>
          </a:p>
          <a:p>
            <a:r>
              <a:rPr lang="en-US" dirty="0" smtClean="0"/>
              <a:t>NALMA, WTLN, NLDN flash rates in a severe supercell over Northern Alabama (3/12/2010)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67400" y="3581400"/>
            <a:ext cx="304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GOES IR Tb, OT’s and EDR turbulence reports (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: light, </a:t>
            </a:r>
            <a:r>
              <a:rPr lang="en-US" dirty="0" smtClean="0">
                <a:solidFill>
                  <a:srgbClr val="00CC00"/>
                </a:solidFill>
              </a:rPr>
              <a:t>green</a:t>
            </a:r>
            <a:r>
              <a:rPr lang="en-US" dirty="0" smtClean="0"/>
              <a:t>: mod,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: severe) in MCS over OK (5/10/2010). Inset: NSSL OK LMA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" y="316366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NASA NALMA and UAHuntsville radar network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2754</TotalTime>
  <Words>382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Foundry</vt:lpstr>
      <vt:lpstr>Integrated GOES-R GLM/ABI approaches for the detection and forecasting of convectively induced turbulence (CIT)   Lawrence Carey1, Wayne Feltz2, Kristopher Bedka3, and Walter Petersen4  1 – UAHuntsville, Huntsville, AL; 2 – CIMSS, University of Wisconsin-Madison, Madison, WI ;  3 – SSAI at the NASA LaRC, Hampton, VA;  4 – NASA GSFC/WFF, Wallops , VA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the Total Lightning Jump Algorithm: Past, present and future work</dc:title>
  <dc:creator>Chris</dc:creator>
  <cp:lastModifiedBy>Larry Carey</cp:lastModifiedBy>
  <cp:revision>227</cp:revision>
  <dcterms:created xsi:type="dcterms:W3CDTF">2011-07-08T02:31:08Z</dcterms:created>
  <dcterms:modified xsi:type="dcterms:W3CDTF">2011-09-21T18:09:27Z</dcterms:modified>
</cp:coreProperties>
</file>