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12"/>
  </p:notesMasterIdLst>
  <p:handoutMasterIdLst>
    <p:handoutMasterId r:id="rId13"/>
  </p:handoutMasterIdLst>
  <p:sldIdLst>
    <p:sldId id="281" r:id="rId6"/>
    <p:sldId id="289" r:id="rId7"/>
    <p:sldId id="293" r:id="rId8"/>
    <p:sldId id="292" r:id="rId9"/>
    <p:sldId id="294" r:id="rId10"/>
    <p:sldId id="282" r:id="rId11"/>
  </p:sldIdLst>
  <p:sldSz cx="9144000" cy="6858000" type="screen4x3"/>
  <p:notesSz cx="6997700" cy="92837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8" autoAdjust="0"/>
  </p:normalViewPr>
  <p:slideViewPr>
    <p:cSldViewPr>
      <p:cViewPr varScale="1">
        <p:scale>
          <a:sx n="64" d="100"/>
          <a:sy n="64" d="100"/>
        </p:scale>
        <p:origin x="-100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s-E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s-E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FF552D8-7FAC-4B0E-A60F-55BAB941C6D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6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s-ES_trad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s-ES_tradnl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s-ES_tradnl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8228E814-7E51-4198-9954-6CFF45042B0C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0180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A1902-C187-4DCE-BCA7-CE087F6F3419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77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7786B-2CE9-4B36-A887-B75257991BB3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96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1FE5-4BE2-4E67-8E80-43A7B147D653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673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9B824-ADBF-4D3C-969E-0949681561D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5A251-BD85-4BCC-9C00-FAD707A553B7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93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3932D-86FC-4D5E-BFE2-BEF02B60D385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23897-8D4F-43A0-B2A1-2A0E6CDE34A3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4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8F300-0291-48ED-B92B-36E3D9BA486E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7B68-15F6-4A19-A89E-9F7F3F846A37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6792B-9E60-4DFE-BBB2-5846F9A9E790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31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CF2E8-6204-4A8A-808F-CAD612B1D4F0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D09A-15B7-4CDF-B683-675EF5A161CA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720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BCB9-7824-40D1-8DED-ADBA3039FD11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7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6BDE-6955-421F-856C-9D76F2CAF7DE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47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6066C-D7CE-4B1D-89F6-754929384657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41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A1902-C187-4DCE-BCA7-CE087F6F3419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92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D09A-15B7-4CDF-B683-675EF5A161C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58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3957-46DA-4161-B888-AC38089745BE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96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222E-5AD7-44A9-8FFD-D895684EA9B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7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7AAA9-1C1D-446F-B06F-B2CD616270A4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5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A9CCE-7D08-46DE-99B1-9A48A27D4528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32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3750-1D02-4A48-9A63-6C84D40A4FEB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8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3957-46DA-4161-B888-AC38089745BE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095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1914-2C99-466E-8F6E-0F2C470D27C2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68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EC1F-E1B9-4873-A88E-77ED5260FEAE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91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7786B-2CE9-4B36-A887-B75257991BB3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53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C1FE5-4BE2-4E67-8E80-43A7B147D653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1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29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8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9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9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2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5222E-5AD7-44A9-8FFD-D895684EA9BA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142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9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5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03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8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3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4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6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7AAA9-1C1D-446F-B06F-B2CD616270A4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8224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389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6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0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5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4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6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A9CCE-7D08-46DE-99B1-9A48A27D4528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194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3750-1D02-4A48-9A63-6C84D40A4FEB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1914-2C99-466E-8F6E-0F2C470D27C2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80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EC1F-E1B9-4873-A88E-77ED5260FEAE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588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573E88-8256-4F6E-B7A5-A033F5DC6559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E64BB1E-5F41-4C08-ADB5-68AD034A2444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573E88-8256-4F6E-B7A5-A033F5DC6559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71E38D8-8AAA-4077-9D10-034697A33C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EC73D85-B71B-446B-9468-E84C72262FC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13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C5390C6-266A-4C1E-9FB6-AEC45D870AD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9/21/2011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3B4704-0B04-419E-838C-85F04B511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0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ioss.coas.oregonstate.edu/CIOSS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GOES-R Ocean Dynamics</a:t>
            </a:r>
            <a:r>
              <a:rPr lang="en-US" altLang="ja-JP" sz="32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: </a:t>
            </a:r>
          </a:p>
          <a:p>
            <a:pPr algn="ctr" eaLnBrk="1" hangingPunct="1"/>
            <a:r>
              <a:rPr lang="en-US" altLang="ja-JP" sz="3200" b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Ocean Surface Currents From SST</a:t>
            </a:r>
          </a:p>
          <a:p>
            <a:pPr algn="ctr" eaLnBrk="1" hangingPunct="1"/>
            <a:r>
              <a:rPr lang="en-US" altLang="ja-JP" sz="3200" b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Kinematic and Dynamic Approaches</a:t>
            </a:r>
            <a:endParaRPr lang="en-US" altLang="ja-JP" sz="3200" b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endParaRPr lang="en-US" altLang="ja-JP" sz="2400" b="1" i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endParaRPr lang="en-US" altLang="ja-JP" sz="2400" b="1" i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2400" b="1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Eileen </a:t>
            </a:r>
            <a:r>
              <a:rPr lang="en-US" altLang="ja-JP" sz="2400" b="1" i="1" dirty="0" err="1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Maturi</a:t>
            </a:r>
            <a:r>
              <a:rPr lang="en-US" altLang="ja-JP" sz="2400" b="1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, Andy Harris: NOAA/NESDIS/STAR</a:t>
            </a:r>
          </a:p>
          <a:p>
            <a:pPr algn="ctr" eaLnBrk="1" hangingPunct="1"/>
            <a:r>
              <a:rPr lang="en-US" altLang="ja-JP" sz="2400" b="1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Ted </a:t>
            </a:r>
            <a:r>
              <a:rPr lang="en-US" altLang="ja-JP" sz="2400" b="1" i="1" dirty="0" err="1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Strub</a:t>
            </a:r>
            <a:r>
              <a:rPr lang="en-US" altLang="ja-JP" sz="2400" b="1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, Alexander </a:t>
            </a:r>
            <a:r>
              <a:rPr lang="en-US" altLang="ja-JP" sz="2400" b="1" i="1" dirty="0" err="1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Kurapov</a:t>
            </a:r>
            <a:r>
              <a:rPr lang="en-US" altLang="ja-JP" sz="2400" b="1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: CIOSS/Oregon State University</a:t>
            </a:r>
            <a:endParaRPr lang="en-US" altLang="ja-JP" sz="2400" b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2400" b="1" dirty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 </a:t>
            </a:r>
            <a:endParaRPr lang="en-US" altLang="ja-JP" sz="2400" i="1" dirty="0" smtClean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2400" i="1" dirty="0" err="1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tstrub</a:t>
            </a:r>
            <a:r>
              <a:rPr lang="en-US" altLang="ja-JP" sz="2400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</a:rPr>
              <a:t>:@coas.oregonstate.edu</a:t>
            </a:r>
          </a:p>
          <a:p>
            <a:pPr algn="ctr" eaLnBrk="1" hangingPunct="1"/>
            <a:r>
              <a:rPr lang="en-US" altLang="ja-JP" sz="2400" i="1" dirty="0" smtClean="0">
                <a:solidFill>
                  <a:srgbClr val="FFFFFF"/>
                </a:solidFill>
                <a:ea typeface="ＭＳ Ｐゴシック" charset="-128"/>
                <a:cs typeface="Tahoma" pitchFamily="34" charset="0"/>
                <a:hlinkClick r:id="rId2"/>
              </a:rPr>
              <a:t>http://cioss.coas.oregonstate.edu/CIOSS/</a:t>
            </a:r>
            <a:endParaRPr lang="en-US" altLang="ja-JP" sz="2400" i="1" dirty="0" smtClean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eaLnBrk="1" hangingPunct="1"/>
            <a:endParaRPr lang="en-US" altLang="ja-JP" i="1" dirty="0" smtClean="0">
              <a:solidFill>
                <a:srgbClr val="FFFFFF"/>
              </a:solidFill>
              <a:latin typeface="Comic Sans MS" pitchFamily="66" charset="0"/>
              <a:ea typeface="ＭＳ Ｐゴシック" charset="-128"/>
              <a:cs typeface="Tahoma" pitchFamily="34" charset="0"/>
            </a:endParaRPr>
          </a:p>
          <a:p>
            <a:pPr eaLnBrk="1" hangingPunct="1"/>
            <a:endParaRPr lang="en-US" altLang="ja-JP" i="1" dirty="0">
              <a:solidFill>
                <a:srgbClr val="FFFFFF"/>
              </a:solidFill>
              <a:latin typeface="Comic Sans MS" pitchFamily="66" charset="0"/>
              <a:ea typeface="ＭＳ Ｐゴシック" charset="-128"/>
              <a:cs typeface="Tahoma" pitchFamily="34" charset="0"/>
            </a:endParaRPr>
          </a:p>
          <a:p>
            <a:pPr eaLnBrk="1" hangingPunct="1"/>
            <a:endParaRPr lang="en-US" altLang="ja-JP" i="1" dirty="0">
              <a:solidFill>
                <a:srgbClr val="FFFFFF"/>
              </a:solidFill>
              <a:latin typeface="Comic Sans MS" pitchFamily="66" charset="0"/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2400" i="1" dirty="0">
                <a:solidFill>
                  <a:srgbClr val="FFFFFF"/>
                </a:solidFill>
                <a:latin typeface="Comic Sans MS" pitchFamily="66" charset="0"/>
                <a:ea typeface="ＭＳ Ｐゴシック" charset="-128"/>
                <a:cs typeface="Tahoma" pitchFamily="34" charset="0"/>
              </a:rPr>
              <a:t>GOES-R Science Week: </a:t>
            </a:r>
          </a:p>
          <a:p>
            <a:pPr algn="ctr" eaLnBrk="1" hangingPunct="1"/>
            <a:r>
              <a:rPr lang="en-US" altLang="ja-JP" sz="2400" i="1" dirty="0">
                <a:solidFill>
                  <a:srgbClr val="FFFFFF"/>
                </a:solidFill>
                <a:latin typeface="Comic Sans MS" pitchFamily="66" charset="0"/>
                <a:ea typeface="ＭＳ Ｐゴシック" charset="-128"/>
                <a:cs typeface="Tahoma" pitchFamily="34" charset="0"/>
              </a:rPr>
              <a:t>2011 Risk Reduction Annual Meeting</a:t>
            </a:r>
            <a:endParaRPr lang="en-US" sz="2400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0836" y="-75188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ja-JP" sz="32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Ocean Surface Currents from SST</a:t>
            </a:r>
            <a:endParaRPr lang="en-US" altLang="ja-JP" sz="800" i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3200" u="sng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Kinematic Approach</a:t>
            </a:r>
            <a:r>
              <a:rPr lang="en-US" altLang="ja-JP" sz="3200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             </a:t>
            </a:r>
            <a:r>
              <a:rPr lang="en-US" altLang="ja-JP" sz="3200" u="sng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Dynamic Approach</a:t>
            </a:r>
          </a:p>
          <a:p>
            <a:pPr algn="ctr" eaLnBrk="1" hangingPunct="1"/>
            <a:r>
              <a:rPr lang="en-US" altLang="ja-JP" sz="3200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“Derived Motion”           Model Data Assimilation</a:t>
            </a:r>
            <a:endParaRPr lang="en-US" altLang="ja-JP" sz="3200" dirty="0" smtClean="0">
              <a:solidFill>
                <a:srgbClr val="FFFFFF"/>
              </a:solidFill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20791"/>
              </p:ext>
            </p:extLst>
          </p:nvPr>
        </p:nvGraphicFramePr>
        <p:xfrm>
          <a:off x="0" y="1600200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342"/>
                <a:gridCol w="5124658"/>
              </a:tblGrid>
              <a:tr h="5029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Quick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application wherever sequential images are available.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No dynamics – Derived from GOES cloud-motion wind procedures (Emery et al., 1986).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="1" u="sng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 be fooled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by “non-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advective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” propagation.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u="sng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Clouds obscure SST &gt; 50%.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AVHRR (2-4 images per day).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GOES: more images to “see between clouds”; coarse spatial resolution and noisy SST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GOES-R: Improved resolution and SST accuracy.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Error estimates using model SST fields for proxy GOES-R data.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latin typeface="Arial Narrow" pitchFamily="34" charset="0"/>
                        </a:rPr>
                        <a:t>Dynamically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 consistent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surface velocity, SST.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Plus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deeper currents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, temperature and salinity (oxygen, bio-optics, ecosystem parameters).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Requires time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to set up a new model domain;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DA can substitute for poor IC, BC, forcing.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Besides the velocity fields, the model supplies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diffusivities, error estimates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used in trajectory models for spills.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Producing 2-day forecasts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off Oregon using NWP surface forcing, expanding to entire West Coast.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NOAA Office of Response and Restoration (Seattle) is testing use of the fields in the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operational GNOME trajectory model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(used in Gulf DWH spill).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8229600" cy="813231"/>
          </a:xfrm>
          <a:prstGeom prst="rect">
            <a:avLst/>
          </a:prstGeom>
          <a:noFill/>
        </p:spPr>
        <p:txBody>
          <a:bodyPr wrap="square" lIns="73847" tIns="36923" rIns="73847" bIns="36923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MCC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Model-derived </a:t>
            </a: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surface velocity fields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for 6 hour separations, no clouds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MCC_1_3_6hr.png"/>
          <p:cNvPicPr>
            <a:picLocks noChangeAspect="1"/>
          </p:cNvPicPr>
          <p:nvPr/>
        </p:nvPicPr>
        <p:blipFill rotWithShape="1">
          <a:blip r:embed="rId2" cstate="print"/>
          <a:srcRect l="67577" t="24116" r="18201" b="30412"/>
          <a:stretch/>
        </p:blipFill>
        <p:spPr>
          <a:xfrm>
            <a:off x="1905000" y="1469571"/>
            <a:ext cx="1336964" cy="2787941"/>
          </a:xfrm>
          <a:prstGeom prst="rect">
            <a:avLst/>
          </a:prstGeom>
        </p:spPr>
      </p:pic>
      <p:pic>
        <p:nvPicPr>
          <p:cNvPr id="7" name="Picture 6" descr="Model_1_3_6hr.png"/>
          <p:cNvPicPr>
            <a:picLocks noChangeAspect="1"/>
          </p:cNvPicPr>
          <p:nvPr/>
        </p:nvPicPr>
        <p:blipFill>
          <a:blip r:embed="rId3" cstate="print"/>
          <a:srcRect l="67577" t="24116" r="15237" b="30412"/>
          <a:stretch>
            <a:fillRect/>
          </a:stretch>
        </p:blipFill>
        <p:spPr>
          <a:xfrm>
            <a:off x="3124200" y="1447800"/>
            <a:ext cx="1615570" cy="27879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1141656"/>
            <a:ext cx="817589" cy="38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73847" tIns="36923" rIns="73847" bIns="36923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MCC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1141656"/>
            <a:ext cx="1016361" cy="382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73847" tIns="36923" rIns="73847" bIns="36923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Model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243239" y="3541982"/>
            <a:ext cx="886520" cy="284600"/>
          </a:xfrm>
          <a:prstGeom prst="rect">
            <a:avLst/>
          </a:prstGeom>
          <a:noFill/>
        </p:spPr>
        <p:txBody>
          <a:bodyPr wrap="none" lIns="73847" tIns="36923" rIns="73847" bIns="36923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Latitude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2202" y="6583382"/>
            <a:ext cx="1087066" cy="274618"/>
          </a:xfrm>
          <a:prstGeom prst="rect">
            <a:avLst/>
          </a:prstGeom>
          <a:noFill/>
        </p:spPr>
        <p:txBody>
          <a:bodyPr wrap="none" lIns="73847" tIns="36923" rIns="73847" bIns="36923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</a:rPr>
              <a:t>Longitude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61012" y="1447800"/>
            <a:ext cx="5249388" cy="5202986"/>
            <a:chOff x="1913412" y="1486993"/>
            <a:chExt cx="2834770" cy="2809712"/>
          </a:xfrm>
        </p:grpSpPr>
        <p:pic>
          <p:nvPicPr>
            <p:cNvPr id="25" name="Picture 24" descr="MCC_1_3_6hr.png"/>
            <p:cNvPicPr>
              <a:picLocks noChangeAspect="1"/>
            </p:cNvPicPr>
            <p:nvPr/>
          </p:nvPicPr>
          <p:blipFill rotWithShape="1">
            <a:blip r:embed="rId2" cstate="print"/>
            <a:srcRect l="67577" t="24116" r="18201" b="30412"/>
            <a:stretch/>
          </p:blipFill>
          <p:spPr>
            <a:xfrm>
              <a:off x="1913412" y="1508764"/>
              <a:ext cx="1336964" cy="2787941"/>
            </a:xfrm>
            <a:prstGeom prst="rect">
              <a:avLst/>
            </a:prstGeom>
          </p:spPr>
        </p:pic>
        <p:pic>
          <p:nvPicPr>
            <p:cNvPr id="26" name="Picture 25" descr="Model_1_3_6hr.png"/>
            <p:cNvPicPr>
              <a:picLocks noChangeAspect="1"/>
            </p:cNvPicPr>
            <p:nvPr/>
          </p:nvPicPr>
          <p:blipFill>
            <a:blip r:embed="rId3" cstate="print"/>
            <a:srcRect l="67577" t="24116" r="15237" b="30412"/>
            <a:stretch>
              <a:fillRect/>
            </a:stretch>
          </p:blipFill>
          <p:spPr>
            <a:xfrm>
              <a:off x="3132612" y="1486993"/>
              <a:ext cx="1615570" cy="2787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94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534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Assimilation of GOES-R SST into Coastal Ocean Circulation NOWCAST/FORECAST Models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Alexander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Kurapov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, P. Ted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Strub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, P. Yu, S.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Erofeeva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, J. Osborne  (CIOSS, Oregon State University)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NOAA collaborators: E.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Maturi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, A. Harris, L. Miller (NOAA/NESDIS/STAR),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D. Foley (NESDIS/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CoastWatch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), A.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MacFadyen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 (NOS/ORR), F. Aikman (NOS/OCS/MMAP)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9178" r="47087" b="27272"/>
          <a:stretch>
            <a:fillRect/>
          </a:stretch>
        </p:blipFill>
        <p:spPr bwMode="auto">
          <a:xfrm>
            <a:off x="6400800" y="2297430"/>
            <a:ext cx="2514600" cy="43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576" y="1981200"/>
            <a:ext cx="6144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SST and surface velocities are dynamically coupled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Assimilation of GOES SST in a high-resolution coastal ocean model 	=&gt;  improved forecasts of SST fronts, surface currents [users: fisheries,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search&amp;rescue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environmental hazard response, navigation, etc.]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77884"/>
            <a:ext cx="4936539" cy="29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9624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SST and SSH model fields: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(left) before </a:t>
            </a:r>
            <a:r>
              <a:rPr lang="en-US" sz="1600" i="1" smtClean="0">
                <a:solidFill>
                  <a:prstClr val="black"/>
                </a:solidFill>
                <a:latin typeface="Calibri"/>
              </a:rPr>
              <a:t>GOES SST assim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(center) after </a:t>
            </a:r>
            <a:r>
              <a:rPr lang="en-US" sz="1600" i="1" dirty="0" err="1" smtClean="0">
                <a:solidFill>
                  <a:prstClr val="black"/>
                </a:solidFill>
                <a:latin typeface="Calibri"/>
              </a:rPr>
              <a:t>assim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1828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Model SST and surface currents: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0" y="2209800"/>
            <a:ext cx="1524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03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0836" y="-75188"/>
            <a:ext cx="90678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ja-JP" sz="3200" b="1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Ocean Surface Currents</a:t>
            </a:r>
          </a:p>
          <a:p>
            <a:pPr lvl="0" algn="ctr" eaLnBrk="1" hangingPunct="1"/>
            <a:endParaRPr lang="en-US" altLang="ja-JP" sz="800" i="1" dirty="0">
              <a:solidFill>
                <a:srgbClr val="FFFFFF"/>
              </a:solidFill>
              <a:ea typeface="ＭＳ Ｐゴシック" charset="-128"/>
              <a:cs typeface="Tahoma" pitchFamily="34" charset="0"/>
            </a:endParaRPr>
          </a:p>
          <a:p>
            <a:pPr algn="ctr" eaLnBrk="1" hangingPunct="1"/>
            <a:r>
              <a:rPr lang="en-US" altLang="ja-JP" sz="3200" u="sng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Kinematic Approach</a:t>
            </a:r>
            <a:r>
              <a:rPr lang="en-US" altLang="ja-JP" sz="3200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               </a:t>
            </a:r>
            <a:r>
              <a:rPr lang="en-US" altLang="ja-JP" sz="3200" u="sng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Dynamic Approach</a:t>
            </a:r>
          </a:p>
          <a:p>
            <a:pPr algn="ctr" eaLnBrk="1" hangingPunct="1"/>
            <a:r>
              <a:rPr lang="en-US" altLang="ja-JP" sz="3200" dirty="0" smtClean="0">
                <a:solidFill>
                  <a:srgbClr val="FFFFFF"/>
                </a:solidFill>
                <a:ea typeface="Times New Roman" pitchFamily="18" charset="0"/>
                <a:cs typeface="Tahoma" pitchFamily="34" charset="0"/>
              </a:rPr>
              <a:t>“Derived Motion”           Model Data Assimilation</a:t>
            </a:r>
            <a:endParaRPr lang="en-US" altLang="ja-JP" sz="3200" dirty="0" smtClean="0">
              <a:solidFill>
                <a:srgbClr val="FFFFFF"/>
              </a:solidFill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51121"/>
              </p:ext>
            </p:extLst>
          </p:nvPr>
        </p:nvGraphicFramePr>
        <p:xfrm>
          <a:off x="0" y="1752600"/>
          <a:ext cx="91440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342"/>
                <a:gridCol w="5124658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Quick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application wherever sequential images are available.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No dynamics – Derived from GOES cloud-motion wind procedures (Emery et al., 1986).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000" b="1" u="sng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Can be fooled 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by “non-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advective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” propagation.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u="sng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Clouds obscure SST &gt; 50%. 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AVHRR (2-4 images per day).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GOES: more images to “see between clouds”; coarse spatial resolution and noisy SST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GOES-R: Improved resolution and SST accuracy.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Error estimates using model SST fields for proxy GOES-R data.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dirty="0" smtClean="0">
                          <a:latin typeface="Arial Narrow" pitchFamily="34" charset="0"/>
                        </a:rPr>
                        <a:t>Dynamically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 consistent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surface velocity, SST.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Plus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deeper currents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, temperature and salinity (oxygen, bio-optics, ecosystem parameters).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Requires time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to set up a new model domain;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DA can substitute for poor IC, BC, forcing.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Besides the velocity fields, the model supplies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diffusivities, error estimates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used in trajectory models for spills.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Producing 2-day forecasts 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off Oregon using NWP surface forcing, expanding to entire West Coast.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NOAA Office of Response and Restoration (Seattle) is testing use of the fields in the </a:t>
                      </a:r>
                      <a:r>
                        <a:rPr lang="en-US" sz="2000" u="sng" baseline="0" dirty="0" smtClean="0">
                          <a:latin typeface="Arial Narrow" pitchFamily="34" charset="0"/>
                        </a:rPr>
                        <a:t>operational GNOME trajectory model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(used in Gulf DWH spill).</a:t>
                      </a:r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98637"/>
            <a:ext cx="8374063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“Optical Flow Techniques” may offer improved error characteristics and alternate constraints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595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Diseño predeterminado</vt:lpstr>
      <vt:lpstr>1_Diseño predeterminado</vt:lpstr>
      <vt:lpstr>2_Diseño predeterminado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Notebook</dc:creator>
  <cp:lastModifiedBy>TedStrub</cp:lastModifiedBy>
  <cp:revision>101</cp:revision>
  <dcterms:created xsi:type="dcterms:W3CDTF">2003-11-11T13:55:26Z</dcterms:created>
  <dcterms:modified xsi:type="dcterms:W3CDTF">2011-09-22T04:57:43Z</dcterms:modified>
</cp:coreProperties>
</file>