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7" r:id="rId2"/>
    <p:sldId id="316" r:id="rId3"/>
    <p:sldId id="31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ebke Deierling" initials="WD" lastIdx="3" clrIdx="0"/>
  <p:cmAuthor id="1" name="Larry Carey" initials="L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4660" autoAdjust="0"/>
  </p:normalViewPr>
  <p:slideViewPr>
    <p:cSldViewPr>
      <p:cViewPr varScale="1">
        <p:scale>
          <a:sx n="79" d="100"/>
          <a:sy n="79" d="100"/>
        </p:scale>
        <p:origin x="-8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F4E5F-6493-492F-99FC-720918EFFE38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89EB7-4E30-4818-A386-82605B233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2C8654-33A6-4EBF-8C2A-05F116411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22098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The GOES-R GLM Lightning Jump Algorithm (LJA): Research to Operational Algorithm</a:t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000" b="1" dirty="0" smtClean="0">
                <a:solidFill>
                  <a:srgbClr val="FFC000"/>
                </a:solidFill>
              </a:rPr>
              <a:t/>
            </a:r>
            <a:br>
              <a:rPr lang="en-US" sz="2000" b="1" dirty="0" smtClean="0">
                <a:solidFill>
                  <a:srgbClr val="FFC000"/>
                </a:solidFill>
              </a:rPr>
            </a:br>
            <a:r>
              <a:rPr lang="en-US" sz="2000" dirty="0" smtClean="0"/>
              <a:t>Lawrence D. Carey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Christopher J. Schultz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Walter A. Petersen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Daniel Cecil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Monte Bateman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, Steven Goodman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, Geoffrey Stano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, Valliappa Lakshmanan</a:t>
            </a:r>
            <a:r>
              <a:rPr lang="en-US" sz="2000" baseline="30000" dirty="0" smtClean="0"/>
              <a:t>6</a:t>
            </a:r>
            <a:br>
              <a:rPr lang="en-US" sz="2000" baseline="30000" dirty="0" smtClean="0"/>
            </a:br>
            <a:r>
              <a:rPr lang="en-US" sz="2800" baseline="30000" dirty="0" smtClean="0"/>
              <a:t/>
            </a:r>
            <a:br>
              <a:rPr lang="en-US" sz="2800" baseline="30000" dirty="0" smtClean="0"/>
            </a:br>
            <a:r>
              <a:rPr lang="en-US" sz="1600" b="1" i="1" dirty="0" smtClean="0"/>
              <a:t>1 – UAHuntsville, Huntsville, AL;  2– NASA GSFC/WFF Wallops , VA; 3 – USRA (NASA MSFC);  4 – NOAA NESDIS;  5 – ENSCO (NASA MSFC);  6 – OU CIMMS/NOAA NSSL</a:t>
            </a:r>
            <a:r>
              <a:rPr lang="en-US" sz="1600" b="1" dirty="0" smtClean="0">
                <a:solidFill>
                  <a:srgbClr val="FFC000"/>
                </a:solidFill>
              </a:rPr>
              <a:t> 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743200"/>
            <a:ext cx="8915400" cy="4114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Prior R3 (Schultz et al. 2009 MWR, Gatlin and Goodman 2010 JTECH, Schultz et al. 2011 WF) explored the feasibility of thunderstorm cell-oriented lightning-trending or “jump” algorithms for application to operational severe weather warning decision support</a:t>
            </a:r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0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Objective - To refine, adapt and demonstrate the LJA for transition to GOES-R algorithm readiness and to establish a path to operations</a:t>
            </a:r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dirty="0" smtClean="0"/>
          </a:p>
          <a:p>
            <a:pPr marL="292100" lvl="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Year 1 Plans – reducing risk in algorithm automation, cell </a:t>
            </a:r>
            <a:r>
              <a:rPr lang="en-US" sz="2800" dirty="0" smtClean="0"/>
              <a:t>tracking, </a:t>
            </a:r>
            <a:r>
              <a:rPr lang="en-US" sz="2800" dirty="0" smtClean="0"/>
              <a:t>GLM </a:t>
            </a:r>
            <a:r>
              <a:rPr lang="en-US" sz="2800" dirty="0" smtClean="0"/>
              <a:t>proxy and </a:t>
            </a:r>
            <a:r>
              <a:rPr lang="en-US" sz="2800" dirty="0" smtClean="0"/>
              <a:t>data </a:t>
            </a:r>
            <a:r>
              <a:rPr lang="en-US" sz="2800" dirty="0" smtClean="0"/>
              <a:t>fusion.  </a:t>
            </a:r>
            <a:r>
              <a:rPr lang="en-US" sz="2800" dirty="0" smtClean="0"/>
              <a:t>Demonstrating </a:t>
            </a:r>
            <a:r>
              <a:rPr lang="en-US" sz="2800" dirty="0" smtClean="0"/>
              <a:t>in </a:t>
            </a:r>
            <a:r>
              <a:rPr lang="en-US" sz="2800" dirty="0" smtClean="0"/>
              <a:t>PG</a:t>
            </a:r>
            <a:r>
              <a:rPr lang="en-US" sz="2800" dirty="0" smtClean="0"/>
              <a:t>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8654-33A6-4EBF-8C2A-05F116411A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228600"/>
            <a:ext cx="8763000" cy="6477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Develop LJA as an automated objective system for operations  </a:t>
            </a:r>
            <a:r>
              <a:rPr lang="en-US" dirty="0" smtClean="0"/>
              <a:t>                                       </a:t>
            </a:r>
            <a:r>
              <a:rPr lang="en-US" sz="2000" i="1" dirty="0" smtClean="0"/>
              <a:t>(Schultz, Carey, Petersen, Goodman)</a:t>
            </a:r>
          </a:p>
          <a:p>
            <a:pPr lvl="1"/>
            <a:r>
              <a:rPr lang="en-US" dirty="0" smtClean="0">
                <a:sym typeface="Symbol"/>
              </a:rPr>
              <a:t>Fully automate and optimize LJA (rules, thresholds) to </a:t>
            </a:r>
            <a:r>
              <a:rPr lang="en-US" i="1" dirty="0" smtClean="0">
                <a:sym typeface="Symbol"/>
              </a:rPr>
              <a:t>GLM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proxy</a:t>
            </a:r>
            <a:r>
              <a:rPr lang="en-US" dirty="0" smtClean="0">
                <a:sym typeface="Symbol"/>
              </a:rPr>
              <a:t> and multi-sensor </a:t>
            </a:r>
            <a:r>
              <a:rPr lang="en-US" i="1" dirty="0" smtClean="0">
                <a:sym typeface="Symbol"/>
              </a:rPr>
              <a:t>object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tracking</a:t>
            </a:r>
            <a:r>
              <a:rPr lang="en-US" dirty="0" smtClean="0">
                <a:sym typeface="Symbol"/>
              </a:rPr>
              <a:t> improvements</a:t>
            </a:r>
          </a:p>
          <a:p>
            <a:pPr lvl="1"/>
            <a:r>
              <a:rPr lang="en-US" dirty="0" smtClean="0">
                <a:sym typeface="Symbol"/>
              </a:rPr>
              <a:t>Objective environmental definition and modification of LJA to improve performance skill scores and mitigate known LJA biases with low topped convection (cool season, tropical)</a:t>
            </a:r>
          </a:p>
          <a:p>
            <a:pPr lvl="1"/>
            <a:r>
              <a:rPr lang="en-US" dirty="0" smtClean="0">
                <a:sym typeface="Symbol"/>
              </a:rPr>
              <a:t>Explore </a:t>
            </a:r>
            <a:r>
              <a:rPr lang="en-US" dirty="0" smtClean="0">
                <a:sym typeface="Symbol"/>
              </a:rPr>
              <a:t>fusion of LJA with radar and multi-sensor GOES-R (</a:t>
            </a:r>
            <a:r>
              <a:rPr lang="en-US" dirty="0" smtClean="0">
                <a:sym typeface="Symbol"/>
              </a:rPr>
              <a:t>ABI) products</a:t>
            </a:r>
            <a:endParaRPr lang="en-US" dirty="0" smtClean="0">
              <a:sym typeface="Symbol"/>
            </a:endParaRPr>
          </a:p>
          <a:p>
            <a:pPr lvl="1"/>
            <a:endParaRPr lang="en-US" sz="1700" dirty="0" smtClean="0">
              <a:sym typeface="Symbol"/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Improve cell (object)-oriented tracking               </a:t>
            </a:r>
            <a:r>
              <a:rPr lang="en-US" dirty="0" smtClean="0"/>
              <a:t>                                    </a:t>
            </a:r>
            <a:r>
              <a:rPr lang="en-US" sz="2000" i="1" dirty="0" smtClean="0"/>
              <a:t>(Cecil, Lakshmanan</a:t>
            </a:r>
            <a:r>
              <a:rPr lang="en-US" sz="2000" dirty="0" smtClean="0"/>
              <a:t>, </a:t>
            </a:r>
            <a:r>
              <a:rPr lang="en-US" sz="2000" i="1" dirty="0" smtClean="0"/>
              <a:t>Schultz, Carey)</a:t>
            </a:r>
          </a:p>
          <a:p>
            <a:pPr lvl="1"/>
            <a:r>
              <a:rPr lang="en-US" dirty="0" smtClean="0"/>
              <a:t>Optimize current WDSS-II/K-means cell tracking algorithm to reduce tracking ambiguity for LJA</a:t>
            </a:r>
          </a:p>
          <a:p>
            <a:pPr lvl="1"/>
            <a:r>
              <a:rPr lang="en-US" dirty="0" smtClean="0"/>
              <a:t>Multi-sensor (GLM proxy, ABI proxy, radar), multi-parameter (e.g. GLM flash initiation density, flash [or group, event] extent density) object tracking</a:t>
            </a:r>
          </a:p>
          <a:p>
            <a:pPr lvl="1"/>
            <a:endParaRPr lang="en-US" sz="1700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Refine and develop large GLM “Level II” proxy </a:t>
            </a:r>
            <a:r>
              <a:rPr lang="en-US" dirty="0" smtClean="0">
                <a:solidFill>
                  <a:srgbClr val="FFC000"/>
                </a:solidFill>
              </a:rPr>
              <a:t>database for R3</a:t>
            </a:r>
            <a:r>
              <a:rPr lang="en-US" dirty="0" smtClean="0"/>
              <a:t>                                        </a:t>
            </a:r>
            <a:r>
              <a:rPr lang="en-US" sz="2000" i="1" dirty="0" smtClean="0"/>
              <a:t>(Bateman, Stano, Carey)</a:t>
            </a:r>
          </a:p>
          <a:p>
            <a:pPr lvl="1"/>
            <a:r>
              <a:rPr lang="en-US" dirty="0" smtClean="0"/>
              <a:t>Must use representative proxy lightning (e.g., GLM resolution, 8 km)</a:t>
            </a:r>
          </a:p>
          <a:p>
            <a:pPr lvl="1"/>
            <a:r>
              <a:rPr lang="en-US" dirty="0" smtClean="0"/>
              <a:t>GLM is new GOES-R instrument – legacy LIS is LEO so no flash trends</a:t>
            </a:r>
          </a:p>
          <a:p>
            <a:pPr lvl="1"/>
            <a:r>
              <a:rPr lang="en-US" dirty="0" smtClean="0"/>
              <a:t>Use statistical-physical methods to transform VHF-based LMA (possibly LF/VLF ) to optical lightning proxy using LIS as the “Rosetta Stone”.  </a:t>
            </a:r>
          </a:p>
          <a:p>
            <a:pPr lvl="1"/>
            <a:endParaRPr lang="en-US" sz="1700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Demonstrate automated LJA algorithm in NOAA Proving Ground       </a:t>
            </a:r>
            <a:r>
              <a:rPr lang="en-US" sz="2000" i="1" dirty="0" smtClean="0"/>
              <a:t>(Carey, Stano, Schultz)</a:t>
            </a:r>
          </a:p>
          <a:p>
            <a:pPr lvl="1"/>
            <a:r>
              <a:rPr lang="en-US" dirty="0" smtClean="0">
                <a:sym typeface="Symbol"/>
              </a:rPr>
              <a:t>Active participation in National Lightning Jump Field Test coordinated by NOAA NWS (planning already underway for Spring 2012)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8654-33A6-4EBF-8C2A-05F116411A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4294967295"/>
          </p:nvPr>
        </p:nvSpPr>
        <p:spPr>
          <a:xfrm>
            <a:off x="228600" y="2133600"/>
            <a:ext cx="45720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LJA is a 3-pronged system</a:t>
            </a:r>
          </a:p>
          <a:p>
            <a:endParaRPr lang="en-US" dirty="0" smtClean="0"/>
          </a:p>
          <a:p>
            <a:r>
              <a:rPr lang="en-US" dirty="0" smtClean="0"/>
              <a:t>Tracking on GLM flash proxy</a:t>
            </a:r>
          </a:p>
          <a:p>
            <a:pPr lvl="1"/>
            <a:r>
              <a:rPr lang="en-US" dirty="0" smtClean="0"/>
              <a:t>Little legacy research </a:t>
            </a:r>
          </a:p>
          <a:p>
            <a:pPr lvl="1"/>
            <a:r>
              <a:rPr lang="en-US" dirty="0" smtClean="0"/>
              <a:t>Will be useful for tracking with combinations of data types (ABI, radar) and in radar denied areas.</a:t>
            </a:r>
          </a:p>
          <a:p>
            <a:endParaRPr lang="en-US" dirty="0" smtClean="0"/>
          </a:p>
          <a:p>
            <a:r>
              <a:rPr lang="en-US" dirty="0" smtClean="0"/>
              <a:t>Representative GLM flash proxies are critical for development and testing of LJA</a:t>
            </a:r>
          </a:p>
          <a:p>
            <a:endParaRPr lang="en-US" dirty="0" smtClean="0"/>
          </a:p>
          <a:p>
            <a:r>
              <a:rPr lang="en-US" dirty="0" smtClean="0">
                <a:ea typeface="Verdana"/>
                <a:cs typeface="Verdana"/>
              </a:rPr>
              <a:t>LJA requires optimization to the details of tracking on GLM proxy (or multi-parameter, multi-sensor fields)</a:t>
            </a: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-34485" y="304800"/>
            <a:ext cx="5292285" cy="1600636"/>
            <a:chOff x="3276600" y="355600"/>
            <a:chExt cx="5444685" cy="1600636"/>
          </a:xfrm>
        </p:grpSpPr>
        <p:sp>
          <p:nvSpPr>
            <p:cNvPr id="3" name="Oval 2"/>
            <p:cNvSpPr/>
            <p:nvPr/>
          </p:nvSpPr>
          <p:spPr bwMode="auto">
            <a:xfrm>
              <a:off x="3482622" y="1244579"/>
              <a:ext cx="2183810" cy="7092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</a:endParaRP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6392286" y="1246943"/>
              <a:ext cx="2183810" cy="7092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4996729" y="355600"/>
              <a:ext cx="2183810" cy="7092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smtClean="0">
                <a:ln>
                  <a:noFill/>
                </a:ln>
                <a:solidFill>
                  <a:srgbClr val="0033CC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37"/>
            <p:cNvSpPr txBox="1">
              <a:spLocks noChangeArrowheads="1"/>
            </p:cNvSpPr>
            <p:nvPr/>
          </p:nvSpPr>
          <p:spPr bwMode="auto">
            <a:xfrm>
              <a:off x="3276600" y="1392288"/>
              <a:ext cx="2491700" cy="48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</a:rPr>
                <a:t>Lightning Jump  Algorithm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40"/>
            <p:cNvSpPr txBox="1">
              <a:spLocks noChangeArrowheads="1"/>
            </p:cNvSpPr>
            <p:nvPr/>
          </p:nvSpPr>
          <p:spPr bwMode="auto">
            <a:xfrm>
              <a:off x="6435607" y="1394272"/>
              <a:ext cx="2285678" cy="28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GLM Lightning Proxy</a:t>
              </a:r>
            </a:p>
          </p:txBody>
        </p:sp>
        <p:sp>
          <p:nvSpPr>
            <p:cNvPr id="8" name="TextBox 42"/>
            <p:cNvSpPr txBox="1">
              <a:spLocks noChangeArrowheads="1"/>
            </p:cNvSpPr>
            <p:nvPr/>
          </p:nvSpPr>
          <p:spPr bwMode="auto">
            <a:xfrm>
              <a:off x="4953000" y="457200"/>
              <a:ext cx="2285678" cy="28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</a:rPr>
                <a:t>Thunderstorm Tracking</a:t>
              </a:r>
            </a:p>
          </p:txBody>
        </p:sp>
        <p:cxnSp>
          <p:nvCxnSpPr>
            <p:cNvPr id="9" name="Straight Arrow Connector 44"/>
            <p:cNvCxnSpPr>
              <a:cxnSpLocks noChangeShapeType="1"/>
            </p:cNvCxnSpPr>
            <p:nvPr/>
          </p:nvCxnSpPr>
          <p:spPr bwMode="auto">
            <a:xfrm>
              <a:off x="6680494" y="884245"/>
              <a:ext cx="505136" cy="552805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0" name="Straight Arrow Connector 45"/>
            <p:cNvCxnSpPr>
              <a:cxnSpLocks noChangeShapeType="1"/>
            </p:cNvCxnSpPr>
            <p:nvPr/>
          </p:nvCxnSpPr>
          <p:spPr bwMode="auto">
            <a:xfrm flipH="1">
              <a:off x="4909377" y="877103"/>
              <a:ext cx="564823" cy="602800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1" name="Straight Arrow Connector 47"/>
            <p:cNvCxnSpPr>
              <a:cxnSpLocks noChangeShapeType="1"/>
            </p:cNvCxnSpPr>
            <p:nvPr/>
          </p:nvCxnSpPr>
          <p:spPr bwMode="auto">
            <a:xfrm flipH="1">
              <a:off x="5474169" y="1625600"/>
              <a:ext cx="1167460" cy="0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 type="stealth" w="med" len="med"/>
              <a:tailEnd type="stealth" w="med" len="med"/>
            </a:ln>
          </p:spPr>
        </p:cxnSp>
      </p:grpSp>
      <p:grpSp>
        <p:nvGrpSpPr>
          <p:cNvPr id="23" name="Group 22"/>
          <p:cNvGrpSpPr/>
          <p:nvPr/>
        </p:nvGrpSpPr>
        <p:grpSpPr>
          <a:xfrm>
            <a:off x="4800600" y="2971800"/>
            <a:ext cx="4038600" cy="3770531"/>
            <a:chOff x="4800600" y="2971800"/>
            <a:chExt cx="4038600" cy="3770531"/>
          </a:xfrm>
        </p:grpSpPr>
        <p:pic>
          <p:nvPicPr>
            <p:cNvPr id="16" name="Picture 2" descr="C:\Users\Chris\Downloads\CP00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76800" y="2971800"/>
              <a:ext cx="3962400" cy="32004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4800600" y="6096000"/>
              <a:ext cx="396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 km x 8 km LMA Flash Extent Density and lightning “cell” tracks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53000" y="228600"/>
            <a:ext cx="4191000" cy="2606189"/>
            <a:chOff x="4953000" y="228600"/>
            <a:chExt cx="4191000" cy="2606189"/>
          </a:xfrm>
        </p:grpSpPr>
        <p:pic>
          <p:nvPicPr>
            <p:cNvPr id="22" name="Picture 61" descr="C:\Users\Chris\Downloads\sigma2_20110330_64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90744" y="228600"/>
              <a:ext cx="3648456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4953000" y="2480846"/>
              <a:ext cx="4191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 smtClean="0"/>
                <a:t>Flash rate, lighting jump prior to severe</a:t>
              </a:r>
              <a:endParaRPr lang="en-US" sz="1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2600</TotalTime>
  <Words>442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The GOES-R GLM Lightning Jump Algorithm (LJA): Research to Operational Algorithm  Lawrence D. Carey1, Christopher J. Schultz1, Walter A. Petersen2, Daniel Cecil1, Monte Bateman3, Steven Goodman4, Geoffrey Stano5, Valliappa Lakshmanan6  1 – UAHuntsville, Huntsville, AL;  2– NASA GSFC/WFF Wallops , VA; 3 – USRA (NASA MSFC);  4 – NOAA NESDIS;  5 – ENSCO (NASA MSFC);  6 – OU CIMMS/NOAA NSSL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Total Lightning Jump Algorithm: Past, present and future work</dc:title>
  <dc:creator>Chris</dc:creator>
  <cp:lastModifiedBy>Larry Carey</cp:lastModifiedBy>
  <cp:revision>221</cp:revision>
  <dcterms:created xsi:type="dcterms:W3CDTF">2011-07-08T02:31:08Z</dcterms:created>
  <dcterms:modified xsi:type="dcterms:W3CDTF">2011-09-21T20:24:13Z</dcterms:modified>
</cp:coreProperties>
</file>