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390B4-37C5-4FD7-9AEB-01E553F9B9D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3E32-BC80-4947-88AF-9586DB2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33E32-BC80-4947-88AF-9586DB2AD9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F1839-D780-4914-A2AA-E05EC8FFFDBF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455E-FFD7-4C2B-8E2C-1F3FB66E0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543800" cy="268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Assimilation of GOES-R ABI Aerosol Optical Depth (AOD) in a Regional Air Quality Model to Improve Surface PM2.5 Forecasts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696200" cy="1752600"/>
          </a:xfr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S. </a:t>
            </a:r>
            <a:r>
              <a:rPr lang="en-US" dirty="0" err="1" smtClean="0">
                <a:solidFill>
                  <a:srgbClr val="0070C0"/>
                </a:solidFill>
              </a:rPr>
              <a:t>Kondragunta</a:t>
            </a:r>
            <a:r>
              <a:rPr lang="en-US" dirty="0" smtClean="0">
                <a:solidFill>
                  <a:srgbClr val="0070C0"/>
                </a:solidFill>
              </a:rPr>
              <a:t>, NOAA/NESDIS/STAR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Q. Zhao, IMSG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019800"/>
            <a:ext cx="3962400" cy="3651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GOES-R Risk Reduction Review , September 23, 2011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696200" y="5562600"/>
            <a:ext cx="1219200" cy="1219200"/>
            <a:chOff x="3211" y="144"/>
            <a:chExt cx="768" cy="768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221" y="154"/>
              <a:ext cx="748" cy="74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6" descr="noaa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1" y="144"/>
              <a:ext cx="768" cy="768"/>
            </a:xfrm>
            <a:prstGeom prst="rect">
              <a:avLst/>
            </a:prstGeom>
            <a:noFill/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52400" y="5562600"/>
            <a:ext cx="1295400" cy="1257300"/>
            <a:chOff x="1008" y="240"/>
            <a:chExt cx="816" cy="792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42" y="262"/>
              <a:ext cx="748" cy="74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240"/>
              <a:ext cx="816" cy="7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8392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preparation for GOES-R products, build a GOES AOD assimilation system in </a:t>
            </a:r>
            <a:r>
              <a:rPr lang="en-US" sz="2000" dirty="0" err="1" smtClean="0"/>
              <a:t>Gridpoint</a:t>
            </a:r>
            <a:r>
              <a:rPr lang="en-US" sz="2000" dirty="0" smtClean="0"/>
              <a:t> Statistical Interpolation (GSI) framework.  </a:t>
            </a:r>
          </a:p>
          <a:p>
            <a:r>
              <a:rPr lang="en-US" sz="2000" dirty="0" smtClean="0"/>
              <a:t>Transition the assimilation system to NCEP operations</a:t>
            </a:r>
            <a:endParaRPr lang="en-US" sz="20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2400" y="3048000"/>
            <a:ext cx="7325520" cy="3505200"/>
            <a:chOff x="1752600" y="1828800"/>
            <a:chExt cx="7183225" cy="4939645"/>
          </a:xfrm>
        </p:grpSpPr>
        <p:sp>
          <p:nvSpPr>
            <p:cNvPr id="8" name="AutoShape 848"/>
            <p:cNvSpPr>
              <a:spLocks noChangeArrowheads="1"/>
            </p:cNvSpPr>
            <p:nvPr/>
          </p:nvSpPr>
          <p:spPr bwMode="auto">
            <a:xfrm>
              <a:off x="1914427" y="2057400"/>
              <a:ext cx="1645920" cy="914400"/>
            </a:xfrm>
            <a:prstGeom prst="flowChartPredefined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</a:rPr>
                <a:t>NMMB-AQ</a:t>
              </a:r>
            </a:p>
          </p:txBody>
        </p:sp>
        <p:sp>
          <p:nvSpPr>
            <p:cNvPr id="9" name="AutoShape 851"/>
            <p:cNvSpPr>
              <a:spLocks noChangeArrowheads="1"/>
            </p:cNvSpPr>
            <p:nvPr/>
          </p:nvSpPr>
          <p:spPr bwMode="auto">
            <a:xfrm>
              <a:off x="2092278" y="3276600"/>
              <a:ext cx="1280160" cy="914400"/>
            </a:xfrm>
            <a:prstGeom prst="flowChartMultidocumen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BCON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MET+AQ</a:t>
              </a:r>
            </a:p>
          </p:txBody>
        </p:sp>
        <p:sp>
          <p:nvSpPr>
            <p:cNvPr id="10" name="AutoShape 853"/>
            <p:cNvSpPr>
              <a:spLocks noChangeArrowheads="1"/>
            </p:cNvSpPr>
            <p:nvPr/>
          </p:nvSpPr>
          <p:spPr bwMode="auto">
            <a:xfrm>
              <a:off x="3923908" y="2057400"/>
              <a:ext cx="1280160" cy="914400"/>
            </a:xfrm>
            <a:prstGeom prst="flowChartMultidocumen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ICON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MET+AQ</a:t>
              </a:r>
            </a:p>
          </p:txBody>
        </p:sp>
        <p:sp>
          <p:nvSpPr>
            <p:cNvPr id="11" name="AutoShape 857"/>
            <p:cNvSpPr>
              <a:spLocks noChangeArrowheads="1"/>
            </p:cNvSpPr>
            <p:nvPr/>
          </p:nvSpPr>
          <p:spPr bwMode="auto">
            <a:xfrm>
              <a:off x="7588105" y="4876800"/>
              <a:ext cx="1280160" cy="914400"/>
            </a:xfrm>
            <a:prstGeom prst="flowChartMultidocumen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AOD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Retrievals</a:t>
              </a:r>
            </a:p>
          </p:txBody>
        </p:sp>
        <p:sp>
          <p:nvSpPr>
            <p:cNvPr id="12" name="AutoShape 864"/>
            <p:cNvSpPr>
              <a:spLocks noChangeArrowheads="1"/>
            </p:cNvSpPr>
            <p:nvPr/>
          </p:nvSpPr>
          <p:spPr bwMode="auto">
            <a:xfrm>
              <a:off x="2085681" y="4114800"/>
              <a:ext cx="1280160" cy="914400"/>
            </a:xfrm>
            <a:prstGeom prst="flowChartMultidocumen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</a:rPr>
                <a:t>EPA NEI</a:t>
              </a:r>
            </a:p>
          </p:txBody>
        </p:sp>
        <p:sp>
          <p:nvSpPr>
            <p:cNvPr id="13" name="AutoShape 865"/>
            <p:cNvSpPr>
              <a:spLocks noChangeArrowheads="1"/>
            </p:cNvSpPr>
            <p:nvPr/>
          </p:nvSpPr>
          <p:spPr bwMode="auto">
            <a:xfrm>
              <a:off x="3929721" y="3886200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MET+AQ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Forecasts</a:t>
              </a:r>
            </a:p>
          </p:txBody>
        </p:sp>
        <p:sp>
          <p:nvSpPr>
            <p:cNvPr id="14" name="AutoShape 865"/>
            <p:cNvSpPr>
              <a:spLocks noChangeArrowheads="1"/>
            </p:cNvSpPr>
            <p:nvPr/>
          </p:nvSpPr>
          <p:spPr bwMode="auto">
            <a:xfrm>
              <a:off x="2095892" y="5715000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Calculate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AOD from AQ</a:t>
              </a:r>
            </a:p>
          </p:txBody>
        </p:sp>
        <p:sp>
          <p:nvSpPr>
            <p:cNvPr id="15" name="AutoShape 865"/>
            <p:cNvSpPr>
              <a:spLocks noChangeArrowheads="1"/>
            </p:cNvSpPr>
            <p:nvPr/>
          </p:nvSpPr>
          <p:spPr bwMode="auto">
            <a:xfrm>
              <a:off x="3923908" y="5715000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MET+AOD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Forecasts</a:t>
              </a:r>
            </a:p>
          </p:txBody>
        </p:sp>
        <p:sp>
          <p:nvSpPr>
            <p:cNvPr id="16" name="AutoShape 848"/>
            <p:cNvSpPr>
              <a:spLocks noChangeArrowheads="1"/>
            </p:cNvSpPr>
            <p:nvPr/>
          </p:nvSpPr>
          <p:spPr bwMode="auto">
            <a:xfrm>
              <a:off x="5572027" y="5715000"/>
              <a:ext cx="1645920" cy="914400"/>
            </a:xfrm>
            <a:prstGeom prst="flowChartPredefined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GSI-AQ</a:t>
              </a:r>
            </a:p>
          </p:txBody>
        </p:sp>
        <p:sp>
          <p:nvSpPr>
            <p:cNvPr id="17" name="AutoShape 865"/>
            <p:cNvSpPr>
              <a:spLocks noChangeArrowheads="1"/>
            </p:cNvSpPr>
            <p:nvPr/>
          </p:nvSpPr>
          <p:spPr bwMode="auto">
            <a:xfrm>
              <a:off x="5749094" y="3887768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MET+AOD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Analysis</a:t>
              </a:r>
            </a:p>
          </p:txBody>
        </p:sp>
        <p:sp>
          <p:nvSpPr>
            <p:cNvPr id="18" name="AutoShape 865"/>
            <p:cNvSpPr>
              <a:spLocks noChangeArrowheads="1"/>
            </p:cNvSpPr>
            <p:nvPr/>
          </p:nvSpPr>
          <p:spPr bwMode="auto">
            <a:xfrm>
              <a:off x="7582292" y="2057400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Adjust AQ With </a:t>
              </a:r>
            </a:p>
            <a:p>
              <a:pPr algn="ctr"/>
              <a:r>
                <a:rPr lang="en-US" sz="1400">
                  <a:solidFill>
                    <a:schemeClr val="bg1"/>
                  </a:solidFill>
                  <a:latin typeface="Calibri" pitchFamily="34" charset="0"/>
                </a:rPr>
                <a:t>AOD Analysis</a:t>
              </a:r>
            </a:p>
          </p:txBody>
        </p:sp>
        <p:sp>
          <p:nvSpPr>
            <p:cNvPr id="19" name="AutoShape 865"/>
            <p:cNvSpPr>
              <a:spLocks noChangeArrowheads="1"/>
            </p:cNvSpPr>
            <p:nvPr/>
          </p:nvSpPr>
          <p:spPr bwMode="auto">
            <a:xfrm>
              <a:off x="5759305" y="2057400"/>
              <a:ext cx="1280160" cy="914400"/>
            </a:xfrm>
            <a:prstGeom prst="flowChartAlternateProcess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MET+AQ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Analysis</a:t>
              </a:r>
            </a:p>
          </p:txBody>
        </p:sp>
        <p:sp>
          <p:nvSpPr>
            <p:cNvPr id="20" name="AutoShape 857"/>
            <p:cNvSpPr>
              <a:spLocks noChangeArrowheads="1"/>
            </p:cNvSpPr>
            <p:nvPr/>
          </p:nvSpPr>
          <p:spPr bwMode="auto">
            <a:xfrm>
              <a:off x="7587321" y="5715000"/>
              <a:ext cx="1280160" cy="914400"/>
            </a:xfrm>
            <a:prstGeom prst="flowChartMultidocumen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MET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Observations</a:t>
              </a:r>
            </a:p>
          </p:txBody>
        </p:sp>
        <p:cxnSp>
          <p:nvCxnSpPr>
            <p:cNvPr id="21" name="AutoShape 856"/>
            <p:cNvCxnSpPr>
              <a:cxnSpLocks noChangeShapeType="1"/>
              <a:stCxn id="14" idx="3"/>
              <a:endCxn id="15" idx="1"/>
            </p:cNvCxnSpPr>
            <p:nvPr/>
          </p:nvCxnSpPr>
          <p:spPr bwMode="auto">
            <a:xfrm>
              <a:off x="3376052" y="6172200"/>
              <a:ext cx="547856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856"/>
            <p:cNvCxnSpPr>
              <a:cxnSpLocks noChangeShapeType="1"/>
              <a:stCxn id="13" idx="2"/>
              <a:endCxn id="15" idx="0"/>
            </p:cNvCxnSpPr>
            <p:nvPr/>
          </p:nvCxnSpPr>
          <p:spPr bwMode="auto">
            <a:xfrm rot="5400000">
              <a:off x="4109695" y="5254894"/>
              <a:ext cx="914400" cy="5813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856"/>
            <p:cNvCxnSpPr>
              <a:cxnSpLocks noChangeShapeType="1"/>
              <a:stCxn id="20" idx="1"/>
              <a:endCxn id="16" idx="3"/>
            </p:cNvCxnSpPr>
            <p:nvPr/>
          </p:nvCxnSpPr>
          <p:spPr bwMode="auto">
            <a:xfrm rot="10800000">
              <a:off x="7217947" y="6172200"/>
              <a:ext cx="369374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856"/>
            <p:cNvCxnSpPr>
              <a:cxnSpLocks noChangeShapeType="1"/>
              <a:stCxn id="15" idx="3"/>
              <a:endCxn id="16" idx="1"/>
            </p:cNvCxnSpPr>
            <p:nvPr/>
          </p:nvCxnSpPr>
          <p:spPr bwMode="auto">
            <a:xfrm>
              <a:off x="5204068" y="6172200"/>
              <a:ext cx="367959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856"/>
            <p:cNvCxnSpPr>
              <a:cxnSpLocks noChangeShapeType="1"/>
              <a:stCxn id="16" idx="0"/>
              <a:endCxn id="17" idx="2"/>
            </p:cNvCxnSpPr>
            <p:nvPr/>
          </p:nvCxnSpPr>
          <p:spPr bwMode="auto">
            <a:xfrm rot="16200000" flipV="1">
              <a:off x="5935665" y="5255677"/>
              <a:ext cx="912832" cy="5813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856"/>
            <p:cNvCxnSpPr>
              <a:cxnSpLocks noChangeShapeType="1"/>
              <a:stCxn id="18" idx="1"/>
              <a:endCxn id="19" idx="3"/>
            </p:cNvCxnSpPr>
            <p:nvPr/>
          </p:nvCxnSpPr>
          <p:spPr bwMode="auto">
            <a:xfrm rot="10800000">
              <a:off x="7039466" y="2514600"/>
              <a:ext cx="542827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856"/>
            <p:cNvCxnSpPr>
              <a:cxnSpLocks noChangeShapeType="1"/>
              <a:stCxn id="17" idx="0"/>
              <a:endCxn id="19" idx="2"/>
            </p:cNvCxnSpPr>
            <p:nvPr/>
          </p:nvCxnSpPr>
          <p:spPr bwMode="auto">
            <a:xfrm rot="5400000" flipH="1" flipV="1">
              <a:off x="5936295" y="3424679"/>
              <a:ext cx="915968" cy="10211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856"/>
            <p:cNvCxnSpPr>
              <a:cxnSpLocks noChangeShapeType="1"/>
              <a:stCxn id="19" idx="1"/>
              <a:endCxn id="10" idx="3"/>
            </p:cNvCxnSpPr>
            <p:nvPr/>
          </p:nvCxnSpPr>
          <p:spPr bwMode="auto">
            <a:xfrm rot="10800000">
              <a:off x="5204069" y="2514600"/>
              <a:ext cx="555237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856"/>
            <p:cNvCxnSpPr>
              <a:cxnSpLocks noChangeShapeType="1"/>
              <a:stCxn id="10" idx="1"/>
              <a:endCxn id="8" idx="3"/>
            </p:cNvCxnSpPr>
            <p:nvPr/>
          </p:nvCxnSpPr>
          <p:spPr bwMode="auto">
            <a:xfrm rot="10800000">
              <a:off x="3560348" y="2514600"/>
              <a:ext cx="363561" cy="1588"/>
            </a:xfrm>
            <a:prstGeom prst="straightConnector1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Elbow Connector 29"/>
            <p:cNvCxnSpPr>
              <a:stCxn id="9" idx="1"/>
              <a:endCxn id="8" idx="1"/>
            </p:cNvCxnSpPr>
            <p:nvPr/>
          </p:nvCxnSpPr>
          <p:spPr>
            <a:xfrm rot="10800000">
              <a:off x="1914520" y="2514509"/>
              <a:ext cx="177795" cy="1219038"/>
            </a:xfrm>
            <a:prstGeom prst="bentConnector3">
              <a:avLst>
                <a:gd name="adj1" fmla="val 228535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12" idx="1"/>
              <a:endCxn id="8" idx="1"/>
            </p:cNvCxnSpPr>
            <p:nvPr/>
          </p:nvCxnSpPr>
          <p:spPr>
            <a:xfrm rot="10800000">
              <a:off x="1914520" y="2514509"/>
              <a:ext cx="171445" cy="2057127"/>
            </a:xfrm>
            <a:prstGeom prst="bentConnector3">
              <a:avLst>
                <a:gd name="adj1" fmla="val 233486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187"/>
            <p:cNvCxnSpPr>
              <a:stCxn id="8" idx="2"/>
              <a:endCxn id="13" idx="0"/>
            </p:cNvCxnSpPr>
            <p:nvPr/>
          </p:nvCxnSpPr>
          <p:spPr>
            <a:xfrm rot="16200000" flipH="1">
              <a:off x="3196436" y="2512034"/>
              <a:ext cx="914279" cy="1833508"/>
            </a:xfrm>
            <a:prstGeom prst="bentConnector3">
              <a:avLst>
                <a:gd name="adj1" fmla="val 19072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13" idx="2"/>
              <a:endCxn id="14" idx="0"/>
            </p:cNvCxnSpPr>
            <p:nvPr/>
          </p:nvCxnSpPr>
          <p:spPr>
            <a:xfrm rot="5400000">
              <a:off x="3195642" y="4339797"/>
              <a:ext cx="914279" cy="1835096"/>
            </a:xfrm>
            <a:prstGeom prst="bentConnector3">
              <a:avLst>
                <a:gd name="adj1" fmla="val 29381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11" idx="1"/>
              <a:endCxn id="16" idx="3"/>
            </p:cNvCxnSpPr>
            <p:nvPr/>
          </p:nvCxnSpPr>
          <p:spPr>
            <a:xfrm rot="10800000" flipV="1">
              <a:off x="7218201" y="5333535"/>
              <a:ext cx="369877" cy="838089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7" idx="0"/>
              <a:endCxn id="18" idx="2"/>
            </p:cNvCxnSpPr>
            <p:nvPr/>
          </p:nvCxnSpPr>
          <p:spPr>
            <a:xfrm rot="5400000" flipH="1" flipV="1">
              <a:off x="6848372" y="2512827"/>
              <a:ext cx="915867" cy="1833509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1752600" y="1828800"/>
              <a:ext cx="7183225" cy="4939645"/>
            </a:xfrm>
            <a:custGeom>
              <a:avLst/>
              <a:gdLst>
                <a:gd name="connsiteX0" fmla="*/ 3667027 w 7183225"/>
                <a:gd name="connsiteY0" fmla="*/ 0 h 4939645"/>
                <a:gd name="connsiteX1" fmla="*/ 7183225 w 7183225"/>
                <a:gd name="connsiteY1" fmla="*/ 0 h 4939645"/>
                <a:gd name="connsiteX2" fmla="*/ 7183225 w 7183225"/>
                <a:gd name="connsiteY2" fmla="*/ 2507530 h 4939645"/>
                <a:gd name="connsiteX3" fmla="*/ 5495827 w 7183225"/>
                <a:gd name="connsiteY3" fmla="*/ 2507530 h 4939645"/>
                <a:gd name="connsiteX4" fmla="*/ 5495827 w 7183225"/>
                <a:gd name="connsiteY4" fmla="*/ 4939645 h 4939645"/>
                <a:gd name="connsiteX5" fmla="*/ 0 w 7183225"/>
                <a:gd name="connsiteY5" fmla="*/ 4939645 h 4939645"/>
                <a:gd name="connsiteX6" fmla="*/ 0 w 7183225"/>
                <a:gd name="connsiteY6" fmla="*/ 3421930 h 4939645"/>
                <a:gd name="connsiteX7" fmla="*/ 3667027 w 7183225"/>
                <a:gd name="connsiteY7" fmla="*/ 3431357 h 4939645"/>
                <a:gd name="connsiteX8" fmla="*/ 3667027 w 7183225"/>
                <a:gd name="connsiteY8" fmla="*/ 0 h 493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83225" h="4939645">
                  <a:moveTo>
                    <a:pt x="3667027" y="0"/>
                  </a:moveTo>
                  <a:lnTo>
                    <a:pt x="7183225" y="0"/>
                  </a:lnTo>
                  <a:lnTo>
                    <a:pt x="7183225" y="2507530"/>
                  </a:lnTo>
                  <a:lnTo>
                    <a:pt x="5495827" y="2507530"/>
                  </a:lnTo>
                  <a:lnTo>
                    <a:pt x="5495827" y="4939645"/>
                  </a:lnTo>
                  <a:lnTo>
                    <a:pt x="0" y="4939645"/>
                  </a:lnTo>
                  <a:lnTo>
                    <a:pt x="0" y="3421930"/>
                  </a:lnTo>
                  <a:lnTo>
                    <a:pt x="3667027" y="3431357"/>
                  </a:lnTo>
                  <a:lnTo>
                    <a:pt x="3667027" y="0"/>
                  </a:lnTo>
                  <a:close/>
                </a:path>
              </a:pathLst>
            </a:custGeom>
            <a:solidFill>
              <a:srgbClr val="BE400E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543800" y="3559076"/>
            <a:ext cx="144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NMMB-AQ:</a:t>
            </a:r>
            <a:r>
              <a:rPr lang="en-US" sz="900" dirty="0" smtClean="0">
                <a:latin typeface="+mj-lt"/>
              </a:rPr>
              <a:t> North American </a:t>
            </a:r>
            <a:r>
              <a:rPr lang="en-US" sz="900" dirty="0" err="1" smtClean="0">
                <a:latin typeface="+mj-lt"/>
              </a:rPr>
              <a:t>Mesoscale</a:t>
            </a:r>
            <a:r>
              <a:rPr lang="en-US" sz="900" dirty="0" smtClean="0">
                <a:latin typeface="+mj-lt"/>
              </a:rPr>
              <a:t> Model B – Air Quality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ICON</a:t>
            </a:r>
            <a:r>
              <a:rPr lang="en-US" sz="900" dirty="0" smtClean="0">
                <a:latin typeface="+mj-lt"/>
              </a:rPr>
              <a:t>: Initial Concentrations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MET:</a:t>
            </a:r>
            <a:r>
              <a:rPr lang="en-US" sz="900" dirty="0" smtClean="0">
                <a:latin typeface="+mj-lt"/>
              </a:rPr>
              <a:t> Meteorological Fields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AQ: </a:t>
            </a:r>
            <a:r>
              <a:rPr lang="en-US" sz="900" dirty="0" smtClean="0">
                <a:latin typeface="+mj-lt"/>
              </a:rPr>
              <a:t>Air Quality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BCON:</a:t>
            </a:r>
            <a:r>
              <a:rPr lang="en-US" sz="900" dirty="0" smtClean="0">
                <a:latin typeface="+mj-lt"/>
              </a:rPr>
              <a:t> Boundary Conditions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EPA:</a:t>
            </a:r>
            <a:r>
              <a:rPr lang="en-US" sz="900" dirty="0" smtClean="0">
                <a:latin typeface="+mj-lt"/>
              </a:rPr>
              <a:t> Environmental Protection Agency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NEI:</a:t>
            </a:r>
            <a:r>
              <a:rPr lang="en-US" sz="900" dirty="0" smtClean="0">
                <a:latin typeface="+mj-lt"/>
              </a:rPr>
              <a:t> National Emissions Inventory</a:t>
            </a:r>
          </a:p>
          <a:p>
            <a:r>
              <a:rPr lang="en-US" sz="900" dirty="0" smtClean="0">
                <a:solidFill>
                  <a:srgbClr val="FF0000"/>
                </a:solidFill>
                <a:latin typeface="+mj-lt"/>
              </a:rPr>
              <a:t>AOD: </a:t>
            </a:r>
            <a:r>
              <a:rPr lang="en-US" sz="900" dirty="0" smtClean="0">
                <a:latin typeface="+mj-lt"/>
              </a:rPr>
              <a:t>Aerosol Optical Depth</a:t>
            </a:r>
            <a:endParaRPr lang="en-US" sz="9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FY11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257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Completed code development to convert GOES AOD data into BUFR format.  BUFR encoder/decoder work for GOES-11, GOES-12, and GOES-13.  </a:t>
            </a:r>
          </a:p>
          <a:p>
            <a:pPr>
              <a:defRPr/>
            </a:pPr>
            <a:r>
              <a:rPr lang="en-US" dirty="0" smtClean="0"/>
              <a:t>Code easily adaptable for other satellites.</a:t>
            </a:r>
          </a:p>
          <a:p>
            <a:pPr>
              <a:defRPr/>
            </a:pPr>
            <a:r>
              <a:rPr lang="en-US" dirty="0" smtClean="0"/>
              <a:t>Developed post-processing code to handle multiple Community </a:t>
            </a:r>
            <a:r>
              <a:rPr lang="en-US" dirty="0" err="1" smtClean="0"/>
              <a:t>Multiscale</a:t>
            </a:r>
            <a:r>
              <a:rPr lang="en-US" dirty="0" smtClean="0"/>
              <a:t> Air Quality (CMAQ) model output files.</a:t>
            </a:r>
          </a:p>
          <a:p>
            <a:pPr>
              <a:defRPr/>
            </a:pPr>
            <a:r>
              <a:rPr lang="en-US" dirty="0" smtClean="0"/>
              <a:t>Completed GSI code development</a:t>
            </a:r>
          </a:p>
          <a:p>
            <a:pPr lvl="1">
              <a:defRPr/>
            </a:pPr>
            <a:r>
              <a:rPr lang="en-US" dirty="0" smtClean="0"/>
              <a:t>A branch was created in NCEP GSI subversion repository where developed code is committed</a:t>
            </a:r>
          </a:p>
          <a:p>
            <a:pPr lvl="1">
              <a:defRPr/>
            </a:pPr>
            <a:r>
              <a:rPr lang="en-US" dirty="0" smtClean="0"/>
              <a:t>GSI GOES AOD </a:t>
            </a:r>
            <a:r>
              <a:rPr lang="en-US" dirty="0" smtClean="0"/>
              <a:t>product </a:t>
            </a:r>
            <a:r>
              <a:rPr lang="en-US" dirty="0" smtClean="0"/>
              <a:t>read module</a:t>
            </a:r>
          </a:p>
          <a:p>
            <a:pPr lvl="1">
              <a:defRPr/>
            </a:pPr>
            <a:r>
              <a:rPr lang="en-US" dirty="0" smtClean="0"/>
              <a:t>CMAQ aerosol property module.  Uses CRTM to compute AOD from CMAQ model aerosol fields</a:t>
            </a:r>
          </a:p>
          <a:p>
            <a:pPr lvl="1">
              <a:defRPr/>
            </a:pPr>
            <a:r>
              <a:rPr lang="en-US" dirty="0" smtClean="0"/>
              <a:t>Code to convert C-grid met variables to A-grid</a:t>
            </a:r>
          </a:p>
          <a:p>
            <a:pPr lvl="1">
              <a:defRPr/>
            </a:pPr>
            <a:r>
              <a:rPr lang="en-US" dirty="0" smtClean="0"/>
              <a:t>Code to compute CMAQ first guess fields</a:t>
            </a:r>
          </a:p>
          <a:p>
            <a:pPr lvl="1">
              <a:defRPr/>
            </a:pPr>
            <a:r>
              <a:rPr lang="en-US" dirty="0" smtClean="0"/>
              <a:t>Tested compiling and running GSI with CMAQ NEMSIO data file and GOES AOD BUFR dataset as inputs</a:t>
            </a:r>
          </a:p>
          <a:p>
            <a:pPr>
              <a:lnSpc>
                <a:spcPct val="120000"/>
              </a:lnSpc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67050"/>
            <a:ext cx="503872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eaLnBrk="1" hangingPunct="1"/>
            <a:r>
              <a:rPr lang="en-US" sz="2400" dirty="0" smtClean="0">
                <a:solidFill>
                  <a:schemeClr val="bg1"/>
                </a:solidFill>
              </a:rPr>
              <a:t>Categorical Evaluation for CMAQ Data Assimilation Experiments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4648200" cy="1752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Accuracy (A)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Bias (B)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False Alarm Rate (F)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False Alarm Ratio (FAR)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Critical Success Index (CSI)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solidFill>
                  <a:srgbClr val="140CAC"/>
                </a:solidFill>
              </a:rPr>
              <a:t>Hit rate (H) or Probability of Detection (POD)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000" dirty="0" smtClean="0">
              <a:solidFill>
                <a:srgbClr val="140CAC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dirty="0" smtClean="0">
              <a:solidFill>
                <a:srgbClr val="9A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A4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30"/>
          <p:cNvGrpSpPr/>
          <p:nvPr/>
        </p:nvGrpSpPr>
        <p:grpSpPr>
          <a:xfrm>
            <a:off x="5257800" y="1066800"/>
            <a:ext cx="3505200" cy="5562600"/>
            <a:chOff x="5181600" y="1371600"/>
            <a:chExt cx="3505200" cy="4876800"/>
          </a:xfrm>
        </p:grpSpPr>
        <p:sp>
          <p:nvSpPr>
            <p:cNvPr id="30" name="TextBox 29"/>
            <p:cNvSpPr txBox="1"/>
            <p:nvPr/>
          </p:nvSpPr>
          <p:spPr>
            <a:xfrm>
              <a:off x="5181600" y="1371600"/>
              <a:ext cx="3505200" cy="48013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  <p:grpSp>
          <p:nvGrpSpPr>
            <p:cNvPr id="5" name="Group 28"/>
            <p:cNvGrpSpPr/>
            <p:nvPr/>
          </p:nvGrpSpPr>
          <p:grpSpPr>
            <a:xfrm>
              <a:off x="5472332" y="1600200"/>
              <a:ext cx="2985868" cy="4648200"/>
              <a:chOff x="5472332" y="1600200"/>
              <a:chExt cx="1842868" cy="3886200"/>
            </a:xfrm>
            <a:noFill/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472332" y="1600200"/>
                <a:ext cx="1838325" cy="533400"/>
              </a:xfrm>
              <a:prstGeom prst="rect">
                <a:avLst/>
              </a:prstGeom>
              <a:grpFill/>
              <a:ln w="25400">
                <a:noFill/>
              </a:ln>
            </p:spPr>
          </p:pic>
          <p:pic>
            <p:nvPicPr>
              <p:cNvPr id="5139" name="Picture 19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62004" y="2286000"/>
                <a:ext cx="666750" cy="523875"/>
              </a:xfrm>
              <a:prstGeom prst="rect">
                <a:avLst/>
              </a:prstGeom>
              <a:grpFill/>
              <a:ln w="25400">
                <a:noFill/>
              </a:ln>
            </p:spPr>
          </p:pic>
          <p:pic>
            <p:nvPicPr>
              <p:cNvPr id="5138" name="Picture 18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743136" y="2971800"/>
                <a:ext cx="1295400" cy="495300"/>
              </a:xfrm>
              <a:prstGeom prst="rect">
                <a:avLst/>
              </a:prstGeom>
              <a:grpFill/>
              <a:ln w="25400">
                <a:noFill/>
              </a:ln>
            </p:spPr>
          </p:pic>
          <p:pic>
            <p:nvPicPr>
              <p:cNvPr id="5137" name="Picture 17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638800" y="3581400"/>
                <a:ext cx="1495425" cy="495300"/>
              </a:xfrm>
              <a:prstGeom prst="rect">
                <a:avLst/>
              </a:prstGeom>
              <a:grpFill/>
              <a:ln w="25400">
                <a:noFill/>
              </a:ln>
            </p:spPr>
          </p:pic>
          <p:pic>
            <p:nvPicPr>
              <p:cNvPr id="5136" name="Picture 1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40324" y="4267200"/>
                <a:ext cx="1714500" cy="495300"/>
              </a:xfrm>
              <a:prstGeom prst="rect">
                <a:avLst/>
              </a:prstGeom>
              <a:grpFill/>
              <a:ln w="25400">
                <a:noFill/>
              </a:ln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486400" y="4953000"/>
                <a:ext cx="1828800" cy="533400"/>
              </a:xfrm>
              <a:prstGeom prst="rect">
                <a:avLst/>
              </a:prstGeom>
              <a:grpFill/>
              <a:ln w="25400">
                <a:noFill/>
              </a:ln>
            </p:spPr>
          </p:pic>
        </p:grpSp>
      </p:grp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1933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FY12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Complete GSI development (delayed due to STAR contract vehicle issues)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Generate CMAQ model AOD background error (BE) statistics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Generate GOES AOD observation error (OE) statistics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Integrate CMAQ AOD BE and GOES AOD OE covariance matrices into GSI system through cost function construction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Conduct data assimilation experiments with </a:t>
            </a:r>
            <a:r>
              <a:rPr lang="en-US" dirty="0" smtClean="0"/>
              <a:t>GSI and analyze </a:t>
            </a:r>
            <a:r>
              <a:rPr lang="en-US" smtClean="0"/>
              <a:t>the results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GOES AOD data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GOES-R proxy data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Complete a manuscript on GOES AOD assimilation work (in preparation)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383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Assimilation of GOES-R ABI Aerosol Optical Depth (AOD) in a Regional Air Quality Model to Improve Surface PM2.5 Forecasts</vt:lpstr>
      <vt:lpstr>Objective</vt:lpstr>
      <vt:lpstr>FY11 Accomplishments</vt:lpstr>
      <vt:lpstr>Categorical Evaluation for CMAQ Data Assimilation Experiments </vt:lpstr>
      <vt:lpstr>FY12 Tasks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Observing the Diurnal Variability of Aerosol Optical Depth (AOD) from a Geostationary Satellite: Implications for Air Quality and Climate Monitoring</dc:title>
  <dc:creator>shobhak</dc:creator>
  <cp:lastModifiedBy>shobhak</cp:lastModifiedBy>
  <cp:revision>24</cp:revision>
  <dcterms:created xsi:type="dcterms:W3CDTF">2011-08-16T16:40:13Z</dcterms:created>
  <dcterms:modified xsi:type="dcterms:W3CDTF">2011-09-15T18:54:12Z</dcterms:modified>
</cp:coreProperties>
</file>