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9" r:id="rId6"/>
    <p:sldId id="275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80" r:id="rId15"/>
    <p:sldId id="282" r:id="rId16"/>
    <p:sldId id="283" r:id="rId17"/>
    <p:sldId id="270" r:id="rId18"/>
    <p:sldId id="284" r:id="rId19"/>
    <p:sldId id="271" r:id="rId20"/>
    <p:sldId id="272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aff" initials="k" lastIdx="7" clrIdx="0"/>
  <p:cmAuthor id="1" name="Chris Rozoff" initials="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38733-68CD-4E7C-9760-2F08293373C2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7D7FD-498A-4429-A2D5-F9F94C7C4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0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68535" indent="-168535">
              <a:buFontTx/>
              <a:buChar char="•"/>
            </a:pPr>
            <a:r>
              <a:rPr lang="en-US" dirty="0" smtClean="0"/>
              <a:t>Provide a list of milestones for FY10 and FY11. You can use separate slides for each year if needed.  </a:t>
            </a:r>
          </a:p>
          <a:p>
            <a:pPr marL="168535" indent="-168535">
              <a:buFontTx/>
              <a:buChar char="•"/>
            </a:pPr>
            <a:endParaRPr lang="en-US" dirty="0" smtClean="0"/>
          </a:p>
          <a:p>
            <a:pPr marL="168535" indent="-168535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Atlantic</a:t>
            </a:r>
            <a:r>
              <a:rPr lang="en-US" baseline="0" dirty="0" smtClean="0"/>
              <a:t> predictors are scaled differently between the two experimental versions.  These use operational inputs.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D7FD-498A-4429-A2D5-F9F94C7C4F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Atlantic</a:t>
            </a:r>
            <a:r>
              <a:rPr lang="en-US" baseline="0" dirty="0" smtClean="0"/>
              <a:t> predictors are scaled differently between the two experimental versions.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D7FD-498A-4429-A2D5-F9F94C7C4F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 improvement by using lightning information (WWLLN).  Independent</a:t>
            </a:r>
            <a:r>
              <a:rPr lang="en-US" baseline="0" dirty="0" smtClean="0"/>
              <a:t> results from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7D7FD-498A-4429-A2D5-F9F94C7C4F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rammb_text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53912"/>
            <a:ext cx="1478585" cy="704088"/>
          </a:xfrm>
          <a:prstGeom prst="rect">
            <a:avLst/>
          </a:prstGeom>
        </p:spPr>
      </p:pic>
      <p:pic>
        <p:nvPicPr>
          <p:cNvPr id="12" name="Picture 11" descr="nesdis_banner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47800" y="6153912"/>
            <a:ext cx="6195968" cy="704088"/>
          </a:xfrm>
          <a:prstGeom prst="rect">
            <a:avLst/>
          </a:prstGeom>
        </p:spPr>
      </p:pic>
      <p:pic>
        <p:nvPicPr>
          <p:cNvPr id="14" name="Picture 13" descr="cimss-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" y="5181600"/>
            <a:ext cx="1447800" cy="957020"/>
          </a:xfrm>
          <a:prstGeom prst="rect">
            <a:avLst/>
          </a:prstGeom>
        </p:spPr>
      </p:pic>
      <p:pic>
        <p:nvPicPr>
          <p:cNvPr id="15" name="Picture 14" descr="cira_text_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67600" y="6146800"/>
            <a:ext cx="1676400" cy="7112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5577" y="5181600"/>
            <a:ext cx="1068423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011ep05_1kmsrrgb_201108032110_true.gif"/>
          <p:cNvPicPr>
            <a:picLocks noChangeAspect="1"/>
          </p:cNvPicPr>
          <p:nvPr userDrawn="1"/>
        </p:nvPicPr>
        <p:blipFill>
          <a:blip r:embed="rId2" cstate="print"/>
          <a:srcRect l="1639" t="-1" b="262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rammb_text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53912"/>
            <a:ext cx="1478585" cy="704088"/>
          </a:xfrm>
          <a:prstGeom prst="rect">
            <a:avLst/>
          </a:prstGeom>
        </p:spPr>
      </p:pic>
      <p:pic>
        <p:nvPicPr>
          <p:cNvPr id="11" name="Picture 10" descr="nesdis_banner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47800" y="6153912"/>
            <a:ext cx="6195968" cy="704088"/>
          </a:xfrm>
          <a:prstGeom prst="rect">
            <a:avLst/>
          </a:prstGeom>
        </p:spPr>
      </p:pic>
      <p:pic>
        <p:nvPicPr>
          <p:cNvPr id="12" name="Picture 11" descr="cimss-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" y="5181600"/>
            <a:ext cx="1447800" cy="957020"/>
          </a:xfrm>
          <a:prstGeom prst="rect">
            <a:avLst/>
          </a:prstGeom>
        </p:spPr>
      </p:pic>
      <p:pic>
        <p:nvPicPr>
          <p:cNvPr id="13" name="Picture 12" descr="cira_text_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467600" y="6146800"/>
            <a:ext cx="1676400" cy="71120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5577" y="5181600"/>
            <a:ext cx="1068423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4C0E-E21C-416D-A438-632F21780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Blended, Multi-Platform Tropical Cyclone Rapid Intensification Index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6200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sz="2200" u="sng" dirty="0" smtClean="0"/>
              <a:t>Leads:</a:t>
            </a:r>
          </a:p>
          <a:p>
            <a:pPr lvl="1"/>
            <a:r>
              <a:rPr lang="en-US" sz="2200" dirty="0" smtClean="0"/>
              <a:t>John </a:t>
            </a:r>
            <a:r>
              <a:rPr lang="en-US" sz="2200" dirty="0" err="1" smtClean="0"/>
              <a:t>Knaff</a:t>
            </a:r>
            <a:r>
              <a:rPr lang="en-US" sz="2200" dirty="0" smtClean="0"/>
              <a:t>, NESDIS/STAR/RAMMB</a:t>
            </a:r>
          </a:p>
          <a:p>
            <a:pPr lvl="1"/>
            <a:r>
              <a:rPr lang="en-US" sz="2200" dirty="0" smtClean="0"/>
              <a:t>Chris </a:t>
            </a:r>
            <a:r>
              <a:rPr lang="en-US" sz="2200" dirty="0" err="1" smtClean="0"/>
              <a:t>Velden</a:t>
            </a:r>
            <a:r>
              <a:rPr lang="en-US" sz="2200" dirty="0" smtClean="0"/>
              <a:t> and Chris </a:t>
            </a:r>
            <a:r>
              <a:rPr lang="en-US" sz="2200" dirty="0" err="1" smtClean="0"/>
              <a:t>Rozoff</a:t>
            </a:r>
            <a:r>
              <a:rPr lang="en-US" sz="2200" dirty="0" smtClean="0"/>
              <a:t>, CIMSS/UW</a:t>
            </a:r>
          </a:p>
          <a:p>
            <a:pPr lvl="1"/>
            <a:r>
              <a:rPr lang="en-US" sz="2200" dirty="0" smtClean="0"/>
              <a:t>John Kaplan, OAR/AOML Hurricane Research </a:t>
            </a:r>
            <a:r>
              <a:rPr lang="en-US" sz="2200" dirty="0" smtClean="0"/>
              <a:t>Division</a:t>
            </a:r>
          </a:p>
          <a:p>
            <a:pPr lvl="1"/>
            <a:endParaRPr lang="en-US" sz="2200" dirty="0" smtClean="0"/>
          </a:p>
          <a:p>
            <a:r>
              <a:rPr lang="en-US" sz="2200" u="sng" dirty="0" smtClean="0"/>
              <a:t>Other Participants</a:t>
            </a:r>
            <a:r>
              <a:rPr lang="en-US" sz="2200" dirty="0" smtClean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Mark </a:t>
            </a:r>
            <a:r>
              <a:rPr lang="en-US" sz="2200" dirty="0" err="1" smtClean="0"/>
              <a:t>DeMaria</a:t>
            </a:r>
            <a:r>
              <a:rPr lang="en-US" sz="2200" dirty="0" smtClean="0"/>
              <a:t>, NESDIS/STAR/RAMMB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Jonathan </a:t>
            </a:r>
            <a:r>
              <a:rPr lang="en-US" sz="2200" dirty="0" err="1" smtClean="0"/>
              <a:t>Vigh</a:t>
            </a:r>
            <a:r>
              <a:rPr lang="en-US" sz="2200" dirty="0" smtClean="0"/>
              <a:t>, NCAR </a:t>
            </a:r>
            <a:r>
              <a:rPr lang="en-US" sz="2200" dirty="0" smtClean="0"/>
              <a:t>MMM </a:t>
            </a:r>
            <a:r>
              <a:rPr lang="en-US" sz="2200" dirty="0" smtClean="0"/>
              <a:t>Division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Andrea Schumacher, CIRA/CSU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(TPW and IR  PCs)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with operational RII </a:t>
            </a:r>
          </a:p>
          <a:p>
            <a:r>
              <a:rPr lang="en-US" dirty="0" smtClean="0"/>
              <a:t>Leverages </a:t>
            </a:r>
            <a:r>
              <a:rPr lang="en-US" dirty="0" smtClean="0"/>
              <a:t>Joint Hurricane </a:t>
            </a:r>
            <a:r>
              <a:rPr lang="en-US" dirty="0" err="1" smtClean="0"/>
              <a:t>Testbed</a:t>
            </a:r>
            <a:r>
              <a:rPr lang="en-US" dirty="0" smtClean="0"/>
              <a:t> research and testing</a:t>
            </a:r>
          </a:p>
          <a:p>
            <a:r>
              <a:rPr lang="en-US" dirty="0" smtClean="0"/>
              <a:t>Leverages TPW historical and operational datasets</a:t>
            </a:r>
          </a:p>
          <a:p>
            <a:pPr lvl="1"/>
            <a:r>
              <a:rPr lang="en-US" dirty="0" smtClean="0"/>
              <a:t>RSS TPW  (SSM/I)</a:t>
            </a:r>
          </a:p>
          <a:p>
            <a:pPr lvl="1"/>
            <a:r>
              <a:rPr lang="en-US" dirty="0" smtClean="0"/>
              <a:t>NESDIS Blended (SSM/I, SSM/IS, AMSU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Identified </a:t>
            </a:r>
            <a:r>
              <a:rPr lang="en-US" dirty="0" smtClean="0"/>
              <a:t>two new </a:t>
            </a:r>
            <a:r>
              <a:rPr lang="en-US" dirty="0" smtClean="0"/>
              <a:t>potential predictors </a:t>
            </a:r>
          </a:p>
          <a:p>
            <a:pPr lvl="1"/>
            <a:r>
              <a:rPr lang="en-US" dirty="0" smtClean="0"/>
              <a:t> one TPW-based</a:t>
            </a:r>
          </a:p>
          <a:p>
            <a:pPr lvl="1"/>
            <a:r>
              <a:rPr lang="en-US" dirty="0" smtClean="0"/>
              <a:t> one IR PC-based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(TPW and IR  PCs)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TPW Predictor Description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defTabSz="457200"/>
            <a:r>
              <a:rPr lang="en-US" dirty="0" smtClean="0">
                <a:latin typeface="Calibri" pitchFamily="34" charset="0"/>
              </a:rPr>
              <a:t>Percentage of TPW pixels &lt;45 mm</a:t>
            </a:r>
          </a:p>
          <a:p>
            <a:pPr defTabSz="457200"/>
            <a:r>
              <a:rPr lang="en-US" dirty="0" smtClean="0">
                <a:latin typeface="Calibri" pitchFamily="34" charset="0"/>
              </a:rPr>
              <a:t>radius=0-500 km</a:t>
            </a:r>
          </a:p>
          <a:p>
            <a:pPr defTabSz="457200"/>
            <a:r>
              <a:rPr lang="en-US" dirty="0" smtClean="0">
                <a:latin typeface="Calibri" pitchFamily="34" charset="0"/>
              </a:rPr>
              <a:t>90 deg quad centered </a:t>
            </a:r>
            <a:r>
              <a:rPr lang="en-US" dirty="0" smtClean="0">
                <a:latin typeface="Calibri" pitchFamily="34" charset="0"/>
              </a:rPr>
              <a:t>up-shear </a:t>
            </a:r>
            <a:r>
              <a:rPr lang="en-US" dirty="0" smtClean="0">
                <a:latin typeface="Calibri" pitchFamily="34" charset="0"/>
              </a:rPr>
              <a:t>of the vertical wind shear vector (200-850 </a:t>
            </a:r>
            <a:r>
              <a:rPr lang="en-US" dirty="0" err="1" smtClean="0">
                <a:latin typeface="Calibri" pitchFamily="34" charset="0"/>
              </a:rPr>
              <a:t>hPa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2" descr="tpw_predicto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2" y="2175669"/>
            <a:ext cx="39243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(TPW and IR  PCs)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Principle components (PCs) for direction relative imagery calculated from CIRA IR image archive (1995-2010)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IR brightness temperatures are analyzed on a cylindrical grid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Standard EOF analysis was performed and first nine PCs were examined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PC #2  (wave # 1 asymmetry) found to precede RI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Content Placeholder 11" descr="pc_new"/>
          <p:cNvPicPr>
            <a:picLocks noGrp="1"/>
          </p:cNvPicPr>
          <p:nvPr>
            <p:ph idx="4294967295"/>
          </p:nvPr>
        </p:nvPicPr>
        <p:blipFill>
          <a:blip r:embed="rId2" cstate="print"/>
          <a:srcRect l="9604" b="25612"/>
          <a:stretch>
            <a:fillRect/>
          </a:stretch>
        </p:blipFill>
        <p:spPr bwMode="auto">
          <a:xfrm>
            <a:off x="188686" y="214085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Results (TPW and IR  PCs)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79412" y="1143000"/>
            <a:ext cx="4040188" cy="639762"/>
          </a:xfrm>
        </p:spPr>
        <p:txBody>
          <a:bodyPr/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189038"/>
            <a:ext cx="4041775" cy="639762"/>
          </a:xfrm>
        </p:spPr>
        <p:txBody>
          <a:bodyPr/>
          <a:lstStyle/>
          <a:p>
            <a:r>
              <a:rPr lang="en-US" dirty="0" smtClean="0"/>
              <a:t>East Pacific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Content Placeholder 12" descr="fig3_RII_top_projectp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1574" b="-1574"/>
          <a:stretch>
            <a:fillRect/>
          </a:stretch>
        </p:blipFill>
        <p:spPr>
          <a:xfrm>
            <a:off x="457200" y="1752600"/>
            <a:ext cx="4040188" cy="3951288"/>
          </a:xfrm>
        </p:spPr>
      </p:pic>
      <p:pic>
        <p:nvPicPr>
          <p:cNvPr id="15" name="Content Placeholder 14" descr="Fig3_RII_projectpage_bottom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t="-1554" b="-1554"/>
          <a:stretch>
            <a:fillRect/>
          </a:stretch>
        </p:blipFill>
        <p:spPr>
          <a:xfrm>
            <a:off x="4645025" y="1752600"/>
            <a:ext cx="4041775" cy="3951288"/>
          </a:xfrm>
        </p:spPr>
      </p:pic>
      <p:sp>
        <p:nvSpPr>
          <p:cNvPr id="16" name="TextBox 15"/>
          <p:cNvSpPr txBox="1"/>
          <p:nvPr/>
        </p:nvSpPr>
        <p:spPr>
          <a:xfrm>
            <a:off x="457200" y="5638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Comparison of the skill of the current operational RII (Kaplan et al. 2010) against that of the new experimental version that uses TPW and IR PCs  for the independent 2008-2010 sample (leveraged from JHT work at AOML)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Results (TPW</a:t>
            </a:r>
            <a:r>
              <a:rPr lang="en-US" dirty="0" smtClean="0"/>
              <a:t>, IR  </a:t>
            </a:r>
            <a:r>
              <a:rPr lang="en-US" dirty="0" smtClean="0"/>
              <a:t>PCs, &amp; MW)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79412" y="1143000"/>
            <a:ext cx="4040188" cy="639762"/>
          </a:xfrm>
        </p:spPr>
        <p:txBody>
          <a:bodyPr/>
          <a:lstStyle/>
          <a:p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189038"/>
            <a:ext cx="4041775" cy="639762"/>
          </a:xfrm>
        </p:spPr>
        <p:txBody>
          <a:bodyPr/>
          <a:lstStyle/>
          <a:p>
            <a:r>
              <a:rPr lang="en-US" dirty="0" smtClean="0"/>
              <a:t>East Pacific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" name="Content Placeholder 13" descr="atlc_RII_95-08_micro_de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4040188" cy="3830697"/>
          </a:xfrm>
        </p:spPr>
      </p:pic>
      <p:pic>
        <p:nvPicPr>
          <p:cNvPr id="17" name="Content Placeholder 16" descr="epac_RII_95-08_micro_dep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28800"/>
            <a:ext cx="4041775" cy="3832201"/>
          </a:xfrm>
        </p:spPr>
      </p:pic>
      <p:sp>
        <p:nvSpPr>
          <p:cNvPr id="18" name="TextBox 17"/>
          <p:cNvSpPr txBox="1"/>
          <p:nvPr/>
        </p:nvSpPr>
        <p:spPr>
          <a:xfrm>
            <a:off x="457200" y="5715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Results  used MW data at operational times, use linear </a:t>
            </a:r>
            <a:r>
              <a:rPr lang="en-US" sz="1600" dirty="0" err="1" smtClean="0"/>
              <a:t>discriminant</a:t>
            </a:r>
            <a:r>
              <a:rPr lang="en-US" sz="1600" dirty="0" smtClean="0"/>
              <a:t> analysis and are comparable to the logistic regression model output </a:t>
            </a:r>
            <a:r>
              <a:rPr lang="en-US" sz="1600" dirty="0" err="1" smtClean="0"/>
              <a:t>vmax</a:t>
            </a:r>
            <a:r>
              <a:rPr lang="en-US" sz="1600" dirty="0" smtClean="0"/>
              <a:t> &gt; 25.   </a:t>
            </a:r>
            <a:r>
              <a:rPr lang="en-US" sz="1600" b="1" dirty="0" smtClean="0"/>
              <a:t>MW improves all forecasts at all thresholds.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Lightning and Rapid Intensity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WWLLN data is GLM proxy</a:t>
            </a:r>
          </a:p>
          <a:p>
            <a:r>
              <a:rPr lang="en-US" dirty="0" smtClean="0"/>
              <a:t>Large data sample (2005-2010 cases) for algorithm development </a:t>
            </a:r>
          </a:p>
          <a:p>
            <a:r>
              <a:rPr lang="en-US" dirty="0" smtClean="0"/>
              <a:t>Experimental Rapid Intensity Change algorithms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30158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6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(Lightning)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Increased lightning in the </a:t>
            </a:r>
            <a:r>
              <a:rPr lang="en-US" dirty="0" err="1" smtClean="0"/>
              <a:t>rainband</a:t>
            </a:r>
            <a:r>
              <a:rPr lang="en-US" dirty="0" smtClean="0"/>
              <a:t> region of the storm  tends to precede RI</a:t>
            </a:r>
          </a:p>
          <a:p>
            <a:r>
              <a:rPr lang="en-US" dirty="0" smtClean="0"/>
              <a:t>Increased lightning in the TC core often indicates peaking in intensity </a:t>
            </a:r>
          </a:p>
          <a:p>
            <a:r>
              <a:rPr lang="en-US" dirty="0" smtClean="0"/>
              <a:t>Experimental rapid intensification scheme with lightning tested in 2010 and 2011 NHC proving ground </a:t>
            </a:r>
          </a:p>
          <a:p>
            <a:pPr lvl="1"/>
            <a:r>
              <a:rPr lang="en-US" dirty="0" smtClean="0"/>
              <a:t>2011 version includes new rapid weakening index </a:t>
            </a:r>
          </a:p>
          <a:p>
            <a:r>
              <a:rPr lang="en-US" dirty="0" smtClean="0"/>
              <a:t>Paper submitted to MWR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GOES-R3 Annual Meeting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Lightning Density versus Radius Stratified by Intensity Change in the next 24 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562600" cy="45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29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Forecast improvements due to lightning input  </a:t>
            </a:r>
            <a:r>
              <a:rPr lang="en-US" dirty="0"/>
              <a:t>d</a:t>
            </a:r>
            <a:r>
              <a:rPr lang="en-US" dirty="0" smtClean="0"/>
              <a:t>uring 2010 Proving Ground at NHC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162800" cy="46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Autofit/>
          </a:bodyPr>
          <a:lstStyle/>
          <a:p>
            <a:pPr marL="381000" indent="-381000">
              <a:lnSpc>
                <a:spcPct val="120000"/>
              </a:lnSpc>
              <a:buFont typeface="Symbol" pitchFamily="18" charset="2"/>
              <a:buAutoNum type="arabicParenR"/>
              <a:defRPr/>
            </a:pPr>
            <a:r>
              <a:rPr lang="en-US" sz="2000" b="1" dirty="0" smtClean="0"/>
              <a:t>Explore the utility of multi-sensor, multi-platform information to forecast tropical cyclone rapid intensification 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Long range lightning detection (proxy for GLM)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LEO passive microwave observations of convective organization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Convective asymmetries and modes from GOES IR (proxy for ABI)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SST, OHC (satellite based products)</a:t>
            </a:r>
          </a:p>
          <a:p>
            <a:pPr marL="781050" lvl="1" indent="-3810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GFS observations and forecast of environment</a:t>
            </a:r>
            <a:endParaRPr lang="en-US" sz="1100" dirty="0" smtClean="0"/>
          </a:p>
          <a:p>
            <a:pPr marL="381000" indent="-381000">
              <a:lnSpc>
                <a:spcPct val="120000"/>
              </a:lnSpc>
              <a:buFont typeface="Symbol" pitchFamily="18" charset="2"/>
              <a:buAutoNum type="arabicParenR"/>
              <a:defRPr/>
            </a:pPr>
            <a:r>
              <a:rPr lang="en-US" sz="2000" b="1" dirty="0" smtClean="0"/>
              <a:t>Develop experimental versions of the operational Rapid Intensification Index (RII)</a:t>
            </a:r>
            <a:endParaRPr lang="en-US" sz="1600" b="1" dirty="0" smtClean="0"/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Use new predictors from lightning, microwave </a:t>
            </a:r>
            <a:r>
              <a:rPr lang="en-US" sz="1600" dirty="0" smtClean="0"/>
              <a:t>, IR </a:t>
            </a:r>
            <a:r>
              <a:rPr lang="en-US" sz="1600" dirty="0" smtClean="0"/>
              <a:t>observations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Use different statistical techniques (</a:t>
            </a:r>
            <a:r>
              <a:rPr lang="en-US" sz="1400" dirty="0" err="1" smtClean="0"/>
              <a:t>Discriminant</a:t>
            </a:r>
            <a:r>
              <a:rPr lang="en-US" sz="1400" dirty="0" smtClean="0"/>
              <a:t> analysis, Logistic regression, &amp; Naïve </a:t>
            </a:r>
            <a:r>
              <a:rPr lang="en-US" sz="1400" dirty="0" err="1" smtClean="0"/>
              <a:t>Bayes</a:t>
            </a:r>
            <a:r>
              <a:rPr lang="en-US" sz="1400" dirty="0" smtClean="0"/>
              <a:t> classifier)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Leverage other funded projects.</a:t>
            </a:r>
            <a:endParaRPr lang="en-US" sz="4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(TPW, MW, IR PCs, &amp; Lightning)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RII with TPW and IR PCs run in Joint Hurricane </a:t>
            </a:r>
            <a:r>
              <a:rPr lang="en-US" dirty="0" err="1" smtClean="0"/>
              <a:t>Testbed</a:t>
            </a:r>
            <a:r>
              <a:rPr lang="en-US" dirty="0" smtClean="0"/>
              <a:t> in 2011</a:t>
            </a:r>
          </a:p>
          <a:p>
            <a:pPr lvl="1"/>
            <a:r>
              <a:rPr lang="en-US" dirty="0" smtClean="0"/>
              <a:t>NHC will make operational transition decision before 2012 season </a:t>
            </a:r>
            <a:endParaRPr lang="en-US" dirty="0"/>
          </a:p>
          <a:p>
            <a:r>
              <a:rPr lang="en-US" dirty="0" smtClean="0"/>
              <a:t>New JHT project in 2012-2013 to transition MW version of RII</a:t>
            </a:r>
          </a:p>
          <a:p>
            <a:pPr lvl="1"/>
            <a:r>
              <a:rPr lang="en-US" dirty="0" smtClean="0"/>
              <a:t>Will be added to TPW - IR PC version </a:t>
            </a:r>
          </a:p>
          <a:p>
            <a:r>
              <a:rPr lang="en-US" dirty="0" smtClean="0"/>
              <a:t>Lightning data tests will continue in NHC Proving Ground</a:t>
            </a:r>
          </a:p>
          <a:p>
            <a:r>
              <a:rPr lang="en-US" dirty="0" smtClean="0"/>
              <a:t>Could be added to TPW, IR PC, MW version</a:t>
            </a:r>
          </a:p>
          <a:p>
            <a:r>
              <a:rPr lang="en-US" dirty="0" smtClean="0"/>
              <a:t>All versions will use ensemble approach</a:t>
            </a:r>
          </a:p>
          <a:p>
            <a:pPr lvl="1"/>
            <a:r>
              <a:rPr lang="en-US" dirty="0" smtClean="0"/>
              <a:t>LDA, Logistic Regression, Bayesian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Improved forecasts of tropical cyclone rapid intensification is a high priority NWS and NOAA goal (i.e., one of the justifications of HFIP)</a:t>
            </a:r>
          </a:p>
          <a:p>
            <a:r>
              <a:rPr lang="en-US" dirty="0"/>
              <a:t>S</a:t>
            </a:r>
            <a:r>
              <a:rPr lang="en-US" dirty="0" smtClean="0"/>
              <a:t>everal datasets with potential to improve rapid </a:t>
            </a:r>
            <a:r>
              <a:rPr lang="en-US" dirty="0" smtClean="0"/>
              <a:t>intensification are not </a:t>
            </a:r>
            <a:r>
              <a:rPr lang="en-US" dirty="0" smtClean="0"/>
              <a:t>fully utilized </a:t>
            </a:r>
          </a:p>
          <a:p>
            <a:r>
              <a:rPr lang="en-US" dirty="0" smtClean="0"/>
              <a:t>A diversity of statistical methods has yet to be used for the rapid intensification problem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Combine the talents and expertise at CIRA/RAMMB, CIMSS and AOML/HRD</a:t>
            </a:r>
          </a:p>
          <a:p>
            <a:r>
              <a:rPr lang="en-US" sz="2200" dirty="0" smtClean="0"/>
              <a:t>Better use of satellite data </a:t>
            </a:r>
          </a:p>
          <a:p>
            <a:pPr lvl="1"/>
            <a:r>
              <a:rPr lang="en-US" sz="1800" dirty="0" smtClean="0"/>
              <a:t>GOES, Microwave, </a:t>
            </a:r>
            <a:r>
              <a:rPr lang="en-US" sz="2000" dirty="0" smtClean="0"/>
              <a:t>lightning</a:t>
            </a:r>
            <a:endParaRPr lang="en-US" sz="2200" dirty="0" smtClean="0"/>
          </a:p>
          <a:p>
            <a:r>
              <a:rPr lang="en-US" sz="2400" dirty="0" smtClean="0"/>
              <a:t>Develop complimentary statistical techniques to estimate the probability of RI</a:t>
            </a:r>
          </a:p>
          <a:p>
            <a:pPr lvl="1"/>
            <a:r>
              <a:rPr lang="en-US" sz="2000" dirty="0" smtClean="0"/>
              <a:t>LDA, Logistic Regression, Bayesian </a:t>
            </a:r>
          </a:p>
          <a:p>
            <a:pPr lvl="1"/>
            <a:r>
              <a:rPr lang="en-US" sz="2000" dirty="0" smtClean="0"/>
              <a:t>Test the concept of consensus RI forecasting </a:t>
            </a:r>
          </a:p>
          <a:p>
            <a:r>
              <a:rPr lang="en-US" sz="2400" dirty="0" smtClean="0"/>
              <a:t>Demonstrate real-time capabilities that can combine lightning, MI and GOES predictors.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5176A6-8387-40F3-AA6F-1A26C90EBAC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6. FY11 Milestones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CIRA/RAMMB will provide to AOML and CIMSS</a:t>
            </a:r>
          </a:p>
          <a:p>
            <a:pPr lvl="1"/>
            <a:r>
              <a:rPr lang="en-US" sz="1800" dirty="0" smtClean="0"/>
              <a:t>July 2011: Storm relative IR predictors and lightning Atlantic and E./C. Pacific  </a:t>
            </a:r>
          </a:p>
          <a:p>
            <a:pPr lvl="1"/>
            <a:r>
              <a:rPr lang="en-US" sz="1800" dirty="0" smtClean="0"/>
              <a:t>Summer 2011:Further testing of lightning-based correction models developed for Atlantic &amp; E. Pacific</a:t>
            </a:r>
          </a:p>
          <a:p>
            <a:pPr lvl="1"/>
            <a:r>
              <a:rPr lang="en-US" sz="1800" dirty="0" smtClean="0"/>
              <a:t>Coordinate effort among the groups for potential real-time testing in 2011. </a:t>
            </a:r>
          </a:p>
          <a:p>
            <a:r>
              <a:rPr lang="en-US" sz="2000" dirty="0" smtClean="0"/>
              <a:t>CIMSS data provided to AOML and CIRA</a:t>
            </a:r>
          </a:p>
          <a:p>
            <a:pPr lvl="1"/>
            <a:r>
              <a:rPr lang="en-US" sz="1800" dirty="0" smtClean="0"/>
              <a:t>August 2011: Develop improved 37 GHz MW predictors. (refined center finding and ring identification plus RGB (polarized Tb and PCTs.)</a:t>
            </a:r>
          </a:p>
          <a:p>
            <a:pPr lvl="1"/>
            <a:r>
              <a:rPr lang="en-US" sz="1800" dirty="0" smtClean="0"/>
              <a:t>October 2011:provide storm relative 19, 37 (corrected) and 85-92 GHz MI predictors for the Atlantic to AOML/HRD (1995 – 2009).</a:t>
            </a:r>
          </a:p>
          <a:p>
            <a:pPr lvl="1"/>
            <a:r>
              <a:rPr lang="en-US" sz="1800" dirty="0" smtClean="0"/>
              <a:t>November 2011: provide storm relative 19 and 85-92 GHz MI predictors for the Eastern Pacific to AOML/HRD (1995 – 2009). </a:t>
            </a:r>
          </a:p>
          <a:p>
            <a:pPr lvl="1"/>
            <a:r>
              <a:rPr lang="en-US" sz="1800" dirty="0" smtClean="0"/>
              <a:t>December 2011: Initial code developed for real-time testing (at CIMSS) of 37 GHz predictors in RI prediction schemes and ensemble-mean forecasts.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FY11 Milestones (Cont.)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Summer 2011: AOML will develop experimental versions of RII that use MI predictors Atlantic and E./C. Pacific</a:t>
            </a:r>
          </a:p>
          <a:p>
            <a:r>
              <a:rPr lang="en-US" sz="2000" smtClean="0"/>
              <a:t>ALL</a:t>
            </a:r>
          </a:p>
          <a:p>
            <a:pPr lvl="1"/>
            <a:r>
              <a:rPr lang="en-US" sz="1800" smtClean="0"/>
              <a:t>Develop a set of statistical techniques that make use of the same</a:t>
            </a:r>
          </a:p>
          <a:p>
            <a:pPr lvl="1"/>
            <a:r>
              <a:rPr lang="en-US" sz="1800" smtClean="0"/>
              <a:t>Developmental datasets for consensus forecasting tests</a:t>
            </a:r>
          </a:p>
          <a:p>
            <a:pPr lvl="1"/>
            <a:r>
              <a:rPr lang="en-US" sz="1800" smtClean="0"/>
              <a:t>Develop a data repository for real-time testing in 2011/2012 for possible Proving Ground testing.</a:t>
            </a: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DAE565-F9B3-4D1D-87C1-BBA9D1F3286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(MW predictors)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Gill Sans" pitchFamily="-108" charset="0"/>
              </a:rPr>
              <a:t>Start with operational RII (LDA version) 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Gill Sans" pitchFamily="-108" charset="0"/>
              </a:rPr>
              <a:t>Produces forecasts at 00, 06, 12 and 18 UTC</a:t>
            </a:r>
            <a:endParaRPr lang="en-US" sz="2400" dirty="0" smtClean="0">
              <a:latin typeface="Gill Sans" pitchFamily="-10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Gill Sans" pitchFamily="-108" charset="0"/>
              </a:rPr>
              <a:t>19</a:t>
            </a:r>
            <a:r>
              <a:rPr lang="en-US" sz="2800" dirty="0" smtClean="0">
                <a:latin typeface="Gill Sans" pitchFamily="-108" charset="0"/>
              </a:rPr>
              <a:t>, 37, and 85 GHz MW imagery database created for </a:t>
            </a:r>
            <a:r>
              <a:rPr lang="en-US" sz="2800" dirty="0" smtClean="0">
                <a:latin typeface="Gill Sans" pitchFamily="-108" charset="0"/>
              </a:rPr>
              <a:t>1995-2009 </a:t>
            </a:r>
            <a:r>
              <a:rPr lang="en-US" sz="2800" dirty="0" smtClean="0">
                <a:latin typeface="Gill Sans" pitchFamily="-108" charset="0"/>
              </a:rPr>
              <a:t>(</a:t>
            </a:r>
            <a:r>
              <a:rPr lang="en-US" sz="2800" i="1" dirty="0" smtClean="0">
                <a:latin typeface="Gill Sans" pitchFamily="-108" charset="0"/>
              </a:rPr>
              <a:t>T</a:t>
            </a:r>
            <a:r>
              <a:rPr lang="en-US" sz="2800" i="1" baseline="-25000" dirty="0" smtClean="0">
                <a:latin typeface="Gill Sans" pitchFamily="-108" charset="0"/>
              </a:rPr>
              <a:t>b</a:t>
            </a:r>
            <a:r>
              <a:rPr lang="en-US" sz="2800" dirty="0" smtClean="0">
                <a:latin typeface="Gill Sans" pitchFamily="-108" charset="0"/>
              </a:rPr>
              <a:t>; </a:t>
            </a:r>
            <a:r>
              <a:rPr lang="en-US" sz="2800" dirty="0" smtClean="0">
                <a:latin typeface="Gill Sans" pitchFamily="-108" charset="0"/>
              </a:rPr>
              <a:t>V and H </a:t>
            </a:r>
            <a:r>
              <a:rPr lang="en-US" sz="2800" dirty="0" smtClean="0">
                <a:latin typeface="Gill Sans" pitchFamily="-108" charset="0"/>
              </a:rPr>
              <a:t>pol. and PCT) from multiple sensors </a:t>
            </a:r>
            <a:endParaRPr lang="en-US" sz="2800" dirty="0" smtClean="0">
              <a:latin typeface="Gill Sans" pitchFamily="-108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Gill Sans" pitchFamily="-108" charset="0"/>
              </a:rPr>
              <a:t>SSM/I</a:t>
            </a:r>
            <a:r>
              <a:rPr lang="en-US" sz="2400" dirty="0" smtClean="0">
                <a:latin typeface="Gill Sans" pitchFamily="-108" charset="0"/>
              </a:rPr>
              <a:t>,  TRMM-TMI, AMSU-B,  AMSR-E, and  </a:t>
            </a:r>
            <a:r>
              <a:rPr lang="en-US" sz="2400" dirty="0" smtClean="0">
                <a:latin typeface="Gill Sans" pitchFamily="-108" charset="0"/>
              </a:rPr>
              <a:t>WINDSAT</a:t>
            </a:r>
            <a:endParaRPr lang="en-US" sz="2400" dirty="0" smtClean="0">
              <a:latin typeface="Gill Sans" pitchFamily="-10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Gill Sans" pitchFamily="-108" charset="0"/>
              </a:rPr>
              <a:t>Automated center location methods leveraged from other projects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Gill Sans" pitchFamily="-108" charset="0"/>
              </a:rPr>
              <a:t>MW predictor selections evaluated using a logistic regression model (Rozoff and Kossin 2011; </a:t>
            </a:r>
            <a:r>
              <a:rPr lang="en-US" sz="2800" i="1" dirty="0" smtClean="0">
                <a:latin typeface="Gill Sans" pitchFamily="-108" charset="0"/>
              </a:rPr>
              <a:t>WAF</a:t>
            </a:r>
            <a:r>
              <a:rPr lang="en-US" sz="2800" dirty="0" smtClean="0">
                <a:latin typeface="Gill Sans" pitchFamily="-10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Gill Sans" pitchFamily="-108" charset="0"/>
              </a:rPr>
              <a:t>the predictors </a:t>
            </a:r>
            <a:r>
              <a:rPr lang="en-US" sz="2800" dirty="0" smtClean="0">
                <a:latin typeface="Gill Sans" pitchFamily="-108" charset="0"/>
              </a:rPr>
              <a:t>also </a:t>
            </a:r>
            <a:r>
              <a:rPr lang="en-US" sz="2800" dirty="0" smtClean="0">
                <a:latin typeface="Gill Sans" pitchFamily="-108" charset="0"/>
              </a:rPr>
              <a:t>being tested</a:t>
            </a:r>
            <a:r>
              <a:rPr lang="en-US" sz="2800" dirty="0" smtClean="0">
                <a:latin typeface="Gill Sans" pitchFamily="-108" charset="0"/>
              </a:rPr>
              <a:t> </a:t>
            </a:r>
            <a:r>
              <a:rPr lang="en-US" sz="2800" dirty="0" smtClean="0">
                <a:latin typeface="Gill Sans" pitchFamily="-108" charset="0"/>
              </a:rPr>
              <a:t>in logistic regression, Bayesian, and </a:t>
            </a:r>
            <a:r>
              <a:rPr lang="en-US" sz="2800" dirty="0" smtClean="0">
                <a:latin typeface="Gill Sans" pitchFamily="-108" charset="0"/>
              </a:rPr>
              <a:t>LDA versions </a:t>
            </a:r>
            <a:endParaRPr lang="en-US" sz="2800" dirty="0" smtClean="0">
              <a:latin typeface="Gill Sans" pitchFamily="-10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(MW predictors)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Automated Center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ARCHER (Automated Regional Center Hurricane Eye Retrieval) </a:t>
            </a:r>
          </a:p>
          <a:p>
            <a:pPr lvl="1"/>
            <a:r>
              <a:rPr lang="en-US" dirty="0" smtClean="0"/>
              <a:t>Wimmers and Velden (2010)</a:t>
            </a:r>
          </a:p>
          <a:p>
            <a:r>
              <a:rPr lang="en-US" dirty="0" smtClean="0"/>
              <a:t>An objective ring detection scheme has been recently implemented that improves earlier results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GOES-R3 Annual Meeting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3" descr="dani040814-ring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041775" cy="33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648200" y="56388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Caption:  Horizontally </a:t>
            </a:r>
            <a:r>
              <a:rPr lang="en-US" i="1" dirty="0">
                <a:latin typeface="Calibri" pitchFamily="34" charset="0"/>
              </a:rPr>
              <a:t>polarized T</a:t>
            </a:r>
            <a:r>
              <a:rPr lang="en-US" i="1" baseline="-25000" dirty="0">
                <a:latin typeface="Calibri" pitchFamily="34" charset="0"/>
              </a:rPr>
              <a:t>b</a:t>
            </a:r>
            <a:r>
              <a:rPr lang="en-US" i="1" dirty="0" smtClean="0">
                <a:latin typeface="Calibri" pitchFamily="34" charset="0"/>
              </a:rPr>
              <a:t> (37 GHz) and </a:t>
            </a:r>
            <a:r>
              <a:rPr lang="en-US" i="1" dirty="0">
                <a:latin typeface="Calibri" pitchFamily="34" charset="0"/>
              </a:rPr>
              <a:t>objective ring [TMI; Danielle (2004)]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(37-GHz MW predictors)</a:t>
            </a:r>
            <a:endParaRPr lang="en-US" dirty="0"/>
          </a:p>
        </p:txBody>
      </p:sp>
      <p:pic>
        <p:nvPicPr>
          <p:cNvPr id="12" name="Content Placeholder 11" descr="skill_25_45vm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1143000"/>
            <a:ext cx="8382001" cy="399603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GOES-R3 Annual Meeting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4C0E-E21C-416D-A438-632F2178048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5105400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Improvements to the logistic RI model for the Atlantic (Rozoff and Kossin 2011; WAF) by incorporating improved microwave predictors. The forecasts are made at satellite passage times for all storms and also only for storms containing an intensity of at least 45 kt. Here, </a:t>
            </a:r>
            <a:r>
              <a:rPr lang="en-US" sz="1400" i="1" dirty="0" smtClean="0"/>
              <a:t>N = </a:t>
            </a:r>
            <a:r>
              <a:rPr lang="en-US" sz="1400" dirty="0" smtClean="0"/>
              <a:t>2720 for all storms and </a:t>
            </a:r>
            <a:r>
              <a:rPr lang="en-US" sz="1400" i="1" dirty="0" smtClean="0"/>
              <a:t>N</a:t>
            </a:r>
            <a:r>
              <a:rPr lang="en-US" sz="1400" dirty="0" smtClean="0"/>
              <a:t> = 2050 for storms at least 45 kt in intensity. The skill scores are determined from independent testing over 1998 – 2008. These results include SSMI, WINDSAT, TMI, and AMSRE.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</Template>
  <TotalTime>3016</TotalTime>
  <Words>1401</Words>
  <Application>Microsoft Office PowerPoint</Application>
  <PresentationFormat>On-screen Show (4:3)</PresentationFormat>
  <Paragraphs>181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CORP</vt:lpstr>
      <vt:lpstr>A Blended, Multi-Platform Tropical Cyclone Rapid Intensification Index</vt:lpstr>
      <vt:lpstr>Project Summary</vt:lpstr>
      <vt:lpstr>Justification</vt:lpstr>
      <vt:lpstr>Methodology</vt:lpstr>
      <vt:lpstr>6. FY11 Milestones</vt:lpstr>
      <vt:lpstr>6. FY11 Milestones (Cont.)</vt:lpstr>
      <vt:lpstr>Results (MW predictors)</vt:lpstr>
      <vt:lpstr>Results (MW predictors)</vt:lpstr>
      <vt:lpstr>Results (37-GHz MW predictors)</vt:lpstr>
      <vt:lpstr>Results (TPW and IR  PCs)</vt:lpstr>
      <vt:lpstr>Results (TPW and IR  PCs)</vt:lpstr>
      <vt:lpstr>Results (TPW and IR  PCs)</vt:lpstr>
      <vt:lpstr>PowerPoint Presentation</vt:lpstr>
      <vt:lpstr>Results (TPW and IR  PCs)</vt:lpstr>
      <vt:lpstr>Results (TPW, IR  PCs, &amp; MW)</vt:lpstr>
      <vt:lpstr>Lightning and Rapid Intensity Change</vt:lpstr>
      <vt:lpstr>Results (Lightning)</vt:lpstr>
      <vt:lpstr>Lightning Density versus Radius Stratified by Intensity Change in the next 24 hr</vt:lpstr>
      <vt:lpstr>Forecast improvements due to lightning input  during 2010 Proving Ground at NHC</vt:lpstr>
      <vt:lpstr>Plans (TPW, MW, IR PCs, &amp; Lightning)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Blended, Multi-Platform Tropical Cyclone Rapid Intensification Index</dc:title>
  <dc:creator>knaff</dc:creator>
  <cp:lastModifiedBy>Mark DeMaria</cp:lastModifiedBy>
  <cp:revision>185</cp:revision>
  <dcterms:created xsi:type="dcterms:W3CDTF">2011-08-24T18:37:55Z</dcterms:created>
  <dcterms:modified xsi:type="dcterms:W3CDTF">2011-09-21T14:07:28Z</dcterms:modified>
</cp:coreProperties>
</file>