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9"/>
  </p:notesMasterIdLst>
  <p:handoutMasterIdLst>
    <p:handoutMasterId r:id="rId20"/>
  </p:handoutMasterIdLst>
  <p:sldIdLst>
    <p:sldId id="614" r:id="rId2"/>
    <p:sldId id="1182" r:id="rId3"/>
    <p:sldId id="1181" r:id="rId4"/>
    <p:sldId id="1194" r:id="rId5"/>
    <p:sldId id="1184" r:id="rId6"/>
    <p:sldId id="1183" r:id="rId7"/>
    <p:sldId id="1189" r:id="rId8"/>
    <p:sldId id="1188" r:id="rId9"/>
    <p:sldId id="1180" r:id="rId10"/>
    <p:sldId id="1185" r:id="rId11"/>
    <p:sldId id="1149" r:id="rId12"/>
    <p:sldId id="1186" r:id="rId13"/>
    <p:sldId id="1192" r:id="rId14"/>
    <p:sldId id="1187" r:id="rId15"/>
    <p:sldId id="1190" r:id="rId16"/>
    <p:sldId id="1196" r:id="rId17"/>
    <p:sldId id="1193" r:id="rId1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99"/>
    <a:srgbClr val="1BE533"/>
    <a:srgbClr val="FFFF00"/>
    <a:srgbClr val="006600"/>
    <a:srgbClr val="00CC00"/>
    <a:srgbClr val="292929"/>
    <a:srgbClr val="1C1C1C"/>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2" autoAdjust="0"/>
    <p:restoredTop sz="86000" autoAdjust="0"/>
  </p:normalViewPr>
  <p:slideViewPr>
    <p:cSldViewPr snapToGrid="0">
      <p:cViewPr varScale="1">
        <p:scale>
          <a:sx n="60" d="100"/>
          <a:sy n="60" d="100"/>
        </p:scale>
        <p:origin x="-1536" y="-78"/>
      </p:cViewPr>
      <p:guideLst>
        <p:guide orient="horz" pos="1259"/>
        <p:guide pos="201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1" y="2"/>
            <a:ext cx="3167063" cy="476250"/>
          </a:xfrm>
          <a:prstGeom prst="rect">
            <a:avLst/>
          </a:prstGeom>
          <a:noFill/>
          <a:ln w="9525">
            <a:noFill/>
            <a:miter lim="800000"/>
            <a:headEnd/>
            <a:tailEnd/>
          </a:ln>
          <a:effectLst/>
        </p:spPr>
        <p:txBody>
          <a:bodyPr vert="horz" wrap="square" lIns="96819" tIns="48416" rIns="96819" bIns="48416" numCol="1" anchor="t" anchorCtr="0" compatLnSpc="1">
            <a:prstTxWarp prst="textNoShape">
              <a:avLst/>
            </a:prstTxWarp>
          </a:bodyPr>
          <a:lstStyle>
            <a:lvl1pPr algn="l" defTabSz="970544" eaLnBrk="0" hangingPunct="0">
              <a:spcBef>
                <a:spcPct val="0"/>
              </a:spcBef>
              <a:defRPr sz="1300">
                <a:latin typeface="Arial" charset="0"/>
              </a:defRPr>
            </a:lvl1pPr>
          </a:lstStyle>
          <a:p>
            <a:pPr>
              <a:defRPr/>
            </a:pPr>
            <a:endParaRPr lang="en-US"/>
          </a:p>
        </p:txBody>
      </p:sp>
      <p:sp>
        <p:nvSpPr>
          <p:cNvPr id="230403" name="Rectangle 3"/>
          <p:cNvSpPr>
            <a:spLocks noGrp="1" noChangeArrowheads="1"/>
          </p:cNvSpPr>
          <p:nvPr>
            <p:ph type="dt" sz="quarter" idx="1"/>
          </p:nvPr>
        </p:nvSpPr>
        <p:spPr bwMode="auto">
          <a:xfrm>
            <a:off x="4148139" y="2"/>
            <a:ext cx="3167062" cy="476250"/>
          </a:xfrm>
          <a:prstGeom prst="rect">
            <a:avLst/>
          </a:prstGeom>
          <a:noFill/>
          <a:ln w="9525">
            <a:noFill/>
            <a:miter lim="800000"/>
            <a:headEnd/>
            <a:tailEnd/>
          </a:ln>
          <a:effectLst/>
        </p:spPr>
        <p:txBody>
          <a:bodyPr vert="horz" wrap="square" lIns="96819" tIns="48416" rIns="96819" bIns="48416" numCol="1" anchor="t" anchorCtr="0" compatLnSpc="1">
            <a:prstTxWarp prst="textNoShape">
              <a:avLst/>
            </a:prstTxWarp>
          </a:bodyPr>
          <a:lstStyle>
            <a:lvl1pPr algn="r" defTabSz="970544" eaLnBrk="0" hangingPunct="0">
              <a:spcBef>
                <a:spcPct val="0"/>
              </a:spcBef>
              <a:defRPr sz="1300">
                <a:latin typeface="Arial" charset="0"/>
              </a:defRPr>
            </a:lvl1pPr>
          </a:lstStyle>
          <a:p>
            <a:pPr>
              <a:defRPr/>
            </a:pPr>
            <a:endParaRPr lang="en-US"/>
          </a:p>
        </p:txBody>
      </p:sp>
      <p:sp>
        <p:nvSpPr>
          <p:cNvPr id="230404" name="Rectangle 4"/>
          <p:cNvSpPr>
            <a:spLocks noGrp="1" noChangeArrowheads="1"/>
          </p:cNvSpPr>
          <p:nvPr>
            <p:ph type="ftr" sz="quarter" idx="2"/>
          </p:nvPr>
        </p:nvSpPr>
        <p:spPr bwMode="auto">
          <a:xfrm>
            <a:off x="1" y="9147175"/>
            <a:ext cx="3167063" cy="474663"/>
          </a:xfrm>
          <a:prstGeom prst="rect">
            <a:avLst/>
          </a:prstGeom>
          <a:noFill/>
          <a:ln w="9525">
            <a:noFill/>
            <a:miter lim="800000"/>
            <a:headEnd/>
            <a:tailEnd/>
          </a:ln>
          <a:effectLst/>
        </p:spPr>
        <p:txBody>
          <a:bodyPr vert="horz" wrap="square" lIns="96819" tIns="48416" rIns="96819" bIns="48416" numCol="1" anchor="b" anchorCtr="0" compatLnSpc="1">
            <a:prstTxWarp prst="textNoShape">
              <a:avLst/>
            </a:prstTxWarp>
          </a:bodyPr>
          <a:lstStyle>
            <a:lvl1pPr algn="l" defTabSz="970544" eaLnBrk="0" hangingPunct="0">
              <a:spcBef>
                <a:spcPct val="0"/>
              </a:spcBef>
              <a:defRPr sz="1300">
                <a:latin typeface="Arial" charset="0"/>
              </a:defRPr>
            </a:lvl1pPr>
          </a:lstStyle>
          <a:p>
            <a:pPr>
              <a:defRPr/>
            </a:pPr>
            <a:endParaRPr lang="en-US"/>
          </a:p>
        </p:txBody>
      </p:sp>
      <p:sp>
        <p:nvSpPr>
          <p:cNvPr id="230405" name="Rectangle 5"/>
          <p:cNvSpPr>
            <a:spLocks noGrp="1" noChangeArrowheads="1"/>
          </p:cNvSpPr>
          <p:nvPr>
            <p:ph type="sldNum" sz="quarter" idx="3"/>
          </p:nvPr>
        </p:nvSpPr>
        <p:spPr bwMode="auto">
          <a:xfrm>
            <a:off x="4148139" y="9147175"/>
            <a:ext cx="3167062" cy="474663"/>
          </a:xfrm>
          <a:prstGeom prst="rect">
            <a:avLst/>
          </a:prstGeom>
          <a:noFill/>
          <a:ln w="9525">
            <a:noFill/>
            <a:miter lim="800000"/>
            <a:headEnd/>
            <a:tailEnd/>
          </a:ln>
          <a:effectLst/>
        </p:spPr>
        <p:txBody>
          <a:bodyPr vert="horz" wrap="square" lIns="96819" tIns="48416" rIns="96819" bIns="48416" numCol="1" anchor="b" anchorCtr="0" compatLnSpc="1">
            <a:prstTxWarp prst="textNoShape">
              <a:avLst/>
            </a:prstTxWarp>
          </a:bodyPr>
          <a:lstStyle>
            <a:lvl1pPr algn="r" defTabSz="970544" eaLnBrk="0" hangingPunct="0">
              <a:spcBef>
                <a:spcPct val="0"/>
              </a:spcBef>
              <a:defRPr sz="1300">
                <a:latin typeface="Arial" charset="0"/>
              </a:defRPr>
            </a:lvl1pPr>
          </a:lstStyle>
          <a:p>
            <a:pPr>
              <a:defRPr/>
            </a:pPr>
            <a:fld id="{4A0582C8-66BA-467E-84D4-393D9A281D8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3167063" cy="481013"/>
          </a:xfrm>
          <a:prstGeom prst="rect">
            <a:avLst/>
          </a:prstGeom>
          <a:noFill/>
          <a:ln w="9525">
            <a:noFill/>
            <a:miter lim="800000"/>
            <a:headEnd/>
            <a:tailEnd/>
          </a:ln>
          <a:effectLst/>
        </p:spPr>
        <p:txBody>
          <a:bodyPr vert="horz" wrap="square" lIns="96819" tIns="48416" rIns="96819" bIns="48416" numCol="1" anchor="t" anchorCtr="0" compatLnSpc="1">
            <a:prstTxWarp prst="textNoShape">
              <a:avLst/>
            </a:prstTxWarp>
          </a:bodyPr>
          <a:lstStyle>
            <a:lvl1pPr algn="l" defTabSz="970544" eaLnBrk="0" hangingPunct="0">
              <a:spcBef>
                <a:spcPct val="0"/>
              </a:spcBef>
              <a:defRPr sz="1300">
                <a:latin typeface="Arial" charset="0"/>
              </a:defRPr>
            </a:lvl1pPr>
          </a:lstStyle>
          <a:p>
            <a:pPr>
              <a:defRPr/>
            </a:pPr>
            <a:endParaRPr lang="en-US"/>
          </a:p>
        </p:txBody>
      </p:sp>
      <p:sp>
        <p:nvSpPr>
          <p:cNvPr id="14339" name="Rectangle 3"/>
          <p:cNvSpPr>
            <a:spLocks noGrp="1" noChangeArrowheads="1"/>
          </p:cNvSpPr>
          <p:nvPr>
            <p:ph type="dt" idx="1"/>
          </p:nvPr>
        </p:nvSpPr>
        <p:spPr bwMode="auto">
          <a:xfrm>
            <a:off x="4148139" y="2"/>
            <a:ext cx="3167062" cy="481013"/>
          </a:xfrm>
          <a:prstGeom prst="rect">
            <a:avLst/>
          </a:prstGeom>
          <a:noFill/>
          <a:ln w="9525">
            <a:noFill/>
            <a:miter lim="800000"/>
            <a:headEnd/>
            <a:tailEnd/>
          </a:ln>
          <a:effectLst/>
        </p:spPr>
        <p:txBody>
          <a:bodyPr vert="horz" wrap="square" lIns="96819" tIns="48416" rIns="96819" bIns="48416" numCol="1" anchor="t" anchorCtr="0" compatLnSpc="1">
            <a:prstTxWarp prst="textNoShape">
              <a:avLst/>
            </a:prstTxWarp>
          </a:bodyPr>
          <a:lstStyle>
            <a:lvl1pPr algn="r" defTabSz="970544" eaLnBrk="0" hangingPunct="0">
              <a:spcBef>
                <a:spcPct val="0"/>
              </a:spcBef>
              <a:defRPr sz="130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74726" y="4560891"/>
            <a:ext cx="5365750" cy="4319587"/>
          </a:xfrm>
          <a:prstGeom prst="rect">
            <a:avLst/>
          </a:prstGeom>
          <a:noFill/>
          <a:ln w="9525">
            <a:noFill/>
            <a:miter lim="800000"/>
            <a:headEnd/>
            <a:tailEnd/>
          </a:ln>
          <a:effectLst/>
        </p:spPr>
        <p:txBody>
          <a:bodyPr vert="horz" wrap="square" lIns="96819" tIns="48416" rIns="96819" bIns="484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9120188"/>
            <a:ext cx="3167063" cy="481012"/>
          </a:xfrm>
          <a:prstGeom prst="rect">
            <a:avLst/>
          </a:prstGeom>
          <a:noFill/>
          <a:ln w="9525">
            <a:noFill/>
            <a:miter lim="800000"/>
            <a:headEnd/>
            <a:tailEnd/>
          </a:ln>
          <a:effectLst/>
        </p:spPr>
        <p:txBody>
          <a:bodyPr vert="horz" wrap="square" lIns="96819" tIns="48416" rIns="96819" bIns="48416" numCol="1" anchor="b" anchorCtr="0" compatLnSpc="1">
            <a:prstTxWarp prst="textNoShape">
              <a:avLst/>
            </a:prstTxWarp>
          </a:bodyPr>
          <a:lstStyle>
            <a:lvl1pPr algn="l" defTabSz="970544" eaLnBrk="0" hangingPunct="0">
              <a:spcBef>
                <a:spcPct val="0"/>
              </a:spcBef>
              <a:defRPr sz="13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4148139" y="9120188"/>
            <a:ext cx="3167062" cy="481012"/>
          </a:xfrm>
          <a:prstGeom prst="rect">
            <a:avLst/>
          </a:prstGeom>
          <a:noFill/>
          <a:ln w="9525">
            <a:noFill/>
            <a:miter lim="800000"/>
            <a:headEnd/>
            <a:tailEnd/>
          </a:ln>
          <a:effectLst/>
        </p:spPr>
        <p:txBody>
          <a:bodyPr vert="horz" wrap="square" lIns="96819" tIns="48416" rIns="96819" bIns="48416" numCol="1" anchor="b" anchorCtr="0" compatLnSpc="1">
            <a:prstTxWarp prst="textNoShape">
              <a:avLst/>
            </a:prstTxWarp>
          </a:bodyPr>
          <a:lstStyle>
            <a:lvl1pPr algn="r" defTabSz="970544" eaLnBrk="0" hangingPunct="0">
              <a:spcBef>
                <a:spcPct val="0"/>
              </a:spcBef>
              <a:defRPr sz="1300">
                <a:latin typeface="Arial" charset="0"/>
              </a:defRPr>
            </a:lvl1pPr>
          </a:lstStyle>
          <a:p>
            <a:pPr>
              <a:defRPr/>
            </a:pPr>
            <a:fld id="{51B91283-E161-4E00-A18C-314DF7B212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66165"/>
            <a:fld id="{EF223530-C486-4175-AA88-70E99230B707}" type="slidenum">
              <a:rPr lang="en-US" smtClean="0"/>
              <a:pPr defTabSz="966165"/>
              <a:t>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B91283-E161-4E00-A18C-314DF7B21268}"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marL="179453" indent="-179453"/>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69370"/>
            <a:fld id="{EDC3DDD6-B0D0-47E0-BCBA-D08ABC48506C}" type="slidenum">
              <a:rPr lang="en-US" smtClean="0"/>
              <a:pPr defTabSz="969370"/>
              <a:t>13</a:t>
            </a:fld>
            <a:endParaRPr lang="en-US" dirty="0" smtClean="0"/>
          </a:p>
        </p:txBody>
      </p:sp>
      <p:sp>
        <p:nvSpPr>
          <p:cNvPr id="20483" name="Rectangle 2"/>
          <p:cNvSpPr>
            <a:spLocks noGrp="1" noRot="1" noChangeAspect="1" noChangeArrowheads="1" noTextEdit="1"/>
          </p:cNvSpPr>
          <p:nvPr>
            <p:ph type="sldImg"/>
          </p:nvPr>
        </p:nvSpPr>
        <p:spPr>
          <a:xfrm>
            <a:off x="1287463" y="754063"/>
            <a:ext cx="4751387" cy="3562350"/>
          </a:xfrm>
          <a:ln w="12700" cap="flat">
            <a:solidFill>
              <a:schemeClr val="tx1"/>
            </a:solidFill>
          </a:ln>
        </p:spPr>
      </p:sp>
      <p:sp>
        <p:nvSpPr>
          <p:cNvPr id="20484" name="Rectangle 3"/>
          <p:cNvSpPr>
            <a:spLocks noGrp="1" noChangeArrowheads="1"/>
          </p:cNvSpPr>
          <p:nvPr>
            <p:ph type="body" idx="1"/>
          </p:nvPr>
        </p:nvSpPr>
        <p:spPr>
          <a:xfrm>
            <a:off x="963614" y="4560888"/>
            <a:ext cx="5387975" cy="4786312"/>
          </a:xfrm>
          <a:noFill/>
          <a:ln w="3175">
            <a:solidFill>
              <a:schemeClr val="tx1"/>
            </a:solidFill>
          </a:ln>
        </p:spPr>
        <p:txBody>
          <a:bodyPr lIns="97071" tIns="48537" rIns="97071" bIns="48537"/>
          <a:lstStyle/>
          <a:p>
            <a:endParaRPr lang="en-US" sz="2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C49AA-4CC2-4D25-B8F1-F432B9BCCA6F}" type="slidenum">
              <a:rPr lang="en-US"/>
              <a:pPr/>
              <a:t>16</a:t>
            </a:fld>
            <a:endParaRPr lang="en-US"/>
          </a:p>
        </p:txBody>
      </p:sp>
      <p:sp>
        <p:nvSpPr>
          <p:cNvPr id="2095106" name="Rectangle 2"/>
          <p:cNvSpPr>
            <a:spLocks noGrp="1" noRot="1" noChangeAspect="1" noChangeArrowheads="1" noTextEdit="1"/>
          </p:cNvSpPr>
          <p:nvPr>
            <p:ph type="sldImg"/>
          </p:nvPr>
        </p:nvSpPr>
        <p:spPr>
          <a:ln/>
        </p:spPr>
      </p:sp>
      <p:sp>
        <p:nvSpPr>
          <p:cNvPr id="2095107" name="Rectangle 3"/>
          <p:cNvSpPr>
            <a:spLocks noGrp="1" noChangeArrowheads="1"/>
          </p:cNvSpPr>
          <p:nvPr>
            <p:ph type="body" idx="1"/>
          </p:nvPr>
        </p:nvSpPr>
        <p:spPr/>
        <p:txBody>
          <a:bodyPr/>
          <a:lstStyle/>
          <a:p>
            <a:pPr>
              <a:lnSpc>
                <a:spcPct val="80000"/>
              </a:lnSpc>
            </a:pPr>
            <a:r>
              <a:rPr lang="en-US" sz="900" dirty="0"/>
              <a:t>Points to make:</a:t>
            </a:r>
          </a:p>
          <a:p>
            <a:pPr>
              <a:lnSpc>
                <a:spcPct val="80000"/>
              </a:lnSpc>
            </a:pPr>
            <a:endParaRPr lang="en-US" sz="900" dirty="0"/>
          </a:p>
          <a:p>
            <a:pPr>
              <a:lnSpc>
                <a:spcPct val="80000"/>
              </a:lnSpc>
              <a:buFontTx/>
              <a:buChar char="-"/>
            </a:pPr>
            <a:r>
              <a:rPr lang="en-US" sz="900" dirty="0"/>
              <a:t>The earth is constantly bombarded by charged particles flowing outward from the sun (solar wind).</a:t>
            </a:r>
          </a:p>
          <a:p>
            <a:pPr>
              <a:lnSpc>
                <a:spcPct val="80000"/>
              </a:lnSpc>
              <a:buFontTx/>
              <a:buChar char="-"/>
            </a:pPr>
            <a:r>
              <a:rPr lang="en-US" sz="900" dirty="0"/>
              <a:t>The pressure of the solar wind compresses the earth magnetic fields on the dayside and stretches them out on the </a:t>
            </a:r>
            <a:r>
              <a:rPr lang="en-US" sz="900" dirty="0" err="1"/>
              <a:t>nightside</a:t>
            </a:r>
            <a:r>
              <a:rPr lang="en-US" sz="900" dirty="0"/>
              <a:t> creating the magnetosphere.</a:t>
            </a:r>
          </a:p>
          <a:p>
            <a:pPr>
              <a:lnSpc>
                <a:spcPct val="80000"/>
              </a:lnSpc>
              <a:buFontTx/>
              <a:buChar char="-"/>
            </a:pPr>
            <a:r>
              <a:rPr lang="en-US" sz="900" dirty="0"/>
              <a:t>The solar wind varies greatly in dynamic pressure (density &amp; speed) – solar, coronal mass ejections release enormous amounts of high energy particles at high speeds which can greatly affect “space weather” at the earth. </a:t>
            </a:r>
          </a:p>
          <a:p>
            <a:pPr>
              <a:lnSpc>
                <a:spcPct val="80000"/>
              </a:lnSpc>
              <a:buFontTx/>
              <a:buChar char="-"/>
            </a:pPr>
            <a:r>
              <a:rPr lang="en-US" sz="900" dirty="0"/>
              <a:t>The accompanying movie provides a more accurate depiction of the relative scale sizes for the sun and earth.  </a:t>
            </a:r>
          </a:p>
          <a:p>
            <a:pPr>
              <a:lnSpc>
                <a:spcPct val="80000"/>
              </a:lnSpc>
            </a:pPr>
            <a:endParaRPr lang="en-US" sz="900" dirty="0"/>
          </a:p>
          <a:p>
            <a:pPr>
              <a:lnSpc>
                <a:spcPct val="80000"/>
              </a:lnSpc>
            </a:pPr>
            <a:endParaRPr lang="en-US" sz="900" dirty="0"/>
          </a:p>
          <a:p>
            <a:pPr>
              <a:lnSpc>
                <a:spcPct val="80000"/>
              </a:lnSpc>
            </a:pPr>
            <a:r>
              <a:rPr lang="en-US" sz="900" dirty="0"/>
              <a:t>The earth is constantly bombarded by the streaming charged particles of the solar wind.  The earth’s magnetic field effectively blocks these particles and causes them to deflect, for the most part, around the earth.  The pressure of the solar wind on the sunward side of the earth compresses the dayside magnetic field and elongates the field on the </a:t>
            </a:r>
            <a:r>
              <a:rPr lang="en-US" sz="900" dirty="0" err="1"/>
              <a:t>nightside</a:t>
            </a:r>
            <a:r>
              <a:rPr lang="en-US" sz="900" dirty="0"/>
              <a:t>.  Embedded within the high-beta plasma of the solar wind is the highly dynamic interplanetary magnetic field (IMF). Depending on the orientation of the IMF with respect to the earth’s geomagnetic field there can be either strong coupling between the IMF and the terrestrial field or weaker coupling.</a:t>
            </a:r>
            <a:endParaRPr lang="en-US" altLang="ja-JP" sz="900" dirty="0"/>
          </a:p>
          <a:p>
            <a:pPr>
              <a:lnSpc>
                <a:spcPct val="80000"/>
              </a:lnSpc>
            </a:pPr>
            <a:r>
              <a:rPr lang="en-US" altLang="ja-JP" sz="900" dirty="0"/>
              <a:t>This cartoon illustrates the configuration of the earth’s outer magnetic field under the influence of the solar wind. Prior to the mid 1960’s there was vigorous debate concerning whether the earth’s magnetic topology was open or closed; that is, if the geomagnetic field did or did not, respectively, merge with the IMF.  The currently accepted notion is that the earth’s magnetic topology is open and that the IMF and geomagnetic fields merge on the dayside and reconnect within the tail region. The physics which govern these processes are complex and modeling their interaction is only possible using non-linear plasma theory.  On the dayside there is anecdotal evidence for magnetic field merging from satellites near the space-earth interface typically referred to as the magnetopause.  The evidence for magnetic merging within the lower atmosphere can be seen in the motion of discrete </a:t>
            </a:r>
            <a:r>
              <a:rPr lang="en-US" altLang="ja-JP" sz="900" dirty="0" err="1"/>
              <a:t>auroral</a:t>
            </a:r>
            <a:r>
              <a:rPr lang="en-US" altLang="ja-JP" sz="900" dirty="0"/>
              <a:t> structures that form within the </a:t>
            </a:r>
            <a:r>
              <a:rPr lang="en-US" altLang="ja-JP" sz="900" dirty="0" err="1"/>
              <a:t>auroral</a:t>
            </a:r>
            <a:r>
              <a:rPr lang="en-US" altLang="ja-JP" sz="900" dirty="0"/>
              <a:t> zone near noon and then move </a:t>
            </a:r>
            <a:r>
              <a:rPr lang="en-US" altLang="ja-JP" sz="900" dirty="0" err="1"/>
              <a:t>poleward</a:t>
            </a:r>
            <a:r>
              <a:rPr lang="en-US" altLang="ja-JP" sz="900" dirty="0"/>
              <a:t>.  Similarly on the </a:t>
            </a:r>
            <a:r>
              <a:rPr lang="en-US" altLang="ja-JP" sz="900" dirty="0" err="1"/>
              <a:t>nightside</a:t>
            </a:r>
            <a:r>
              <a:rPr lang="en-US" altLang="ja-JP" sz="900" dirty="0"/>
              <a:t> the stretched magnetic field lines reconnect and tend to snap back to a more dipolar configuration which causes transient currents to flow within the </a:t>
            </a:r>
            <a:r>
              <a:rPr lang="en-US" altLang="ja-JP" sz="900" dirty="0" err="1"/>
              <a:t>auroral</a:t>
            </a:r>
            <a:r>
              <a:rPr lang="en-US" altLang="ja-JP" sz="900" dirty="0"/>
              <a:t> zones resulting in ground-based magnetic perturbations. </a:t>
            </a:r>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noaa_round_x"/>
          <p:cNvPicPr>
            <a:picLocks noChangeAspect="1" noChangeArrowheads="1"/>
          </p:cNvPicPr>
          <p:nvPr/>
        </p:nvPicPr>
        <p:blipFill>
          <a:blip r:embed="rId13" cstate="print">
            <a:clrChange>
              <a:clrFrom>
                <a:srgbClr val="00F0E2"/>
              </a:clrFrom>
              <a:clrTo>
                <a:srgbClr val="00F0E2">
                  <a:alpha val="0"/>
                </a:srgbClr>
              </a:clrTo>
            </a:clrChange>
          </a:blip>
          <a:srcRect/>
          <a:stretch>
            <a:fillRect/>
          </a:stretch>
        </p:blipFill>
        <p:spPr bwMode="auto">
          <a:xfrm>
            <a:off x="163513" y="0"/>
            <a:ext cx="914400" cy="914400"/>
          </a:xfrm>
          <a:prstGeom prst="rect">
            <a:avLst/>
          </a:prstGeom>
          <a:noFill/>
          <a:ln w="9525">
            <a:noFill/>
            <a:miter lim="800000"/>
            <a:headEnd/>
            <a:tailEnd/>
          </a:ln>
        </p:spPr>
      </p:pic>
      <p:sp>
        <p:nvSpPr>
          <p:cNvPr id="487427" name="Text Box 3"/>
          <p:cNvSpPr txBox="1">
            <a:spLocks noChangeArrowheads="1"/>
          </p:cNvSpPr>
          <p:nvPr/>
        </p:nvSpPr>
        <p:spPr bwMode="auto">
          <a:xfrm>
            <a:off x="8477250" y="6629400"/>
            <a:ext cx="476250" cy="228600"/>
          </a:xfrm>
          <a:prstGeom prst="rect">
            <a:avLst/>
          </a:prstGeom>
          <a:noFill/>
          <a:ln w="12700">
            <a:noFill/>
            <a:miter lim="800000"/>
            <a:headEnd type="none" w="sm" len="sm"/>
            <a:tailEnd type="none" w="sm" len="sm"/>
          </a:ln>
          <a:effectLst/>
        </p:spPr>
        <p:txBody>
          <a:bodyPr>
            <a:spAutoFit/>
          </a:bodyPr>
          <a:lstStyle/>
          <a:p>
            <a:pPr algn="r">
              <a:spcBef>
                <a:spcPct val="50000"/>
              </a:spcBef>
              <a:defRPr/>
            </a:pPr>
            <a:fld id="{938B469C-DB18-455F-BAB9-C521BDEAB931}" type="slidenum">
              <a:rPr lang="en-US" sz="900">
                <a:solidFill>
                  <a:srgbClr val="000099"/>
                </a:solidFill>
              </a:rPr>
              <a:pPr algn="r">
                <a:spcBef>
                  <a:spcPct val="50000"/>
                </a:spcBef>
                <a:defRPr/>
              </a:pPr>
              <a:t>‹#›</a:t>
            </a:fld>
            <a:endParaRPr lang="en-US" sz="900">
              <a:solidFill>
                <a:srgbClr val="000099"/>
              </a:solidFill>
            </a:endParaRPr>
          </a:p>
        </p:txBody>
      </p:sp>
      <p:sp>
        <p:nvSpPr>
          <p:cNvPr id="487429" name="Rectangle 5"/>
          <p:cNvSpPr>
            <a:spLocks noChangeArrowheads="1"/>
          </p:cNvSpPr>
          <p:nvPr/>
        </p:nvSpPr>
        <p:spPr bwMode="auto">
          <a:xfrm>
            <a:off x="914400" y="1219200"/>
            <a:ext cx="7467600" cy="228600"/>
          </a:xfrm>
          <a:prstGeom prst="rect">
            <a:avLst/>
          </a:prstGeom>
          <a:noFill/>
          <a:ln w="9525">
            <a:noFill/>
            <a:miter lim="800000"/>
            <a:headEnd/>
            <a:tailEnd/>
          </a:ln>
          <a:effectLst/>
        </p:spPr>
        <p:txBody>
          <a:bodyPr wrap="none" anchor="ctr">
            <a:spAutoFit/>
          </a:bodyPr>
          <a:lstStyle/>
          <a:p>
            <a:pPr algn="ctr">
              <a:spcBef>
                <a:spcPct val="20000"/>
              </a:spcBef>
              <a:defRPr/>
            </a:pPr>
            <a:endParaRPr lang="en-US"/>
          </a:p>
        </p:txBody>
      </p:sp>
      <p:sp>
        <p:nvSpPr>
          <p:cNvPr id="487430" name="Rectangle 6"/>
          <p:cNvSpPr>
            <a:spLocks noChangeArrowheads="1"/>
          </p:cNvSpPr>
          <p:nvPr/>
        </p:nvSpPr>
        <p:spPr bwMode="auto">
          <a:xfrm>
            <a:off x="762000" y="1219200"/>
            <a:ext cx="7620000" cy="228600"/>
          </a:xfrm>
          <a:prstGeom prst="rect">
            <a:avLst/>
          </a:prstGeom>
          <a:noFill/>
          <a:ln w="9525">
            <a:noFill/>
            <a:miter lim="800000"/>
            <a:headEnd/>
            <a:tailEnd/>
          </a:ln>
          <a:effectLst/>
        </p:spPr>
        <p:txBody>
          <a:bodyPr wrap="none" anchor="ctr">
            <a:spAutoFit/>
          </a:bodyPr>
          <a:lstStyle/>
          <a:p>
            <a:pPr algn="ctr">
              <a:spcBef>
                <a:spcPct val="20000"/>
              </a:spcBef>
              <a:defRPr/>
            </a:pPr>
            <a:endParaRPr lang="en-US"/>
          </a:p>
        </p:txBody>
      </p:sp>
      <p:sp>
        <p:nvSpPr>
          <p:cNvPr id="487431" name="Rectangle 7"/>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anchor="ctr" anchorCtr="1"/>
          <a:lstStyle/>
          <a:p>
            <a:pPr algn="ctr">
              <a:spcBef>
                <a:spcPct val="20000"/>
              </a:spcBef>
              <a:defRPr/>
            </a:pPr>
            <a:endParaRPr lang="en-US" sz="2000"/>
          </a:p>
        </p:txBody>
      </p:sp>
      <p:sp>
        <p:nvSpPr>
          <p:cNvPr id="487444" name="Text Box 20"/>
          <p:cNvSpPr txBox="1">
            <a:spLocks noChangeArrowheads="1"/>
          </p:cNvSpPr>
          <p:nvPr/>
        </p:nvSpPr>
        <p:spPr bwMode="auto">
          <a:xfrm>
            <a:off x="68263" y="6557963"/>
            <a:ext cx="1924050" cy="276225"/>
          </a:xfrm>
          <a:prstGeom prst="rect">
            <a:avLst/>
          </a:prstGeom>
          <a:noFill/>
          <a:ln w="9525">
            <a:noFill/>
            <a:miter lim="800000"/>
            <a:headEnd/>
            <a:tailEnd/>
          </a:ln>
          <a:effectLst/>
        </p:spPr>
        <p:txBody>
          <a:bodyPr wrap="none">
            <a:spAutoFit/>
          </a:bodyPr>
          <a:lstStyle/>
          <a:p>
            <a:pPr>
              <a:spcBef>
                <a:spcPct val="20000"/>
              </a:spcBef>
              <a:defRPr/>
            </a:pPr>
            <a:r>
              <a:rPr lang="en-US" sz="1200" i="1" dirty="0">
                <a:solidFill>
                  <a:srgbClr val="000099"/>
                </a:solidFill>
              </a:rPr>
              <a:t>GOES-RRR 23 Sep 2011</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med">
    <p:pull dir="ld"/>
  </p:transition>
  <p:txStyles>
    <p:titleStyle>
      <a:lvl1pPr algn="ctr" defTabSz="960438" rtl="0" eaLnBrk="0" fontAlgn="base" hangingPunct="0">
        <a:lnSpc>
          <a:spcPct val="80000"/>
        </a:lnSpc>
        <a:spcBef>
          <a:spcPct val="0"/>
        </a:spcBef>
        <a:spcAft>
          <a:spcPct val="0"/>
        </a:spcAft>
        <a:defRPr sz="3200" b="1">
          <a:solidFill>
            <a:srgbClr val="0D2B88"/>
          </a:solidFill>
          <a:latin typeface="+mj-lt"/>
          <a:ea typeface="+mj-ea"/>
          <a:cs typeface="+mj-cs"/>
        </a:defRPr>
      </a:lvl1pPr>
      <a:lvl2pPr algn="ctr" defTabSz="960438" rtl="0" eaLnBrk="0" fontAlgn="base" hangingPunct="0">
        <a:lnSpc>
          <a:spcPct val="80000"/>
        </a:lnSpc>
        <a:spcBef>
          <a:spcPct val="0"/>
        </a:spcBef>
        <a:spcAft>
          <a:spcPct val="0"/>
        </a:spcAft>
        <a:defRPr sz="3200" b="1">
          <a:solidFill>
            <a:srgbClr val="0D2B88"/>
          </a:solidFill>
          <a:latin typeface="Arial" charset="0"/>
        </a:defRPr>
      </a:lvl2pPr>
      <a:lvl3pPr algn="ctr" defTabSz="960438" rtl="0" eaLnBrk="0" fontAlgn="base" hangingPunct="0">
        <a:lnSpc>
          <a:spcPct val="80000"/>
        </a:lnSpc>
        <a:spcBef>
          <a:spcPct val="0"/>
        </a:spcBef>
        <a:spcAft>
          <a:spcPct val="0"/>
        </a:spcAft>
        <a:defRPr sz="3200" b="1">
          <a:solidFill>
            <a:srgbClr val="0D2B88"/>
          </a:solidFill>
          <a:latin typeface="Arial" charset="0"/>
        </a:defRPr>
      </a:lvl3pPr>
      <a:lvl4pPr algn="ctr" defTabSz="960438" rtl="0" eaLnBrk="0" fontAlgn="base" hangingPunct="0">
        <a:lnSpc>
          <a:spcPct val="80000"/>
        </a:lnSpc>
        <a:spcBef>
          <a:spcPct val="0"/>
        </a:spcBef>
        <a:spcAft>
          <a:spcPct val="0"/>
        </a:spcAft>
        <a:defRPr sz="3200" b="1">
          <a:solidFill>
            <a:srgbClr val="0D2B88"/>
          </a:solidFill>
          <a:latin typeface="Arial" charset="0"/>
        </a:defRPr>
      </a:lvl4pPr>
      <a:lvl5pPr algn="ctr" defTabSz="960438" rtl="0" eaLnBrk="0" fontAlgn="base" hangingPunct="0">
        <a:lnSpc>
          <a:spcPct val="80000"/>
        </a:lnSpc>
        <a:spcBef>
          <a:spcPct val="0"/>
        </a:spcBef>
        <a:spcAft>
          <a:spcPct val="0"/>
        </a:spcAft>
        <a:defRPr sz="3200" b="1">
          <a:solidFill>
            <a:srgbClr val="0D2B88"/>
          </a:solidFill>
          <a:latin typeface="Arial" charset="0"/>
        </a:defRPr>
      </a:lvl5pPr>
      <a:lvl6pPr marL="457200" algn="ctr" defTabSz="960438" rtl="0" fontAlgn="base">
        <a:lnSpc>
          <a:spcPct val="80000"/>
        </a:lnSpc>
        <a:spcBef>
          <a:spcPct val="0"/>
        </a:spcBef>
        <a:spcAft>
          <a:spcPct val="0"/>
        </a:spcAft>
        <a:defRPr sz="3200" b="1">
          <a:solidFill>
            <a:srgbClr val="0D2B88"/>
          </a:solidFill>
          <a:latin typeface="Arial" charset="0"/>
        </a:defRPr>
      </a:lvl6pPr>
      <a:lvl7pPr marL="914400" algn="ctr" defTabSz="960438" rtl="0" fontAlgn="base">
        <a:lnSpc>
          <a:spcPct val="80000"/>
        </a:lnSpc>
        <a:spcBef>
          <a:spcPct val="0"/>
        </a:spcBef>
        <a:spcAft>
          <a:spcPct val="0"/>
        </a:spcAft>
        <a:defRPr sz="3200" b="1">
          <a:solidFill>
            <a:srgbClr val="0D2B88"/>
          </a:solidFill>
          <a:latin typeface="Arial" charset="0"/>
        </a:defRPr>
      </a:lvl7pPr>
      <a:lvl8pPr marL="1371600" algn="ctr" defTabSz="960438" rtl="0" fontAlgn="base">
        <a:lnSpc>
          <a:spcPct val="80000"/>
        </a:lnSpc>
        <a:spcBef>
          <a:spcPct val="0"/>
        </a:spcBef>
        <a:spcAft>
          <a:spcPct val="0"/>
        </a:spcAft>
        <a:defRPr sz="3200" b="1">
          <a:solidFill>
            <a:srgbClr val="0D2B88"/>
          </a:solidFill>
          <a:latin typeface="Arial" charset="0"/>
        </a:defRPr>
      </a:lvl8pPr>
      <a:lvl9pPr marL="1828800" algn="ctr" defTabSz="960438" rtl="0" fontAlgn="base">
        <a:lnSpc>
          <a:spcPct val="80000"/>
        </a:lnSpc>
        <a:spcBef>
          <a:spcPct val="0"/>
        </a:spcBef>
        <a:spcAft>
          <a:spcPct val="0"/>
        </a:spcAft>
        <a:defRPr sz="3200" b="1">
          <a:solidFill>
            <a:srgbClr val="0D2B88"/>
          </a:solidFill>
          <a:latin typeface="Arial" charset="0"/>
        </a:defRPr>
      </a:lvl9pPr>
    </p:titleStyle>
    <p:bodyStyle>
      <a:lvl1pPr marL="360363" indent="-360363" algn="l" defTabSz="960438" rtl="0" eaLnBrk="0" fontAlgn="base" hangingPunct="0">
        <a:spcBef>
          <a:spcPct val="15000"/>
        </a:spcBef>
        <a:spcAft>
          <a:spcPct val="0"/>
        </a:spcAft>
        <a:buSzPct val="125000"/>
        <a:buChar char="•"/>
        <a:defRPr sz="2400" b="1">
          <a:solidFill>
            <a:schemeClr val="tx1"/>
          </a:solidFill>
          <a:latin typeface="+mn-lt"/>
          <a:ea typeface="+mn-ea"/>
          <a:cs typeface="+mn-cs"/>
        </a:defRPr>
      </a:lvl1pPr>
      <a:lvl2pPr marL="774700" indent="-300038" algn="l" defTabSz="960438" rtl="0" eaLnBrk="0" fontAlgn="base" hangingPunct="0">
        <a:spcBef>
          <a:spcPct val="15000"/>
        </a:spcBef>
        <a:spcAft>
          <a:spcPct val="0"/>
        </a:spcAft>
        <a:buSzPct val="125000"/>
        <a:buChar char="–"/>
        <a:defRPr sz="2200" b="1">
          <a:solidFill>
            <a:schemeClr val="tx1"/>
          </a:solidFill>
          <a:latin typeface="+mn-lt"/>
        </a:defRPr>
      </a:lvl2pPr>
      <a:lvl3pPr marL="1128713" indent="-239713" algn="l" defTabSz="960438" rtl="0" eaLnBrk="0" fontAlgn="base" hangingPunct="0">
        <a:spcBef>
          <a:spcPct val="15000"/>
        </a:spcBef>
        <a:spcAft>
          <a:spcPct val="0"/>
        </a:spcAft>
        <a:buSzPct val="125000"/>
        <a:buChar char="•"/>
        <a:defRPr sz="2000" b="1">
          <a:solidFill>
            <a:schemeClr val="tx1"/>
          </a:solidFill>
          <a:latin typeface="+mn-lt"/>
        </a:defRPr>
      </a:lvl3pPr>
      <a:lvl4pPr marL="1482725" indent="-239713" algn="l" defTabSz="960438" rtl="0" eaLnBrk="0" fontAlgn="base" hangingPunct="0">
        <a:spcBef>
          <a:spcPct val="15000"/>
        </a:spcBef>
        <a:spcAft>
          <a:spcPct val="0"/>
        </a:spcAft>
        <a:buSzPct val="125000"/>
        <a:buChar char="–"/>
        <a:defRPr b="1">
          <a:solidFill>
            <a:schemeClr val="tx1"/>
          </a:solidFill>
          <a:latin typeface="+mn-lt"/>
        </a:defRPr>
      </a:lvl4pPr>
      <a:lvl5pPr marL="1836738" indent="-239713" algn="l" defTabSz="960438" rtl="0" eaLnBrk="0" fontAlgn="base" hangingPunct="0">
        <a:spcBef>
          <a:spcPct val="15000"/>
        </a:spcBef>
        <a:spcAft>
          <a:spcPct val="0"/>
        </a:spcAft>
        <a:buSzPct val="125000"/>
        <a:buChar char="•"/>
        <a:defRPr b="1">
          <a:solidFill>
            <a:schemeClr val="tx1"/>
          </a:solidFill>
          <a:latin typeface="+mn-lt"/>
        </a:defRPr>
      </a:lvl5pPr>
      <a:lvl6pPr marL="2293938" indent="-239713" algn="l" defTabSz="960438" rtl="0" fontAlgn="base">
        <a:spcBef>
          <a:spcPct val="15000"/>
        </a:spcBef>
        <a:spcAft>
          <a:spcPct val="0"/>
        </a:spcAft>
        <a:buSzPct val="125000"/>
        <a:buChar char="•"/>
        <a:defRPr b="1">
          <a:solidFill>
            <a:schemeClr val="tx1"/>
          </a:solidFill>
          <a:latin typeface="+mn-lt"/>
        </a:defRPr>
      </a:lvl6pPr>
      <a:lvl7pPr marL="2751138" indent="-239713" algn="l" defTabSz="960438" rtl="0" fontAlgn="base">
        <a:spcBef>
          <a:spcPct val="15000"/>
        </a:spcBef>
        <a:spcAft>
          <a:spcPct val="0"/>
        </a:spcAft>
        <a:buSzPct val="125000"/>
        <a:buChar char="•"/>
        <a:defRPr b="1">
          <a:solidFill>
            <a:schemeClr val="tx1"/>
          </a:solidFill>
          <a:latin typeface="+mn-lt"/>
        </a:defRPr>
      </a:lvl7pPr>
      <a:lvl8pPr marL="3208338" indent="-239713" algn="l" defTabSz="960438" rtl="0" fontAlgn="base">
        <a:spcBef>
          <a:spcPct val="15000"/>
        </a:spcBef>
        <a:spcAft>
          <a:spcPct val="0"/>
        </a:spcAft>
        <a:buSzPct val="125000"/>
        <a:buChar char="•"/>
        <a:defRPr b="1">
          <a:solidFill>
            <a:schemeClr val="tx1"/>
          </a:solidFill>
          <a:latin typeface="+mn-lt"/>
        </a:defRPr>
      </a:lvl8pPr>
      <a:lvl9pPr marL="3665538" indent="-239713" algn="l" defTabSz="960438" rtl="0" fontAlgn="base">
        <a:spcBef>
          <a:spcPct val="15000"/>
        </a:spcBef>
        <a:spcAft>
          <a:spcPct val="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William.Denig@noa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NewZoom2.m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539750" y="2776538"/>
            <a:ext cx="8081963" cy="646112"/>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en-US" sz="3200" i="1">
                <a:solidFill>
                  <a:schemeClr val="bg1"/>
                </a:solidFill>
              </a:rPr>
              <a:t>GOES-R Space Weather L2+ Algorithms</a:t>
            </a:r>
          </a:p>
        </p:txBody>
      </p:sp>
      <p:pic>
        <p:nvPicPr>
          <p:cNvPr id="2051" name="Picture 22" descr="NOAA - Boulder"/>
          <p:cNvPicPr>
            <a:picLocks noChangeAspect="1" noChangeArrowheads="1"/>
          </p:cNvPicPr>
          <p:nvPr/>
        </p:nvPicPr>
        <p:blipFill>
          <a:blip r:embed="rId3" cstate="print"/>
          <a:srcRect/>
          <a:stretch>
            <a:fillRect/>
          </a:stretch>
        </p:blipFill>
        <p:spPr bwMode="auto">
          <a:xfrm>
            <a:off x="533400" y="217488"/>
            <a:ext cx="8096250" cy="2401887"/>
          </a:xfrm>
          <a:prstGeom prst="rect">
            <a:avLst/>
          </a:prstGeom>
          <a:noFill/>
          <a:ln w="9525">
            <a:noFill/>
            <a:miter lim="800000"/>
            <a:headEnd/>
            <a:tailEnd/>
          </a:ln>
        </p:spPr>
      </p:pic>
      <p:sp>
        <p:nvSpPr>
          <p:cNvPr id="2052" name="Text Box 24"/>
          <p:cNvSpPr txBox="1">
            <a:spLocks noChangeArrowheads="1"/>
          </p:cNvSpPr>
          <p:nvPr/>
        </p:nvSpPr>
        <p:spPr bwMode="auto">
          <a:xfrm>
            <a:off x="2989263" y="3762375"/>
            <a:ext cx="4545012" cy="708025"/>
          </a:xfrm>
          <a:prstGeom prst="rect">
            <a:avLst/>
          </a:prstGeom>
          <a:noFill/>
          <a:ln w="9525">
            <a:noFill/>
            <a:miter lim="800000"/>
            <a:headEnd/>
            <a:tailEnd/>
          </a:ln>
        </p:spPr>
        <p:txBody>
          <a:bodyPr wrap="none">
            <a:spAutoFit/>
          </a:bodyPr>
          <a:lstStyle/>
          <a:p>
            <a:pPr algn="ctr">
              <a:spcBef>
                <a:spcPct val="20000"/>
              </a:spcBef>
            </a:pPr>
            <a:r>
              <a:rPr lang="en-US" sz="4000">
                <a:solidFill>
                  <a:srgbClr val="000099"/>
                </a:solidFill>
              </a:rPr>
              <a:t>GOES-R3 Review </a:t>
            </a:r>
          </a:p>
        </p:txBody>
      </p:sp>
      <p:sp>
        <p:nvSpPr>
          <p:cNvPr id="2053" name="Rectangle 7"/>
          <p:cNvSpPr>
            <a:spLocks noChangeArrowheads="1"/>
          </p:cNvSpPr>
          <p:nvPr/>
        </p:nvSpPr>
        <p:spPr bwMode="auto">
          <a:xfrm>
            <a:off x="2778125" y="4624388"/>
            <a:ext cx="5922963" cy="1752600"/>
          </a:xfrm>
          <a:prstGeom prst="rect">
            <a:avLst/>
          </a:prstGeom>
          <a:noFill/>
          <a:ln w="9525">
            <a:noFill/>
            <a:miter lim="800000"/>
            <a:headEnd/>
            <a:tailEnd/>
          </a:ln>
        </p:spPr>
        <p:txBody>
          <a:bodyPr lIns="96838" tIns="47625" rIns="96838" bIns="47625"/>
          <a:lstStyle/>
          <a:p>
            <a:pPr algn="r" defTabSz="960438">
              <a:lnSpc>
                <a:spcPct val="80000"/>
              </a:lnSpc>
              <a:spcBef>
                <a:spcPct val="20000"/>
              </a:spcBef>
              <a:buSzPct val="125000"/>
            </a:pPr>
            <a:r>
              <a:rPr lang="en-US" sz="2800">
                <a:solidFill>
                  <a:srgbClr val="000099"/>
                </a:solidFill>
              </a:rPr>
              <a:t>William F. Denig, Chief</a:t>
            </a:r>
            <a:endParaRPr lang="en-US" sz="2400">
              <a:solidFill>
                <a:srgbClr val="000099"/>
              </a:solidFill>
            </a:endParaRPr>
          </a:p>
          <a:p>
            <a:pPr algn="r" defTabSz="960438">
              <a:lnSpc>
                <a:spcPct val="90000"/>
              </a:lnSpc>
              <a:buSzPct val="125000"/>
            </a:pPr>
            <a:r>
              <a:rPr lang="en-US" sz="2400">
                <a:solidFill>
                  <a:srgbClr val="000099"/>
                </a:solidFill>
              </a:rPr>
              <a:t>Solar &amp; Terrestrial Physics Division</a:t>
            </a:r>
          </a:p>
          <a:p>
            <a:pPr algn="r" defTabSz="960438">
              <a:buSzPct val="125000"/>
            </a:pPr>
            <a:r>
              <a:rPr lang="en-US" sz="2400">
                <a:solidFill>
                  <a:srgbClr val="000099"/>
                </a:solidFill>
              </a:rPr>
              <a:t>NOAA/NESDIS/NGDC</a:t>
            </a:r>
          </a:p>
          <a:p>
            <a:pPr algn="r" defTabSz="960438">
              <a:spcBef>
                <a:spcPts val="300"/>
              </a:spcBef>
              <a:buSzPct val="125000"/>
            </a:pPr>
            <a:r>
              <a:rPr lang="en-US" sz="2400">
                <a:solidFill>
                  <a:srgbClr val="000099"/>
                </a:solidFill>
              </a:rPr>
              <a:t>+1 303 497-6323 </a:t>
            </a:r>
          </a:p>
          <a:p>
            <a:pPr algn="r" defTabSz="960438">
              <a:spcBef>
                <a:spcPts val="300"/>
              </a:spcBef>
              <a:buSzPct val="125000"/>
            </a:pPr>
            <a:r>
              <a:rPr lang="en-US" sz="2000">
                <a:solidFill>
                  <a:srgbClr val="000099"/>
                </a:solidFill>
                <a:hlinkClick r:id="rId4"/>
              </a:rPr>
              <a:t>William.Denig@noaa.gov</a:t>
            </a:r>
            <a:endParaRPr lang="en-US" sz="2000">
              <a:solidFill>
                <a:srgbClr val="000099"/>
              </a:solidFill>
            </a:endParaRPr>
          </a:p>
        </p:txBody>
      </p:sp>
      <p:pic>
        <p:nvPicPr>
          <p:cNvPr id="2054" name="Picture 26" descr="noaa_round_x"/>
          <p:cNvPicPr>
            <a:picLocks noChangeAspect="1" noChangeArrowheads="1"/>
          </p:cNvPicPr>
          <p:nvPr/>
        </p:nvPicPr>
        <p:blipFill>
          <a:blip r:embed="rId5" cstate="print">
            <a:clrChange>
              <a:clrFrom>
                <a:srgbClr val="00F0E2"/>
              </a:clrFrom>
              <a:clrTo>
                <a:srgbClr val="00F0E2">
                  <a:alpha val="0"/>
                </a:srgbClr>
              </a:clrTo>
            </a:clrChange>
          </a:blip>
          <a:srcRect/>
          <a:stretch>
            <a:fillRect/>
          </a:stretch>
        </p:blipFill>
        <p:spPr bwMode="auto">
          <a:xfrm>
            <a:off x="471488" y="3794125"/>
            <a:ext cx="2597150" cy="2598738"/>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1971675" y="6350"/>
            <a:ext cx="5180013"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Overall Status</a:t>
            </a:r>
          </a:p>
        </p:txBody>
      </p:sp>
      <p:sp>
        <p:nvSpPr>
          <p:cNvPr id="10244" name="Content Placeholder 2"/>
          <p:cNvSpPr>
            <a:spLocks noGrp="1"/>
          </p:cNvSpPr>
          <p:nvPr>
            <p:ph idx="1"/>
          </p:nvPr>
        </p:nvSpPr>
        <p:spPr bwMode="auto">
          <a:xfrm>
            <a:off x="449035" y="1355272"/>
            <a:ext cx="7881233" cy="4525963"/>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000" b="0" dirty="0" smtClean="0">
                <a:solidFill>
                  <a:srgbClr val="000099"/>
                </a:solidFill>
              </a:rPr>
              <a:t>GOES R Risk Reduction Activities are researching and developing operational algorithms for existing and new space weather products</a:t>
            </a:r>
          </a:p>
          <a:p>
            <a:pPr lvl="1" algn="just"/>
            <a:r>
              <a:rPr lang="en-US" sz="1800" b="0" dirty="0" smtClean="0">
                <a:solidFill>
                  <a:srgbClr val="000099"/>
                </a:solidFill>
              </a:rPr>
              <a:t>User requirements for improved GOES-R space weather products have presented challenges requiring new approaches and algorithms for processing and interpreting the sensor data  </a:t>
            </a:r>
          </a:p>
          <a:p>
            <a:pPr lvl="1" algn="just"/>
            <a:r>
              <a:rPr lang="en-US" sz="1800" b="0" dirty="0" smtClean="0">
                <a:solidFill>
                  <a:srgbClr val="000099"/>
                </a:solidFill>
              </a:rPr>
              <a:t>Phases 1 and 2 are complete with completion of 20 of 28 algorithm requirements met to date</a:t>
            </a:r>
          </a:p>
          <a:p>
            <a:pPr algn="just">
              <a:spcBef>
                <a:spcPts val="900"/>
              </a:spcBef>
              <a:buFont typeface="Wingdings" pitchFamily="2" charset="2"/>
              <a:buChar char="Ø"/>
            </a:pPr>
            <a:r>
              <a:rPr lang="en-US" sz="2000" b="0" dirty="0" smtClean="0">
                <a:solidFill>
                  <a:srgbClr val="000099"/>
                </a:solidFill>
              </a:rPr>
              <a:t>The GOES R</a:t>
            </a:r>
            <a:r>
              <a:rPr lang="en-US" sz="2000" b="0" baseline="30000" dirty="0" smtClean="0">
                <a:solidFill>
                  <a:srgbClr val="000099"/>
                </a:solidFill>
              </a:rPr>
              <a:t>3</a:t>
            </a:r>
            <a:r>
              <a:rPr lang="en-US" sz="2000" b="0" dirty="0" smtClean="0">
                <a:solidFill>
                  <a:srgbClr val="000099"/>
                </a:solidFill>
              </a:rPr>
              <a:t> activities will allow SWPC and NGDC to meet these challenges and greatly improve the functionality and overall utility of the GOES R space weather sensor suite</a:t>
            </a:r>
          </a:p>
          <a:p>
            <a:pPr algn="just">
              <a:spcBef>
                <a:spcPts val="900"/>
              </a:spcBef>
              <a:buFont typeface="Wingdings" pitchFamily="2" charset="2"/>
              <a:buChar char="Ø"/>
            </a:pPr>
            <a:r>
              <a:rPr lang="en-US" sz="2000" b="0" dirty="0" smtClean="0">
                <a:solidFill>
                  <a:srgbClr val="000099"/>
                </a:solidFill>
              </a:rPr>
              <a:t>The Risk Reduction team is gearing up to take on calibration and validation activities needed for the space weather sensors</a:t>
            </a:r>
          </a:p>
        </p:txBody>
      </p:sp>
    </p:spTree>
  </p:cSld>
  <p:clrMapOvr>
    <a:masterClrMapping/>
  </p:clrMapOvr>
  <p:transition spd="med">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01625" y="1274763"/>
            <a:ext cx="3943350" cy="437991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spcBef>
                <a:spcPct val="20000"/>
              </a:spcBef>
              <a:defRPr/>
            </a:pPr>
            <a:endParaRPr lang="en-US"/>
          </a:p>
        </p:txBody>
      </p:sp>
      <p:sp>
        <p:nvSpPr>
          <p:cNvPr id="10" name="Rectangle 9"/>
          <p:cNvSpPr/>
          <p:nvPr/>
        </p:nvSpPr>
        <p:spPr bwMode="auto">
          <a:xfrm>
            <a:off x="4716463" y="1276350"/>
            <a:ext cx="3941762" cy="43799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spcBef>
                <a:spcPct val="20000"/>
              </a:spcBef>
              <a:defRPr/>
            </a:pPr>
            <a:endParaRPr lang="en-US"/>
          </a:p>
        </p:txBody>
      </p:sp>
      <p:sp>
        <p:nvSpPr>
          <p:cNvPr id="5" name="TextBox 4"/>
          <p:cNvSpPr txBox="1"/>
          <p:nvPr/>
        </p:nvSpPr>
        <p:spPr bwMode="auto">
          <a:xfrm>
            <a:off x="369888" y="1366838"/>
            <a:ext cx="3732212" cy="3986212"/>
          </a:xfrm>
          <a:prstGeom prst="rect">
            <a:avLst/>
          </a:prstGeom>
          <a:noFill/>
          <a:ln w="9525">
            <a:noFill/>
            <a:miter lim="800000"/>
            <a:headEnd/>
            <a:tailEnd/>
          </a:ln>
        </p:spPr>
        <p:txBody>
          <a:bodyPr wrap="none">
            <a:spAutoFit/>
          </a:bodyPr>
          <a:lstStyle/>
          <a:p>
            <a:pPr algn="ctr">
              <a:tabLst>
                <a:tab pos="227013" algn="l"/>
                <a:tab pos="1376363" algn="l"/>
                <a:tab pos="2743200" algn="l"/>
              </a:tabLst>
              <a:defRPr/>
            </a:pPr>
            <a:r>
              <a:rPr lang="en-US" sz="2400" b="0" dirty="0">
                <a:solidFill>
                  <a:srgbClr val="000099"/>
                </a:solidFill>
              </a:rPr>
              <a:t>SWPC Focus Areas</a:t>
            </a:r>
          </a:p>
          <a:p>
            <a:pPr algn="ctr">
              <a:tabLst>
                <a:tab pos="227013" algn="l"/>
                <a:tab pos="1376363" algn="l"/>
                <a:tab pos="2743200" algn="l"/>
              </a:tabLst>
              <a:defRPr/>
            </a:pPr>
            <a:r>
              <a:rPr lang="en-US" sz="2400" b="0" dirty="0">
                <a:solidFill>
                  <a:srgbClr val="000099"/>
                </a:solidFill>
              </a:rPr>
              <a:t>RT Operational Support</a:t>
            </a:r>
          </a:p>
          <a:p>
            <a:pPr marL="227013" indent="-227013">
              <a:spcBef>
                <a:spcPts val="900"/>
              </a:spcBef>
              <a:buFont typeface="Arial" pitchFamily="34" charset="0"/>
              <a:buChar char="•"/>
              <a:tabLst>
                <a:tab pos="227013" algn="l"/>
                <a:tab pos="1376363" algn="l"/>
                <a:tab pos="2743200" algn="l"/>
              </a:tabLst>
              <a:defRPr/>
            </a:pPr>
            <a:r>
              <a:rPr lang="en-US" sz="2000" b="0" dirty="0">
                <a:solidFill>
                  <a:srgbClr val="000099"/>
                </a:solidFill>
              </a:rPr>
              <a:t>Space Situational Awareness</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Forecasting</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Model Transition</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Model Science</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Product Development</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Instrument Requirements</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Display Systems</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Customer Requirements</a:t>
            </a:r>
          </a:p>
          <a:p>
            <a:pPr marL="227013" indent="-227013">
              <a:spcBef>
                <a:spcPts val="300"/>
              </a:spcBef>
              <a:buFont typeface="Arial" pitchFamily="34" charset="0"/>
              <a:buChar char="•"/>
              <a:tabLst>
                <a:tab pos="227013" algn="l"/>
                <a:tab pos="1376363" algn="l"/>
                <a:tab pos="2743200" algn="l"/>
              </a:tabLst>
              <a:defRPr/>
            </a:pPr>
            <a:r>
              <a:rPr lang="en-US" sz="2000" b="0" dirty="0">
                <a:solidFill>
                  <a:srgbClr val="000099"/>
                </a:solidFill>
              </a:rPr>
              <a:t>Stakeholders</a:t>
            </a:r>
          </a:p>
        </p:txBody>
      </p:sp>
      <p:sp>
        <p:nvSpPr>
          <p:cNvPr id="8" name="TextBox 7"/>
          <p:cNvSpPr txBox="1"/>
          <p:nvPr/>
        </p:nvSpPr>
        <p:spPr bwMode="auto">
          <a:xfrm>
            <a:off x="4789488" y="1366838"/>
            <a:ext cx="3919537" cy="3948112"/>
          </a:xfrm>
          <a:prstGeom prst="rect">
            <a:avLst/>
          </a:prstGeom>
          <a:noFill/>
          <a:ln w="9525">
            <a:noFill/>
            <a:miter lim="800000"/>
            <a:headEnd/>
            <a:tailEnd/>
          </a:ln>
        </p:spPr>
        <p:txBody>
          <a:bodyPr wrap="none">
            <a:spAutoFit/>
          </a:bodyPr>
          <a:lstStyle/>
          <a:p>
            <a:pPr algn="ctr">
              <a:tabLst>
                <a:tab pos="227013" algn="l"/>
                <a:tab pos="1376363" algn="l"/>
                <a:tab pos="2743200" algn="l"/>
              </a:tabLst>
              <a:defRPr/>
            </a:pPr>
            <a:r>
              <a:rPr lang="en-US" sz="2400" b="0" dirty="0">
                <a:solidFill>
                  <a:srgbClr val="000099"/>
                </a:solidFill>
              </a:rPr>
              <a:t>NGDC Focus Areas</a:t>
            </a:r>
          </a:p>
          <a:p>
            <a:pPr algn="ctr">
              <a:tabLst>
                <a:tab pos="227013" algn="l"/>
                <a:tab pos="1376363" algn="l"/>
                <a:tab pos="2743200" algn="l"/>
              </a:tabLst>
              <a:defRPr/>
            </a:pPr>
            <a:r>
              <a:rPr lang="en-US" sz="2400" b="0" dirty="0">
                <a:solidFill>
                  <a:srgbClr val="000099"/>
                </a:solidFill>
              </a:rPr>
              <a:t>Satellite Data Services</a:t>
            </a:r>
          </a:p>
          <a:p>
            <a:pPr marL="227013" indent="-227013">
              <a:spcBef>
                <a:spcPts val="900"/>
              </a:spcBef>
              <a:buFont typeface="Arial" pitchFamily="34" charset="0"/>
              <a:buChar char="•"/>
              <a:tabLst>
                <a:tab pos="227013" algn="l"/>
                <a:tab pos="1376363" algn="l"/>
                <a:tab pos="2743200" algn="l"/>
              </a:tabLst>
              <a:defRPr/>
            </a:pPr>
            <a:r>
              <a:rPr lang="en-US" sz="2000" b="0" dirty="0">
                <a:solidFill>
                  <a:srgbClr val="000099"/>
                </a:solidFill>
              </a:rPr>
              <a:t>Scientific Data Stewardship</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Cal/Val Observation Systems</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Post Launch Testing</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Algorithm Research</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Post-Event Analysis</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Instrument Science/Research</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Instrument Performance</a:t>
            </a:r>
            <a:r>
              <a:rPr lang="en-US" sz="2000" b="0" baseline="30000" dirty="0">
                <a:solidFill>
                  <a:srgbClr val="000099"/>
                </a:solidFill>
              </a:rPr>
              <a:t>1</a:t>
            </a:r>
          </a:p>
          <a:p>
            <a:pPr marL="227013" indent="-227013">
              <a:spcBef>
                <a:spcPts val="600"/>
              </a:spcBef>
              <a:buFont typeface="Arial" pitchFamily="34" charset="0"/>
              <a:buChar char="•"/>
              <a:tabLst>
                <a:tab pos="227013" algn="l"/>
                <a:tab pos="1376363" algn="l"/>
                <a:tab pos="2743200" algn="l"/>
              </a:tabLst>
              <a:defRPr/>
            </a:pPr>
            <a:r>
              <a:rPr lang="en-US" sz="2000" b="0" dirty="0">
                <a:solidFill>
                  <a:srgbClr val="000099"/>
                </a:solidFill>
              </a:rPr>
              <a:t>POES Processing</a:t>
            </a:r>
            <a:r>
              <a:rPr lang="en-US" sz="2000" b="0" baseline="30000" dirty="0">
                <a:solidFill>
                  <a:srgbClr val="000099"/>
                </a:solidFill>
              </a:rPr>
              <a:t>1</a:t>
            </a:r>
          </a:p>
        </p:txBody>
      </p:sp>
      <p:sp>
        <p:nvSpPr>
          <p:cNvPr id="11270" name="TextBox 10"/>
          <p:cNvSpPr txBox="1">
            <a:spLocks noChangeArrowheads="1"/>
          </p:cNvSpPr>
          <p:nvPr/>
        </p:nvSpPr>
        <p:spPr bwMode="auto">
          <a:xfrm>
            <a:off x="533400" y="5813425"/>
            <a:ext cx="8077200" cy="400050"/>
          </a:xfrm>
          <a:prstGeom prst="rect">
            <a:avLst/>
          </a:prstGeom>
          <a:noFill/>
          <a:ln w="9525">
            <a:noFill/>
            <a:miter lim="800000"/>
            <a:headEnd/>
            <a:tailEnd/>
          </a:ln>
        </p:spPr>
        <p:txBody>
          <a:bodyPr>
            <a:spAutoFit/>
          </a:bodyPr>
          <a:lstStyle/>
          <a:p>
            <a:pPr algn="ctr"/>
            <a:r>
              <a:rPr lang="en-US" sz="2000" b="0" i="1" baseline="30000">
                <a:solidFill>
                  <a:srgbClr val="000099"/>
                </a:solidFill>
              </a:rPr>
              <a:t>1</a:t>
            </a:r>
            <a:r>
              <a:rPr lang="en-US" sz="2000" b="0" i="1">
                <a:solidFill>
                  <a:srgbClr val="000099"/>
                </a:solidFill>
              </a:rPr>
              <a:t>Functional Realignment from SWPC to NGDC (Ongoing)</a:t>
            </a:r>
          </a:p>
        </p:txBody>
      </p:sp>
      <p:sp>
        <p:nvSpPr>
          <p:cNvPr id="11271" name="Text Box 8"/>
          <p:cNvSpPr txBox="1">
            <a:spLocks noChangeArrowheads="1"/>
          </p:cNvSpPr>
          <p:nvPr/>
        </p:nvSpPr>
        <p:spPr bwMode="auto">
          <a:xfrm>
            <a:off x="1033463" y="6350"/>
            <a:ext cx="705643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Functional Re-alignment – SWPC &amp; NGDC</a:t>
            </a:r>
          </a:p>
        </p:txBody>
      </p:sp>
    </p:spTree>
  </p:cSld>
  <p:clrMapOvr>
    <a:masterClrMapping/>
  </p:clrMapOvr>
  <p:transition spd="med">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1116013" y="6350"/>
            <a:ext cx="689133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NGDC Solar &amp; Terrestrial Physics Division</a:t>
            </a:r>
          </a:p>
        </p:txBody>
      </p:sp>
      <p:sp>
        <p:nvSpPr>
          <p:cNvPr id="12292" name="Text Box 2"/>
          <p:cNvSpPr txBox="1">
            <a:spLocks noChangeArrowheads="1"/>
          </p:cNvSpPr>
          <p:nvPr/>
        </p:nvSpPr>
        <p:spPr bwMode="auto">
          <a:xfrm>
            <a:off x="3897313" y="1136650"/>
            <a:ext cx="4914900" cy="5354638"/>
          </a:xfrm>
          <a:prstGeom prst="rect">
            <a:avLst/>
          </a:prstGeom>
          <a:noFill/>
          <a:ln w="9525">
            <a:noFill/>
            <a:miter lim="800000"/>
            <a:headEnd/>
            <a:tailEnd/>
          </a:ln>
        </p:spPr>
        <p:txBody>
          <a:bodyPr>
            <a:spAutoFit/>
          </a:bodyPr>
          <a:lstStyle/>
          <a:p>
            <a:pPr algn="just">
              <a:spcBef>
                <a:spcPct val="50000"/>
              </a:spcBef>
            </a:pPr>
            <a:r>
              <a:rPr lang="en-US" sz="1800" i="1" u="sng">
                <a:solidFill>
                  <a:schemeClr val="tx2"/>
                </a:solidFill>
              </a:rPr>
              <a:t>Space Weather</a:t>
            </a:r>
            <a:r>
              <a:rPr lang="en-US" sz="1800" i="1">
                <a:solidFill>
                  <a:schemeClr val="tx2"/>
                </a:solidFill>
              </a:rPr>
              <a:t> – “The conditions on the sun and in the solar wind, magnetosphere, ionosphere and thermosphere that can influence the performance and reliability of space-borne and ground-based technological systems and endanger human life or health.” (National Space Weather Program)</a:t>
            </a:r>
          </a:p>
          <a:p>
            <a:pPr algn="just">
              <a:spcBef>
                <a:spcPct val="50000"/>
              </a:spcBef>
            </a:pPr>
            <a:r>
              <a:rPr lang="en-US" sz="1800" b="0">
                <a:solidFill>
                  <a:schemeClr val="tx2"/>
                </a:solidFill>
              </a:rPr>
              <a:t>The Solar &amp; Terrestrial Physics Division within the National Geophysical Data Center (NGDC) provides the archive, access and assessment (AAA) functions for the NOAA Space Weather program.</a:t>
            </a:r>
          </a:p>
          <a:p>
            <a:pPr algn="just">
              <a:spcBef>
                <a:spcPct val="50000"/>
              </a:spcBef>
            </a:pPr>
            <a:r>
              <a:rPr lang="en-US" sz="1800" b="0">
                <a:solidFill>
                  <a:schemeClr val="tx2"/>
                </a:solidFill>
              </a:rPr>
              <a:t>NGDC is also the organizational host for the World Data Center (WDC) for Geophysics, Boulder. The purpose of the WDCs is to collect, archive and distribute geophysical data and related products to world-wide users.   </a:t>
            </a:r>
          </a:p>
        </p:txBody>
      </p:sp>
      <p:grpSp>
        <p:nvGrpSpPr>
          <p:cNvPr id="12293" name="Group 5"/>
          <p:cNvGrpSpPr>
            <a:grpSpLocks/>
          </p:cNvGrpSpPr>
          <p:nvPr/>
        </p:nvGrpSpPr>
        <p:grpSpPr bwMode="auto">
          <a:xfrm>
            <a:off x="357209" y="3535061"/>
            <a:ext cx="3176587" cy="2593649"/>
            <a:chOff x="501" y="737"/>
            <a:chExt cx="2001" cy="1634"/>
          </a:xfrm>
        </p:grpSpPr>
        <p:pic>
          <p:nvPicPr>
            <p:cNvPr id="12295" name="Picture 6" descr="earsun2"/>
            <p:cNvPicPr>
              <a:picLocks noChangeAspect="1" noChangeArrowheads="1"/>
            </p:cNvPicPr>
            <p:nvPr/>
          </p:nvPicPr>
          <p:blipFill>
            <a:blip r:embed="rId2" cstate="print"/>
            <a:srcRect/>
            <a:stretch>
              <a:fillRect/>
            </a:stretch>
          </p:blipFill>
          <p:spPr bwMode="auto">
            <a:xfrm>
              <a:off x="501" y="737"/>
              <a:ext cx="2001" cy="1634"/>
            </a:xfrm>
            <a:prstGeom prst="rect">
              <a:avLst/>
            </a:prstGeom>
            <a:noFill/>
            <a:ln w="9525">
              <a:noFill/>
              <a:miter lim="800000"/>
              <a:headEnd/>
              <a:tailEnd/>
            </a:ln>
          </p:spPr>
        </p:pic>
        <p:sp>
          <p:nvSpPr>
            <p:cNvPr id="12296" name="WordArt 7"/>
            <p:cNvSpPr>
              <a:spLocks noChangeArrowheads="1" noChangeShapeType="1" noTextEdit="1"/>
            </p:cNvSpPr>
            <p:nvPr/>
          </p:nvSpPr>
          <p:spPr bwMode="auto">
            <a:xfrm>
              <a:off x="856" y="1014"/>
              <a:ext cx="1290" cy="1080"/>
            </a:xfrm>
            <a:prstGeom prst="rect">
              <a:avLst/>
            </a:prstGeom>
          </p:spPr>
          <p:txBody>
            <a:bodyPr wrap="none" fromWordArt="1">
              <a:prstTxWarp prst="textPlain">
                <a:avLst>
                  <a:gd name="adj" fmla="val 50000"/>
                </a:avLst>
              </a:prstTxWarp>
            </a:bodyPr>
            <a:lstStyle/>
            <a:p>
              <a:r>
                <a:rPr lang="en-US"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NOAA's</a:t>
              </a:r>
            </a:p>
            <a:p>
              <a:r>
                <a:rPr lang="en-US"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National</a:t>
              </a:r>
            </a:p>
            <a:p>
              <a:r>
                <a:rPr lang="en-US"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Geophysical</a:t>
              </a:r>
            </a:p>
            <a:p>
              <a:r>
                <a:rPr lang="en-US"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Data</a:t>
              </a:r>
            </a:p>
            <a:p>
              <a:r>
                <a:rPr lang="en-US"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Center</a:t>
              </a:r>
            </a:p>
          </p:txBody>
        </p:sp>
      </p:grpSp>
      <p:pic>
        <p:nvPicPr>
          <p:cNvPr id="1027" name="Picture 3"/>
          <p:cNvPicPr>
            <a:picLocks noChangeAspect="1" noChangeArrowheads="1"/>
          </p:cNvPicPr>
          <p:nvPr/>
        </p:nvPicPr>
        <p:blipFill>
          <a:blip r:embed="rId3" cstate="print"/>
          <a:srcRect/>
          <a:stretch>
            <a:fillRect/>
          </a:stretch>
        </p:blipFill>
        <p:spPr bwMode="auto">
          <a:xfrm>
            <a:off x="256373" y="1133475"/>
            <a:ext cx="3378259" cy="2155353"/>
          </a:xfrm>
          <a:prstGeom prst="rect">
            <a:avLst/>
          </a:prstGeom>
          <a:noFill/>
          <a:ln w="9525">
            <a:noFill/>
            <a:miter lim="800000"/>
            <a:headEnd/>
            <a:tailEnd/>
          </a:ln>
          <a:effectLst/>
        </p:spPr>
      </p:pic>
    </p:spTree>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525463" y="1141413"/>
            <a:ext cx="5327650" cy="1533525"/>
          </a:xfrm>
          <a:prstGeom prst="rect">
            <a:avLst/>
          </a:prstGeom>
          <a:noFill/>
          <a:ln w="9525">
            <a:noFill/>
            <a:miter lim="800000"/>
            <a:headEnd/>
            <a:tailEnd/>
          </a:ln>
        </p:spPr>
        <p:txBody>
          <a:bodyPr>
            <a:spAutoFit/>
          </a:bodyPr>
          <a:lstStyle/>
          <a:p>
            <a:pPr eaLnBrk="0" hangingPunct="0">
              <a:spcBef>
                <a:spcPct val="30000"/>
              </a:spcBef>
            </a:pPr>
            <a:r>
              <a:rPr lang="en-US" sz="1800" u="sng">
                <a:solidFill>
                  <a:schemeClr val="tx2"/>
                </a:solidFill>
              </a:rPr>
              <a:t>GOES Space Environment Monitor</a:t>
            </a:r>
            <a:r>
              <a:rPr lang="en-US" sz="1800">
                <a:solidFill>
                  <a:schemeClr val="tx2"/>
                </a:solidFill>
              </a:rPr>
              <a:t> </a:t>
            </a:r>
          </a:p>
          <a:p>
            <a:pPr marL="630238" lvl="1" indent="-173038" eaLnBrk="0" hangingPunct="0">
              <a:spcBef>
                <a:spcPct val="10000"/>
              </a:spcBef>
              <a:buFontTx/>
              <a:buChar char="•"/>
            </a:pPr>
            <a:r>
              <a:rPr lang="en-US" sz="1800" b="0">
                <a:solidFill>
                  <a:schemeClr val="tx2"/>
                </a:solidFill>
              </a:rPr>
              <a:t>Geosynchronous Orbit, since 1974</a:t>
            </a:r>
          </a:p>
          <a:p>
            <a:pPr marL="630238" lvl="1" indent="-173038" eaLnBrk="0" hangingPunct="0">
              <a:spcBef>
                <a:spcPct val="10000"/>
              </a:spcBef>
              <a:buFontTx/>
              <a:buChar char="•"/>
            </a:pPr>
            <a:r>
              <a:rPr lang="en-US" sz="1800" b="0">
                <a:solidFill>
                  <a:schemeClr val="tx2"/>
                </a:solidFill>
              </a:rPr>
              <a:t>Elements:	In Situ Magnetic Fields</a:t>
            </a:r>
            <a:br>
              <a:rPr lang="en-US" sz="1800" b="0">
                <a:solidFill>
                  <a:schemeClr val="tx2"/>
                </a:solidFill>
              </a:rPr>
            </a:br>
            <a:r>
              <a:rPr lang="en-US" sz="1800" b="0">
                <a:solidFill>
                  <a:schemeClr val="tx2"/>
                </a:solidFill>
              </a:rPr>
              <a:t>		Whole Sun X-ray Flux</a:t>
            </a:r>
            <a:br>
              <a:rPr lang="en-US" sz="1800" b="0">
                <a:solidFill>
                  <a:schemeClr val="tx2"/>
                </a:solidFill>
              </a:rPr>
            </a:br>
            <a:r>
              <a:rPr lang="en-US" sz="1800" b="0">
                <a:solidFill>
                  <a:schemeClr val="tx2"/>
                </a:solidFill>
              </a:rPr>
              <a:t>		Energetic Particles</a:t>
            </a:r>
          </a:p>
        </p:txBody>
      </p:sp>
      <p:sp>
        <p:nvSpPr>
          <p:cNvPr id="13315" name="Text Box 5"/>
          <p:cNvSpPr txBox="1">
            <a:spLocks noChangeArrowheads="1"/>
          </p:cNvSpPr>
          <p:nvPr/>
        </p:nvSpPr>
        <p:spPr bwMode="auto">
          <a:xfrm>
            <a:off x="525463" y="4049713"/>
            <a:ext cx="5356225" cy="1284287"/>
          </a:xfrm>
          <a:prstGeom prst="rect">
            <a:avLst/>
          </a:prstGeom>
          <a:noFill/>
          <a:ln w="9525">
            <a:noFill/>
            <a:miter lim="800000"/>
            <a:headEnd/>
            <a:tailEnd/>
          </a:ln>
        </p:spPr>
        <p:txBody>
          <a:bodyPr>
            <a:spAutoFit/>
          </a:bodyPr>
          <a:lstStyle/>
          <a:p>
            <a:pPr eaLnBrk="0" hangingPunct="0">
              <a:spcBef>
                <a:spcPct val="30000"/>
              </a:spcBef>
            </a:pPr>
            <a:r>
              <a:rPr lang="en-US" sz="1800" u="sng">
                <a:solidFill>
                  <a:schemeClr val="tx2"/>
                </a:solidFill>
              </a:rPr>
              <a:t>POES/MetOp Energetic Particle Detector</a:t>
            </a:r>
            <a:r>
              <a:rPr lang="en-US" sz="1800">
                <a:solidFill>
                  <a:schemeClr val="tx2"/>
                </a:solidFill>
              </a:rPr>
              <a:t> </a:t>
            </a:r>
          </a:p>
          <a:p>
            <a:pPr marL="630238" lvl="1" indent="-173038" eaLnBrk="0" hangingPunct="0">
              <a:spcBef>
                <a:spcPct val="10000"/>
              </a:spcBef>
              <a:buFontTx/>
              <a:buChar char="•"/>
            </a:pPr>
            <a:r>
              <a:rPr lang="en-US" sz="1800" b="0">
                <a:solidFill>
                  <a:schemeClr val="tx2"/>
                </a:solidFill>
              </a:rPr>
              <a:t>Polar Low Earth Orbit</a:t>
            </a:r>
          </a:p>
          <a:p>
            <a:pPr marL="630238" lvl="1" indent="-173038" eaLnBrk="0" hangingPunct="0">
              <a:spcBef>
                <a:spcPct val="10000"/>
              </a:spcBef>
              <a:buFontTx/>
              <a:buChar char="•"/>
            </a:pPr>
            <a:r>
              <a:rPr lang="en-US" sz="1800" b="0">
                <a:solidFill>
                  <a:schemeClr val="tx2"/>
                </a:solidFill>
              </a:rPr>
              <a:t>Energetic Particles Archived Since 1979</a:t>
            </a:r>
          </a:p>
          <a:p>
            <a:pPr marL="630238" lvl="1" indent="-173038" eaLnBrk="0" hangingPunct="0">
              <a:spcBef>
                <a:spcPct val="10000"/>
              </a:spcBef>
              <a:buFontTx/>
              <a:buChar char="•"/>
            </a:pPr>
            <a:r>
              <a:rPr lang="en-US" sz="1800" b="0">
                <a:solidFill>
                  <a:schemeClr val="tx2"/>
                </a:solidFill>
              </a:rPr>
              <a:t>All Data Are Online</a:t>
            </a:r>
          </a:p>
        </p:txBody>
      </p:sp>
      <p:sp>
        <p:nvSpPr>
          <p:cNvPr id="13316" name="Text Box 6"/>
          <p:cNvSpPr txBox="1">
            <a:spLocks noChangeArrowheads="1"/>
          </p:cNvSpPr>
          <p:nvPr/>
        </p:nvSpPr>
        <p:spPr bwMode="auto">
          <a:xfrm>
            <a:off x="525463" y="2757488"/>
            <a:ext cx="5724525" cy="1282700"/>
          </a:xfrm>
          <a:prstGeom prst="rect">
            <a:avLst/>
          </a:prstGeom>
          <a:noFill/>
          <a:ln w="9525">
            <a:noFill/>
            <a:miter lim="800000"/>
            <a:headEnd/>
            <a:tailEnd/>
          </a:ln>
        </p:spPr>
        <p:txBody>
          <a:bodyPr>
            <a:spAutoFit/>
          </a:bodyPr>
          <a:lstStyle/>
          <a:p>
            <a:pPr eaLnBrk="0" hangingPunct="0">
              <a:spcBef>
                <a:spcPct val="30000"/>
              </a:spcBef>
            </a:pPr>
            <a:r>
              <a:rPr lang="en-US" sz="1800" u="sng">
                <a:solidFill>
                  <a:schemeClr val="tx2"/>
                </a:solidFill>
              </a:rPr>
              <a:t>GOES Solar X-ray Imager – GOES 12-15</a:t>
            </a:r>
            <a:endParaRPr lang="en-US" sz="1800" b="0" u="sng">
              <a:solidFill>
                <a:schemeClr val="tx2"/>
              </a:solidFill>
            </a:endParaRPr>
          </a:p>
          <a:p>
            <a:pPr marL="630238" lvl="1" indent="-173038" eaLnBrk="0" hangingPunct="0">
              <a:spcBef>
                <a:spcPct val="10000"/>
              </a:spcBef>
              <a:buFontTx/>
              <a:buChar char="•"/>
            </a:pPr>
            <a:r>
              <a:rPr lang="en-US" sz="1800" b="0">
                <a:solidFill>
                  <a:schemeClr val="tx2"/>
                </a:solidFill>
              </a:rPr>
              <a:t>Geosynchronous Orbit, since 2003</a:t>
            </a:r>
          </a:p>
          <a:p>
            <a:pPr marL="630238" lvl="1" indent="-173038" eaLnBrk="0" hangingPunct="0">
              <a:spcBef>
                <a:spcPct val="10000"/>
              </a:spcBef>
              <a:buFontTx/>
              <a:buChar char="•"/>
            </a:pPr>
            <a:r>
              <a:rPr lang="en-US" sz="1800" b="0">
                <a:solidFill>
                  <a:schemeClr val="tx2"/>
                </a:solidFill>
              </a:rPr>
              <a:t>X-ray Images taken every minute</a:t>
            </a:r>
          </a:p>
          <a:p>
            <a:pPr marL="630238" lvl="1" indent="-173038" eaLnBrk="0" hangingPunct="0">
              <a:spcBef>
                <a:spcPct val="10000"/>
              </a:spcBef>
              <a:buFontTx/>
              <a:buChar char="•"/>
            </a:pPr>
            <a:r>
              <a:rPr lang="en-US" sz="1800" b="0">
                <a:solidFill>
                  <a:schemeClr val="tx2"/>
                </a:solidFill>
              </a:rPr>
              <a:t>All Data Are Online (once operational)</a:t>
            </a:r>
          </a:p>
        </p:txBody>
      </p:sp>
      <p:pic>
        <p:nvPicPr>
          <p:cNvPr id="13317" name="Picture 7" descr="SXI_20030529_v3"/>
          <p:cNvPicPr>
            <a:picLocks noChangeAspect="1" noChangeArrowheads="1"/>
          </p:cNvPicPr>
          <p:nvPr/>
        </p:nvPicPr>
        <p:blipFill>
          <a:blip r:embed="rId3" cstate="print"/>
          <a:srcRect/>
          <a:stretch>
            <a:fillRect/>
          </a:stretch>
        </p:blipFill>
        <p:spPr bwMode="auto">
          <a:xfrm>
            <a:off x="5718175" y="2781300"/>
            <a:ext cx="1373188" cy="1371600"/>
          </a:xfrm>
          <a:prstGeom prst="rect">
            <a:avLst/>
          </a:prstGeom>
          <a:noFill/>
          <a:ln w="9525">
            <a:solidFill>
              <a:schemeClr val="tx1"/>
            </a:solidFill>
            <a:miter lim="800000"/>
            <a:headEnd/>
            <a:tailEnd/>
          </a:ln>
        </p:spPr>
      </p:pic>
      <p:pic>
        <p:nvPicPr>
          <p:cNvPr id="13318" name="Picture 8" descr="PoesExample"/>
          <p:cNvPicPr>
            <a:picLocks noChangeAspect="1" noChangeArrowheads="1"/>
          </p:cNvPicPr>
          <p:nvPr/>
        </p:nvPicPr>
        <p:blipFill>
          <a:blip r:embed="rId4" cstate="print"/>
          <a:srcRect/>
          <a:stretch>
            <a:fillRect/>
          </a:stretch>
        </p:blipFill>
        <p:spPr bwMode="auto">
          <a:xfrm>
            <a:off x="6315075" y="3638550"/>
            <a:ext cx="1371600" cy="1371600"/>
          </a:xfrm>
          <a:prstGeom prst="rect">
            <a:avLst/>
          </a:prstGeom>
          <a:noFill/>
          <a:ln w="9525">
            <a:solidFill>
              <a:schemeClr val="tx1"/>
            </a:solidFill>
            <a:miter lim="800000"/>
            <a:headEnd/>
            <a:tailEnd/>
          </a:ln>
        </p:spPr>
      </p:pic>
      <p:sp>
        <p:nvSpPr>
          <p:cNvPr id="13319" name="Text Box 8"/>
          <p:cNvSpPr txBox="1">
            <a:spLocks noChangeArrowheads="1"/>
          </p:cNvSpPr>
          <p:nvPr/>
        </p:nvSpPr>
        <p:spPr bwMode="auto">
          <a:xfrm>
            <a:off x="1039813" y="6350"/>
            <a:ext cx="704373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NGDC/STP – Stewarding NOAA SWx Data</a:t>
            </a:r>
          </a:p>
        </p:txBody>
      </p:sp>
      <p:pic>
        <p:nvPicPr>
          <p:cNvPr id="13320" name="Picture 2"/>
          <p:cNvPicPr>
            <a:picLocks noChangeArrowheads="1"/>
          </p:cNvPicPr>
          <p:nvPr/>
        </p:nvPicPr>
        <p:blipFill>
          <a:blip r:embed="rId5" cstate="print"/>
          <a:srcRect/>
          <a:stretch>
            <a:fillRect/>
          </a:stretch>
        </p:blipFill>
        <p:spPr bwMode="auto">
          <a:xfrm>
            <a:off x="5715000" y="1270000"/>
            <a:ext cx="1971675" cy="1371600"/>
          </a:xfrm>
          <a:prstGeom prst="rect">
            <a:avLst/>
          </a:prstGeom>
          <a:noFill/>
          <a:ln w="12700">
            <a:solidFill>
              <a:schemeClr val="tx1"/>
            </a:solidFill>
            <a:miter lim="800000"/>
            <a:headEnd/>
            <a:tailEnd/>
          </a:ln>
        </p:spPr>
      </p:pic>
      <p:pic>
        <p:nvPicPr>
          <p:cNvPr id="13321" name="Picture 2"/>
          <p:cNvPicPr>
            <a:picLocks noChangeAspect="1" noChangeArrowheads="1"/>
          </p:cNvPicPr>
          <p:nvPr/>
        </p:nvPicPr>
        <p:blipFill>
          <a:blip r:embed="rId6" cstate="print"/>
          <a:srcRect/>
          <a:stretch>
            <a:fillRect/>
          </a:stretch>
        </p:blipFill>
        <p:spPr bwMode="auto">
          <a:xfrm>
            <a:off x="7131050" y="4683125"/>
            <a:ext cx="1371600" cy="1404938"/>
          </a:xfrm>
          <a:prstGeom prst="rect">
            <a:avLst/>
          </a:prstGeom>
          <a:noFill/>
          <a:ln w="12700">
            <a:solidFill>
              <a:srgbClr val="000099"/>
            </a:solidFill>
            <a:miter lim="800000"/>
            <a:headEnd/>
            <a:tailEnd/>
          </a:ln>
        </p:spPr>
      </p:pic>
      <p:sp>
        <p:nvSpPr>
          <p:cNvPr id="13322" name="TextBox 10"/>
          <p:cNvSpPr txBox="1">
            <a:spLocks noChangeArrowheads="1"/>
          </p:cNvSpPr>
          <p:nvPr/>
        </p:nvSpPr>
        <p:spPr bwMode="auto">
          <a:xfrm>
            <a:off x="1630363" y="5513388"/>
            <a:ext cx="5246687" cy="400050"/>
          </a:xfrm>
          <a:prstGeom prst="rect">
            <a:avLst/>
          </a:prstGeom>
          <a:solidFill>
            <a:srgbClr val="000099"/>
          </a:solidFill>
          <a:ln w="9525">
            <a:noFill/>
            <a:miter lim="800000"/>
            <a:headEnd/>
            <a:tailEnd/>
          </a:ln>
        </p:spPr>
        <p:txBody>
          <a:bodyPr wrap="none">
            <a:spAutoFit/>
          </a:bodyPr>
          <a:lstStyle/>
          <a:p>
            <a:pPr>
              <a:tabLst>
                <a:tab pos="227013" algn="l"/>
                <a:tab pos="1376363" algn="l"/>
                <a:tab pos="2743200" algn="l"/>
              </a:tabLst>
            </a:pPr>
            <a:r>
              <a:rPr lang="en-US" sz="2000">
                <a:solidFill>
                  <a:schemeClr val="bg1"/>
                </a:solidFill>
              </a:rPr>
              <a:t>NGDC manages the CLASS Boulder node</a:t>
            </a:r>
          </a:p>
        </p:txBody>
      </p:sp>
      <p:sp>
        <p:nvSpPr>
          <p:cNvPr id="13323" name="TextBox 11"/>
          <p:cNvSpPr txBox="1">
            <a:spLocks noChangeArrowheads="1"/>
          </p:cNvSpPr>
          <p:nvPr/>
        </p:nvSpPr>
        <p:spPr bwMode="auto">
          <a:xfrm>
            <a:off x="4686300" y="6470650"/>
            <a:ext cx="3865563" cy="246063"/>
          </a:xfrm>
          <a:prstGeom prst="rect">
            <a:avLst/>
          </a:prstGeom>
          <a:noFill/>
          <a:ln w="9525">
            <a:noFill/>
            <a:miter lim="800000"/>
            <a:headEnd/>
            <a:tailEnd/>
          </a:ln>
        </p:spPr>
        <p:txBody>
          <a:bodyPr wrap="none">
            <a:spAutoFit/>
          </a:bodyPr>
          <a:lstStyle/>
          <a:p>
            <a:pPr>
              <a:tabLst>
                <a:tab pos="227013" algn="l"/>
                <a:tab pos="1376363" algn="l"/>
                <a:tab pos="2743200" algn="l"/>
              </a:tabLst>
            </a:pPr>
            <a:r>
              <a:rPr lang="en-US" sz="1000" b="0">
                <a:solidFill>
                  <a:srgbClr val="000099"/>
                </a:solidFill>
              </a:rPr>
              <a:t>CLASS – Comprehensive Large Array-data Stewardship System </a:t>
            </a:r>
          </a:p>
        </p:txBody>
      </p:sp>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490663" y="6350"/>
            <a:ext cx="614203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NGDC/STP – DMSP Nighttime Lights</a:t>
            </a:r>
          </a:p>
        </p:txBody>
      </p:sp>
      <p:sp>
        <p:nvSpPr>
          <p:cNvPr id="14339" name="TextBox 2"/>
          <p:cNvSpPr txBox="1">
            <a:spLocks noChangeArrowheads="1"/>
          </p:cNvSpPr>
          <p:nvPr/>
        </p:nvSpPr>
        <p:spPr bwMode="auto">
          <a:xfrm>
            <a:off x="457200" y="1152525"/>
            <a:ext cx="8396288" cy="584200"/>
          </a:xfrm>
          <a:prstGeom prst="rect">
            <a:avLst/>
          </a:prstGeom>
          <a:noFill/>
          <a:ln w="9525">
            <a:noFill/>
            <a:miter lim="800000"/>
            <a:headEnd/>
            <a:tailEnd/>
          </a:ln>
        </p:spPr>
        <p:txBody>
          <a:bodyPr>
            <a:spAutoFit/>
          </a:bodyPr>
          <a:lstStyle/>
          <a:p>
            <a:pPr algn="just">
              <a:tabLst>
                <a:tab pos="227013" algn="l"/>
                <a:tab pos="1376363" algn="l"/>
                <a:tab pos="2743200" algn="l"/>
              </a:tabLst>
            </a:pPr>
            <a:r>
              <a:rPr lang="en-US" b="0" dirty="0">
                <a:solidFill>
                  <a:srgbClr val="000099"/>
                </a:solidFill>
              </a:rPr>
              <a:t>Since 1992 STP has been the principal archive for DMSP. The Earth Observation </a:t>
            </a:r>
            <a:r>
              <a:rPr lang="en-US" b="0" dirty="0" smtClean="0">
                <a:solidFill>
                  <a:srgbClr val="000099"/>
                </a:solidFill>
              </a:rPr>
              <a:t>Group </a:t>
            </a:r>
            <a:r>
              <a:rPr lang="en-US" b="0" dirty="0">
                <a:solidFill>
                  <a:srgbClr val="000099"/>
                </a:solidFill>
              </a:rPr>
              <a:t>is responsible for the NOAA Nighttime Lights earth imagery </a:t>
            </a:r>
            <a:r>
              <a:rPr lang="en-US" b="0" dirty="0" smtClean="0">
                <a:solidFill>
                  <a:srgbClr val="000099"/>
                </a:solidFill>
              </a:rPr>
              <a:t>dataset and </a:t>
            </a:r>
            <a:r>
              <a:rPr lang="en-US" b="0" dirty="0">
                <a:solidFill>
                  <a:srgbClr val="000099"/>
                </a:solidFill>
              </a:rPr>
              <a:t>derived products.   </a:t>
            </a:r>
          </a:p>
        </p:txBody>
      </p:sp>
      <p:pic>
        <p:nvPicPr>
          <p:cNvPr id="14340" name="Picture 2"/>
          <p:cNvPicPr>
            <a:picLocks noChangeAspect="1" noChangeArrowheads="1"/>
          </p:cNvPicPr>
          <p:nvPr/>
        </p:nvPicPr>
        <p:blipFill>
          <a:blip r:embed="rId2" cstate="print"/>
          <a:srcRect/>
          <a:stretch>
            <a:fillRect/>
          </a:stretch>
        </p:blipFill>
        <p:spPr bwMode="auto">
          <a:xfrm>
            <a:off x="536575" y="1828800"/>
            <a:ext cx="8339138" cy="4452938"/>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808038" y="6350"/>
            <a:ext cx="7507287" cy="1016000"/>
          </a:xfrm>
          <a:prstGeom prst="rect">
            <a:avLst/>
          </a:prstGeom>
          <a:noFill/>
          <a:ln w="9525">
            <a:noFill/>
            <a:miter lim="800000"/>
            <a:headEnd/>
            <a:tailEnd/>
          </a:ln>
        </p:spPr>
        <p:txBody>
          <a:bodyPr wrap="none">
            <a:spAutoFit/>
          </a:bodyPr>
          <a:lstStyle/>
          <a:p>
            <a:pPr algn="ctr">
              <a:spcBef>
                <a:spcPct val="20000"/>
              </a:spcBef>
            </a:pPr>
            <a:r>
              <a:rPr lang="en-US" sz="3200" dirty="0">
                <a:solidFill>
                  <a:schemeClr val="tx2"/>
                </a:solidFill>
              </a:rPr>
              <a:t>GOES-R Space Weather  </a:t>
            </a:r>
          </a:p>
          <a:p>
            <a:pPr algn="ctr"/>
            <a:r>
              <a:rPr lang="en-US" sz="2800" b="0" dirty="0">
                <a:solidFill>
                  <a:schemeClr val="tx2"/>
                </a:solidFill>
              </a:rPr>
              <a:t>NGDC/STP – SEM-N  Algorithm Development</a:t>
            </a:r>
          </a:p>
        </p:txBody>
      </p:sp>
      <p:grpSp>
        <p:nvGrpSpPr>
          <p:cNvPr id="15363" name="Group 14"/>
          <p:cNvGrpSpPr>
            <a:grpSpLocks/>
          </p:cNvGrpSpPr>
          <p:nvPr/>
        </p:nvGrpSpPr>
        <p:grpSpPr bwMode="auto">
          <a:xfrm>
            <a:off x="352425" y="1143000"/>
            <a:ext cx="3733800" cy="5310188"/>
            <a:chOff x="351690" y="1142995"/>
            <a:chExt cx="3735037" cy="5310795"/>
          </a:xfrm>
        </p:grpSpPr>
        <p:pic>
          <p:nvPicPr>
            <p:cNvPr id="15367" name="Picture 8" descr="DWSS_NorthropGrumman.jpg"/>
            <p:cNvPicPr>
              <a:picLocks noChangeAspect="1"/>
            </p:cNvPicPr>
            <p:nvPr/>
          </p:nvPicPr>
          <p:blipFill>
            <a:blip r:embed="rId2" cstate="print"/>
            <a:srcRect/>
            <a:stretch>
              <a:fillRect/>
            </a:stretch>
          </p:blipFill>
          <p:spPr bwMode="auto">
            <a:xfrm>
              <a:off x="355975" y="1142995"/>
              <a:ext cx="3730752" cy="2655396"/>
            </a:xfrm>
            <a:prstGeom prst="rect">
              <a:avLst/>
            </a:prstGeom>
            <a:noFill/>
            <a:ln w="9525">
              <a:noFill/>
              <a:miter lim="800000"/>
              <a:headEnd/>
              <a:tailEnd/>
            </a:ln>
          </p:spPr>
        </p:pic>
        <p:pic>
          <p:nvPicPr>
            <p:cNvPr id="15368" name="Picture 4" descr="HES"/>
            <p:cNvPicPr>
              <a:picLocks noChangeAspect="1" noChangeArrowheads="1"/>
            </p:cNvPicPr>
            <p:nvPr/>
          </p:nvPicPr>
          <p:blipFill>
            <a:blip r:embed="rId3" cstate="print"/>
            <a:srcRect/>
            <a:stretch>
              <a:fillRect/>
            </a:stretch>
          </p:blipFill>
          <p:spPr bwMode="auto">
            <a:xfrm>
              <a:off x="364145" y="5243691"/>
              <a:ext cx="3713811" cy="1210099"/>
            </a:xfrm>
            <a:prstGeom prst="rect">
              <a:avLst/>
            </a:prstGeom>
            <a:noFill/>
            <a:ln w="12700">
              <a:noFill/>
              <a:miter lim="800000"/>
              <a:headEnd/>
              <a:tailEnd/>
            </a:ln>
          </p:spPr>
        </p:pic>
        <p:pic>
          <p:nvPicPr>
            <p:cNvPr id="15369" name="Picture 6" descr="EPS_puck"/>
            <p:cNvPicPr>
              <a:picLocks noChangeAspect="1" noChangeArrowheads="1"/>
            </p:cNvPicPr>
            <p:nvPr/>
          </p:nvPicPr>
          <p:blipFill>
            <a:blip r:embed="rId4" cstate="print"/>
            <a:srcRect/>
            <a:stretch>
              <a:fillRect/>
            </a:stretch>
          </p:blipFill>
          <p:spPr bwMode="auto">
            <a:xfrm>
              <a:off x="2074986" y="3790915"/>
              <a:ext cx="1987062" cy="1411783"/>
            </a:xfrm>
            <a:prstGeom prst="rect">
              <a:avLst/>
            </a:prstGeom>
            <a:noFill/>
            <a:ln w="12700">
              <a:noFill/>
              <a:miter lim="800000"/>
              <a:headEnd/>
              <a:tailEnd/>
            </a:ln>
          </p:spPr>
        </p:pic>
        <p:pic>
          <p:nvPicPr>
            <p:cNvPr id="15370" name="Picture 7" descr="SSJ"/>
            <p:cNvPicPr>
              <a:picLocks noChangeAspect="1" noChangeArrowheads="1"/>
            </p:cNvPicPr>
            <p:nvPr/>
          </p:nvPicPr>
          <p:blipFill>
            <a:blip r:embed="rId5" cstate="print"/>
            <a:srcRect/>
            <a:stretch>
              <a:fillRect/>
            </a:stretch>
          </p:blipFill>
          <p:spPr bwMode="auto">
            <a:xfrm>
              <a:off x="364767" y="3782123"/>
              <a:ext cx="1720381" cy="1411783"/>
            </a:xfrm>
            <a:prstGeom prst="rect">
              <a:avLst/>
            </a:prstGeom>
            <a:noFill/>
            <a:ln w="12700">
              <a:noFill/>
              <a:miter lim="800000"/>
              <a:headEnd/>
              <a:tailEnd/>
            </a:ln>
          </p:spPr>
        </p:pic>
        <p:sp>
          <p:nvSpPr>
            <p:cNvPr id="15371" name="Rectangle 10"/>
            <p:cNvSpPr>
              <a:spLocks noChangeArrowheads="1"/>
            </p:cNvSpPr>
            <p:nvPr/>
          </p:nvSpPr>
          <p:spPr bwMode="auto">
            <a:xfrm>
              <a:off x="351691" y="1151792"/>
              <a:ext cx="3727939" cy="5292225"/>
            </a:xfrm>
            <a:prstGeom prst="rect">
              <a:avLst/>
            </a:prstGeom>
            <a:noFill/>
            <a:ln w="19050" algn="ctr">
              <a:solidFill>
                <a:srgbClr val="000099"/>
              </a:solidFill>
              <a:round/>
              <a:headEnd/>
              <a:tailEnd/>
            </a:ln>
          </p:spPr>
          <p:txBody>
            <a:bodyPr/>
            <a:lstStyle/>
            <a:p>
              <a:pPr algn="ctr">
                <a:spcBef>
                  <a:spcPct val="20000"/>
                </a:spcBef>
              </a:pPr>
              <a:endParaRPr lang="en-US"/>
            </a:p>
          </p:txBody>
        </p:sp>
        <p:cxnSp>
          <p:nvCxnSpPr>
            <p:cNvPr id="15372" name="Straight Connector 13"/>
            <p:cNvCxnSpPr>
              <a:cxnSpLocks noChangeShapeType="1"/>
            </p:cNvCxnSpPr>
            <p:nvPr/>
          </p:nvCxnSpPr>
          <p:spPr bwMode="auto">
            <a:xfrm rot="10800000" flipH="1">
              <a:off x="351690" y="5195877"/>
              <a:ext cx="3727939" cy="0"/>
            </a:xfrm>
            <a:prstGeom prst="line">
              <a:avLst/>
            </a:prstGeom>
            <a:noFill/>
            <a:ln w="12700" algn="ctr">
              <a:solidFill>
                <a:srgbClr val="000099"/>
              </a:solidFill>
              <a:round/>
              <a:headEnd/>
              <a:tailEnd/>
            </a:ln>
          </p:spPr>
        </p:cxnSp>
      </p:grpSp>
      <p:sp>
        <p:nvSpPr>
          <p:cNvPr id="15364" name="TextBox 15"/>
          <p:cNvSpPr txBox="1">
            <a:spLocks noChangeArrowheads="1"/>
          </p:cNvSpPr>
          <p:nvPr/>
        </p:nvSpPr>
        <p:spPr bwMode="auto">
          <a:xfrm>
            <a:off x="4213225" y="1165225"/>
            <a:ext cx="4643438" cy="2032000"/>
          </a:xfrm>
          <a:prstGeom prst="rect">
            <a:avLst/>
          </a:prstGeom>
          <a:noFill/>
          <a:ln w="9525">
            <a:noFill/>
            <a:miter lim="800000"/>
            <a:headEnd/>
            <a:tailEnd/>
          </a:ln>
        </p:spPr>
        <p:txBody>
          <a:bodyPr>
            <a:spAutoFit/>
          </a:bodyPr>
          <a:lstStyle/>
          <a:p>
            <a:pPr algn="just">
              <a:tabLst>
                <a:tab pos="227013" algn="l"/>
                <a:tab pos="1376363" algn="l"/>
                <a:tab pos="2743200" algn="l"/>
              </a:tabLst>
            </a:pPr>
            <a:r>
              <a:rPr lang="en-US" sz="1800" b="0">
                <a:solidFill>
                  <a:srgbClr val="000099"/>
                </a:solidFill>
              </a:rPr>
              <a:t>STP is developing algorithms for the Space Environment  Monitor – Next (SEM-N) for the Defense Weather Satellite System. NGDC is coordinating internal efforts with support provided by AFRL and the JHU-APL. SEM-N is fully integrated with the Algorithm Development Language (ADL)</a:t>
            </a:r>
          </a:p>
        </p:txBody>
      </p:sp>
      <p:pic>
        <p:nvPicPr>
          <p:cNvPr id="15365" name="Picture 7" descr="IMG_0291"/>
          <p:cNvPicPr>
            <a:picLocks noChangeAspect="1" noChangeArrowheads="1"/>
          </p:cNvPicPr>
          <p:nvPr/>
        </p:nvPicPr>
        <p:blipFill>
          <a:blip r:embed="rId6" cstate="print"/>
          <a:srcRect/>
          <a:stretch>
            <a:fillRect/>
          </a:stretch>
        </p:blipFill>
        <p:spPr bwMode="auto">
          <a:xfrm>
            <a:off x="4335463" y="3332163"/>
            <a:ext cx="4540250" cy="3024187"/>
          </a:xfrm>
          <a:prstGeom prst="rect">
            <a:avLst/>
          </a:prstGeom>
          <a:noFill/>
          <a:ln w="9525">
            <a:noFill/>
            <a:miter lim="800000"/>
            <a:headEnd/>
            <a:tailEnd/>
          </a:ln>
        </p:spPr>
      </p:pic>
      <p:sp>
        <p:nvSpPr>
          <p:cNvPr id="15366" name="TextBox 17"/>
          <p:cNvSpPr txBox="1">
            <a:spLocks noChangeArrowheads="1"/>
          </p:cNvSpPr>
          <p:nvPr/>
        </p:nvSpPr>
        <p:spPr bwMode="auto">
          <a:xfrm>
            <a:off x="360363" y="3490913"/>
            <a:ext cx="1971675" cy="276225"/>
          </a:xfrm>
          <a:prstGeom prst="rect">
            <a:avLst/>
          </a:prstGeom>
          <a:noFill/>
          <a:ln w="9525">
            <a:noFill/>
            <a:miter lim="800000"/>
            <a:headEnd/>
            <a:tailEnd/>
          </a:ln>
        </p:spPr>
        <p:txBody>
          <a:bodyPr wrap="none">
            <a:spAutoFit/>
          </a:bodyPr>
          <a:lstStyle/>
          <a:p>
            <a:pPr>
              <a:tabLst>
                <a:tab pos="227013" algn="l"/>
                <a:tab pos="1376363" algn="l"/>
                <a:tab pos="2743200" algn="l"/>
              </a:tabLst>
            </a:pPr>
            <a:r>
              <a:rPr lang="en-US" sz="1200">
                <a:solidFill>
                  <a:schemeClr val="bg1"/>
                </a:solidFill>
              </a:rPr>
              <a:t>Image courtesy of NGST</a:t>
            </a:r>
          </a:p>
        </p:txBody>
      </p:sp>
    </p:spTree>
  </p:cSld>
  <p:clrMapOvr>
    <a:masterClrMapping/>
  </p:clrMapOvr>
  <p:transition spd="med">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6" name="Text Box 4"/>
          <p:cNvSpPr txBox="1">
            <a:spLocks noChangeArrowheads="1"/>
          </p:cNvSpPr>
          <p:nvPr/>
        </p:nvSpPr>
        <p:spPr bwMode="auto">
          <a:xfrm>
            <a:off x="4073525" y="6364288"/>
            <a:ext cx="831850" cy="366712"/>
          </a:xfrm>
          <a:prstGeom prst="rect">
            <a:avLst/>
          </a:prstGeom>
          <a:noFill/>
          <a:ln w="9525">
            <a:noFill/>
            <a:miter lim="800000"/>
            <a:headEnd/>
            <a:tailEnd/>
          </a:ln>
          <a:effectLst/>
        </p:spPr>
        <p:txBody>
          <a:bodyPr wrap="none">
            <a:spAutoFit/>
          </a:bodyPr>
          <a:lstStyle/>
          <a:p>
            <a:pPr algn="l">
              <a:spcBef>
                <a:spcPct val="0"/>
              </a:spcBef>
            </a:pPr>
            <a:r>
              <a:rPr lang="en-US" sz="1800" dirty="0">
                <a:hlinkClick r:id="rId3" action="ppaction://hlinkfile"/>
              </a:rPr>
              <a:t>Movie</a:t>
            </a:r>
            <a:endParaRPr lang="en-US" sz="1800" dirty="0"/>
          </a:p>
        </p:txBody>
      </p:sp>
      <p:pic>
        <p:nvPicPr>
          <p:cNvPr id="2071558" name="Picture 6"/>
          <p:cNvPicPr>
            <a:picLocks noChangeAspect="1" noChangeArrowheads="1"/>
          </p:cNvPicPr>
          <p:nvPr/>
        </p:nvPicPr>
        <p:blipFill>
          <a:blip r:embed="rId4" cstate="print"/>
          <a:srcRect/>
          <a:stretch>
            <a:fillRect/>
          </a:stretch>
        </p:blipFill>
        <p:spPr bwMode="auto">
          <a:xfrm>
            <a:off x="425450" y="1331913"/>
            <a:ext cx="8128000" cy="4441825"/>
          </a:xfrm>
          <a:prstGeom prst="rect">
            <a:avLst/>
          </a:prstGeom>
          <a:noFill/>
          <a:ln w="9525">
            <a:noFill/>
            <a:miter lim="800000"/>
            <a:headEnd/>
            <a:tailEnd/>
          </a:ln>
        </p:spPr>
      </p:pic>
      <p:sp>
        <p:nvSpPr>
          <p:cNvPr id="2071559" name="Text Box 7"/>
          <p:cNvSpPr txBox="1">
            <a:spLocks noChangeArrowheads="1"/>
          </p:cNvSpPr>
          <p:nvPr/>
        </p:nvSpPr>
        <p:spPr bwMode="auto">
          <a:xfrm>
            <a:off x="3068638" y="5781675"/>
            <a:ext cx="2841625" cy="457200"/>
          </a:xfrm>
          <a:prstGeom prst="rect">
            <a:avLst/>
          </a:prstGeom>
          <a:noFill/>
          <a:ln w="9525">
            <a:noFill/>
            <a:miter lim="800000"/>
            <a:headEnd/>
            <a:tailEnd/>
          </a:ln>
          <a:effectLst/>
        </p:spPr>
        <p:txBody>
          <a:bodyPr wrap="none">
            <a:spAutoFit/>
          </a:bodyPr>
          <a:lstStyle/>
          <a:p>
            <a:r>
              <a:rPr lang="en-US" sz="2400">
                <a:solidFill>
                  <a:srgbClr val="000099"/>
                </a:solidFill>
              </a:rPr>
              <a:t>Image not to scale</a:t>
            </a:r>
          </a:p>
        </p:txBody>
      </p:sp>
      <p:sp>
        <p:nvSpPr>
          <p:cNvPr id="6" name="Text Box 8"/>
          <p:cNvSpPr txBox="1">
            <a:spLocks noChangeArrowheads="1"/>
          </p:cNvSpPr>
          <p:nvPr/>
        </p:nvSpPr>
        <p:spPr bwMode="auto">
          <a:xfrm>
            <a:off x="2023676" y="6350"/>
            <a:ext cx="5076005" cy="1015663"/>
          </a:xfrm>
          <a:prstGeom prst="rect">
            <a:avLst/>
          </a:prstGeom>
          <a:noFill/>
          <a:ln w="9525">
            <a:noFill/>
            <a:miter lim="800000"/>
            <a:headEnd/>
            <a:tailEnd/>
          </a:ln>
        </p:spPr>
        <p:txBody>
          <a:bodyPr wrap="none">
            <a:spAutoFit/>
          </a:bodyPr>
          <a:lstStyle/>
          <a:p>
            <a:pPr algn="ctr">
              <a:spcBef>
                <a:spcPct val="20000"/>
              </a:spcBef>
            </a:pPr>
            <a:r>
              <a:rPr lang="en-US" sz="3200" dirty="0">
                <a:solidFill>
                  <a:schemeClr val="tx2"/>
                </a:solidFill>
              </a:rPr>
              <a:t>GOES-R Space Weather  </a:t>
            </a:r>
          </a:p>
          <a:p>
            <a:pPr algn="ctr"/>
            <a:r>
              <a:rPr lang="en-US" sz="2800" b="0" dirty="0" smtClean="0">
                <a:solidFill>
                  <a:schemeClr val="tx2"/>
                </a:solidFill>
              </a:rPr>
              <a:t>Solar-Terrestrial Interactions</a:t>
            </a:r>
            <a:endParaRPr lang="en-US" sz="2800" b="0" dirty="0">
              <a:solidFill>
                <a:schemeClr val="tx2"/>
              </a:solidFill>
            </a:endParaRPr>
          </a:p>
        </p:txBody>
      </p:sp>
    </p:spTree>
  </p:cSld>
  <p:clrMapOvr>
    <a:masterClrMapping/>
  </p:clrMapOvr>
  <p:transition spd="med">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981200" y="2235200"/>
            <a:ext cx="5143500" cy="1016000"/>
          </a:xfrm>
          <a:prstGeom prst="rect">
            <a:avLst/>
          </a:prstGeom>
          <a:noFill/>
          <a:ln w="9525">
            <a:noFill/>
            <a:miter lim="800000"/>
            <a:headEnd/>
            <a:tailEnd/>
          </a:ln>
        </p:spPr>
        <p:txBody>
          <a:bodyPr wrap="none">
            <a:spAutoFit/>
          </a:bodyPr>
          <a:lstStyle/>
          <a:p>
            <a:pPr>
              <a:tabLst>
                <a:tab pos="227013" algn="l"/>
                <a:tab pos="1376363" algn="l"/>
                <a:tab pos="2743200" algn="l"/>
              </a:tabLst>
            </a:pPr>
            <a:r>
              <a:rPr lang="en-US" sz="6000">
                <a:solidFill>
                  <a:srgbClr val="000099"/>
                </a:solidFill>
              </a:rPr>
              <a:t>QUESTIONS?</a:t>
            </a:r>
          </a:p>
        </p:txBody>
      </p:sp>
      <p:sp>
        <p:nvSpPr>
          <p:cNvPr id="16387" name="Text Box 8"/>
          <p:cNvSpPr txBox="1">
            <a:spLocks noChangeArrowheads="1"/>
          </p:cNvSpPr>
          <p:nvPr/>
        </p:nvSpPr>
        <p:spPr bwMode="auto">
          <a:xfrm>
            <a:off x="2024063" y="6350"/>
            <a:ext cx="507523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SWx L2+ Algorithms</a:t>
            </a:r>
          </a:p>
        </p:txBody>
      </p:sp>
    </p:spTree>
  </p:cSld>
  <p:clrMapOvr>
    <a:masterClrMapping/>
  </p:clrMapOvr>
  <p:transition spd="med">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68750" y="4927600"/>
            <a:ext cx="5048250" cy="15525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589713" y="2678113"/>
            <a:ext cx="2332037" cy="174148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5438" y="3052763"/>
            <a:ext cx="1497012" cy="1768475"/>
          </a:xfrm>
          <a:prstGeom prst="rect">
            <a:avLst/>
          </a:prstGeom>
          <a:noFill/>
          <a:ln w="12700">
            <a:solidFill>
              <a:srgbClr val="000099"/>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60363" y="1155700"/>
            <a:ext cx="2438400" cy="1828800"/>
          </a:xfrm>
          <a:prstGeom prst="rect">
            <a:avLst/>
          </a:prstGeom>
          <a:noFill/>
          <a:ln w="12700">
            <a:solidFill>
              <a:srgbClr val="000099"/>
            </a:solidFill>
            <a:miter lim="800000"/>
            <a:headEnd/>
            <a:tailEnd/>
          </a:ln>
        </p:spPr>
      </p:pic>
      <p:sp>
        <p:nvSpPr>
          <p:cNvPr id="3078" name="TextBox 10"/>
          <p:cNvSpPr txBox="1">
            <a:spLocks noChangeArrowheads="1"/>
          </p:cNvSpPr>
          <p:nvPr/>
        </p:nvSpPr>
        <p:spPr bwMode="auto">
          <a:xfrm>
            <a:off x="2805113" y="1160463"/>
            <a:ext cx="4749800" cy="1892300"/>
          </a:xfrm>
          <a:prstGeom prst="rect">
            <a:avLst/>
          </a:prstGeom>
          <a:noFill/>
          <a:ln w="9525">
            <a:noFill/>
            <a:miter lim="800000"/>
            <a:headEnd/>
            <a:tailEnd/>
          </a:ln>
        </p:spPr>
        <p:txBody>
          <a:bodyPr wrap="none">
            <a:spAutoFit/>
          </a:bodyPr>
          <a:lstStyle/>
          <a:p>
            <a:pPr>
              <a:tabLst>
                <a:tab pos="227013" algn="l"/>
                <a:tab pos="1376363" algn="l"/>
                <a:tab pos="2743200" algn="l"/>
              </a:tabLst>
            </a:pPr>
            <a:r>
              <a:rPr lang="en-US" b="0" dirty="0">
                <a:solidFill>
                  <a:srgbClr val="000099"/>
                </a:solidFill>
              </a:rPr>
              <a:t>         </a:t>
            </a:r>
            <a:r>
              <a:rPr lang="en-US" i="1" dirty="0">
                <a:solidFill>
                  <a:srgbClr val="000099"/>
                </a:solidFill>
              </a:rPr>
              <a:t>EUV and X-Ray Irradiance Sensors (EXIS)</a:t>
            </a:r>
          </a:p>
          <a:p>
            <a:pPr>
              <a:spcBef>
                <a:spcPts val="1200"/>
              </a:spcBef>
              <a:tabLst>
                <a:tab pos="227013" algn="l"/>
                <a:tab pos="1376363" algn="l"/>
                <a:tab pos="2743200" algn="l"/>
              </a:tabLst>
            </a:pPr>
            <a:r>
              <a:rPr lang="en-US" b="0" dirty="0">
                <a:solidFill>
                  <a:srgbClr val="000099"/>
                </a:solidFill>
              </a:rPr>
              <a:t>• </a:t>
            </a:r>
            <a:r>
              <a:rPr lang="en-US" sz="1400" b="0" dirty="0">
                <a:solidFill>
                  <a:srgbClr val="000099"/>
                </a:solidFill>
              </a:rPr>
              <a:t>Extreme Ultraviolet Sensor (EUVS)</a:t>
            </a:r>
          </a:p>
          <a:p>
            <a:pPr>
              <a:tabLst>
                <a:tab pos="227013" algn="l"/>
                <a:tab pos="1376363" algn="l"/>
                <a:tab pos="2743200" algn="l"/>
              </a:tabLst>
            </a:pPr>
            <a:r>
              <a:rPr lang="en-US" sz="1400" b="0" dirty="0">
                <a:solidFill>
                  <a:srgbClr val="000099"/>
                </a:solidFill>
              </a:rPr>
              <a:t>• X-Ray Sensor (XRS)</a:t>
            </a:r>
          </a:p>
          <a:p>
            <a:pPr>
              <a:tabLst>
                <a:tab pos="227013" algn="l"/>
                <a:tab pos="1376363" algn="l"/>
                <a:tab pos="2743200" algn="l"/>
              </a:tabLst>
            </a:pPr>
            <a:r>
              <a:rPr lang="en-US" sz="1400" b="0" dirty="0">
                <a:solidFill>
                  <a:srgbClr val="000099"/>
                </a:solidFill>
              </a:rPr>
              <a:t>• EUVS/XRS Electrical Box (EXEB)</a:t>
            </a:r>
          </a:p>
          <a:p>
            <a:pPr>
              <a:tabLst>
                <a:tab pos="227013" algn="l"/>
                <a:tab pos="1376363" algn="l"/>
                <a:tab pos="2743200" algn="l"/>
              </a:tabLst>
            </a:pPr>
            <a:r>
              <a:rPr lang="en-US" sz="1400" b="0" dirty="0">
                <a:solidFill>
                  <a:srgbClr val="000099"/>
                </a:solidFill>
              </a:rPr>
              <a:t>• Sun Positioning Sensor (SPS)</a:t>
            </a:r>
          </a:p>
          <a:p>
            <a:pPr>
              <a:spcBef>
                <a:spcPts val="600"/>
              </a:spcBef>
              <a:tabLst>
                <a:tab pos="227013" algn="l"/>
                <a:tab pos="1376363" algn="l"/>
                <a:tab pos="2743200" algn="l"/>
              </a:tabLst>
            </a:pPr>
            <a:r>
              <a:rPr lang="en-US" sz="1400" b="0" dirty="0">
                <a:solidFill>
                  <a:srgbClr val="000099"/>
                </a:solidFill>
              </a:rPr>
              <a:t>	</a:t>
            </a:r>
            <a:r>
              <a:rPr lang="en-US" sz="1400" b="0" i="1" dirty="0">
                <a:solidFill>
                  <a:srgbClr val="000099"/>
                </a:solidFill>
              </a:rPr>
              <a:t>Sensor Manufacturer: LASP</a:t>
            </a:r>
          </a:p>
          <a:p>
            <a:pPr>
              <a:tabLst>
                <a:tab pos="227013" algn="l"/>
                <a:tab pos="1376363" algn="l"/>
                <a:tab pos="2743200" algn="l"/>
              </a:tabLst>
            </a:pPr>
            <a:endParaRPr lang="en-US" sz="1400" b="0" dirty="0">
              <a:solidFill>
                <a:srgbClr val="000099"/>
              </a:solidFill>
            </a:endParaRPr>
          </a:p>
        </p:txBody>
      </p:sp>
      <p:sp>
        <p:nvSpPr>
          <p:cNvPr id="3079" name="TextBox 11"/>
          <p:cNvSpPr txBox="1">
            <a:spLocks noChangeArrowheads="1"/>
          </p:cNvSpPr>
          <p:nvPr/>
        </p:nvSpPr>
        <p:spPr bwMode="auto">
          <a:xfrm>
            <a:off x="2979738" y="3003550"/>
            <a:ext cx="3530600" cy="708025"/>
          </a:xfrm>
          <a:prstGeom prst="rect">
            <a:avLst/>
          </a:prstGeom>
          <a:noFill/>
          <a:ln w="9525">
            <a:noFill/>
            <a:miter lim="800000"/>
            <a:headEnd/>
            <a:tailEnd/>
          </a:ln>
        </p:spPr>
        <p:txBody>
          <a:bodyPr wrap="none">
            <a:spAutoFit/>
          </a:bodyPr>
          <a:lstStyle/>
          <a:p>
            <a:pPr algn="r">
              <a:tabLst>
                <a:tab pos="227013" algn="l"/>
                <a:tab pos="1376363" algn="l"/>
                <a:tab pos="2743200" algn="l"/>
              </a:tabLst>
            </a:pPr>
            <a:r>
              <a:rPr lang="en-US" i="1">
                <a:solidFill>
                  <a:srgbClr val="000099"/>
                </a:solidFill>
              </a:rPr>
              <a:t>Solar UltraViolet Imager (SUVI)      </a:t>
            </a:r>
          </a:p>
          <a:p>
            <a:pPr algn="r">
              <a:spcBef>
                <a:spcPts val="1200"/>
              </a:spcBef>
              <a:tabLst>
                <a:tab pos="227013" algn="l"/>
                <a:tab pos="1376363" algn="l"/>
                <a:tab pos="2743200" algn="l"/>
              </a:tabLst>
            </a:pPr>
            <a:r>
              <a:rPr lang="en-US" sz="1400" b="0">
                <a:solidFill>
                  <a:srgbClr val="000099"/>
                </a:solidFill>
              </a:rPr>
              <a:t>	</a:t>
            </a:r>
            <a:r>
              <a:rPr lang="en-US" sz="1400" b="0" i="1">
                <a:solidFill>
                  <a:srgbClr val="000099"/>
                </a:solidFill>
              </a:rPr>
              <a:t>Sensor Manufacturer: LMATC</a:t>
            </a:r>
          </a:p>
        </p:txBody>
      </p:sp>
      <p:sp>
        <p:nvSpPr>
          <p:cNvPr id="3080" name="Left Arrow 12"/>
          <p:cNvSpPr>
            <a:spLocks noChangeArrowheads="1"/>
          </p:cNvSpPr>
          <p:nvPr/>
        </p:nvSpPr>
        <p:spPr bwMode="auto">
          <a:xfrm>
            <a:off x="2867025" y="1125538"/>
            <a:ext cx="457200" cy="360362"/>
          </a:xfrm>
          <a:prstGeom prst="leftArrow">
            <a:avLst>
              <a:gd name="adj1" fmla="val 50000"/>
              <a:gd name="adj2" fmla="val 50015"/>
            </a:avLst>
          </a:prstGeom>
          <a:solidFill>
            <a:schemeClr val="accent1"/>
          </a:solidFill>
          <a:ln w="9525" algn="ctr">
            <a:solidFill>
              <a:schemeClr val="tx1"/>
            </a:solidFill>
            <a:round/>
            <a:headEnd/>
            <a:tailEnd/>
          </a:ln>
        </p:spPr>
        <p:txBody>
          <a:bodyPr/>
          <a:lstStyle/>
          <a:p>
            <a:pPr algn="ctr">
              <a:spcBef>
                <a:spcPct val="20000"/>
              </a:spcBef>
            </a:pPr>
            <a:endParaRPr lang="en-US"/>
          </a:p>
        </p:txBody>
      </p:sp>
      <p:sp>
        <p:nvSpPr>
          <p:cNvPr id="3081" name="Left Arrow 13"/>
          <p:cNvSpPr>
            <a:spLocks noChangeArrowheads="1"/>
          </p:cNvSpPr>
          <p:nvPr/>
        </p:nvSpPr>
        <p:spPr bwMode="auto">
          <a:xfrm flipH="1">
            <a:off x="6105525" y="3001963"/>
            <a:ext cx="457200" cy="360362"/>
          </a:xfrm>
          <a:prstGeom prst="leftArrow">
            <a:avLst>
              <a:gd name="adj1" fmla="val 50000"/>
              <a:gd name="adj2" fmla="val 50015"/>
            </a:avLst>
          </a:prstGeom>
          <a:solidFill>
            <a:schemeClr val="accent1"/>
          </a:solidFill>
          <a:ln w="9525" algn="ctr">
            <a:solidFill>
              <a:schemeClr val="tx1"/>
            </a:solidFill>
            <a:round/>
            <a:headEnd/>
            <a:tailEnd/>
          </a:ln>
        </p:spPr>
        <p:txBody>
          <a:bodyPr/>
          <a:lstStyle/>
          <a:p>
            <a:pPr algn="ctr">
              <a:spcBef>
                <a:spcPct val="20000"/>
              </a:spcBef>
            </a:pPr>
            <a:endParaRPr lang="en-US"/>
          </a:p>
        </p:txBody>
      </p:sp>
      <p:sp>
        <p:nvSpPr>
          <p:cNvPr id="3082" name="TextBox 14"/>
          <p:cNvSpPr txBox="1">
            <a:spLocks noChangeArrowheads="1"/>
          </p:cNvSpPr>
          <p:nvPr/>
        </p:nvSpPr>
        <p:spPr bwMode="auto">
          <a:xfrm>
            <a:off x="1979613" y="3719513"/>
            <a:ext cx="2608262" cy="708025"/>
          </a:xfrm>
          <a:prstGeom prst="rect">
            <a:avLst/>
          </a:prstGeom>
          <a:noFill/>
          <a:ln w="9525">
            <a:noFill/>
            <a:miter lim="800000"/>
            <a:headEnd/>
            <a:tailEnd/>
          </a:ln>
        </p:spPr>
        <p:txBody>
          <a:bodyPr wrap="none">
            <a:spAutoFit/>
          </a:bodyPr>
          <a:lstStyle/>
          <a:p>
            <a:pPr>
              <a:tabLst>
                <a:tab pos="227013" algn="l"/>
                <a:tab pos="1376363" algn="l"/>
                <a:tab pos="2743200" algn="l"/>
              </a:tabLst>
            </a:pPr>
            <a:r>
              <a:rPr lang="en-US" b="0" dirty="0">
                <a:solidFill>
                  <a:srgbClr val="000099"/>
                </a:solidFill>
              </a:rPr>
              <a:t>      </a:t>
            </a:r>
            <a:r>
              <a:rPr lang="en-US" i="1" dirty="0">
                <a:solidFill>
                  <a:srgbClr val="000099"/>
                </a:solidFill>
              </a:rPr>
              <a:t>Magnetometer (MAG)</a:t>
            </a:r>
          </a:p>
          <a:p>
            <a:pPr>
              <a:spcBef>
                <a:spcPts val="1200"/>
              </a:spcBef>
              <a:tabLst>
                <a:tab pos="227013" algn="l"/>
                <a:tab pos="1376363" algn="l"/>
                <a:tab pos="2743200" algn="l"/>
              </a:tabLst>
            </a:pPr>
            <a:r>
              <a:rPr lang="en-US" sz="1400" b="0" i="1" dirty="0">
                <a:solidFill>
                  <a:srgbClr val="000099"/>
                </a:solidFill>
              </a:rPr>
              <a:t>Sensor </a:t>
            </a:r>
            <a:r>
              <a:rPr lang="en-US" sz="1400" b="0" i="1" dirty="0" smtClean="0">
                <a:solidFill>
                  <a:srgbClr val="000099"/>
                </a:solidFill>
              </a:rPr>
              <a:t>Procurement: </a:t>
            </a:r>
            <a:r>
              <a:rPr lang="en-US" sz="1400" b="0" i="1" dirty="0">
                <a:solidFill>
                  <a:srgbClr val="000099"/>
                </a:solidFill>
              </a:rPr>
              <a:t>LM</a:t>
            </a:r>
          </a:p>
        </p:txBody>
      </p:sp>
      <p:sp>
        <p:nvSpPr>
          <p:cNvPr id="3083" name="Left Arrow 15"/>
          <p:cNvSpPr>
            <a:spLocks noChangeArrowheads="1"/>
          </p:cNvSpPr>
          <p:nvPr/>
        </p:nvSpPr>
        <p:spPr bwMode="auto">
          <a:xfrm>
            <a:off x="1901825" y="3705225"/>
            <a:ext cx="457200" cy="360363"/>
          </a:xfrm>
          <a:prstGeom prst="leftArrow">
            <a:avLst>
              <a:gd name="adj1" fmla="val 50000"/>
              <a:gd name="adj2" fmla="val 50015"/>
            </a:avLst>
          </a:prstGeom>
          <a:solidFill>
            <a:schemeClr val="accent1"/>
          </a:solidFill>
          <a:ln w="9525" algn="ctr">
            <a:solidFill>
              <a:schemeClr val="tx1"/>
            </a:solidFill>
            <a:round/>
            <a:headEnd/>
            <a:tailEnd/>
          </a:ln>
        </p:spPr>
        <p:txBody>
          <a:bodyPr/>
          <a:lstStyle/>
          <a:p>
            <a:pPr algn="ctr">
              <a:spcBef>
                <a:spcPct val="20000"/>
              </a:spcBef>
            </a:pPr>
            <a:endParaRPr lang="en-US"/>
          </a:p>
        </p:txBody>
      </p:sp>
      <p:sp>
        <p:nvSpPr>
          <p:cNvPr id="3084" name="TextBox 16"/>
          <p:cNvSpPr txBox="1">
            <a:spLocks noChangeArrowheads="1"/>
          </p:cNvSpPr>
          <p:nvPr/>
        </p:nvSpPr>
        <p:spPr bwMode="auto">
          <a:xfrm>
            <a:off x="-60325" y="4808538"/>
            <a:ext cx="4005263" cy="1816100"/>
          </a:xfrm>
          <a:prstGeom prst="rect">
            <a:avLst/>
          </a:prstGeom>
          <a:noFill/>
          <a:ln w="9525">
            <a:noFill/>
            <a:miter lim="800000"/>
            <a:headEnd/>
            <a:tailEnd/>
          </a:ln>
        </p:spPr>
        <p:txBody>
          <a:bodyPr wrap="none">
            <a:spAutoFit/>
          </a:bodyPr>
          <a:lstStyle/>
          <a:p>
            <a:pPr algn="r">
              <a:tabLst>
                <a:tab pos="227013" algn="l"/>
                <a:tab pos="1376363" algn="l"/>
                <a:tab pos="2743200" algn="l"/>
              </a:tabLst>
            </a:pPr>
            <a:r>
              <a:rPr lang="en-US" i="1">
                <a:solidFill>
                  <a:srgbClr val="000099"/>
                </a:solidFill>
              </a:rPr>
              <a:t>Space Environment          </a:t>
            </a:r>
          </a:p>
          <a:p>
            <a:pPr algn="r">
              <a:tabLst>
                <a:tab pos="227013" algn="l"/>
                <a:tab pos="1376363" algn="l"/>
                <a:tab pos="2743200" algn="l"/>
              </a:tabLst>
            </a:pPr>
            <a:r>
              <a:rPr lang="en-US" i="1">
                <a:solidFill>
                  <a:srgbClr val="000099"/>
                </a:solidFill>
              </a:rPr>
              <a:t>In-Situ Sensor (SEISS)         </a:t>
            </a:r>
          </a:p>
          <a:p>
            <a:pPr algn="r">
              <a:spcBef>
                <a:spcPts val="600"/>
              </a:spcBef>
              <a:tabLst>
                <a:tab pos="227013" algn="l"/>
                <a:tab pos="1376363" algn="l"/>
                <a:tab pos="2743200" algn="l"/>
              </a:tabLst>
            </a:pPr>
            <a:r>
              <a:rPr lang="en-US" sz="1400" b="0">
                <a:solidFill>
                  <a:srgbClr val="000099"/>
                </a:solidFill>
              </a:rPr>
              <a:t>Magnetospheric Particle Sensor Low (MPS-LO)</a:t>
            </a:r>
          </a:p>
          <a:p>
            <a:pPr algn="r">
              <a:tabLst>
                <a:tab pos="227013" algn="l"/>
                <a:tab pos="1376363" algn="l"/>
                <a:tab pos="2743200" algn="l"/>
              </a:tabLst>
            </a:pPr>
            <a:r>
              <a:rPr lang="en-US" sz="1400" b="0">
                <a:solidFill>
                  <a:srgbClr val="000099"/>
                </a:solidFill>
              </a:rPr>
              <a:t>Magnetospheric Particle Sensor High (MPS-HI)</a:t>
            </a:r>
          </a:p>
          <a:p>
            <a:pPr algn="r">
              <a:tabLst>
                <a:tab pos="227013" algn="l"/>
                <a:tab pos="1376363" algn="l"/>
                <a:tab pos="2743200" algn="l"/>
              </a:tabLst>
            </a:pPr>
            <a:r>
              <a:rPr lang="en-US" sz="1400" b="0">
                <a:solidFill>
                  <a:srgbClr val="000099"/>
                </a:solidFill>
              </a:rPr>
              <a:t>Solar &amp; Galactic Proton Sensor (SGPS)</a:t>
            </a:r>
          </a:p>
          <a:p>
            <a:pPr algn="r">
              <a:tabLst>
                <a:tab pos="227013" algn="l"/>
                <a:tab pos="1376363" algn="l"/>
                <a:tab pos="2743200" algn="l"/>
              </a:tabLst>
            </a:pPr>
            <a:r>
              <a:rPr lang="en-US" sz="1400" b="0">
                <a:solidFill>
                  <a:srgbClr val="000099"/>
                </a:solidFill>
              </a:rPr>
              <a:t> Energetic Heavy Ion Sensor (EHIS)</a:t>
            </a:r>
          </a:p>
          <a:p>
            <a:pPr algn="r">
              <a:spcBef>
                <a:spcPts val="600"/>
              </a:spcBef>
              <a:tabLst>
                <a:tab pos="227013" algn="l"/>
                <a:tab pos="1376363" algn="l"/>
                <a:tab pos="2743200" algn="l"/>
              </a:tabLst>
            </a:pPr>
            <a:r>
              <a:rPr lang="en-US" sz="1400" b="0">
                <a:solidFill>
                  <a:srgbClr val="000099"/>
                </a:solidFill>
              </a:rPr>
              <a:t>	</a:t>
            </a:r>
            <a:r>
              <a:rPr lang="en-US" sz="1400" b="0" i="1">
                <a:solidFill>
                  <a:srgbClr val="000099"/>
                </a:solidFill>
              </a:rPr>
              <a:t>Sensor Manufacturer: ATC</a:t>
            </a:r>
          </a:p>
        </p:txBody>
      </p:sp>
      <p:sp>
        <p:nvSpPr>
          <p:cNvPr id="3085" name="Left Arrow 17"/>
          <p:cNvSpPr>
            <a:spLocks noChangeArrowheads="1"/>
          </p:cNvSpPr>
          <p:nvPr/>
        </p:nvSpPr>
        <p:spPr bwMode="auto">
          <a:xfrm flipH="1">
            <a:off x="3417888" y="4903788"/>
            <a:ext cx="457200" cy="360362"/>
          </a:xfrm>
          <a:prstGeom prst="leftArrow">
            <a:avLst>
              <a:gd name="adj1" fmla="val 50000"/>
              <a:gd name="adj2" fmla="val 50015"/>
            </a:avLst>
          </a:prstGeom>
          <a:solidFill>
            <a:schemeClr val="accent1"/>
          </a:solidFill>
          <a:ln w="9525" algn="ctr">
            <a:solidFill>
              <a:schemeClr val="tx1"/>
            </a:solidFill>
            <a:round/>
            <a:headEnd/>
            <a:tailEnd/>
          </a:ln>
        </p:spPr>
        <p:txBody>
          <a:bodyPr/>
          <a:lstStyle/>
          <a:p>
            <a:pPr algn="ctr">
              <a:spcBef>
                <a:spcPct val="20000"/>
              </a:spcBef>
            </a:pPr>
            <a:endParaRPr lang="en-US"/>
          </a:p>
        </p:txBody>
      </p:sp>
      <p:sp>
        <p:nvSpPr>
          <p:cNvPr id="3086" name="Text Box 8"/>
          <p:cNvSpPr txBox="1">
            <a:spLocks noChangeArrowheads="1"/>
          </p:cNvSpPr>
          <p:nvPr/>
        </p:nvSpPr>
        <p:spPr bwMode="auto">
          <a:xfrm>
            <a:off x="1254125" y="6350"/>
            <a:ext cx="6615113"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SWx Instrument Overview (H/W &amp; L1b)</a:t>
            </a:r>
          </a:p>
        </p:txBody>
      </p:sp>
    </p:spTree>
  </p:cSld>
  <p:clrMapOvr>
    <a:masterClrMapping/>
  </p:clrMapOvr>
  <p:transition spd="med">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1409700" y="6350"/>
            <a:ext cx="6303963" cy="1016000"/>
          </a:xfrm>
          <a:prstGeom prst="rect">
            <a:avLst/>
          </a:prstGeom>
          <a:noFill/>
          <a:ln w="9525">
            <a:noFill/>
            <a:miter lim="800000"/>
            <a:headEnd/>
            <a:tailEnd/>
          </a:ln>
        </p:spPr>
        <p:txBody>
          <a:bodyPr wrap="none">
            <a:spAutoFit/>
          </a:bodyPr>
          <a:lstStyle/>
          <a:p>
            <a:pPr algn="ctr">
              <a:spcBef>
                <a:spcPct val="20000"/>
              </a:spcBef>
            </a:pPr>
            <a:r>
              <a:rPr lang="en-US" sz="3200" dirty="0">
                <a:solidFill>
                  <a:schemeClr val="tx2"/>
                </a:solidFill>
              </a:rPr>
              <a:t>GOES-R Space Weather  </a:t>
            </a:r>
          </a:p>
          <a:p>
            <a:pPr algn="ctr"/>
            <a:r>
              <a:rPr lang="en-US" sz="2800" b="0" dirty="0">
                <a:solidFill>
                  <a:schemeClr val="tx2"/>
                </a:solidFill>
              </a:rPr>
              <a:t>Space Weather L2+ Product Overview</a:t>
            </a:r>
          </a:p>
        </p:txBody>
      </p:sp>
      <p:sp>
        <p:nvSpPr>
          <p:cNvPr id="9" name="TextBox 8"/>
          <p:cNvSpPr txBox="1"/>
          <p:nvPr/>
        </p:nvSpPr>
        <p:spPr bwMode="auto">
          <a:xfrm>
            <a:off x="661988" y="1627188"/>
            <a:ext cx="2514600" cy="3708400"/>
          </a:xfrm>
          <a:prstGeom prst="rect">
            <a:avLst/>
          </a:prstGeom>
          <a:solidFill>
            <a:schemeClr val="bg1">
              <a:lumMod val="95000"/>
            </a:schemeClr>
          </a:solidFill>
          <a:ln w="12700">
            <a:solidFill>
              <a:srgbClr val="000099"/>
            </a:solidFill>
            <a:miter lim="800000"/>
            <a:headEnd/>
            <a:tailEnd/>
          </a:ln>
        </p:spPr>
        <p:txBody>
          <a:bodyPr>
            <a:spAutoFit/>
          </a:bodyPr>
          <a:lstStyle/>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XRS.04: One-minute averages for both long and short channels</a:t>
            </a:r>
          </a:p>
          <a:p>
            <a:pPr marL="114300" indent="-114300" defTabSz="4386263">
              <a:spcBef>
                <a:spcPts val="200"/>
              </a:spcBef>
              <a:buClr>
                <a:schemeClr val="bg1"/>
              </a:buClr>
              <a:buSzPct val="100000"/>
              <a:tabLst>
                <a:tab pos="682625" algn="l"/>
              </a:tabLst>
              <a:defRPr/>
            </a:pPr>
            <a:r>
              <a:rPr lang="en-US" sz="1100" dirty="0">
                <a:solidFill>
                  <a:srgbClr val="000099"/>
                </a:solidFill>
              </a:rPr>
              <a:t>EUVS.03: One-minute averages of broad spectral bands</a:t>
            </a:r>
          </a:p>
          <a:p>
            <a:pPr marL="114300" indent="-114300" defTabSz="4386263">
              <a:spcBef>
                <a:spcPts val="200"/>
              </a:spcBef>
              <a:buClr>
                <a:schemeClr val="bg1"/>
              </a:buClr>
              <a:buSzPct val="100000"/>
              <a:tabLst>
                <a:tab pos="682625" algn="l"/>
              </a:tabLst>
              <a:defRPr/>
            </a:pPr>
            <a:r>
              <a:rPr lang="en-US" sz="1100" dirty="0">
                <a:solidFill>
                  <a:srgbClr val="000099"/>
                </a:solidFill>
              </a:rPr>
              <a:t>SEISS.16: One-minute averages - all MPS channels</a:t>
            </a:r>
          </a:p>
          <a:p>
            <a:pPr marL="114300" indent="-114300" defTabSz="4386263">
              <a:spcBef>
                <a:spcPts val="200"/>
              </a:spcBef>
              <a:buClr>
                <a:schemeClr val="bg1"/>
              </a:buClr>
              <a:buSzPct val="100000"/>
              <a:tabLst>
                <a:tab pos="682625" algn="l"/>
              </a:tabLst>
              <a:defRPr/>
            </a:pPr>
            <a:r>
              <a:rPr lang="en-US" sz="1100" dirty="0">
                <a:solidFill>
                  <a:srgbClr val="000099"/>
                </a:solidFill>
              </a:rPr>
              <a:t>SEISS.17: Five-minute averages - all MPS and SGPS channels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SEISS.18: Convert differential proton flux values to integral flux values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MAG.07: MAG data in alternate geophysical coordinate systems</a:t>
            </a:r>
          </a:p>
          <a:p>
            <a:pPr marL="114300" indent="-114300" defTabSz="4386263">
              <a:spcBef>
                <a:spcPts val="200"/>
              </a:spcBef>
              <a:buClr>
                <a:schemeClr val="bg1"/>
              </a:buClr>
              <a:buSzPct val="100000"/>
              <a:tabLst>
                <a:tab pos="682625" algn="l"/>
              </a:tabLst>
              <a:defRPr/>
            </a:pPr>
            <a:r>
              <a:rPr lang="en-US" sz="1100" dirty="0">
                <a:solidFill>
                  <a:srgbClr val="000099"/>
                </a:solidFill>
              </a:rPr>
              <a:t>MAG.08: One-minute averages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MAG.09: Comparison to quiet fields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SUVI.07: Composite (wide dynamic range) images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SUVI.09 and .10: Fixed and running difference images</a:t>
            </a:r>
          </a:p>
        </p:txBody>
      </p:sp>
      <p:sp>
        <p:nvSpPr>
          <p:cNvPr id="10" name="TextBox 9"/>
          <p:cNvSpPr txBox="1"/>
          <p:nvPr/>
        </p:nvSpPr>
        <p:spPr bwMode="auto">
          <a:xfrm>
            <a:off x="3430588" y="1627188"/>
            <a:ext cx="2514600" cy="2836862"/>
          </a:xfrm>
          <a:prstGeom prst="rect">
            <a:avLst/>
          </a:prstGeom>
          <a:solidFill>
            <a:schemeClr val="bg1">
              <a:lumMod val="95000"/>
            </a:schemeClr>
          </a:solidFill>
          <a:ln w="12700">
            <a:solidFill>
              <a:srgbClr val="000099"/>
            </a:solidFill>
            <a:miter lim="800000"/>
            <a:headEnd/>
            <a:tailEnd/>
          </a:ln>
        </p:spPr>
        <p:txBody>
          <a:bodyPr>
            <a:spAutoFit/>
          </a:bodyPr>
          <a:lstStyle/>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XRS.05: Calculate the ratio of the short over long channels</a:t>
            </a:r>
          </a:p>
          <a:p>
            <a:pPr marL="114300" indent="-114300" defTabSz="4386263">
              <a:spcBef>
                <a:spcPts val="200"/>
              </a:spcBef>
              <a:buClr>
                <a:schemeClr val="bg1"/>
              </a:buClr>
              <a:buSzPct val="100000"/>
              <a:tabLst>
                <a:tab pos="682625" algn="l"/>
              </a:tabLst>
              <a:defRPr/>
            </a:pPr>
            <a:r>
              <a:rPr lang="en-US" sz="1100" dirty="0">
                <a:solidFill>
                  <a:srgbClr val="000099"/>
                </a:solidFill>
              </a:rPr>
              <a:t>XRS.09: Daily Background</a:t>
            </a:r>
          </a:p>
          <a:p>
            <a:pPr marL="114300" indent="-114300" defTabSz="4386263">
              <a:spcBef>
                <a:spcPts val="200"/>
              </a:spcBef>
              <a:buClr>
                <a:schemeClr val="bg1"/>
              </a:buClr>
              <a:buSzPct val="100000"/>
              <a:tabLst>
                <a:tab pos="682625" algn="l"/>
              </a:tabLst>
              <a:defRPr/>
            </a:pPr>
            <a:r>
              <a:rPr lang="en-US" sz="1100" dirty="0">
                <a:solidFill>
                  <a:srgbClr val="000099"/>
                </a:solidFill>
              </a:rPr>
              <a:t>XRS.07: Event Detection with one-minute data</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EUVS.03D: Daily averages of broad spectral bands</a:t>
            </a:r>
          </a:p>
          <a:p>
            <a:pPr marL="114300" indent="-114300" defTabSz="4386263">
              <a:spcBef>
                <a:spcPts val="200"/>
              </a:spcBef>
              <a:buClr>
                <a:schemeClr val="bg1"/>
              </a:buClr>
              <a:buSzPct val="100000"/>
              <a:tabLst>
                <a:tab pos="682625" algn="l"/>
              </a:tabLst>
              <a:defRPr/>
            </a:pPr>
            <a:r>
              <a:rPr lang="en-US" sz="1100" dirty="0">
                <a:solidFill>
                  <a:srgbClr val="FF0000"/>
                </a:solidFill>
              </a:rPr>
              <a:t>EUVS.04: Event Detection</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SEISS.19: Density &amp; temperature moments &amp; level of spacecraft charging</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MAG.10: Magnetopause crossing detection</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SUVI.12: Coronal Hole Images</a:t>
            </a:r>
          </a:p>
          <a:p>
            <a:pPr marL="114300" indent="-114300" defTabSz="4386263">
              <a:spcBef>
                <a:spcPts val="200"/>
              </a:spcBef>
              <a:buClr>
                <a:schemeClr val="bg1"/>
              </a:buClr>
              <a:buSzPct val="100000"/>
              <a:tabLst>
                <a:tab pos="682625" algn="l"/>
              </a:tabLst>
              <a:defRPr/>
            </a:pPr>
            <a:r>
              <a:rPr lang="en-US" sz="1100" dirty="0">
                <a:solidFill>
                  <a:srgbClr val="FF0000"/>
                </a:solidFill>
              </a:rPr>
              <a:t>SUVI.19: Thematic  Map</a:t>
            </a:r>
          </a:p>
        </p:txBody>
      </p:sp>
      <p:sp>
        <p:nvSpPr>
          <p:cNvPr id="11" name="TextBox 10"/>
          <p:cNvSpPr txBox="1"/>
          <p:nvPr/>
        </p:nvSpPr>
        <p:spPr bwMode="auto">
          <a:xfrm>
            <a:off x="6199188" y="1627188"/>
            <a:ext cx="2514600" cy="2303195"/>
          </a:xfrm>
          <a:prstGeom prst="rect">
            <a:avLst/>
          </a:prstGeom>
          <a:solidFill>
            <a:schemeClr val="bg1">
              <a:lumMod val="95000"/>
            </a:schemeClr>
          </a:solidFill>
          <a:ln w="12700">
            <a:solidFill>
              <a:srgbClr val="000099"/>
            </a:solidFill>
            <a:miter lim="800000"/>
            <a:headEnd/>
            <a:tailEnd/>
          </a:ln>
        </p:spPr>
        <p:txBody>
          <a:bodyPr>
            <a:spAutoFit/>
          </a:bodyPr>
          <a:lstStyle/>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XRS.10: Flare Location</a:t>
            </a:r>
          </a:p>
          <a:p>
            <a:pPr marL="114300" indent="-114300" defTabSz="4386263">
              <a:spcBef>
                <a:spcPts val="200"/>
              </a:spcBef>
              <a:buClr>
                <a:schemeClr val="bg1"/>
              </a:buClr>
              <a:buSzPct val="100000"/>
              <a:tabLst>
                <a:tab pos="682625" algn="l"/>
              </a:tabLst>
              <a:defRPr/>
            </a:pPr>
            <a:r>
              <a:rPr lang="en-US" sz="1100" dirty="0">
                <a:solidFill>
                  <a:srgbClr val="000099"/>
                </a:solidFill>
              </a:rPr>
              <a:t>EUVS.05: Multi-wavelength proxy</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SEISS.20: Event detection based on flux values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MAG.12: Sudden Impulse (SI) detection</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SUVI.13: Bright Region Data</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000099"/>
                </a:solidFill>
              </a:rPr>
              <a:t>SUVI.14: Flare Location (XFL) reports</a:t>
            </a: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SUVI.15: Coronal Hole </a:t>
            </a:r>
            <a:r>
              <a:rPr lang="en-US" sz="1100" dirty="0" smtClean="0">
                <a:solidFill>
                  <a:srgbClr val="FF0000"/>
                </a:solidFill>
              </a:rPr>
              <a:t>Boundaries</a:t>
            </a:r>
            <a:endParaRPr lang="en-US" sz="1100" dirty="0">
              <a:solidFill>
                <a:srgbClr val="FF0000"/>
              </a:solidFill>
            </a:endParaRPr>
          </a:p>
          <a:p>
            <a:pPr marL="114300" indent="-114300" defTabSz="4386263" eaLnBrk="0" hangingPunct="0">
              <a:spcBef>
                <a:spcPts val="200"/>
              </a:spcBef>
              <a:buClr>
                <a:schemeClr val="bg1"/>
              </a:buClr>
              <a:buSzPct val="100000"/>
              <a:buFont typeface="Wingdings" pitchFamily="2" charset="2"/>
              <a:buNone/>
              <a:tabLst>
                <a:tab pos="682625" algn="l"/>
              </a:tabLst>
              <a:defRPr/>
            </a:pPr>
            <a:r>
              <a:rPr lang="en-US" sz="1100" dirty="0">
                <a:solidFill>
                  <a:srgbClr val="FF0000"/>
                </a:solidFill>
              </a:rPr>
              <a:t>SUVI.17: EUV Narrow Band </a:t>
            </a:r>
            <a:r>
              <a:rPr lang="en-US" sz="1100" dirty="0" smtClean="0">
                <a:solidFill>
                  <a:srgbClr val="FF0000"/>
                </a:solidFill>
              </a:rPr>
              <a:t>Irradiance</a:t>
            </a:r>
            <a:r>
              <a:rPr lang="en-US" sz="1100" dirty="0" smtClean="0">
                <a:solidFill>
                  <a:srgbClr val="000099"/>
                </a:solidFill>
              </a:rPr>
              <a:t> </a:t>
            </a:r>
            <a:endParaRPr lang="en-US" sz="1100" dirty="0">
              <a:solidFill>
                <a:srgbClr val="000099"/>
              </a:solidFill>
            </a:endParaRPr>
          </a:p>
        </p:txBody>
      </p:sp>
      <p:sp>
        <p:nvSpPr>
          <p:cNvPr id="12" name="TextBox 11"/>
          <p:cNvSpPr txBox="1"/>
          <p:nvPr/>
        </p:nvSpPr>
        <p:spPr bwMode="auto">
          <a:xfrm>
            <a:off x="3614738" y="4567238"/>
            <a:ext cx="2146300" cy="768350"/>
          </a:xfrm>
          <a:prstGeom prst="rect">
            <a:avLst/>
          </a:prstGeom>
          <a:solidFill>
            <a:schemeClr val="bg1">
              <a:lumMod val="95000"/>
            </a:schemeClr>
          </a:solidFill>
          <a:ln w="12700">
            <a:solidFill>
              <a:srgbClr val="000099"/>
            </a:solidFill>
            <a:miter lim="800000"/>
            <a:headEnd/>
            <a:tailEnd/>
          </a:ln>
        </p:spPr>
        <p:txBody>
          <a:bodyPr wrap="none">
            <a:spAutoFit/>
          </a:bodyPr>
          <a:lstStyle/>
          <a:p>
            <a:pPr algn="ctr">
              <a:tabLst>
                <a:tab pos="227013" algn="l"/>
                <a:tab pos="1376363" algn="l"/>
                <a:tab pos="2743200" algn="l"/>
              </a:tabLst>
              <a:defRPr/>
            </a:pPr>
            <a:r>
              <a:rPr lang="en-US" sz="2200" b="0" dirty="0">
                <a:solidFill>
                  <a:srgbClr val="000099"/>
                </a:solidFill>
              </a:rPr>
              <a:t>Legacy Product</a:t>
            </a:r>
          </a:p>
          <a:p>
            <a:pPr algn="ctr">
              <a:tabLst>
                <a:tab pos="227013" algn="l"/>
                <a:tab pos="1376363" algn="l"/>
                <a:tab pos="2743200" algn="l"/>
              </a:tabLst>
              <a:defRPr/>
            </a:pPr>
            <a:r>
              <a:rPr lang="en-US" sz="2200" b="0" dirty="0">
                <a:solidFill>
                  <a:srgbClr val="FF0000"/>
                </a:solidFill>
              </a:rPr>
              <a:t>New Product</a:t>
            </a:r>
          </a:p>
        </p:txBody>
      </p:sp>
      <p:sp>
        <p:nvSpPr>
          <p:cNvPr id="4103" name="TextBox 6"/>
          <p:cNvSpPr txBox="1">
            <a:spLocks noChangeArrowheads="1"/>
          </p:cNvSpPr>
          <p:nvPr/>
        </p:nvSpPr>
        <p:spPr bwMode="auto">
          <a:xfrm>
            <a:off x="1204913" y="1063625"/>
            <a:ext cx="1428750" cy="585788"/>
          </a:xfrm>
          <a:prstGeom prst="rect">
            <a:avLst/>
          </a:prstGeom>
          <a:noFill/>
          <a:ln w="9525">
            <a:noFill/>
            <a:miter lim="800000"/>
            <a:headEnd/>
            <a:tailEnd/>
          </a:ln>
        </p:spPr>
        <p:txBody>
          <a:bodyPr wrap="none">
            <a:spAutoFit/>
          </a:bodyPr>
          <a:lstStyle/>
          <a:p>
            <a:pPr algn="ctr">
              <a:tabLst>
                <a:tab pos="227013" algn="l"/>
                <a:tab pos="1376363" algn="l"/>
                <a:tab pos="2743200" algn="l"/>
              </a:tabLst>
            </a:pPr>
            <a:r>
              <a:rPr lang="en-US" b="0">
                <a:solidFill>
                  <a:srgbClr val="000099"/>
                </a:solidFill>
              </a:rPr>
              <a:t>Product Set 1</a:t>
            </a:r>
          </a:p>
          <a:p>
            <a:pPr algn="ctr">
              <a:tabLst>
                <a:tab pos="227013" algn="l"/>
                <a:tab pos="1376363" algn="l"/>
                <a:tab pos="2743200" algn="l"/>
              </a:tabLst>
            </a:pPr>
            <a:r>
              <a:rPr lang="en-US" b="0">
                <a:solidFill>
                  <a:srgbClr val="000099"/>
                </a:solidFill>
              </a:rPr>
              <a:t>Complete</a:t>
            </a:r>
          </a:p>
        </p:txBody>
      </p:sp>
      <p:sp>
        <p:nvSpPr>
          <p:cNvPr id="4104" name="TextBox 7"/>
          <p:cNvSpPr txBox="1">
            <a:spLocks noChangeArrowheads="1"/>
          </p:cNvSpPr>
          <p:nvPr/>
        </p:nvSpPr>
        <p:spPr bwMode="auto">
          <a:xfrm>
            <a:off x="3973513" y="1039813"/>
            <a:ext cx="1428750" cy="585787"/>
          </a:xfrm>
          <a:prstGeom prst="rect">
            <a:avLst/>
          </a:prstGeom>
          <a:noFill/>
          <a:ln w="9525">
            <a:noFill/>
            <a:miter lim="800000"/>
            <a:headEnd/>
            <a:tailEnd/>
          </a:ln>
        </p:spPr>
        <p:txBody>
          <a:bodyPr wrap="none">
            <a:spAutoFit/>
          </a:bodyPr>
          <a:lstStyle/>
          <a:p>
            <a:pPr algn="ctr">
              <a:tabLst>
                <a:tab pos="227013" algn="l"/>
                <a:tab pos="1376363" algn="l"/>
                <a:tab pos="2743200" algn="l"/>
              </a:tabLst>
            </a:pPr>
            <a:r>
              <a:rPr lang="en-US" b="0">
                <a:solidFill>
                  <a:srgbClr val="000099"/>
                </a:solidFill>
              </a:rPr>
              <a:t>Product Set 2</a:t>
            </a:r>
          </a:p>
          <a:p>
            <a:pPr algn="ctr">
              <a:tabLst>
                <a:tab pos="227013" algn="l"/>
                <a:tab pos="1376363" algn="l"/>
                <a:tab pos="2743200" algn="l"/>
              </a:tabLst>
            </a:pPr>
            <a:r>
              <a:rPr lang="en-US" b="0">
                <a:solidFill>
                  <a:srgbClr val="000099"/>
                </a:solidFill>
              </a:rPr>
              <a:t>Complete</a:t>
            </a:r>
          </a:p>
        </p:txBody>
      </p:sp>
      <p:sp>
        <p:nvSpPr>
          <p:cNvPr id="4105" name="TextBox 12"/>
          <p:cNvSpPr txBox="1">
            <a:spLocks noChangeArrowheads="1"/>
          </p:cNvSpPr>
          <p:nvPr/>
        </p:nvSpPr>
        <p:spPr bwMode="auto">
          <a:xfrm>
            <a:off x="6742113" y="1031875"/>
            <a:ext cx="1428750" cy="584200"/>
          </a:xfrm>
          <a:prstGeom prst="rect">
            <a:avLst/>
          </a:prstGeom>
          <a:noFill/>
          <a:ln w="9525">
            <a:noFill/>
            <a:miter lim="800000"/>
            <a:headEnd/>
            <a:tailEnd/>
          </a:ln>
        </p:spPr>
        <p:txBody>
          <a:bodyPr wrap="none">
            <a:spAutoFit/>
          </a:bodyPr>
          <a:lstStyle/>
          <a:p>
            <a:pPr algn="ctr">
              <a:tabLst>
                <a:tab pos="227013" algn="l"/>
                <a:tab pos="1376363" algn="l"/>
                <a:tab pos="2743200" algn="l"/>
              </a:tabLst>
            </a:pPr>
            <a:r>
              <a:rPr lang="en-US" b="0">
                <a:solidFill>
                  <a:srgbClr val="000099"/>
                </a:solidFill>
              </a:rPr>
              <a:t>Product Set 3</a:t>
            </a:r>
          </a:p>
          <a:p>
            <a:pPr algn="ctr">
              <a:tabLst>
                <a:tab pos="227013" algn="l"/>
                <a:tab pos="1376363" algn="l"/>
                <a:tab pos="2743200" algn="l"/>
              </a:tabLst>
            </a:pPr>
            <a:r>
              <a:rPr lang="en-US" b="0">
                <a:solidFill>
                  <a:srgbClr val="000099"/>
                </a:solidFill>
              </a:rPr>
              <a:t>In Process</a:t>
            </a:r>
          </a:p>
        </p:txBody>
      </p:sp>
      <p:sp>
        <p:nvSpPr>
          <p:cNvPr id="4106" name="Rectangle 3"/>
          <p:cNvSpPr txBox="1">
            <a:spLocks noChangeArrowheads="1"/>
          </p:cNvSpPr>
          <p:nvPr/>
        </p:nvSpPr>
        <p:spPr bwMode="auto">
          <a:xfrm>
            <a:off x="460375" y="5683250"/>
            <a:ext cx="8458200" cy="711200"/>
          </a:xfrm>
          <a:prstGeom prst="rect">
            <a:avLst/>
          </a:prstGeom>
          <a:solidFill>
            <a:srgbClr val="000099"/>
          </a:solidFill>
          <a:ln w="12700">
            <a:noFill/>
            <a:miter lim="800000"/>
            <a:headEnd/>
            <a:tailEnd/>
          </a:ln>
        </p:spPr>
        <p:txBody>
          <a:bodyPr lIns="90488" tIns="44450" rIns="90488" bIns="44450"/>
          <a:lstStyle/>
          <a:p>
            <a:pPr marL="290513" indent="-290513" eaLnBrk="0" hangingPunct="0">
              <a:spcBef>
                <a:spcPct val="20000"/>
              </a:spcBef>
              <a:buClr>
                <a:schemeClr val="bg1"/>
              </a:buClr>
              <a:buSzPct val="100000"/>
              <a:buFont typeface="Wingdings" pitchFamily="2" charset="2"/>
              <a:buChar char="Ø"/>
            </a:pPr>
            <a:r>
              <a:rPr lang="en-US" sz="2000" b="0" dirty="0" smtClean="0">
                <a:solidFill>
                  <a:schemeClr val="bg1"/>
                </a:solidFill>
              </a:rPr>
              <a:t>28 </a:t>
            </a:r>
            <a:r>
              <a:rPr lang="en-US" sz="2000" b="0" dirty="0">
                <a:solidFill>
                  <a:schemeClr val="bg1"/>
                </a:solidFill>
              </a:rPr>
              <a:t>Level 2+ Space Weather Products in three product sets</a:t>
            </a:r>
          </a:p>
          <a:p>
            <a:pPr marL="290513" indent="-290513" eaLnBrk="0" hangingPunct="0">
              <a:spcBef>
                <a:spcPct val="20000"/>
              </a:spcBef>
              <a:buClr>
                <a:schemeClr val="bg1"/>
              </a:buClr>
              <a:buSzPct val="100000"/>
              <a:buFont typeface="Wingdings" pitchFamily="2" charset="2"/>
              <a:buChar char="Ø"/>
            </a:pPr>
            <a:r>
              <a:rPr lang="en-US" sz="2000" b="0" dirty="0">
                <a:solidFill>
                  <a:schemeClr val="bg1"/>
                </a:solidFill>
              </a:rPr>
              <a:t>19 are operational legacy, </a:t>
            </a:r>
            <a:r>
              <a:rPr lang="en-US" sz="2000" b="0" dirty="0" smtClean="0">
                <a:solidFill>
                  <a:schemeClr val="bg1"/>
                </a:solidFill>
              </a:rPr>
              <a:t>9 </a:t>
            </a:r>
            <a:r>
              <a:rPr lang="en-US" sz="2000" b="0" dirty="0">
                <a:solidFill>
                  <a:schemeClr val="bg1"/>
                </a:solidFill>
              </a:rPr>
              <a:t>are new or have experimental heritage</a:t>
            </a:r>
          </a:p>
        </p:txBody>
      </p:sp>
    </p:spTree>
  </p:cSld>
  <p:clrMapOvr>
    <a:masterClrMapping/>
  </p:clrMapOvr>
  <p:transition spd="med">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_ThematicMap_anal05.png"/>
          <p:cNvPicPr>
            <a:picLocks noChangeAspect="1"/>
          </p:cNvPicPr>
          <p:nvPr/>
        </p:nvPicPr>
        <p:blipFill>
          <a:blip r:embed="rId2" cstate="print"/>
          <a:stretch>
            <a:fillRect/>
          </a:stretch>
        </p:blipFill>
        <p:spPr bwMode="auto">
          <a:xfrm>
            <a:off x="204958" y="3063052"/>
            <a:ext cx="4214839" cy="3200400"/>
          </a:xfrm>
          <a:prstGeom prst="rect">
            <a:avLst/>
          </a:prstGeom>
          <a:noFill/>
          <a:ln w="9525">
            <a:noFill/>
            <a:miter lim="800000"/>
            <a:headEnd/>
            <a:tailEnd/>
          </a:ln>
        </p:spPr>
      </p:pic>
      <p:pic>
        <p:nvPicPr>
          <p:cNvPr id="5" name="Picture 11" descr="materials.jpg"/>
          <p:cNvPicPr>
            <a:picLocks noChangeAspect="1" noChangeArrowheads="1"/>
          </p:cNvPicPr>
          <p:nvPr/>
        </p:nvPicPr>
        <p:blipFill>
          <a:blip r:embed="rId3" cstate="print"/>
          <a:srcRect/>
          <a:stretch>
            <a:fillRect/>
          </a:stretch>
        </p:blipFill>
        <p:spPr bwMode="auto">
          <a:xfrm>
            <a:off x="4637515" y="2826562"/>
            <a:ext cx="4198608" cy="3200400"/>
          </a:xfrm>
          <a:prstGeom prst="rect">
            <a:avLst/>
          </a:prstGeom>
          <a:noFill/>
          <a:ln w="9525">
            <a:noFill/>
            <a:miter lim="800000"/>
            <a:headEnd/>
            <a:tailEnd/>
          </a:ln>
        </p:spPr>
      </p:pic>
      <p:cxnSp>
        <p:nvCxnSpPr>
          <p:cNvPr id="7" name="Straight Connector 6"/>
          <p:cNvCxnSpPr/>
          <p:nvPr/>
        </p:nvCxnSpPr>
        <p:spPr bwMode="auto">
          <a:xfrm>
            <a:off x="4445880" y="1229710"/>
            <a:ext cx="0" cy="5312980"/>
          </a:xfrm>
          <a:prstGeom prst="line">
            <a:avLst/>
          </a:prstGeom>
          <a:solidFill>
            <a:schemeClr val="accent1"/>
          </a:solidFill>
          <a:ln w="12700" cap="flat" cmpd="sng" algn="ctr">
            <a:solidFill>
              <a:srgbClr val="000099"/>
            </a:solidFill>
            <a:prstDash val="solid"/>
            <a:round/>
            <a:headEnd type="none" w="med" len="med"/>
            <a:tailEnd type="none" w="med" len="med"/>
          </a:ln>
          <a:effectLst/>
        </p:spPr>
      </p:cxnSp>
      <p:sp>
        <p:nvSpPr>
          <p:cNvPr id="8" name="TextBox 7"/>
          <p:cNvSpPr txBox="1"/>
          <p:nvPr/>
        </p:nvSpPr>
        <p:spPr bwMode="auto">
          <a:xfrm>
            <a:off x="1742349" y="1137417"/>
            <a:ext cx="1140056" cy="400110"/>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2000" dirty="0" smtClean="0">
                <a:solidFill>
                  <a:srgbClr val="000099"/>
                </a:solidFill>
              </a:rPr>
              <a:t>SUVI.19</a:t>
            </a:r>
            <a:endParaRPr lang="en-US" sz="2000" dirty="0">
              <a:solidFill>
                <a:srgbClr val="000099"/>
              </a:solidFill>
            </a:endParaRPr>
          </a:p>
        </p:txBody>
      </p:sp>
      <p:sp>
        <p:nvSpPr>
          <p:cNvPr id="9" name="TextBox 8"/>
          <p:cNvSpPr txBox="1"/>
          <p:nvPr/>
        </p:nvSpPr>
        <p:spPr bwMode="auto">
          <a:xfrm>
            <a:off x="6088244" y="1137417"/>
            <a:ext cx="1297150" cy="400110"/>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2000" dirty="0" smtClean="0">
                <a:solidFill>
                  <a:srgbClr val="000099"/>
                </a:solidFill>
              </a:rPr>
              <a:t>SEISS.19</a:t>
            </a:r>
            <a:endParaRPr lang="en-US" sz="2000" dirty="0">
              <a:solidFill>
                <a:srgbClr val="000099"/>
              </a:solidFill>
            </a:endParaRPr>
          </a:p>
        </p:txBody>
      </p:sp>
      <p:sp>
        <p:nvSpPr>
          <p:cNvPr id="10" name="TextBox 9"/>
          <p:cNvSpPr txBox="1"/>
          <p:nvPr/>
        </p:nvSpPr>
        <p:spPr bwMode="auto">
          <a:xfrm>
            <a:off x="393089" y="1525971"/>
            <a:ext cx="3838576" cy="1569660"/>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smtClean="0">
                <a:solidFill>
                  <a:srgbClr val="000099"/>
                </a:solidFill>
              </a:rPr>
              <a:t>Thematic maps will be used to identify distinct solar regions including flares, prominences, coronal holes, active regions and corona. This technology will be used for the GOES-R proving ground. </a:t>
            </a:r>
            <a:endParaRPr lang="en-US" b="0" dirty="0">
              <a:solidFill>
                <a:srgbClr val="000099"/>
              </a:solidFill>
            </a:endParaRPr>
          </a:p>
        </p:txBody>
      </p:sp>
      <p:sp>
        <p:nvSpPr>
          <p:cNvPr id="12" name="Text Box 8"/>
          <p:cNvSpPr txBox="1">
            <a:spLocks noChangeArrowheads="1"/>
          </p:cNvSpPr>
          <p:nvPr/>
        </p:nvSpPr>
        <p:spPr bwMode="auto">
          <a:xfrm>
            <a:off x="1146356" y="6350"/>
            <a:ext cx="6830652" cy="1015663"/>
          </a:xfrm>
          <a:prstGeom prst="rect">
            <a:avLst/>
          </a:prstGeom>
          <a:noFill/>
          <a:ln w="9525">
            <a:noFill/>
            <a:miter lim="800000"/>
            <a:headEnd/>
            <a:tailEnd/>
          </a:ln>
        </p:spPr>
        <p:txBody>
          <a:bodyPr wrap="none">
            <a:spAutoFit/>
          </a:bodyPr>
          <a:lstStyle/>
          <a:p>
            <a:pPr algn="ctr">
              <a:spcBef>
                <a:spcPct val="20000"/>
              </a:spcBef>
            </a:pPr>
            <a:r>
              <a:rPr lang="en-US" sz="3200" dirty="0">
                <a:solidFill>
                  <a:schemeClr val="tx2"/>
                </a:solidFill>
              </a:rPr>
              <a:t>GOES-R Space Weather  </a:t>
            </a:r>
          </a:p>
          <a:p>
            <a:pPr algn="ctr"/>
            <a:r>
              <a:rPr lang="en-US" sz="2800" b="0" dirty="0">
                <a:solidFill>
                  <a:schemeClr val="tx2"/>
                </a:solidFill>
              </a:rPr>
              <a:t>Space Weather </a:t>
            </a:r>
            <a:r>
              <a:rPr lang="en-US" sz="2800" b="0" dirty="0" smtClean="0">
                <a:solidFill>
                  <a:schemeClr val="tx2"/>
                </a:solidFill>
              </a:rPr>
              <a:t>Product Set 2 - Examples</a:t>
            </a:r>
            <a:endParaRPr lang="en-US" sz="2800" b="0" dirty="0">
              <a:solidFill>
                <a:schemeClr val="tx2"/>
              </a:solidFill>
            </a:endParaRPr>
          </a:p>
        </p:txBody>
      </p:sp>
      <p:sp>
        <p:nvSpPr>
          <p:cNvPr id="13" name="TextBox 12"/>
          <p:cNvSpPr txBox="1"/>
          <p:nvPr/>
        </p:nvSpPr>
        <p:spPr bwMode="auto">
          <a:xfrm>
            <a:off x="5309982" y="6597335"/>
            <a:ext cx="3552576" cy="246221"/>
          </a:xfrm>
          <a:prstGeom prst="rect">
            <a:avLst/>
          </a:prstGeom>
          <a:noFill/>
          <a:ln w="9525">
            <a:noFill/>
            <a:miter lim="800000"/>
            <a:headEnd/>
            <a:tailEnd/>
          </a:ln>
        </p:spPr>
        <p:txBody>
          <a:bodyPr wrap="none" rtlCol="0">
            <a:spAutoFit/>
          </a:bodyPr>
          <a:lstStyle/>
          <a:p>
            <a:pPr algn="r">
              <a:tabLst>
                <a:tab pos="227013" algn="l"/>
                <a:tab pos="1376363" algn="l"/>
                <a:tab pos="2743200" algn="l"/>
              </a:tabLst>
            </a:pPr>
            <a:r>
              <a:rPr lang="en-US" sz="1000" b="0" i="1" baseline="30000" dirty="0" smtClean="0">
                <a:solidFill>
                  <a:srgbClr val="000099"/>
                </a:solidFill>
              </a:rPr>
              <a:t>1</a:t>
            </a:r>
            <a:r>
              <a:rPr lang="en-US" sz="1000" b="0" i="1" dirty="0" smtClean="0">
                <a:solidFill>
                  <a:srgbClr val="000099"/>
                </a:solidFill>
              </a:rPr>
              <a:t>Published by Ferguson, Denig, and Rodriguez, AIAA, 2010</a:t>
            </a:r>
            <a:endParaRPr lang="en-US" sz="1000" b="0" i="1" dirty="0">
              <a:solidFill>
                <a:srgbClr val="000099"/>
              </a:solidFill>
            </a:endParaRPr>
          </a:p>
        </p:txBody>
      </p:sp>
      <p:sp>
        <p:nvSpPr>
          <p:cNvPr id="15" name="TextBox 14"/>
          <p:cNvSpPr txBox="1"/>
          <p:nvPr/>
        </p:nvSpPr>
        <p:spPr bwMode="auto">
          <a:xfrm>
            <a:off x="393089" y="6076617"/>
            <a:ext cx="3838576" cy="523220"/>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sz="1400" b="0" dirty="0" smtClean="0">
                <a:solidFill>
                  <a:srgbClr val="000099"/>
                </a:solidFill>
              </a:rPr>
              <a:t>Proxy data from the NASA Solar Dynamics Observatory’s Atmospheric Imaging Assembly.</a:t>
            </a:r>
            <a:endParaRPr lang="en-US" sz="1400" b="0" dirty="0">
              <a:solidFill>
                <a:srgbClr val="000099"/>
              </a:solidFill>
            </a:endParaRPr>
          </a:p>
        </p:txBody>
      </p:sp>
      <p:grpSp>
        <p:nvGrpSpPr>
          <p:cNvPr id="14" name="Group 13"/>
          <p:cNvGrpSpPr/>
          <p:nvPr/>
        </p:nvGrpSpPr>
        <p:grpSpPr>
          <a:xfrm>
            <a:off x="4647888" y="1525971"/>
            <a:ext cx="4177862" cy="4858423"/>
            <a:chOff x="4609857" y="1525971"/>
            <a:chExt cx="4177862" cy="4858423"/>
          </a:xfrm>
        </p:grpSpPr>
        <p:sp>
          <p:nvSpPr>
            <p:cNvPr id="11" name="TextBox 10"/>
            <p:cNvSpPr txBox="1"/>
            <p:nvPr/>
          </p:nvSpPr>
          <p:spPr bwMode="auto">
            <a:xfrm>
              <a:off x="4609857" y="1525971"/>
              <a:ext cx="4177862" cy="1323439"/>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smtClean="0">
                  <a:solidFill>
                    <a:srgbClr val="000099"/>
                  </a:solidFill>
                </a:rPr>
                <a:t>Determination of the </a:t>
              </a:r>
              <a:r>
                <a:rPr lang="en-US" b="0" u="sng" dirty="0" smtClean="0">
                  <a:solidFill>
                    <a:srgbClr val="000099"/>
                  </a:solidFill>
                </a:rPr>
                <a:t>local</a:t>
              </a:r>
              <a:r>
                <a:rPr lang="en-US" b="0" dirty="0" smtClean="0">
                  <a:solidFill>
                    <a:srgbClr val="000099"/>
                  </a:solidFill>
                </a:rPr>
                <a:t> environment used to model spacecraft potentials and assess Electro-Static Discharge (ESD) risks. Image below is the NASCAP run of Galaxy-15 for the 05-April-10 geomagnetic storm</a:t>
              </a:r>
              <a:r>
                <a:rPr lang="en-US" b="0" baseline="30000" dirty="0" smtClean="0">
                  <a:solidFill>
                    <a:srgbClr val="000099"/>
                  </a:solidFill>
                </a:rPr>
                <a:t>1</a:t>
              </a:r>
              <a:r>
                <a:rPr lang="en-US" b="0" dirty="0" smtClean="0">
                  <a:solidFill>
                    <a:srgbClr val="000099"/>
                  </a:solidFill>
                </a:rPr>
                <a:t>.   </a:t>
              </a:r>
              <a:endParaRPr lang="en-US" b="0" dirty="0">
                <a:solidFill>
                  <a:srgbClr val="000099"/>
                </a:solidFill>
              </a:endParaRPr>
            </a:p>
          </p:txBody>
        </p:sp>
        <p:sp>
          <p:nvSpPr>
            <p:cNvPr id="16" name="TextBox 15"/>
            <p:cNvSpPr txBox="1"/>
            <p:nvPr/>
          </p:nvSpPr>
          <p:spPr bwMode="auto">
            <a:xfrm>
              <a:off x="4609857" y="6076617"/>
              <a:ext cx="4177862" cy="307777"/>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sz="1400" b="0" dirty="0" smtClean="0">
                  <a:solidFill>
                    <a:srgbClr val="000099"/>
                  </a:solidFill>
                </a:rPr>
                <a:t>Proxy data from GOES NOP.   </a:t>
              </a:r>
              <a:endParaRPr lang="en-US" sz="1400" b="0" dirty="0">
                <a:solidFill>
                  <a:srgbClr val="000099"/>
                </a:solidFill>
              </a:endParaRPr>
            </a:p>
          </p:txBody>
        </p:sp>
      </p:grpSp>
    </p:spTree>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descr="SWx Product Precedence Tree all deliveries rev 3 large font.png"/>
          <p:cNvPicPr>
            <a:picLocks noGrp="1" noChangeAspect="1"/>
          </p:cNvPicPr>
          <p:nvPr>
            <p:ph idx="1"/>
          </p:nvPr>
        </p:nvPicPr>
        <p:blipFill>
          <a:blip r:embed="rId2" cstate="print"/>
          <a:stretch>
            <a:fillRect/>
          </a:stretch>
        </p:blipFill>
        <p:spPr>
          <a:xfrm>
            <a:off x="634091" y="1095986"/>
            <a:ext cx="8229600" cy="5304903"/>
          </a:xfrm>
        </p:spPr>
      </p:pic>
      <p:sp>
        <p:nvSpPr>
          <p:cNvPr id="5123" name="Text Box 8"/>
          <p:cNvSpPr txBox="1">
            <a:spLocks noChangeArrowheads="1"/>
          </p:cNvSpPr>
          <p:nvPr/>
        </p:nvSpPr>
        <p:spPr bwMode="auto">
          <a:xfrm>
            <a:off x="1612900" y="6350"/>
            <a:ext cx="5897563"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Product L1b/L2+ Interdependencies</a:t>
            </a:r>
          </a:p>
        </p:txBody>
      </p:sp>
      <p:sp>
        <p:nvSpPr>
          <p:cNvPr id="5124" name="TextBox 5"/>
          <p:cNvSpPr txBox="1">
            <a:spLocks noChangeArrowheads="1"/>
          </p:cNvSpPr>
          <p:nvPr/>
        </p:nvSpPr>
        <p:spPr bwMode="auto">
          <a:xfrm>
            <a:off x="723900" y="1249125"/>
            <a:ext cx="663575" cy="338137"/>
          </a:xfrm>
          <a:prstGeom prst="rect">
            <a:avLst/>
          </a:prstGeom>
          <a:noFill/>
          <a:ln w="9525">
            <a:noFill/>
            <a:miter lim="800000"/>
            <a:headEnd/>
            <a:tailEnd/>
          </a:ln>
        </p:spPr>
        <p:txBody>
          <a:bodyPr wrap="none">
            <a:spAutoFit/>
          </a:bodyPr>
          <a:lstStyle/>
          <a:p>
            <a:pPr>
              <a:tabLst>
                <a:tab pos="227013" algn="l"/>
                <a:tab pos="1376363" algn="l"/>
                <a:tab pos="2743200" algn="l"/>
              </a:tabLst>
            </a:pPr>
            <a:r>
              <a:rPr lang="en-US" dirty="0">
                <a:solidFill>
                  <a:srgbClr val="000099"/>
                </a:solidFill>
              </a:rPr>
              <a:t>MAG</a:t>
            </a:r>
          </a:p>
        </p:txBody>
      </p:sp>
      <p:sp>
        <p:nvSpPr>
          <p:cNvPr id="5125" name="TextBox 6"/>
          <p:cNvSpPr txBox="1">
            <a:spLocks noChangeArrowheads="1"/>
          </p:cNvSpPr>
          <p:nvPr/>
        </p:nvSpPr>
        <p:spPr bwMode="auto">
          <a:xfrm>
            <a:off x="661988" y="2077667"/>
            <a:ext cx="787400" cy="338138"/>
          </a:xfrm>
          <a:prstGeom prst="rect">
            <a:avLst/>
          </a:prstGeom>
          <a:noFill/>
          <a:ln w="9525">
            <a:noFill/>
            <a:miter lim="800000"/>
            <a:headEnd/>
            <a:tailEnd/>
          </a:ln>
        </p:spPr>
        <p:txBody>
          <a:bodyPr wrap="none">
            <a:spAutoFit/>
          </a:bodyPr>
          <a:lstStyle/>
          <a:p>
            <a:pPr>
              <a:tabLst>
                <a:tab pos="227013" algn="l"/>
                <a:tab pos="1376363" algn="l"/>
                <a:tab pos="2743200" algn="l"/>
              </a:tabLst>
            </a:pPr>
            <a:r>
              <a:rPr lang="en-US" dirty="0">
                <a:solidFill>
                  <a:srgbClr val="000099"/>
                </a:solidFill>
              </a:rPr>
              <a:t>SEISS</a:t>
            </a:r>
          </a:p>
        </p:txBody>
      </p:sp>
      <p:sp>
        <p:nvSpPr>
          <p:cNvPr id="5126" name="TextBox 7"/>
          <p:cNvSpPr txBox="1">
            <a:spLocks noChangeArrowheads="1"/>
          </p:cNvSpPr>
          <p:nvPr/>
        </p:nvSpPr>
        <p:spPr bwMode="auto">
          <a:xfrm>
            <a:off x="685800" y="2920578"/>
            <a:ext cx="741363" cy="339725"/>
          </a:xfrm>
          <a:prstGeom prst="rect">
            <a:avLst/>
          </a:prstGeom>
          <a:noFill/>
          <a:ln w="9525">
            <a:noFill/>
            <a:miter lim="800000"/>
            <a:headEnd/>
            <a:tailEnd/>
          </a:ln>
        </p:spPr>
        <p:txBody>
          <a:bodyPr wrap="none">
            <a:spAutoFit/>
          </a:bodyPr>
          <a:lstStyle/>
          <a:p>
            <a:pPr>
              <a:tabLst>
                <a:tab pos="227013" algn="l"/>
                <a:tab pos="1376363" algn="l"/>
                <a:tab pos="2743200" algn="l"/>
              </a:tabLst>
            </a:pPr>
            <a:r>
              <a:rPr lang="en-US" dirty="0">
                <a:solidFill>
                  <a:srgbClr val="000099"/>
                </a:solidFill>
              </a:rPr>
              <a:t>EUVS</a:t>
            </a:r>
          </a:p>
        </p:txBody>
      </p:sp>
      <p:sp>
        <p:nvSpPr>
          <p:cNvPr id="5127" name="TextBox 8"/>
          <p:cNvSpPr txBox="1">
            <a:spLocks noChangeArrowheads="1"/>
          </p:cNvSpPr>
          <p:nvPr/>
        </p:nvSpPr>
        <p:spPr bwMode="auto">
          <a:xfrm>
            <a:off x="754063" y="3999813"/>
            <a:ext cx="604837" cy="338138"/>
          </a:xfrm>
          <a:prstGeom prst="rect">
            <a:avLst/>
          </a:prstGeom>
          <a:noFill/>
          <a:ln w="9525">
            <a:noFill/>
            <a:miter lim="800000"/>
            <a:headEnd/>
            <a:tailEnd/>
          </a:ln>
        </p:spPr>
        <p:txBody>
          <a:bodyPr wrap="none">
            <a:spAutoFit/>
          </a:bodyPr>
          <a:lstStyle/>
          <a:p>
            <a:pPr>
              <a:tabLst>
                <a:tab pos="227013" algn="l"/>
                <a:tab pos="1376363" algn="l"/>
                <a:tab pos="2743200" algn="l"/>
              </a:tabLst>
            </a:pPr>
            <a:r>
              <a:rPr lang="en-US" dirty="0">
                <a:solidFill>
                  <a:srgbClr val="000099"/>
                </a:solidFill>
              </a:rPr>
              <a:t>XRS</a:t>
            </a:r>
          </a:p>
        </p:txBody>
      </p:sp>
      <p:sp>
        <p:nvSpPr>
          <p:cNvPr id="5128" name="TextBox 9"/>
          <p:cNvSpPr txBox="1">
            <a:spLocks noChangeArrowheads="1"/>
          </p:cNvSpPr>
          <p:nvPr/>
        </p:nvSpPr>
        <p:spPr bwMode="auto">
          <a:xfrm>
            <a:off x="725488" y="5471082"/>
            <a:ext cx="661987" cy="338138"/>
          </a:xfrm>
          <a:prstGeom prst="rect">
            <a:avLst/>
          </a:prstGeom>
          <a:noFill/>
          <a:ln w="9525">
            <a:noFill/>
            <a:miter lim="800000"/>
            <a:headEnd/>
            <a:tailEnd/>
          </a:ln>
        </p:spPr>
        <p:txBody>
          <a:bodyPr wrap="none">
            <a:spAutoFit/>
          </a:bodyPr>
          <a:lstStyle/>
          <a:p>
            <a:pPr>
              <a:tabLst>
                <a:tab pos="227013" algn="l"/>
                <a:tab pos="1376363" algn="l"/>
                <a:tab pos="2743200" algn="l"/>
              </a:tabLst>
            </a:pPr>
            <a:r>
              <a:rPr lang="en-US" dirty="0">
                <a:solidFill>
                  <a:srgbClr val="000099"/>
                </a:solidFill>
              </a:rPr>
              <a:t>SUVI</a:t>
            </a:r>
          </a:p>
        </p:txBody>
      </p:sp>
      <p:sp>
        <p:nvSpPr>
          <p:cNvPr id="5130" name="Oval 11"/>
          <p:cNvSpPr>
            <a:spLocks noChangeArrowheads="1"/>
          </p:cNvSpPr>
          <p:nvPr/>
        </p:nvSpPr>
        <p:spPr bwMode="auto">
          <a:xfrm>
            <a:off x="7265735" y="3662285"/>
            <a:ext cx="1336675" cy="598488"/>
          </a:xfrm>
          <a:prstGeom prst="ellipse">
            <a:avLst/>
          </a:prstGeom>
          <a:noFill/>
          <a:ln w="19050" algn="ctr">
            <a:solidFill>
              <a:srgbClr val="FF0000"/>
            </a:solidFill>
            <a:round/>
            <a:headEnd/>
            <a:tailEnd/>
          </a:ln>
        </p:spPr>
        <p:txBody>
          <a:bodyPr/>
          <a:lstStyle/>
          <a:p>
            <a:pPr algn="ctr">
              <a:spcBef>
                <a:spcPct val="20000"/>
              </a:spcBef>
            </a:pPr>
            <a:endParaRPr lang="en-US"/>
          </a:p>
        </p:txBody>
      </p:sp>
      <p:sp>
        <p:nvSpPr>
          <p:cNvPr id="5131" name="Oval 12"/>
          <p:cNvSpPr>
            <a:spLocks noChangeArrowheads="1"/>
          </p:cNvSpPr>
          <p:nvPr/>
        </p:nvSpPr>
        <p:spPr bwMode="auto">
          <a:xfrm>
            <a:off x="7183868" y="2070840"/>
            <a:ext cx="1336675" cy="596900"/>
          </a:xfrm>
          <a:prstGeom prst="ellipse">
            <a:avLst/>
          </a:prstGeom>
          <a:noFill/>
          <a:ln w="19050" algn="ctr">
            <a:solidFill>
              <a:srgbClr val="FF0000"/>
            </a:solidFill>
            <a:round/>
            <a:headEnd/>
            <a:tailEnd/>
          </a:ln>
        </p:spPr>
        <p:txBody>
          <a:bodyPr/>
          <a:lstStyle/>
          <a:p>
            <a:pPr algn="ctr">
              <a:spcBef>
                <a:spcPct val="20000"/>
              </a:spcBef>
            </a:pPr>
            <a:endParaRPr lang="en-US"/>
          </a:p>
        </p:txBody>
      </p:sp>
      <p:sp>
        <p:nvSpPr>
          <p:cNvPr id="5132" name="Oval 13"/>
          <p:cNvSpPr>
            <a:spLocks noChangeArrowheads="1"/>
          </p:cNvSpPr>
          <p:nvPr/>
        </p:nvSpPr>
        <p:spPr bwMode="auto">
          <a:xfrm>
            <a:off x="7198496" y="1285874"/>
            <a:ext cx="1336675" cy="598488"/>
          </a:xfrm>
          <a:prstGeom prst="ellipse">
            <a:avLst/>
          </a:prstGeom>
          <a:noFill/>
          <a:ln w="19050" algn="ctr">
            <a:solidFill>
              <a:srgbClr val="FF0000"/>
            </a:solidFill>
            <a:round/>
            <a:headEnd/>
            <a:tailEnd/>
          </a:ln>
        </p:spPr>
        <p:txBody>
          <a:bodyPr/>
          <a:lstStyle/>
          <a:p>
            <a:pPr algn="ctr">
              <a:spcBef>
                <a:spcPct val="20000"/>
              </a:spcBef>
            </a:pPr>
            <a:endParaRPr lang="en-US"/>
          </a:p>
        </p:txBody>
      </p:sp>
      <p:sp>
        <p:nvSpPr>
          <p:cNvPr id="5133" name="Oval 14"/>
          <p:cNvSpPr>
            <a:spLocks noChangeArrowheads="1"/>
          </p:cNvSpPr>
          <p:nvPr/>
        </p:nvSpPr>
        <p:spPr bwMode="auto">
          <a:xfrm>
            <a:off x="7261014" y="5111512"/>
            <a:ext cx="1336675" cy="598488"/>
          </a:xfrm>
          <a:prstGeom prst="ellipse">
            <a:avLst/>
          </a:prstGeom>
          <a:noFill/>
          <a:ln w="19050" algn="ctr">
            <a:solidFill>
              <a:srgbClr val="FF0000"/>
            </a:solidFill>
            <a:round/>
            <a:headEnd/>
            <a:tailEnd/>
          </a:ln>
        </p:spPr>
        <p:txBody>
          <a:bodyPr/>
          <a:lstStyle/>
          <a:p>
            <a:pPr algn="ctr">
              <a:spcBef>
                <a:spcPct val="20000"/>
              </a:spcBef>
            </a:pPr>
            <a:endParaRPr lang="en-US"/>
          </a:p>
        </p:txBody>
      </p:sp>
      <p:sp>
        <p:nvSpPr>
          <p:cNvPr id="5134" name="Text Box 20"/>
          <p:cNvSpPr txBox="1">
            <a:spLocks noChangeArrowheads="1"/>
          </p:cNvSpPr>
          <p:nvPr/>
        </p:nvSpPr>
        <p:spPr bwMode="auto">
          <a:xfrm>
            <a:off x="68263" y="6557963"/>
            <a:ext cx="1924050" cy="276225"/>
          </a:xfrm>
          <a:prstGeom prst="rect">
            <a:avLst/>
          </a:prstGeom>
          <a:noFill/>
          <a:ln w="9525">
            <a:noFill/>
            <a:miter lim="800000"/>
            <a:headEnd/>
            <a:tailEnd/>
          </a:ln>
        </p:spPr>
        <p:txBody>
          <a:bodyPr wrap="none">
            <a:spAutoFit/>
          </a:bodyPr>
          <a:lstStyle/>
          <a:p>
            <a:pPr>
              <a:spcBef>
                <a:spcPct val="20000"/>
              </a:spcBef>
            </a:pPr>
            <a:r>
              <a:rPr lang="en-US" sz="1200" i="1">
                <a:solidFill>
                  <a:srgbClr val="000099"/>
                </a:solidFill>
              </a:rPr>
              <a:t>GOES-RRR 23 Sep 2011</a:t>
            </a:r>
          </a:p>
        </p:txBody>
      </p:sp>
      <p:sp>
        <p:nvSpPr>
          <p:cNvPr id="20" name="Rectangle 19"/>
          <p:cNvSpPr/>
          <p:nvPr/>
        </p:nvSpPr>
        <p:spPr bwMode="auto">
          <a:xfrm>
            <a:off x="0" y="6505303"/>
            <a:ext cx="2151017" cy="3526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8" name="Straight Arrow Connector 17"/>
          <p:cNvCxnSpPr/>
          <p:nvPr/>
        </p:nvCxnSpPr>
        <p:spPr bwMode="auto">
          <a:xfrm>
            <a:off x="1750423" y="6657945"/>
            <a:ext cx="7114903" cy="0"/>
          </a:xfrm>
          <a:prstGeom prst="straightConnector1">
            <a:avLst/>
          </a:prstGeom>
          <a:solidFill>
            <a:schemeClr val="accent1"/>
          </a:solidFill>
          <a:ln w="25400" cap="flat" cmpd="sng" algn="ctr">
            <a:solidFill>
              <a:srgbClr val="000099"/>
            </a:solidFill>
            <a:prstDash val="solid"/>
            <a:round/>
            <a:headEnd type="arrow"/>
            <a:tailEnd type="arrow"/>
          </a:ln>
          <a:effectLst/>
        </p:spPr>
      </p:cxnSp>
      <p:sp>
        <p:nvSpPr>
          <p:cNvPr id="16" name="TextBox 10"/>
          <p:cNvSpPr txBox="1">
            <a:spLocks noChangeArrowheads="1"/>
          </p:cNvSpPr>
          <p:nvPr/>
        </p:nvSpPr>
        <p:spPr bwMode="auto">
          <a:xfrm>
            <a:off x="4115080" y="6457890"/>
            <a:ext cx="2385589" cy="400110"/>
          </a:xfrm>
          <a:prstGeom prst="rect">
            <a:avLst/>
          </a:prstGeom>
          <a:solidFill>
            <a:schemeClr val="bg1"/>
          </a:solidFill>
          <a:ln w="9525">
            <a:noFill/>
            <a:miter lim="800000"/>
            <a:headEnd/>
            <a:tailEnd/>
          </a:ln>
        </p:spPr>
        <p:txBody>
          <a:bodyPr wrap="none">
            <a:spAutoFit/>
          </a:bodyPr>
          <a:lstStyle/>
          <a:p>
            <a:pPr>
              <a:tabLst>
                <a:tab pos="227013" algn="l"/>
                <a:tab pos="1376363" algn="l"/>
                <a:tab pos="2743200" algn="l"/>
              </a:tabLst>
            </a:pPr>
            <a:r>
              <a:rPr lang="en-US" sz="2000" dirty="0">
                <a:solidFill>
                  <a:srgbClr val="000099"/>
                </a:solidFill>
              </a:rPr>
              <a:t>Level </a:t>
            </a:r>
            <a:r>
              <a:rPr lang="en-US" sz="2000" dirty="0" smtClean="0">
                <a:solidFill>
                  <a:srgbClr val="000099"/>
                </a:solidFill>
              </a:rPr>
              <a:t>2+ </a:t>
            </a:r>
            <a:r>
              <a:rPr lang="en-US" sz="2000" dirty="0">
                <a:solidFill>
                  <a:srgbClr val="000099"/>
                </a:solidFill>
              </a:rPr>
              <a:t>Products</a:t>
            </a:r>
          </a:p>
        </p:txBody>
      </p:sp>
      <p:cxnSp>
        <p:nvCxnSpPr>
          <p:cNvPr id="22" name="Straight Arrow Connector 21"/>
          <p:cNvCxnSpPr/>
          <p:nvPr/>
        </p:nvCxnSpPr>
        <p:spPr bwMode="auto">
          <a:xfrm>
            <a:off x="261938" y="1123406"/>
            <a:ext cx="0" cy="5181600"/>
          </a:xfrm>
          <a:prstGeom prst="straightConnector1">
            <a:avLst/>
          </a:prstGeom>
          <a:solidFill>
            <a:schemeClr val="accent1"/>
          </a:solidFill>
          <a:ln w="25400" cap="flat" cmpd="sng" algn="ctr">
            <a:solidFill>
              <a:srgbClr val="000099"/>
            </a:solidFill>
            <a:prstDash val="solid"/>
            <a:round/>
            <a:headEnd type="arrow"/>
            <a:tailEnd type="arrow"/>
          </a:ln>
          <a:effectLst/>
        </p:spPr>
      </p:cxnSp>
      <p:sp>
        <p:nvSpPr>
          <p:cNvPr id="5129" name="TextBox 10"/>
          <p:cNvSpPr txBox="1">
            <a:spLocks noChangeArrowheads="1"/>
          </p:cNvSpPr>
          <p:nvPr/>
        </p:nvSpPr>
        <p:spPr bwMode="auto">
          <a:xfrm rot="-5400000">
            <a:off x="-934243" y="3514181"/>
            <a:ext cx="2392362" cy="400050"/>
          </a:xfrm>
          <a:prstGeom prst="rect">
            <a:avLst/>
          </a:prstGeom>
          <a:solidFill>
            <a:schemeClr val="bg1"/>
          </a:solidFill>
          <a:ln w="9525">
            <a:noFill/>
            <a:miter lim="800000"/>
            <a:headEnd/>
            <a:tailEnd/>
          </a:ln>
        </p:spPr>
        <p:txBody>
          <a:bodyPr wrap="none">
            <a:spAutoFit/>
          </a:bodyPr>
          <a:lstStyle/>
          <a:p>
            <a:pPr>
              <a:tabLst>
                <a:tab pos="227013" algn="l"/>
                <a:tab pos="1376363" algn="l"/>
                <a:tab pos="2743200" algn="l"/>
              </a:tabLst>
            </a:pPr>
            <a:r>
              <a:rPr lang="en-US" sz="2000" dirty="0">
                <a:solidFill>
                  <a:srgbClr val="000099"/>
                </a:solidFill>
              </a:rPr>
              <a:t>Level 1b Products</a:t>
            </a:r>
          </a:p>
        </p:txBody>
      </p:sp>
    </p:spTree>
  </p:cSld>
  <p:clrMapOvr>
    <a:masterClrMapping/>
  </p:clrMapOvr>
  <p:transition spd="med">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800100" y="6350"/>
            <a:ext cx="7523163"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Selected </a:t>
            </a:r>
            <a:r>
              <a:rPr lang="en-US" sz="2800" b="0" i="1">
                <a:solidFill>
                  <a:schemeClr val="tx2"/>
                </a:solidFill>
              </a:rPr>
              <a:t>New</a:t>
            </a:r>
            <a:r>
              <a:rPr lang="en-US" sz="2800" b="0">
                <a:solidFill>
                  <a:schemeClr val="tx2"/>
                </a:solidFill>
              </a:rPr>
              <a:t> Products – Under Development</a:t>
            </a:r>
          </a:p>
        </p:txBody>
      </p:sp>
      <p:sp>
        <p:nvSpPr>
          <p:cNvPr id="6147" name="TextBox 4"/>
          <p:cNvSpPr txBox="1">
            <a:spLocks noChangeArrowheads="1"/>
          </p:cNvSpPr>
          <p:nvPr/>
        </p:nvSpPr>
        <p:spPr bwMode="auto">
          <a:xfrm>
            <a:off x="615950" y="1247775"/>
            <a:ext cx="3821113" cy="1892826"/>
          </a:xfrm>
          <a:prstGeom prst="rect">
            <a:avLst/>
          </a:prstGeom>
          <a:noFill/>
          <a:ln w="9525">
            <a:noFill/>
            <a:miter lim="800000"/>
            <a:headEnd/>
            <a:tailEnd/>
          </a:ln>
        </p:spPr>
        <p:txBody>
          <a:bodyPr>
            <a:spAutoFit/>
          </a:bodyPr>
          <a:lstStyle/>
          <a:p>
            <a:pPr algn="just">
              <a:tabLst>
                <a:tab pos="227013" algn="l"/>
                <a:tab pos="1376363" algn="l"/>
                <a:tab pos="2743200" algn="l"/>
              </a:tabLst>
            </a:pPr>
            <a:r>
              <a:rPr lang="en-US" b="0" u="sng" dirty="0">
                <a:solidFill>
                  <a:srgbClr val="FF0000"/>
                </a:solidFill>
              </a:rPr>
              <a:t>XRS-10:</a:t>
            </a:r>
            <a:r>
              <a:rPr lang="en-US" b="0" dirty="0">
                <a:solidFill>
                  <a:srgbClr val="FF0000"/>
                </a:solidFill>
              </a:rPr>
              <a:t> Flare Location</a:t>
            </a:r>
          </a:p>
          <a:p>
            <a:pPr algn="just">
              <a:spcBef>
                <a:spcPts val="600"/>
              </a:spcBef>
              <a:tabLst>
                <a:tab pos="227013" algn="l"/>
                <a:tab pos="1376363" algn="l"/>
                <a:tab pos="2743200" algn="l"/>
              </a:tabLst>
            </a:pPr>
            <a:r>
              <a:rPr lang="en-US" sz="1400" b="0" dirty="0">
                <a:solidFill>
                  <a:srgbClr val="000099"/>
                </a:solidFill>
              </a:rPr>
              <a:t>Purpose</a:t>
            </a:r>
            <a:r>
              <a:rPr lang="en-US" sz="1400" b="0" dirty="0" smtClean="0">
                <a:solidFill>
                  <a:srgbClr val="000099"/>
                </a:solidFill>
              </a:rPr>
              <a:t>:  Automate the location of solar flares using the XRS instrument to aid in evaluation of impacts on earth-based  and satellite systems</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Usage</a:t>
            </a:r>
            <a:r>
              <a:rPr lang="en-US" sz="1400" b="0" dirty="0" smtClean="0">
                <a:solidFill>
                  <a:srgbClr val="000099"/>
                </a:solidFill>
              </a:rPr>
              <a:t>: SWPC solar flare forecast aid</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Current Status:</a:t>
            </a:r>
            <a:r>
              <a:rPr lang="en-US" b="0" dirty="0">
                <a:solidFill>
                  <a:srgbClr val="000099"/>
                </a:solidFill>
              </a:rPr>
              <a:t> </a:t>
            </a:r>
            <a:r>
              <a:rPr lang="en-US" sz="1400" b="0" dirty="0" smtClean="0">
                <a:solidFill>
                  <a:srgbClr val="000099"/>
                </a:solidFill>
              </a:rPr>
              <a:t>In research</a:t>
            </a:r>
            <a:endParaRPr lang="en-US" sz="1400" b="0" dirty="0">
              <a:solidFill>
                <a:srgbClr val="000099"/>
              </a:solidFill>
            </a:endParaRPr>
          </a:p>
        </p:txBody>
      </p:sp>
      <p:sp>
        <p:nvSpPr>
          <p:cNvPr id="6148" name="TextBox 5"/>
          <p:cNvSpPr txBox="1">
            <a:spLocks noChangeArrowheads="1"/>
          </p:cNvSpPr>
          <p:nvPr/>
        </p:nvSpPr>
        <p:spPr bwMode="auto">
          <a:xfrm>
            <a:off x="4935538" y="1247775"/>
            <a:ext cx="3821112" cy="2323713"/>
          </a:xfrm>
          <a:prstGeom prst="rect">
            <a:avLst/>
          </a:prstGeom>
          <a:noFill/>
          <a:ln w="9525">
            <a:noFill/>
            <a:miter lim="800000"/>
            <a:headEnd/>
            <a:tailEnd/>
          </a:ln>
        </p:spPr>
        <p:txBody>
          <a:bodyPr>
            <a:spAutoFit/>
          </a:bodyPr>
          <a:lstStyle/>
          <a:p>
            <a:pPr algn="just">
              <a:tabLst>
                <a:tab pos="227013" algn="l"/>
                <a:tab pos="1376363" algn="l"/>
                <a:tab pos="2743200" algn="l"/>
              </a:tabLst>
            </a:pPr>
            <a:r>
              <a:rPr lang="en-US" b="0" u="sng" dirty="0">
                <a:solidFill>
                  <a:srgbClr val="FF0000"/>
                </a:solidFill>
              </a:rPr>
              <a:t>SEISS.20:</a:t>
            </a:r>
            <a:r>
              <a:rPr lang="en-US" b="0" dirty="0">
                <a:solidFill>
                  <a:srgbClr val="FF0000"/>
                </a:solidFill>
              </a:rPr>
              <a:t> Event Detection</a:t>
            </a:r>
          </a:p>
          <a:p>
            <a:pPr algn="just">
              <a:spcBef>
                <a:spcPts val="600"/>
              </a:spcBef>
              <a:tabLst>
                <a:tab pos="227013" algn="l"/>
                <a:tab pos="1376363" algn="l"/>
                <a:tab pos="2743200" algn="l"/>
              </a:tabLst>
            </a:pPr>
            <a:r>
              <a:rPr lang="en-US" sz="1400" b="0" dirty="0">
                <a:solidFill>
                  <a:srgbClr val="000099"/>
                </a:solidFill>
              </a:rPr>
              <a:t>Purpose</a:t>
            </a:r>
            <a:r>
              <a:rPr lang="en-US" sz="1400" b="0" dirty="0" smtClean="0">
                <a:solidFill>
                  <a:srgbClr val="000099"/>
                </a:solidFill>
              </a:rPr>
              <a:t>: Adapt current SEP Event Detection algorithm to SEISS SGPS protons, define enhanced event </a:t>
            </a:r>
            <a:r>
              <a:rPr lang="en-US" sz="1400" b="0" dirty="0">
                <a:solidFill>
                  <a:srgbClr val="000099"/>
                </a:solidFill>
              </a:rPr>
              <a:t>d</a:t>
            </a:r>
            <a:r>
              <a:rPr lang="en-US" sz="1400" b="0" dirty="0" smtClean="0">
                <a:solidFill>
                  <a:srgbClr val="000099"/>
                </a:solidFill>
              </a:rPr>
              <a:t>etection using new SEISS measurements with dosimeters (MPS-HI) and heavy ions, especially iron (EHIS)</a:t>
            </a:r>
          </a:p>
          <a:p>
            <a:pPr algn="just">
              <a:spcBef>
                <a:spcPts val="600"/>
              </a:spcBef>
              <a:tabLst>
                <a:tab pos="227013" algn="l"/>
                <a:tab pos="1376363" algn="l"/>
                <a:tab pos="2743200" algn="l"/>
              </a:tabLst>
            </a:pPr>
            <a:r>
              <a:rPr lang="en-US" sz="1400" b="0" dirty="0" smtClean="0">
                <a:solidFill>
                  <a:srgbClr val="000099"/>
                </a:solidFill>
              </a:rPr>
              <a:t>Usage: SWPC proton event warnings and NGDC satellite anomaly assessments</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Current Status:</a:t>
            </a:r>
            <a:r>
              <a:rPr lang="en-US" b="0" dirty="0">
                <a:solidFill>
                  <a:srgbClr val="000099"/>
                </a:solidFill>
              </a:rPr>
              <a:t> </a:t>
            </a:r>
            <a:r>
              <a:rPr lang="en-US" b="0" dirty="0" smtClean="0">
                <a:solidFill>
                  <a:srgbClr val="000099"/>
                </a:solidFill>
              </a:rPr>
              <a:t>In research</a:t>
            </a:r>
            <a:endParaRPr lang="en-US" b="0" dirty="0">
              <a:solidFill>
                <a:srgbClr val="000099"/>
              </a:solidFill>
            </a:endParaRPr>
          </a:p>
        </p:txBody>
      </p:sp>
      <p:sp>
        <p:nvSpPr>
          <p:cNvPr id="6149" name="TextBox 6"/>
          <p:cNvSpPr txBox="1">
            <a:spLocks noChangeArrowheads="1"/>
          </p:cNvSpPr>
          <p:nvPr/>
        </p:nvSpPr>
        <p:spPr bwMode="auto">
          <a:xfrm>
            <a:off x="615950" y="3697434"/>
            <a:ext cx="3821113" cy="1892826"/>
          </a:xfrm>
          <a:prstGeom prst="rect">
            <a:avLst/>
          </a:prstGeom>
          <a:noFill/>
          <a:ln w="9525">
            <a:noFill/>
            <a:miter lim="800000"/>
            <a:headEnd/>
            <a:tailEnd/>
          </a:ln>
        </p:spPr>
        <p:txBody>
          <a:bodyPr>
            <a:spAutoFit/>
          </a:bodyPr>
          <a:lstStyle/>
          <a:p>
            <a:pPr algn="just">
              <a:tabLst>
                <a:tab pos="227013" algn="l"/>
                <a:tab pos="1376363" algn="l"/>
                <a:tab pos="2743200" algn="l"/>
              </a:tabLst>
            </a:pPr>
            <a:r>
              <a:rPr lang="en-US" b="0" u="sng" dirty="0">
                <a:solidFill>
                  <a:srgbClr val="FF0000"/>
                </a:solidFill>
              </a:rPr>
              <a:t>MAG-12:</a:t>
            </a:r>
            <a:r>
              <a:rPr lang="en-US" b="0" dirty="0">
                <a:solidFill>
                  <a:srgbClr val="FF0000"/>
                </a:solidFill>
              </a:rPr>
              <a:t> Sudden Impulse Detection</a:t>
            </a:r>
            <a:endParaRPr lang="en-US" b="0" u="sng" dirty="0">
              <a:solidFill>
                <a:srgbClr val="FF0000"/>
              </a:solidFill>
            </a:endParaRPr>
          </a:p>
          <a:p>
            <a:pPr algn="just">
              <a:spcBef>
                <a:spcPts val="600"/>
              </a:spcBef>
              <a:tabLst>
                <a:tab pos="227013" algn="l"/>
                <a:tab pos="1376363" algn="l"/>
                <a:tab pos="2743200" algn="l"/>
              </a:tabLst>
            </a:pPr>
            <a:r>
              <a:rPr lang="en-US" sz="1400" b="0" dirty="0">
                <a:solidFill>
                  <a:srgbClr val="000099"/>
                </a:solidFill>
              </a:rPr>
              <a:t>Purpose</a:t>
            </a:r>
            <a:r>
              <a:rPr lang="en-US" sz="1400" b="0" dirty="0" smtClean="0">
                <a:solidFill>
                  <a:srgbClr val="000099"/>
                </a:solidFill>
              </a:rPr>
              <a:t>: Automate the detection of impulsive  </a:t>
            </a:r>
            <a:r>
              <a:rPr lang="en-US" sz="1400" b="0" dirty="0" err="1" smtClean="0">
                <a:solidFill>
                  <a:srgbClr val="000099"/>
                </a:solidFill>
              </a:rPr>
              <a:t>magnetospheric</a:t>
            </a:r>
            <a:r>
              <a:rPr lang="en-US" sz="1400" b="0" dirty="0" smtClean="0">
                <a:solidFill>
                  <a:srgbClr val="000099"/>
                </a:solidFill>
              </a:rPr>
              <a:t> events and provide shock wave impacts</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Usage</a:t>
            </a:r>
            <a:r>
              <a:rPr lang="en-US" sz="1400" b="0" dirty="0" smtClean="0">
                <a:solidFill>
                  <a:srgbClr val="000099"/>
                </a:solidFill>
              </a:rPr>
              <a:t>: SWPC geomagnetic storm and variation specifications and forecasts</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Current Status:</a:t>
            </a:r>
            <a:r>
              <a:rPr lang="en-US" b="0" dirty="0">
                <a:solidFill>
                  <a:srgbClr val="000099"/>
                </a:solidFill>
              </a:rPr>
              <a:t> </a:t>
            </a:r>
            <a:r>
              <a:rPr lang="en-US" sz="1400" b="0" dirty="0" smtClean="0">
                <a:solidFill>
                  <a:srgbClr val="000099"/>
                </a:solidFill>
              </a:rPr>
              <a:t>On hold until scientist is hired</a:t>
            </a:r>
            <a:endParaRPr lang="en-US" sz="1400" b="0" dirty="0">
              <a:solidFill>
                <a:srgbClr val="000099"/>
              </a:solidFill>
            </a:endParaRPr>
          </a:p>
        </p:txBody>
      </p:sp>
      <p:sp>
        <p:nvSpPr>
          <p:cNvPr id="6150" name="TextBox 7"/>
          <p:cNvSpPr txBox="1">
            <a:spLocks noChangeArrowheads="1"/>
          </p:cNvSpPr>
          <p:nvPr/>
        </p:nvSpPr>
        <p:spPr bwMode="auto">
          <a:xfrm>
            <a:off x="4962525" y="3697434"/>
            <a:ext cx="3821113" cy="1677382"/>
          </a:xfrm>
          <a:prstGeom prst="rect">
            <a:avLst/>
          </a:prstGeom>
          <a:noFill/>
          <a:ln w="9525">
            <a:noFill/>
            <a:miter lim="800000"/>
            <a:headEnd/>
            <a:tailEnd/>
          </a:ln>
        </p:spPr>
        <p:txBody>
          <a:bodyPr>
            <a:spAutoFit/>
          </a:bodyPr>
          <a:lstStyle/>
          <a:p>
            <a:pPr algn="just">
              <a:tabLst>
                <a:tab pos="227013" algn="l"/>
                <a:tab pos="1376363" algn="l"/>
                <a:tab pos="2743200" algn="l"/>
              </a:tabLst>
            </a:pPr>
            <a:r>
              <a:rPr lang="en-US" b="0" u="sng" dirty="0">
                <a:solidFill>
                  <a:srgbClr val="FF0000"/>
                </a:solidFill>
              </a:rPr>
              <a:t>SUVI.15:</a:t>
            </a:r>
            <a:r>
              <a:rPr lang="en-US" b="0" dirty="0">
                <a:solidFill>
                  <a:srgbClr val="FF0000"/>
                </a:solidFill>
              </a:rPr>
              <a:t> Coronal Hole Boundaries</a:t>
            </a:r>
            <a:endParaRPr lang="en-US" b="0" u="sng" dirty="0">
              <a:solidFill>
                <a:srgbClr val="FF0000"/>
              </a:solidFill>
            </a:endParaRPr>
          </a:p>
          <a:p>
            <a:pPr algn="just">
              <a:spcBef>
                <a:spcPts val="600"/>
              </a:spcBef>
              <a:tabLst>
                <a:tab pos="227013" algn="l"/>
                <a:tab pos="1376363" algn="l"/>
                <a:tab pos="2743200" algn="l"/>
              </a:tabLst>
            </a:pPr>
            <a:r>
              <a:rPr lang="en-US" sz="1400" b="0" dirty="0">
                <a:solidFill>
                  <a:srgbClr val="000099"/>
                </a:solidFill>
              </a:rPr>
              <a:t>Purpose</a:t>
            </a:r>
            <a:r>
              <a:rPr lang="en-US" sz="1400" b="0" dirty="0" smtClean="0">
                <a:solidFill>
                  <a:srgbClr val="000099"/>
                </a:solidFill>
              </a:rPr>
              <a:t>: Automate the identification and location of coronal hole boundaries on solar images</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Usage</a:t>
            </a:r>
            <a:r>
              <a:rPr lang="en-US" sz="1400" b="0" dirty="0" smtClean="0">
                <a:solidFill>
                  <a:srgbClr val="000099"/>
                </a:solidFill>
              </a:rPr>
              <a:t>: SWPC coronal hole maps </a:t>
            </a:r>
            <a:endParaRPr lang="en-US" sz="1400" b="0" dirty="0">
              <a:solidFill>
                <a:srgbClr val="000099"/>
              </a:solidFill>
            </a:endParaRPr>
          </a:p>
          <a:p>
            <a:pPr algn="just">
              <a:spcBef>
                <a:spcPts val="600"/>
              </a:spcBef>
              <a:tabLst>
                <a:tab pos="227013" algn="l"/>
                <a:tab pos="1376363" algn="l"/>
                <a:tab pos="2743200" algn="l"/>
              </a:tabLst>
            </a:pPr>
            <a:r>
              <a:rPr lang="en-US" sz="1400" b="0" dirty="0">
                <a:solidFill>
                  <a:srgbClr val="000099"/>
                </a:solidFill>
              </a:rPr>
              <a:t>Current Status:</a:t>
            </a:r>
            <a:r>
              <a:rPr lang="en-US" b="0" dirty="0">
                <a:solidFill>
                  <a:srgbClr val="000099"/>
                </a:solidFill>
              </a:rPr>
              <a:t> </a:t>
            </a:r>
            <a:r>
              <a:rPr lang="en-US" sz="1400" b="0" dirty="0" smtClean="0">
                <a:solidFill>
                  <a:srgbClr val="000099"/>
                </a:solidFill>
              </a:rPr>
              <a:t>Scientist just hired</a:t>
            </a:r>
            <a:endParaRPr lang="en-US" sz="1400" b="0" dirty="0">
              <a:solidFill>
                <a:srgbClr val="000099"/>
              </a:solidFill>
            </a:endParaRPr>
          </a:p>
        </p:txBody>
      </p:sp>
    </p:spTree>
  </p:cSld>
  <p:clrMapOvr>
    <a:masterClrMapping/>
  </p:clrMapOvr>
  <p:transition spd="med">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971675" y="6350"/>
            <a:ext cx="5180013"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Space Weather (SWx) Impacts</a:t>
            </a:r>
          </a:p>
        </p:txBody>
      </p:sp>
      <p:grpSp>
        <p:nvGrpSpPr>
          <p:cNvPr id="7171" name="Group 17"/>
          <p:cNvGrpSpPr>
            <a:grpSpLocks/>
          </p:cNvGrpSpPr>
          <p:nvPr/>
        </p:nvGrpSpPr>
        <p:grpSpPr bwMode="auto">
          <a:xfrm>
            <a:off x="207963" y="1109663"/>
            <a:ext cx="8728075" cy="3722687"/>
            <a:chOff x="234461" y="1109295"/>
            <a:chExt cx="8727462" cy="3722286"/>
          </a:xfrm>
        </p:grpSpPr>
        <p:pic>
          <p:nvPicPr>
            <p:cNvPr id="7179" name="Picture 2"/>
            <p:cNvPicPr>
              <a:picLocks noChangeAspect="1" noChangeArrowheads="1"/>
            </p:cNvPicPr>
            <p:nvPr/>
          </p:nvPicPr>
          <p:blipFill>
            <a:blip r:embed="rId2" cstate="print"/>
            <a:srcRect/>
            <a:stretch>
              <a:fillRect/>
            </a:stretch>
          </p:blipFill>
          <p:spPr bwMode="auto">
            <a:xfrm>
              <a:off x="234461" y="1109295"/>
              <a:ext cx="1828800" cy="2377439"/>
            </a:xfrm>
            <a:prstGeom prst="rect">
              <a:avLst/>
            </a:prstGeom>
            <a:noFill/>
            <a:ln w="9525">
              <a:noFill/>
              <a:miter lim="800000"/>
              <a:headEnd/>
              <a:tailEnd/>
            </a:ln>
          </p:spPr>
        </p:pic>
        <p:pic>
          <p:nvPicPr>
            <p:cNvPr id="7180" name="Picture 3"/>
            <p:cNvPicPr>
              <a:picLocks noChangeAspect="1" noChangeArrowheads="1"/>
            </p:cNvPicPr>
            <p:nvPr/>
          </p:nvPicPr>
          <p:blipFill>
            <a:blip r:embed="rId3" cstate="print"/>
            <a:srcRect/>
            <a:stretch>
              <a:fillRect/>
            </a:stretch>
          </p:blipFill>
          <p:spPr bwMode="auto">
            <a:xfrm>
              <a:off x="7112803" y="1109295"/>
              <a:ext cx="1849120" cy="2377440"/>
            </a:xfrm>
            <a:prstGeom prst="rect">
              <a:avLst/>
            </a:prstGeom>
            <a:noFill/>
            <a:ln w="9525">
              <a:noFill/>
              <a:miter lim="800000"/>
              <a:headEnd/>
              <a:tailEnd/>
            </a:ln>
          </p:spPr>
        </p:pic>
        <p:sp>
          <p:nvSpPr>
            <p:cNvPr id="7181" name="TextBox 6"/>
            <p:cNvSpPr txBox="1">
              <a:spLocks noChangeArrowheads="1"/>
            </p:cNvSpPr>
            <p:nvPr/>
          </p:nvSpPr>
          <p:spPr bwMode="auto">
            <a:xfrm>
              <a:off x="237392" y="3446586"/>
              <a:ext cx="1828800" cy="1384995"/>
            </a:xfrm>
            <a:prstGeom prst="rect">
              <a:avLst/>
            </a:prstGeom>
            <a:noFill/>
            <a:ln w="9525">
              <a:noFill/>
              <a:miter lim="800000"/>
              <a:headEnd/>
              <a:tailEnd/>
            </a:ln>
          </p:spPr>
          <p:txBody>
            <a:bodyPr>
              <a:spAutoFit/>
            </a:bodyPr>
            <a:lstStyle/>
            <a:p>
              <a:pPr algn="just">
                <a:tabLst>
                  <a:tab pos="227013" algn="l"/>
                  <a:tab pos="1376363" algn="l"/>
                  <a:tab pos="2743200" algn="l"/>
                </a:tabLst>
              </a:pPr>
              <a:r>
                <a:rPr lang="en-US" sz="1200" b="0">
                  <a:solidFill>
                    <a:srgbClr val="000099"/>
                  </a:solidFill>
                </a:rPr>
                <a:t>NRC estimate of the economic impact of a severe space weather event exceeds $1T  in the first year – full recovery could take 4 to 10 years. (2008) </a:t>
              </a:r>
            </a:p>
          </p:txBody>
        </p:sp>
        <p:sp>
          <p:nvSpPr>
            <p:cNvPr id="7182" name="TextBox 7"/>
            <p:cNvSpPr txBox="1">
              <a:spLocks noChangeArrowheads="1"/>
            </p:cNvSpPr>
            <p:nvPr/>
          </p:nvSpPr>
          <p:spPr bwMode="auto">
            <a:xfrm>
              <a:off x="7095219" y="3446586"/>
              <a:ext cx="1828800" cy="1384995"/>
            </a:xfrm>
            <a:prstGeom prst="rect">
              <a:avLst/>
            </a:prstGeom>
            <a:noFill/>
            <a:ln w="9525">
              <a:noFill/>
              <a:miter lim="800000"/>
              <a:headEnd/>
              <a:tailEnd/>
            </a:ln>
          </p:spPr>
          <p:txBody>
            <a:bodyPr>
              <a:spAutoFit/>
            </a:bodyPr>
            <a:lstStyle/>
            <a:p>
              <a:pPr algn="just"/>
              <a:r>
                <a:rPr lang="en-US" sz="1200" b="0" dirty="0">
                  <a:solidFill>
                    <a:srgbClr val="000099"/>
                  </a:solidFill>
                </a:rPr>
                <a:t>Space weather presents a variety of hazards to technical systems and human life depending on the </a:t>
              </a:r>
              <a:r>
                <a:rPr lang="en-US" sz="1200" b="0" dirty="0" smtClean="0">
                  <a:solidFill>
                    <a:srgbClr val="000099"/>
                  </a:solidFill>
                </a:rPr>
                <a:t>types, strengths, timings </a:t>
              </a:r>
              <a:r>
                <a:rPr lang="en-US" sz="1200" b="0" dirty="0">
                  <a:solidFill>
                    <a:srgbClr val="000099"/>
                  </a:solidFill>
                </a:rPr>
                <a:t>and </a:t>
              </a:r>
              <a:r>
                <a:rPr lang="en-US" sz="1200" b="0" dirty="0" smtClean="0">
                  <a:solidFill>
                    <a:srgbClr val="000099"/>
                  </a:solidFill>
                </a:rPr>
                <a:t>locations </a:t>
              </a:r>
              <a:r>
                <a:rPr lang="en-US" sz="1200" b="0" dirty="0">
                  <a:solidFill>
                    <a:srgbClr val="000099"/>
                  </a:solidFill>
                </a:rPr>
                <a:t>of the disturbances. (</a:t>
              </a:r>
              <a:r>
                <a:rPr lang="en-US" sz="1200" b="0" dirty="0" smtClean="0">
                  <a:solidFill>
                    <a:srgbClr val="000099"/>
                  </a:solidFill>
                </a:rPr>
                <a:t>2009)</a:t>
              </a:r>
              <a:endParaRPr lang="en-US" sz="1200" b="0" u="sng" dirty="0">
                <a:solidFill>
                  <a:srgbClr val="000099"/>
                </a:solidFill>
              </a:endParaRPr>
            </a:p>
          </p:txBody>
        </p:sp>
      </p:grpSp>
      <p:sp>
        <p:nvSpPr>
          <p:cNvPr id="7172" name="TextBox 14"/>
          <p:cNvSpPr txBox="1">
            <a:spLocks noChangeArrowheads="1"/>
          </p:cNvSpPr>
          <p:nvPr/>
        </p:nvSpPr>
        <p:spPr bwMode="auto">
          <a:xfrm>
            <a:off x="608013" y="5038725"/>
            <a:ext cx="1646237" cy="831850"/>
          </a:xfrm>
          <a:prstGeom prst="rect">
            <a:avLst/>
          </a:prstGeom>
          <a:noFill/>
          <a:ln w="9525">
            <a:noFill/>
            <a:miter lim="800000"/>
            <a:headEnd/>
            <a:tailEnd/>
          </a:ln>
        </p:spPr>
        <p:txBody>
          <a:bodyPr>
            <a:spAutoFit/>
          </a:bodyPr>
          <a:lstStyle/>
          <a:p>
            <a:pPr algn="just">
              <a:tabLst>
                <a:tab pos="227013" algn="l"/>
                <a:tab pos="1376363" algn="l"/>
                <a:tab pos="2743200" algn="l"/>
              </a:tabLst>
            </a:pPr>
            <a:r>
              <a:rPr lang="en-US" sz="1200" b="0">
                <a:solidFill>
                  <a:srgbClr val="000099"/>
                </a:solidFill>
              </a:rPr>
              <a:t>The NOAA Space Weather Prediction Center provides 24x7 monitoring. </a:t>
            </a:r>
          </a:p>
        </p:txBody>
      </p:sp>
      <p:sp>
        <p:nvSpPr>
          <p:cNvPr id="7173" name="TextBox 9"/>
          <p:cNvSpPr txBox="1">
            <a:spLocks noChangeArrowheads="1"/>
          </p:cNvSpPr>
          <p:nvPr/>
        </p:nvSpPr>
        <p:spPr bwMode="auto">
          <a:xfrm>
            <a:off x="2459038" y="3481388"/>
            <a:ext cx="4237037" cy="1016000"/>
          </a:xfrm>
          <a:prstGeom prst="rect">
            <a:avLst/>
          </a:prstGeom>
          <a:noFill/>
          <a:ln w="9525">
            <a:noFill/>
            <a:miter lim="800000"/>
            <a:headEnd/>
            <a:tailEnd/>
          </a:ln>
        </p:spPr>
        <p:txBody>
          <a:bodyPr>
            <a:spAutoFit/>
          </a:bodyPr>
          <a:lstStyle/>
          <a:p>
            <a:pPr algn="ctr">
              <a:tabLst>
                <a:tab pos="227013" algn="l"/>
                <a:tab pos="1376363" algn="l"/>
                <a:tab pos="2743200" algn="l"/>
              </a:tabLst>
            </a:pPr>
            <a:r>
              <a:rPr lang="en-US" sz="1200">
                <a:solidFill>
                  <a:srgbClr val="000099"/>
                </a:solidFill>
              </a:rPr>
              <a:t>President Obama/Prime Minister Cameron</a:t>
            </a:r>
          </a:p>
          <a:p>
            <a:pPr algn="just">
              <a:tabLst>
                <a:tab pos="227013" algn="l"/>
                <a:tab pos="1376363" algn="l"/>
                <a:tab pos="2743200" algn="l"/>
              </a:tabLst>
            </a:pPr>
            <a:r>
              <a:rPr lang="en-US" sz="1200" b="0">
                <a:solidFill>
                  <a:srgbClr val="000099"/>
                </a:solidFill>
              </a:rPr>
              <a:t>At the World Meteorological Congress the U.S. and U.K. agreed to work together with other international partners to implement a fully operational global space weather warning system. (2011) </a:t>
            </a:r>
            <a:endParaRPr lang="en-US" sz="1200" b="0" u="sng">
              <a:solidFill>
                <a:srgbClr val="000099"/>
              </a:solidFill>
            </a:endParaRPr>
          </a:p>
        </p:txBody>
      </p:sp>
      <p:pic>
        <p:nvPicPr>
          <p:cNvPr id="7174" name="Picture 12" descr="SEC Forecast Center.jpg"/>
          <p:cNvPicPr>
            <a:picLocks noChangeAspect="1"/>
          </p:cNvPicPr>
          <p:nvPr/>
        </p:nvPicPr>
        <p:blipFill>
          <a:blip r:embed="rId4" cstate="print"/>
          <a:srcRect/>
          <a:stretch>
            <a:fillRect/>
          </a:stretch>
        </p:blipFill>
        <p:spPr bwMode="auto">
          <a:xfrm>
            <a:off x="2270125" y="4502150"/>
            <a:ext cx="4614863" cy="1760538"/>
          </a:xfrm>
          <a:prstGeom prst="rect">
            <a:avLst/>
          </a:prstGeom>
          <a:noFill/>
          <a:ln w="9525">
            <a:noFill/>
            <a:miter lim="800000"/>
            <a:headEnd/>
            <a:tailEnd/>
          </a:ln>
        </p:spPr>
      </p:pic>
      <p:pic>
        <p:nvPicPr>
          <p:cNvPr id="7175" name="Picture 7"/>
          <p:cNvPicPr>
            <a:picLocks noChangeAspect="1" noChangeArrowheads="1"/>
          </p:cNvPicPr>
          <p:nvPr/>
        </p:nvPicPr>
        <p:blipFill>
          <a:blip r:embed="rId5" cstate="print"/>
          <a:srcRect/>
          <a:stretch>
            <a:fillRect/>
          </a:stretch>
        </p:blipFill>
        <p:spPr bwMode="auto">
          <a:xfrm>
            <a:off x="2455863" y="1143000"/>
            <a:ext cx="4243387" cy="2378075"/>
          </a:xfrm>
          <a:prstGeom prst="rect">
            <a:avLst/>
          </a:prstGeom>
          <a:noFill/>
          <a:ln w="9525">
            <a:noFill/>
            <a:miter lim="800000"/>
            <a:headEnd/>
            <a:tailEnd/>
          </a:ln>
        </p:spPr>
      </p:pic>
      <p:sp>
        <p:nvSpPr>
          <p:cNvPr id="7176" name="TextBox 16"/>
          <p:cNvSpPr txBox="1">
            <a:spLocks noChangeArrowheads="1"/>
          </p:cNvSpPr>
          <p:nvPr/>
        </p:nvSpPr>
        <p:spPr bwMode="auto">
          <a:xfrm>
            <a:off x="6889750" y="5038725"/>
            <a:ext cx="1646238" cy="831850"/>
          </a:xfrm>
          <a:prstGeom prst="rect">
            <a:avLst/>
          </a:prstGeom>
          <a:noFill/>
          <a:ln w="9525">
            <a:noFill/>
            <a:miter lim="800000"/>
            <a:headEnd/>
            <a:tailEnd/>
          </a:ln>
        </p:spPr>
        <p:txBody>
          <a:bodyPr>
            <a:spAutoFit/>
          </a:bodyPr>
          <a:lstStyle/>
          <a:p>
            <a:pPr algn="just">
              <a:tabLst>
                <a:tab pos="227013" algn="l"/>
                <a:tab pos="1376363" algn="l"/>
                <a:tab pos="2743200" algn="l"/>
              </a:tabLst>
            </a:pPr>
            <a:r>
              <a:rPr lang="en-US" sz="1200" b="0" dirty="0">
                <a:solidFill>
                  <a:srgbClr val="000099"/>
                </a:solidFill>
              </a:rPr>
              <a:t>The U.K. Met Office pledges to establish a second </a:t>
            </a:r>
            <a:r>
              <a:rPr lang="en-US" sz="1200" b="0" dirty="0" smtClean="0">
                <a:solidFill>
                  <a:srgbClr val="000099"/>
                </a:solidFill>
              </a:rPr>
              <a:t>24x7 </a:t>
            </a:r>
            <a:r>
              <a:rPr lang="en-US" sz="1200" b="0" dirty="0" err="1">
                <a:solidFill>
                  <a:srgbClr val="000099"/>
                </a:solidFill>
              </a:rPr>
              <a:t>SWx</a:t>
            </a:r>
            <a:r>
              <a:rPr lang="en-US" sz="1200" b="0" dirty="0">
                <a:solidFill>
                  <a:srgbClr val="000099"/>
                </a:solidFill>
              </a:rPr>
              <a:t> forecast office.</a:t>
            </a:r>
          </a:p>
        </p:txBody>
      </p:sp>
      <p:sp>
        <p:nvSpPr>
          <p:cNvPr id="7177" name="TextBox 20"/>
          <p:cNvSpPr txBox="1">
            <a:spLocks noChangeArrowheads="1"/>
          </p:cNvSpPr>
          <p:nvPr/>
        </p:nvSpPr>
        <p:spPr bwMode="auto">
          <a:xfrm>
            <a:off x="2446338" y="6410325"/>
            <a:ext cx="4260850" cy="338138"/>
          </a:xfrm>
          <a:prstGeom prst="rect">
            <a:avLst/>
          </a:prstGeom>
          <a:solidFill>
            <a:srgbClr val="000099"/>
          </a:solidFill>
          <a:ln w="9525">
            <a:noFill/>
            <a:miter lim="800000"/>
            <a:headEnd/>
            <a:tailEnd/>
          </a:ln>
        </p:spPr>
        <p:txBody>
          <a:bodyPr wrap="none">
            <a:spAutoFit/>
          </a:bodyPr>
          <a:lstStyle/>
          <a:p>
            <a:pPr>
              <a:tabLst>
                <a:tab pos="227013" algn="l"/>
                <a:tab pos="1376363" algn="l"/>
                <a:tab pos="2743200" algn="l"/>
              </a:tabLst>
            </a:pPr>
            <a:r>
              <a:rPr lang="en-US">
                <a:solidFill>
                  <a:schemeClr val="bg1"/>
                </a:solidFill>
              </a:rPr>
              <a:t>GOES data are critical to SWx operations </a:t>
            </a:r>
          </a:p>
        </p:txBody>
      </p:sp>
      <p:sp>
        <p:nvSpPr>
          <p:cNvPr id="7178" name="Right Arrow 21"/>
          <p:cNvSpPr>
            <a:spLocks noChangeArrowheads="1"/>
          </p:cNvSpPr>
          <p:nvPr/>
        </p:nvSpPr>
        <p:spPr bwMode="auto">
          <a:xfrm>
            <a:off x="1617663" y="5610225"/>
            <a:ext cx="519112" cy="254000"/>
          </a:xfrm>
          <a:prstGeom prst="rightArrow">
            <a:avLst>
              <a:gd name="adj1" fmla="val 50000"/>
              <a:gd name="adj2" fmla="val 50223"/>
            </a:avLst>
          </a:prstGeom>
          <a:solidFill>
            <a:schemeClr val="accent1"/>
          </a:solidFill>
          <a:ln w="9525" algn="ctr">
            <a:solidFill>
              <a:schemeClr val="tx1"/>
            </a:solidFill>
            <a:round/>
            <a:headEnd/>
            <a:tailEnd/>
          </a:ln>
        </p:spPr>
        <p:txBody>
          <a:bodyPr/>
          <a:lstStyle/>
          <a:p>
            <a:pPr algn="ctr">
              <a:spcBef>
                <a:spcPct val="20000"/>
              </a:spcBef>
            </a:pPr>
            <a:endParaRPr lang="en-US"/>
          </a:p>
        </p:txBody>
      </p:sp>
    </p:spTree>
  </p:cSld>
  <p:clrMapOvr>
    <a:masterClrMapping/>
  </p:clrMapOvr>
  <p:transition spd="med">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1824038" y="6350"/>
            <a:ext cx="547528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  </a:t>
            </a:r>
          </a:p>
          <a:p>
            <a:pPr algn="ctr"/>
            <a:r>
              <a:rPr lang="en-US" sz="2800" b="0">
                <a:solidFill>
                  <a:schemeClr val="tx2"/>
                </a:solidFill>
              </a:rPr>
              <a:t>Real World Example – Galaxy 15</a:t>
            </a:r>
          </a:p>
        </p:txBody>
      </p:sp>
      <p:pic>
        <p:nvPicPr>
          <p:cNvPr id="8195" name="Picture 14"/>
          <p:cNvPicPr>
            <a:picLocks noChangeAspect="1" noChangeArrowheads="1"/>
          </p:cNvPicPr>
          <p:nvPr/>
        </p:nvPicPr>
        <p:blipFill>
          <a:blip r:embed="rId3" cstate="print"/>
          <a:srcRect/>
          <a:stretch>
            <a:fillRect/>
          </a:stretch>
        </p:blipFill>
        <p:spPr bwMode="auto">
          <a:xfrm>
            <a:off x="123825" y="1098550"/>
            <a:ext cx="3886200" cy="2713038"/>
          </a:xfrm>
          <a:prstGeom prst="rect">
            <a:avLst/>
          </a:prstGeom>
          <a:noFill/>
          <a:ln w="19050">
            <a:solidFill>
              <a:schemeClr val="tx2"/>
            </a:solidFill>
            <a:miter lim="800000"/>
            <a:headEnd/>
            <a:tailEnd/>
          </a:ln>
        </p:spPr>
      </p:pic>
      <p:sp>
        <p:nvSpPr>
          <p:cNvPr id="8196" name="TextBox 6"/>
          <p:cNvSpPr txBox="1">
            <a:spLocks noChangeArrowheads="1"/>
          </p:cNvSpPr>
          <p:nvPr/>
        </p:nvSpPr>
        <p:spPr bwMode="auto">
          <a:xfrm>
            <a:off x="4219574" y="1177925"/>
            <a:ext cx="4676597" cy="2308324"/>
          </a:xfrm>
          <a:prstGeom prst="rect">
            <a:avLst/>
          </a:prstGeom>
          <a:noFill/>
          <a:ln w="9525">
            <a:noFill/>
            <a:miter lim="800000"/>
            <a:headEnd/>
            <a:tailEnd/>
          </a:ln>
        </p:spPr>
        <p:txBody>
          <a:bodyPr wrap="square">
            <a:spAutoFit/>
          </a:bodyPr>
          <a:lstStyle/>
          <a:p>
            <a:pPr algn="just">
              <a:tabLst>
                <a:tab pos="227013" algn="l"/>
                <a:tab pos="1376363" algn="l"/>
                <a:tab pos="2743200" algn="l"/>
              </a:tabLst>
            </a:pPr>
            <a:r>
              <a:rPr lang="en-US" b="0" dirty="0">
                <a:solidFill>
                  <a:srgbClr val="000099"/>
                </a:solidFill>
              </a:rPr>
              <a:t>In April 2010 the Galaxy 15 satellite suffered an anomaly during an interval of heightened space weather. NOAA’s environmental assessment for this period concluded that Galaxy 15 satellite was at increased risk of ESD. While not officially attributing the failure to space weather the satellite builder acknowledged that ESD was the </a:t>
            </a:r>
            <a:r>
              <a:rPr lang="en-US" b="0" dirty="0" smtClean="0">
                <a:solidFill>
                  <a:srgbClr val="000099"/>
                </a:solidFill>
              </a:rPr>
              <a:t>root cause</a:t>
            </a:r>
            <a:r>
              <a:rPr lang="en-US" b="0" dirty="0">
                <a:solidFill>
                  <a:srgbClr val="000099"/>
                </a:solidFill>
              </a:rPr>
              <a:t>. </a:t>
            </a:r>
            <a:r>
              <a:rPr lang="en-US" i="1" dirty="0">
                <a:solidFill>
                  <a:srgbClr val="000099"/>
                </a:solidFill>
              </a:rPr>
              <a:t>The availability of GOES data </a:t>
            </a:r>
            <a:r>
              <a:rPr lang="en-US" i="1" dirty="0" smtClean="0">
                <a:solidFill>
                  <a:srgbClr val="000099"/>
                </a:solidFill>
              </a:rPr>
              <a:t>was </a:t>
            </a:r>
            <a:r>
              <a:rPr lang="en-US" i="1" dirty="0">
                <a:solidFill>
                  <a:srgbClr val="000099"/>
                </a:solidFill>
              </a:rPr>
              <a:t>critical to </a:t>
            </a:r>
            <a:r>
              <a:rPr lang="en-US" i="1" dirty="0" smtClean="0">
                <a:solidFill>
                  <a:srgbClr val="000099"/>
                </a:solidFill>
              </a:rPr>
              <a:t>NOAA’s environmental </a:t>
            </a:r>
            <a:r>
              <a:rPr lang="en-US" i="1" dirty="0">
                <a:solidFill>
                  <a:srgbClr val="000099"/>
                </a:solidFill>
              </a:rPr>
              <a:t>assessment.  </a:t>
            </a:r>
          </a:p>
        </p:txBody>
      </p:sp>
      <p:pic>
        <p:nvPicPr>
          <p:cNvPr id="8197" name="Picture 38" descr="msm_galaxy15_800"/>
          <p:cNvPicPr>
            <a:picLocks noChangeAspect="1" noChangeArrowheads="1"/>
          </p:cNvPicPr>
          <p:nvPr/>
        </p:nvPicPr>
        <p:blipFill>
          <a:blip r:embed="rId4" cstate="print"/>
          <a:srcRect/>
          <a:stretch>
            <a:fillRect/>
          </a:stretch>
        </p:blipFill>
        <p:spPr bwMode="auto">
          <a:xfrm>
            <a:off x="4379913" y="3525838"/>
            <a:ext cx="4295775" cy="3082925"/>
          </a:xfrm>
          <a:prstGeom prst="rect">
            <a:avLst/>
          </a:prstGeom>
          <a:noFill/>
          <a:ln w="12700">
            <a:solidFill>
              <a:srgbClr val="000099"/>
            </a:solidFill>
            <a:miter lim="800000"/>
            <a:headEnd/>
            <a:tailEnd/>
          </a:ln>
        </p:spPr>
      </p:pic>
      <p:pic>
        <p:nvPicPr>
          <p:cNvPr id="8198" name="Picture 11" descr="IMG_0309_reduced"/>
          <p:cNvPicPr>
            <a:picLocks noChangeAspect="1" noChangeArrowheads="1"/>
          </p:cNvPicPr>
          <p:nvPr/>
        </p:nvPicPr>
        <p:blipFill>
          <a:blip r:embed="rId5" cstate="print"/>
          <a:srcRect/>
          <a:stretch>
            <a:fillRect/>
          </a:stretch>
        </p:blipFill>
        <p:spPr bwMode="auto">
          <a:xfrm>
            <a:off x="127000" y="3840163"/>
            <a:ext cx="3886200" cy="2590800"/>
          </a:xfrm>
          <a:prstGeom prst="rect">
            <a:avLst/>
          </a:prstGeom>
          <a:noFill/>
          <a:ln w="19050">
            <a:solidFill>
              <a:schemeClr val="tx2"/>
            </a:solidFill>
            <a:miter lim="800000"/>
            <a:headEnd/>
            <a:tailEnd/>
          </a:ln>
        </p:spPr>
      </p:pic>
      <p:sp>
        <p:nvSpPr>
          <p:cNvPr id="7" name="TextBox 6"/>
          <p:cNvSpPr txBox="1"/>
          <p:nvPr/>
        </p:nvSpPr>
        <p:spPr bwMode="auto">
          <a:xfrm>
            <a:off x="4375447" y="6598093"/>
            <a:ext cx="2266967" cy="276999"/>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1200" b="0" dirty="0" smtClean="0">
                <a:solidFill>
                  <a:srgbClr val="000099"/>
                </a:solidFill>
              </a:rPr>
              <a:t>ESD – </a:t>
            </a:r>
            <a:r>
              <a:rPr lang="en-US" sz="1200" b="0" dirty="0" err="1" smtClean="0">
                <a:solidFill>
                  <a:srgbClr val="000099"/>
                </a:solidFill>
              </a:rPr>
              <a:t>ElectroStatic</a:t>
            </a:r>
            <a:r>
              <a:rPr lang="en-US" sz="1200" b="0" dirty="0" smtClean="0">
                <a:solidFill>
                  <a:srgbClr val="000099"/>
                </a:solidFill>
              </a:rPr>
              <a:t> Discharge</a:t>
            </a:r>
            <a:endParaRPr lang="en-US" sz="1200" b="0" dirty="0">
              <a:solidFill>
                <a:srgbClr val="000099"/>
              </a:solidFill>
            </a:endParaRPr>
          </a:p>
        </p:txBody>
      </p:sp>
    </p:spTree>
  </p:cSld>
  <p:clrMapOvr>
    <a:masterClrMapping/>
  </p:clrMapOvr>
  <p:transition spd="med">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976313" y="978165"/>
            <a:ext cx="7921625" cy="5486400"/>
          </a:xfrm>
          <a:noFill/>
          <a:ln>
            <a:miter lim="800000"/>
            <a:headEnd/>
            <a:tailEnd/>
          </a:ln>
        </p:spPr>
        <p:txBody>
          <a:bodyPr vert="horz" wrap="square" lIns="91440" tIns="45720" rIns="91440" bIns="45720" numCol="1" anchor="t" anchorCtr="0" compatLnSpc="1">
            <a:prstTxWarp prst="textNoShape">
              <a:avLst/>
            </a:prstTxWarp>
          </a:bodyPr>
          <a:lstStyle/>
          <a:p>
            <a:pPr marL="0">
              <a:spcBef>
                <a:spcPct val="0"/>
              </a:spcBef>
              <a:buFontTx/>
              <a:buNone/>
              <a:tabLst>
                <a:tab pos="4114800" algn="ctr"/>
                <a:tab pos="6400800" algn="ctr"/>
              </a:tabLst>
            </a:pPr>
            <a:r>
              <a:rPr lang="en-US" sz="1800" b="0" dirty="0" smtClean="0">
                <a:solidFill>
                  <a:srgbClr val="000099"/>
                </a:solidFill>
              </a:rPr>
              <a:t> </a:t>
            </a:r>
            <a:r>
              <a:rPr lang="en-US" sz="1800" b="0" u="sng" dirty="0" smtClean="0">
                <a:solidFill>
                  <a:srgbClr val="000099"/>
                </a:solidFill>
              </a:rPr>
              <a:t>Name	Organization	</a:t>
            </a:r>
            <a:r>
              <a:rPr lang="en-US" sz="1800" b="0" u="sng" dirty="0" err="1" smtClean="0">
                <a:solidFill>
                  <a:srgbClr val="000099"/>
                </a:solidFill>
              </a:rPr>
              <a:t>Fuctional</a:t>
            </a:r>
            <a:r>
              <a:rPr lang="en-US" sz="1800" b="0" u="sng" dirty="0" smtClean="0">
                <a:solidFill>
                  <a:srgbClr val="000099"/>
                </a:solidFill>
              </a:rPr>
              <a:t> Area</a:t>
            </a:r>
          </a:p>
          <a:p>
            <a:pPr marL="0">
              <a:spcBef>
                <a:spcPct val="0"/>
              </a:spcBef>
              <a:buFontTx/>
              <a:buNone/>
              <a:tabLst>
                <a:tab pos="4114800" algn="ctr"/>
                <a:tab pos="6400800" algn="ctr"/>
              </a:tabLst>
            </a:pPr>
            <a:r>
              <a:rPr lang="en-US" sz="1800" b="0" dirty="0" smtClean="0">
                <a:solidFill>
                  <a:srgbClr val="000099"/>
                </a:solidFill>
              </a:rPr>
              <a:t>Mary Shouldis	CIRES  	Management</a:t>
            </a:r>
          </a:p>
          <a:p>
            <a:pPr marL="0" lvl="1">
              <a:spcBef>
                <a:spcPct val="0"/>
              </a:spcBef>
              <a:buFontTx/>
              <a:buNone/>
              <a:tabLst>
                <a:tab pos="4114800" algn="ctr"/>
                <a:tab pos="6400800" algn="ctr"/>
              </a:tabLst>
            </a:pPr>
            <a:r>
              <a:rPr lang="en-US" sz="1800" b="0" dirty="0" smtClean="0">
                <a:solidFill>
                  <a:srgbClr val="000099"/>
                </a:solidFill>
              </a:rPr>
              <a:t>Juan Rodriguez	CIRES  	SEISS</a:t>
            </a:r>
          </a:p>
          <a:p>
            <a:pPr marL="0" lvl="1">
              <a:spcBef>
                <a:spcPct val="0"/>
              </a:spcBef>
              <a:buFontTx/>
              <a:buNone/>
              <a:tabLst>
                <a:tab pos="4114800" algn="ctr"/>
                <a:tab pos="6400800" algn="ctr"/>
              </a:tabLst>
            </a:pPr>
            <a:r>
              <a:rPr lang="en-US" sz="1800" b="0" dirty="0" err="1" smtClean="0">
                <a:solidFill>
                  <a:srgbClr val="000099"/>
                </a:solidFill>
              </a:rPr>
              <a:t>Alysha</a:t>
            </a:r>
            <a:r>
              <a:rPr lang="en-US" sz="1800" b="0" dirty="0" smtClean="0">
                <a:solidFill>
                  <a:srgbClr val="000099"/>
                </a:solidFill>
              </a:rPr>
              <a:t> </a:t>
            </a:r>
            <a:r>
              <a:rPr lang="en-US" sz="1800" b="0" dirty="0" err="1" smtClean="0">
                <a:solidFill>
                  <a:srgbClr val="000099"/>
                </a:solidFill>
              </a:rPr>
              <a:t>Reinard</a:t>
            </a:r>
            <a:r>
              <a:rPr lang="en-US" sz="1800" b="0" dirty="0" smtClean="0">
                <a:solidFill>
                  <a:srgbClr val="000099"/>
                </a:solidFill>
              </a:rPr>
              <a:t>	CIRES	EXIS</a:t>
            </a:r>
          </a:p>
          <a:p>
            <a:pPr marL="0" lvl="1">
              <a:spcBef>
                <a:spcPct val="0"/>
              </a:spcBef>
              <a:buFontTx/>
              <a:buNone/>
              <a:tabLst>
                <a:tab pos="4114800" algn="ctr"/>
                <a:tab pos="6400800" algn="ctr"/>
              </a:tabLst>
            </a:pPr>
            <a:r>
              <a:rPr lang="en-US" sz="1800" b="0" i="1" dirty="0" smtClean="0">
                <a:solidFill>
                  <a:srgbClr val="000099"/>
                </a:solidFill>
              </a:rPr>
              <a:t>Jonathan Darnel (incoming) </a:t>
            </a:r>
            <a:r>
              <a:rPr lang="en-US" sz="1800" b="0" dirty="0" smtClean="0">
                <a:solidFill>
                  <a:srgbClr val="000099"/>
                </a:solidFill>
              </a:rPr>
              <a:t>	CIRES 	SUVI</a:t>
            </a:r>
          </a:p>
          <a:p>
            <a:pPr marL="0" lvl="1">
              <a:spcBef>
                <a:spcPct val="0"/>
              </a:spcBef>
              <a:buFontTx/>
              <a:buNone/>
              <a:tabLst>
                <a:tab pos="4114800" algn="ctr"/>
                <a:tab pos="6400800" algn="ctr"/>
              </a:tabLst>
            </a:pPr>
            <a:r>
              <a:rPr lang="en-US" sz="1800" b="0" i="1" dirty="0" smtClean="0">
                <a:solidFill>
                  <a:srgbClr val="000099"/>
                </a:solidFill>
              </a:rPr>
              <a:t>CIRES New Hire</a:t>
            </a:r>
            <a:r>
              <a:rPr lang="en-US" sz="1800" b="0" dirty="0" smtClean="0">
                <a:solidFill>
                  <a:srgbClr val="000099"/>
                </a:solidFill>
              </a:rPr>
              <a:t>	CIRES  	MAG</a:t>
            </a:r>
          </a:p>
          <a:p>
            <a:pPr marL="0" lvl="1">
              <a:spcBef>
                <a:spcPct val="0"/>
              </a:spcBef>
              <a:buFontTx/>
              <a:buNone/>
              <a:tabLst>
                <a:tab pos="4114800" algn="ctr"/>
                <a:tab pos="6400800" algn="ctr"/>
              </a:tabLst>
            </a:pPr>
            <a:r>
              <a:rPr lang="en-US" sz="1800" b="0" dirty="0" smtClean="0">
                <a:solidFill>
                  <a:srgbClr val="000099"/>
                </a:solidFill>
              </a:rPr>
              <a:t>Leslie Mayer	CIRES 	MAG/SEISS</a:t>
            </a:r>
          </a:p>
          <a:p>
            <a:pPr marL="0" lvl="1">
              <a:spcBef>
                <a:spcPct val="0"/>
              </a:spcBef>
              <a:buFontTx/>
              <a:buNone/>
              <a:tabLst>
                <a:tab pos="4114800" algn="ctr"/>
                <a:tab pos="6400800" algn="ctr"/>
              </a:tabLst>
            </a:pPr>
            <a:r>
              <a:rPr lang="en-US" sz="1800" b="0" dirty="0" smtClean="0">
                <a:solidFill>
                  <a:srgbClr val="000099"/>
                </a:solidFill>
              </a:rPr>
              <a:t>Jim </a:t>
            </a:r>
            <a:r>
              <a:rPr lang="en-US" sz="1800" b="0" dirty="0" err="1" smtClean="0">
                <a:solidFill>
                  <a:srgbClr val="000099"/>
                </a:solidFill>
              </a:rPr>
              <a:t>Vickroy</a:t>
            </a:r>
            <a:r>
              <a:rPr lang="en-US" sz="1800" b="0" dirty="0" smtClean="0">
                <a:solidFill>
                  <a:srgbClr val="000099"/>
                </a:solidFill>
              </a:rPr>
              <a:t>	CIRES	SUVI</a:t>
            </a:r>
          </a:p>
          <a:p>
            <a:pPr marL="0" lvl="1">
              <a:spcBef>
                <a:spcPts val="0"/>
              </a:spcBef>
              <a:buFontTx/>
              <a:buNone/>
              <a:tabLst>
                <a:tab pos="4114800" algn="ctr"/>
                <a:tab pos="6400800" algn="ctr"/>
              </a:tabLst>
            </a:pPr>
            <a:r>
              <a:rPr lang="en-US" sz="1800" b="0" dirty="0" smtClean="0">
                <a:solidFill>
                  <a:srgbClr val="000099"/>
                </a:solidFill>
              </a:rPr>
              <a:t>Dave </a:t>
            </a:r>
            <a:r>
              <a:rPr lang="en-US" sz="1800" b="0" dirty="0" err="1" smtClean="0">
                <a:solidFill>
                  <a:srgbClr val="000099"/>
                </a:solidFill>
              </a:rPr>
              <a:t>Bouwer</a:t>
            </a:r>
            <a:r>
              <a:rPr lang="en-US" sz="1800" b="0" dirty="0" smtClean="0">
                <a:solidFill>
                  <a:srgbClr val="000099"/>
                </a:solidFill>
              </a:rPr>
              <a:t>	Space </a:t>
            </a:r>
            <a:r>
              <a:rPr lang="en-US" sz="1800" b="0" dirty="0" err="1" smtClean="0">
                <a:solidFill>
                  <a:srgbClr val="000099"/>
                </a:solidFill>
              </a:rPr>
              <a:t>Env</a:t>
            </a:r>
            <a:r>
              <a:rPr lang="en-US" sz="1800" b="0" dirty="0" smtClean="0">
                <a:solidFill>
                  <a:srgbClr val="000099"/>
                </a:solidFill>
              </a:rPr>
              <a:t>. Tech.	EUVS</a:t>
            </a:r>
          </a:p>
          <a:p>
            <a:pPr marL="0" lvl="1">
              <a:spcBef>
                <a:spcPct val="0"/>
              </a:spcBef>
              <a:buFontTx/>
              <a:buNone/>
              <a:tabLst>
                <a:tab pos="4114800" algn="ctr"/>
                <a:tab pos="6400800" algn="ctr"/>
              </a:tabLst>
            </a:pPr>
            <a:r>
              <a:rPr lang="en-US" sz="1800" b="0" dirty="0" smtClean="0">
                <a:solidFill>
                  <a:srgbClr val="000099"/>
                </a:solidFill>
              </a:rPr>
              <a:t>Steve Mueller	Univ. Colorado	EUVS</a:t>
            </a:r>
          </a:p>
          <a:p>
            <a:pPr marL="0" lvl="1">
              <a:spcBef>
                <a:spcPts val="300"/>
              </a:spcBef>
              <a:buFontTx/>
              <a:buNone/>
              <a:tabLst>
                <a:tab pos="4114800" algn="ctr"/>
                <a:tab pos="6400800" algn="ctr"/>
              </a:tabLst>
            </a:pPr>
            <a:r>
              <a:rPr lang="en-US" sz="1800" b="0" dirty="0" smtClean="0">
                <a:solidFill>
                  <a:srgbClr val="000099"/>
                </a:solidFill>
              </a:rPr>
              <a:t>Bill </a:t>
            </a:r>
            <a:r>
              <a:rPr lang="en-US" sz="1800" b="0" dirty="0" err="1" smtClean="0">
                <a:solidFill>
                  <a:srgbClr val="000099"/>
                </a:solidFill>
              </a:rPr>
              <a:t>Denig</a:t>
            </a:r>
            <a:r>
              <a:rPr lang="en-US" sz="1800" b="0" dirty="0" smtClean="0">
                <a:solidFill>
                  <a:srgbClr val="000099"/>
                </a:solidFill>
              </a:rPr>
              <a:t>	NGDC	Federal Oversight</a:t>
            </a:r>
          </a:p>
          <a:p>
            <a:pPr marL="0" lvl="1">
              <a:spcBef>
                <a:spcPct val="0"/>
              </a:spcBef>
              <a:buFontTx/>
              <a:buNone/>
              <a:tabLst>
                <a:tab pos="4114800" algn="ctr"/>
                <a:tab pos="6400800" algn="ctr"/>
              </a:tabLst>
            </a:pPr>
            <a:r>
              <a:rPr lang="en-US" sz="1800" b="0" dirty="0" smtClean="0">
                <a:solidFill>
                  <a:srgbClr val="000099"/>
                </a:solidFill>
              </a:rPr>
              <a:t>Janet Green	NGDC	SEISS Advisory</a:t>
            </a:r>
          </a:p>
          <a:p>
            <a:pPr marL="0" lvl="1">
              <a:spcBef>
                <a:spcPct val="0"/>
              </a:spcBef>
              <a:buFontTx/>
              <a:buNone/>
              <a:tabLst>
                <a:tab pos="4114800" algn="ctr"/>
                <a:tab pos="6400800" algn="ctr"/>
              </a:tabLst>
            </a:pPr>
            <a:r>
              <a:rPr lang="en-US" sz="1800" b="0" dirty="0" smtClean="0">
                <a:solidFill>
                  <a:srgbClr val="000099"/>
                </a:solidFill>
              </a:rPr>
              <a:t>Rob </a:t>
            </a:r>
            <a:r>
              <a:rPr lang="en-US" sz="1800" b="0" dirty="0" err="1" smtClean="0">
                <a:solidFill>
                  <a:srgbClr val="000099"/>
                </a:solidFill>
              </a:rPr>
              <a:t>Redmon</a:t>
            </a:r>
            <a:r>
              <a:rPr lang="en-US" sz="1800" b="0" dirty="0" smtClean="0">
                <a:solidFill>
                  <a:srgbClr val="000099"/>
                </a:solidFill>
              </a:rPr>
              <a:t>	NGDC	MAG Advisory</a:t>
            </a:r>
          </a:p>
          <a:p>
            <a:pPr marL="0" lvl="1">
              <a:spcBef>
                <a:spcPct val="0"/>
              </a:spcBef>
              <a:buFontTx/>
              <a:buNone/>
              <a:tabLst>
                <a:tab pos="4114800" algn="ctr"/>
                <a:tab pos="6400800" algn="ctr"/>
              </a:tabLst>
            </a:pPr>
            <a:r>
              <a:rPr lang="en-US" sz="1800" b="0" dirty="0" smtClean="0">
                <a:solidFill>
                  <a:srgbClr val="000099"/>
                </a:solidFill>
              </a:rPr>
              <a:t>Dan Wilkinson	NGDC	Archive</a:t>
            </a:r>
          </a:p>
          <a:p>
            <a:pPr marL="0" lvl="1">
              <a:spcBef>
                <a:spcPct val="0"/>
              </a:spcBef>
              <a:buFontTx/>
              <a:buNone/>
              <a:tabLst>
                <a:tab pos="4114800" algn="ctr"/>
                <a:tab pos="6400800" algn="ctr"/>
              </a:tabLst>
            </a:pPr>
            <a:r>
              <a:rPr lang="en-US" sz="1800" b="0" i="1" dirty="0" smtClean="0">
                <a:solidFill>
                  <a:srgbClr val="000099"/>
                </a:solidFill>
              </a:rPr>
              <a:t>Federal New Hire (pending)</a:t>
            </a:r>
            <a:r>
              <a:rPr lang="en-US" sz="1800" b="0" dirty="0" smtClean="0">
                <a:solidFill>
                  <a:srgbClr val="000099"/>
                </a:solidFill>
              </a:rPr>
              <a:t>	NGDC	SUVI Advisory</a:t>
            </a:r>
          </a:p>
          <a:p>
            <a:pPr marL="0" lvl="1">
              <a:spcBef>
                <a:spcPct val="0"/>
              </a:spcBef>
              <a:buFontTx/>
              <a:buNone/>
              <a:tabLst>
                <a:tab pos="4114800" algn="ctr"/>
                <a:tab pos="6400800" algn="ctr"/>
              </a:tabLst>
            </a:pPr>
            <a:r>
              <a:rPr lang="en-US" sz="1800" b="0" dirty="0" smtClean="0">
                <a:solidFill>
                  <a:srgbClr val="000099"/>
                </a:solidFill>
              </a:rPr>
              <a:t>Steven Hill	SWPC 	SUVI Advisory</a:t>
            </a:r>
          </a:p>
          <a:p>
            <a:pPr marL="0" lvl="1">
              <a:spcBef>
                <a:spcPct val="0"/>
              </a:spcBef>
              <a:buFontTx/>
              <a:buNone/>
              <a:tabLst>
                <a:tab pos="4114800" algn="ctr"/>
                <a:tab pos="6400800" algn="ctr"/>
              </a:tabLst>
            </a:pPr>
            <a:r>
              <a:rPr lang="en-US" sz="1800" b="0" dirty="0" smtClean="0">
                <a:solidFill>
                  <a:srgbClr val="000099"/>
                </a:solidFill>
              </a:rPr>
              <a:t>Terry Onsager	SWPC	SEISS Advisory</a:t>
            </a:r>
          </a:p>
          <a:p>
            <a:pPr marL="0" lvl="1">
              <a:spcBef>
                <a:spcPct val="0"/>
              </a:spcBef>
              <a:buFontTx/>
              <a:buNone/>
              <a:tabLst>
                <a:tab pos="4114800" algn="ctr"/>
                <a:tab pos="6400800" algn="ctr"/>
              </a:tabLst>
            </a:pPr>
            <a:r>
              <a:rPr lang="en-US" sz="1800" b="0" dirty="0" smtClean="0">
                <a:solidFill>
                  <a:srgbClr val="000099"/>
                </a:solidFill>
              </a:rPr>
              <a:t>Rodney </a:t>
            </a:r>
            <a:r>
              <a:rPr lang="en-US" sz="1800" b="0" dirty="0" err="1" smtClean="0">
                <a:solidFill>
                  <a:srgbClr val="000099"/>
                </a:solidFill>
              </a:rPr>
              <a:t>Viereck</a:t>
            </a:r>
            <a:r>
              <a:rPr lang="en-US" sz="1800" b="0" dirty="0" smtClean="0">
                <a:solidFill>
                  <a:srgbClr val="000099"/>
                </a:solidFill>
              </a:rPr>
              <a:t>	SWPC	XRS/EUVS Advisory </a:t>
            </a:r>
          </a:p>
          <a:p>
            <a:pPr marL="0" lvl="1">
              <a:spcBef>
                <a:spcPct val="0"/>
              </a:spcBef>
              <a:buFontTx/>
              <a:buNone/>
              <a:tabLst>
                <a:tab pos="4114800" algn="ctr"/>
                <a:tab pos="6400800" algn="ctr"/>
              </a:tabLst>
            </a:pPr>
            <a:r>
              <a:rPr lang="en-US" sz="1800" b="0" dirty="0" smtClean="0">
                <a:solidFill>
                  <a:srgbClr val="000099"/>
                </a:solidFill>
              </a:rPr>
              <a:t>Howard Singer	SWPC	MAG Advisory</a:t>
            </a:r>
          </a:p>
          <a:p>
            <a:pPr marL="0" lvl="1">
              <a:spcBef>
                <a:spcPct val="0"/>
              </a:spcBef>
              <a:buFontTx/>
              <a:buNone/>
              <a:tabLst>
                <a:tab pos="4114800" algn="ctr"/>
                <a:tab pos="6400800" algn="ctr"/>
              </a:tabLst>
            </a:pPr>
            <a:r>
              <a:rPr lang="en-US" sz="1800" b="0" dirty="0" smtClean="0">
                <a:solidFill>
                  <a:srgbClr val="000099"/>
                </a:solidFill>
              </a:rPr>
              <a:t>Christopher Balch	SWPC 	Lead Forecaster</a:t>
            </a:r>
          </a:p>
        </p:txBody>
      </p:sp>
      <p:sp>
        <p:nvSpPr>
          <p:cNvPr id="9219" name="Text Box 8"/>
          <p:cNvSpPr txBox="1">
            <a:spLocks noChangeArrowheads="1"/>
          </p:cNvSpPr>
          <p:nvPr/>
        </p:nvSpPr>
        <p:spPr bwMode="auto">
          <a:xfrm>
            <a:off x="1989138" y="6350"/>
            <a:ext cx="5145087" cy="1016000"/>
          </a:xfrm>
          <a:prstGeom prst="rect">
            <a:avLst/>
          </a:prstGeom>
          <a:noFill/>
          <a:ln w="9525">
            <a:noFill/>
            <a:miter lim="800000"/>
            <a:headEnd/>
            <a:tailEnd/>
          </a:ln>
        </p:spPr>
        <p:txBody>
          <a:bodyPr wrap="none">
            <a:spAutoFit/>
          </a:bodyPr>
          <a:lstStyle/>
          <a:p>
            <a:pPr algn="ctr">
              <a:spcBef>
                <a:spcPct val="20000"/>
              </a:spcBef>
            </a:pPr>
            <a:r>
              <a:rPr lang="en-US" sz="3200">
                <a:solidFill>
                  <a:schemeClr val="tx2"/>
                </a:solidFill>
              </a:rPr>
              <a:t>GOES-R Space Weather</a:t>
            </a:r>
          </a:p>
          <a:p>
            <a:pPr algn="ctr"/>
            <a:r>
              <a:rPr lang="en-US" sz="2800" b="0">
                <a:solidFill>
                  <a:schemeClr val="tx2"/>
                </a:solidFill>
              </a:rPr>
              <a:t>GOES-R Space Weather Team</a:t>
            </a:r>
          </a:p>
        </p:txBody>
      </p:sp>
      <p:sp>
        <p:nvSpPr>
          <p:cNvPr id="9220" name="Left Brace 4"/>
          <p:cNvSpPr>
            <a:spLocks/>
          </p:cNvSpPr>
          <p:nvPr/>
        </p:nvSpPr>
        <p:spPr bwMode="auto">
          <a:xfrm>
            <a:off x="676275" y="1347815"/>
            <a:ext cx="342900" cy="2343966"/>
          </a:xfrm>
          <a:prstGeom prst="leftBrace">
            <a:avLst>
              <a:gd name="adj1" fmla="val 8344"/>
              <a:gd name="adj2" fmla="val 50000"/>
            </a:avLst>
          </a:prstGeom>
          <a:noFill/>
          <a:ln w="25400" algn="ctr">
            <a:solidFill>
              <a:srgbClr val="000099"/>
            </a:solidFill>
            <a:round/>
            <a:headEnd/>
            <a:tailEnd/>
          </a:ln>
        </p:spPr>
        <p:txBody>
          <a:bodyPr/>
          <a:lstStyle/>
          <a:p>
            <a:pPr algn="ctr">
              <a:spcBef>
                <a:spcPct val="20000"/>
              </a:spcBef>
            </a:pPr>
            <a:endParaRPr lang="en-US"/>
          </a:p>
        </p:txBody>
      </p:sp>
      <p:sp>
        <p:nvSpPr>
          <p:cNvPr id="9221" name="TextBox 6"/>
          <p:cNvSpPr txBox="1">
            <a:spLocks noChangeArrowheads="1"/>
          </p:cNvSpPr>
          <p:nvPr/>
        </p:nvSpPr>
        <p:spPr bwMode="auto">
          <a:xfrm rot="-5400000">
            <a:off x="-227806" y="2343917"/>
            <a:ext cx="1358900" cy="369888"/>
          </a:xfrm>
          <a:prstGeom prst="rect">
            <a:avLst/>
          </a:prstGeom>
          <a:noFill/>
          <a:ln w="9525">
            <a:noFill/>
            <a:miter lim="800000"/>
            <a:headEnd/>
            <a:tailEnd/>
          </a:ln>
        </p:spPr>
        <p:txBody>
          <a:bodyPr wrap="none">
            <a:spAutoFit/>
          </a:bodyPr>
          <a:lstStyle/>
          <a:p>
            <a:pPr>
              <a:tabLst>
                <a:tab pos="227013" algn="l"/>
                <a:tab pos="1376363" algn="l"/>
                <a:tab pos="2743200" algn="l"/>
              </a:tabLst>
            </a:pPr>
            <a:r>
              <a:rPr lang="en-US" sz="1800" dirty="0">
                <a:solidFill>
                  <a:srgbClr val="000099"/>
                </a:solidFill>
              </a:rPr>
              <a:t>Core Team</a:t>
            </a:r>
          </a:p>
        </p:txBody>
      </p:sp>
      <p:sp>
        <p:nvSpPr>
          <p:cNvPr id="9222" name="TextBox 7"/>
          <p:cNvSpPr txBox="1">
            <a:spLocks noChangeArrowheads="1"/>
          </p:cNvSpPr>
          <p:nvPr/>
        </p:nvSpPr>
        <p:spPr bwMode="auto">
          <a:xfrm>
            <a:off x="2176463" y="6519863"/>
            <a:ext cx="6076950" cy="338137"/>
          </a:xfrm>
          <a:prstGeom prst="rect">
            <a:avLst/>
          </a:prstGeom>
          <a:noFill/>
          <a:ln w="9525">
            <a:noFill/>
            <a:miter lim="800000"/>
            <a:headEnd/>
            <a:tailEnd/>
          </a:ln>
        </p:spPr>
        <p:txBody>
          <a:bodyPr wrap="none">
            <a:spAutoFit/>
          </a:bodyPr>
          <a:lstStyle/>
          <a:p>
            <a:pPr>
              <a:tabLst>
                <a:tab pos="227013" algn="l"/>
                <a:tab pos="1376363" algn="l"/>
                <a:tab pos="2743200" algn="l"/>
              </a:tabLst>
            </a:pPr>
            <a:r>
              <a:rPr lang="en-US">
                <a:solidFill>
                  <a:srgbClr val="000099"/>
                </a:solidFill>
              </a:rPr>
              <a:t>GOES-R Team is also assisting in GOES-R Cal/Val Activities </a:t>
            </a:r>
          </a:p>
        </p:txBody>
      </p:sp>
    </p:spTree>
  </p:cSld>
  <p:clrMapOvr>
    <a:masterClrMapping/>
  </p:clrMapOvr>
  <p:transition spd="med">
    <p:pull dir="ld"/>
  </p:transition>
  <p:timing>
    <p:tnLst>
      <p:par>
        <p:cTn id="1" dur="indefinite" restart="never" nodeType="tmRoot"/>
      </p:par>
    </p:tnLst>
  </p:timing>
</p:sld>
</file>

<file path=ppt/theme/theme1.xml><?xml version="1.0" encoding="utf-8"?>
<a:theme xmlns:a="http://schemas.openxmlformats.org/drawingml/2006/main" name="STP PMR - REVISED - WFD - 17jul06">
  <a:themeElements>
    <a:clrScheme name="STP PMR - REVISED - WFD - 17jul06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fontScheme name="STP PMR - REVISED - WFD - 17jul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a:spAutoFit/>
      </a:bodyPr>
      <a:lstStyle>
        <a:defPPr>
          <a:tabLst>
            <a:tab pos="227013" algn="l"/>
            <a:tab pos="1376363" algn="l"/>
            <a:tab pos="2743200" algn="l"/>
          </a:tabLst>
          <a:defRPr u="sng" dirty="0">
            <a:solidFill>
              <a:srgbClr val="000099"/>
            </a:solidFill>
          </a:defRPr>
        </a:defPPr>
      </a:lstStyle>
    </a:txDef>
  </a:objectDefaults>
  <a:extraClrSchemeLst>
    <a:extraClrScheme>
      <a:clrScheme name="STP PMR - REVISED - WFD - 17jul06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P PMR - REVISED - WFD - 17jul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P PMR - REVISED - WFD - 17jul06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P PMR - REVISED - WFD - 17jul06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P PMR - REVISED - WFD - 17jul06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P PMR - REVISED - WFD - 17jul06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P PMR - REVISED - WFD - 17jul06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P PMR - REVISED - WFD - 17jul06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STP PMR - REVISED - WFD - 17jul06</Template>
  <TotalTime>11054</TotalTime>
  <Words>1835</Words>
  <Application>Microsoft Office PowerPoint</Application>
  <PresentationFormat>On-screen Show (4:3)</PresentationFormat>
  <Paragraphs>223</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STP PMR - REVISED - WFD - 17jul06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National Geophysical data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Denig</dc:creator>
  <cp:lastModifiedBy>wdenig</cp:lastModifiedBy>
  <cp:revision>499</cp:revision>
  <cp:lastPrinted>2002-03-14T15:11:56Z</cp:lastPrinted>
  <dcterms:created xsi:type="dcterms:W3CDTF">2006-09-12T16:15:41Z</dcterms:created>
  <dcterms:modified xsi:type="dcterms:W3CDTF">2011-09-19T02:51:44Z</dcterms:modified>
</cp:coreProperties>
</file>