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0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872A0-CD30-4B35-8687-E30A383FD614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E3D13-922B-4C03-BF6C-4AC481F01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</a:t>
            </a:r>
            <a:r>
              <a:rPr lang="en-US" baseline="0" dirty="0" smtClean="0"/>
              <a:t>GOES-R cloud </a:t>
            </a:r>
            <a:r>
              <a:rPr lang="en-US" baseline="0" dirty="0" smtClean="0"/>
              <a:t>mask misses a lot of cloudy pixels where the Bayesian cloud mask does not. </a:t>
            </a:r>
            <a:r>
              <a:rPr lang="en-US" baseline="0" dirty="0" smtClean="0"/>
              <a:t>The current GOES-R cloud mask flags </a:t>
            </a:r>
            <a:r>
              <a:rPr lang="en-US" baseline="0" dirty="0" smtClean="0"/>
              <a:t>clear pixels as cloudy. </a:t>
            </a:r>
            <a:r>
              <a:rPr lang="en-US" baseline="0" dirty="0" smtClean="0"/>
              <a:t>The Bayesian </a:t>
            </a:r>
            <a:r>
              <a:rPr lang="en-US" baseline="0" smtClean="0"/>
              <a:t>cloud mask gets </a:t>
            </a:r>
            <a:r>
              <a:rPr lang="en-US" baseline="0" dirty="0" smtClean="0"/>
              <a:t>more clear </a:t>
            </a:r>
            <a:r>
              <a:rPr lang="en-US" baseline="0" dirty="0" smtClean="0"/>
              <a:t>pixels.</a:t>
            </a:r>
            <a:endParaRPr lang="en-US" baseline="0" dirty="0" smtClean="0"/>
          </a:p>
          <a:p>
            <a:r>
              <a:rPr lang="en-US" baseline="0" dirty="0" smtClean="0"/>
              <a:t>We see that in the graph because our peak is higher than their peak.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Blue- current GOES-R cloud mask</a:t>
            </a:r>
          </a:p>
          <a:p>
            <a:r>
              <a:rPr lang="en-US" baseline="0" dirty="0" smtClean="0"/>
              <a:t>Red- Bayesian Cloud mask</a:t>
            </a:r>
          </a:p>
          <a:p>
            <a:r>
              <a:rPr lang="en-US" baseline="0" dirty="0" smtClean="0"/>
              <a:t>The cold tail indicates that they are flagging cloudy pixels as clear. They are also flagging some clear pixels as cloudy.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E3D13-922B-4C03-BF6C-4AC481F011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52E9-CCFF-654B-97F3-A546F21E444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2723-B925-A44B-A16C-B95D6CAD7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87604" y="806450"/>
            <a:ext cx="1905080" cy="6985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661" y="241300"/>
            <a:ext cx="6911996" cy="352266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115195" y="788373"/>
            <a:ext cx="2645699" cy="891153"/>
            <a:chOff x="3115195" y="788373"/>
            <a:chExt cx="2645699" cy="891153"/>
          </a:xfrm>
        </p:grpSpPr>
        <p:pic>
          <p:nvPicPr>
            <p:cNvPr id="10" name="Picture 9" descr="CICS-MD logo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88271" y="788373"/>
              <a:ext cx="901551" cy="8778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" name="Picture 4" descr="2colour_eu_logo.t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87818" y="801925"/>
              <a:ext cx="873076" cy="873076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" name="Picture 5" descr="468px-NOAA_logo.svg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15195" y="806450"/>
              <a:ext cx="873076" cy="873076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1120661" y="3878484"/>
            <a:ext cx="76441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Purpose of project:</a:t>
            </a:r>
            <a:r>
              <a:rPr lang="en-US" dirty="0" smtClean="0"/>
              <a:t> Reduction of project risks related to quality of cloud</a:t>
            </a:r>
          </a:p>
          <a:p>
            <a:r>
              <a:rPr lang="en-US" dirty="0" smtClean="0"/>
              <a:t>detection / masking for multiple applications over land and sea.  Will provide a </a:t>
            </a:r>
          </a:p>
          <a:p>
            <a:r>
              <a:rPr lang="en-US" dirty="0" smtClean="0"/>
              <a:t>Bayesian clear sky probability that can be used by multiple GOES-R applications.</a:t>
            </a:r>
          </a:p>
          <a:p>
            <a:endParaRPr lang="en-US" dirty="0" smtClean="0"/>
          </a:p>
          <a:p>
            <a:r>
              <a:rPr lang="en-US" b="1" dirty="0" smtClean="0"/>
              <a:t>Concept:</a:t>
            </a:r>
            <a:r>
              <a:rPr lang="en-US" dirty="0" smtClean="0"/>
              <a:t> Extension of Bayesian detection methodology (currently successful</a:t>
            </a:r>
          </a:p>
          <a:p>
            <a:r>
              <a:rPr lang="en-US" dirty="0" smtClean="0"/>
              <a:t>for GOES SST) to exploit GOES-RRR channel suite, and extending to land</a:t>
            </a:r>
          </a:p>
          <a:p>
            <a:endParaRPr lang="en-US" dirty="0" smtClean="0"/>
          </a:p>
          <a:p>
            <a:r>
              <a:rPr lang="en-US" b="1" dirty="0" smtClean="0"/>
              <a:t>Approach:</a:t>
            </a:r>
            <a:r>
              <a:rPr lang="en-US" dirty="0" smtClean="0"/>
              <a:t> Prototyping on SEVIRI, bootstrapping from existing SEVIRI cloud</a:t>
            </a:r>
          </a:p>
          <a:p>
            <a:r>
              <a:rPr lang="en-US" dirty="0" smtClean="0"/>
              <a:t>masks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44339" y="6463807"/>
            <a:ext cx="69758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2011 GOES-R Science Week -Risk Reduction Annual Meeting – 21-23 September –NSSTC-Huntsville, Alabama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6380" y="650561"/>
            <a:ext cx="822660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Perceived strengths of Bayesian alternative cloud detection: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Increased maintainability from generalized nature of approach combined</a:t>
            </a:r>
          </a:p>
          <a:p>
            <a:r>
              <a:rPr lang="en-US" dirty="0" smtClean="0"/>
              <a:t>with use of in-house maintained NWP and CRTM capability</a:t>
            </a:r>
          </a:p>
          <a:p>
            <a:r>
              <a:rPr lang="en-US" dirty="0" smtClean="0"/>
              <a:t>Bayesian method is resilient to channel updates (e.g. proxy-to-GOES-R) and/or failures</a:t>
            </a:r>
          </a:p>
          <a:p>
            <a:r>
              <a:rPr lang="en-US" dirty="0" smtClean="0"/>
              <a:t>Apparent improved detection rates and decreased false detection rates compared</a:t>
            </a:r>
          </a:p>
          <a:p>
            <a:r>
              <a:rPr lang="en-US" dirty="0" smtClean="0"/>
              <a:t>to threshold-based methods (including current GOES-R cloud mask) </a:t>
            </a:r>
          </a:p>
        </p:txBody>
      </p:sp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265422" y="2536446"/>
            <a:ext cx="6229350" cy="3082925"/>
            <a:chOff x="1268" y="1891"/>
            <a:chExt cx="9810" cy="4854"/>
          </a:xfrm>
        </p:grpSpPr>
        <p:grpSp>
          <p:nvGrpSpPr>
            <p:cNvPr id="14339" name="Group 3"/>
            <p:cNvGrpSpPr>
              <a:grpSpLocks noChangeAspect="1"/>
            </p:cNvGrpSpPr>
            <p:nvPr/>
          </p:nvGrpSpPr>
          <p:grpSpPr bwMode="auto">
            <a:xfrm>
              <a:off x="1268" y="1891"/>
              <a:ext cx="9810" cy="3822"/>
              <a:chOff x="1268" y="1891"/>
              <a:chExt cx="9810" cy="3822"/>
            </a:xfrm>
          </p:grpSpPr>
          <p:sp>
            <p:nvSpPr>
              <p:cNvPr id="14340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1268" y="1891"/>
                <a:ext cx="9810" cy="3822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4341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268" y="1891"/>
                <a:ext cx="4727" cy="3822"/>
              </a:xfrm>
              <a:prstGeom prst="rect">
                <a:avLst/>
              </a:prstGeom>
              <a:noFill/>
            </p:spPr>
          </p:pic>
          <p:pic>
            <p:nvPicPr>
              <p:cNvPr id="14342" name="Picture 6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995" y="2016"/>
                <a:ext cx="5078" cy="3697"/>
              </a:xfrm>
              <a:prstGeom prst="rect">
                <a:avLst/>
              </a:prstGeom>
              <a:noFill/>
            </p:spPr>
          </p:pic>
        </p:grp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268" y="5585"/>
              <a:ext cx="9810" cy="1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-128"/>
                </a:rPr>
                <a:t>Figure  </a:t>
              </a: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-128"/>
                </a:rPr>
                <a:t>Left panel shows histograms of SEVIRI-retrieved SST minus Reynolds Daily-OI SST.  The black line shows the distribution obtained using the current GOES-R cloud mask while the red line is the result of applying our Bayesian scheme.  The right hand side shows a comparison of part of the SEVIRI minus Daily-OI SST.  The Bayesian mask has been applied to the left-hand image while the result for the current GOES-R mask is shown on the right.</a:t>
              </a:r>
              <a:endParaRPr kumimoji="0" sz="1000" b="1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85356" y="6419654"/>
            <a:ext cx="5838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2011 GOES-R Science Week -Risk Reduction Annual Meeting – 21-23 September –NSSTC-Huntsville, Alabama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965" y="130182"/>
            <a:ext cx="82209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Year 1 milestones and progress: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Project kick-off telecon in July 2011</a:t>
            </a:r>
          </a:p>
          <a:p>
            <a:r>
              <a:rPr lang="en-US" dirty="0" smtClean="0"/>
              <a:t>Establish common version control of software between partners (ongoing)</a:t>
            </a:r>
          </a:p>
          <a:p>
            <a:r>
              <a:rPr lang="en-US" dirty="0" smtClean="0"/>
              <a:t>Obtain precursor cloud masks (complete)</a:t>
            </a:r>
          </a:p>
          <a:p>
            <a:r>
              <a:rPr lang="en-US" dirty="0" smtClean="0"/>
              <a:t>Exploit precursor cloud masks for Bayesian probability distributions (PDFs)</a:t>
            </a:r>
          </a:p>
          <a:p>
            <a:r>
              <a:rPr lang="en-US" dirty="0" smtClean="0"/>
              <a:t>Specify NWP/CRTM simulation capability for reflectance and emissivity</a:t>
            </a:r>
          </a:p>
          <a:p>
            <a:r>
              <a:rPr lang="en-US" dirty="0" smtClean="0"/>
              <a:t>Implement simulation and PDFs in </a:t>
            </a:r>
            <a:r>
              <a:rPr lang="en-US" dirty="0" smtClean="0"/>
              <a:t>software</a:t>
            </a:r>
            <a:endParaRPr lang="en-US" dirty="0" smtClean="0"/>
          </a:p>
          <a:p>
            <a:r>
              <a:rPr lang="en-US" b="1" dirty="0" smtClean="0"/>
              <a:t>Major Year 2 and 3 milestones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Univ. Edinburgh</a:t>
            </a:r>
          </a:p>
          <a:p>
            <a:r>
              <a:rPr lang="en-US" dirty="0" smtClean="0"/>
              <a:t>Refine land PDFs iteratively</a:t>
            </a:r>
          </a:p>
          <a:p>
            <a:r>
              <a:rPr lang="en-US" dirty="0" smtClean="0"/>
              <a:t>Assess performance against CALIPSO/SEVIRI data base</a:t>
            </a:r>
          </a:p>
          <a:p>
            <a:r>
              <a:rPr lang="en-US" dirty="0" smtClean="0"/>
              <a:t>Compare cloud mask impacts on selected retrievals</a:t>
            </a:r>
          </a:p>
          <a:p>
            <a:r>
              <a:rPr lang="en-US" dirty="0" smtClean="0"/>
              <a:t>Documented, integrated software transferred to NOAA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NOAA</a:t>
            </a:r>
          </a:p>
          <a:p>
            <a:r>
              <a:rPr lang="en-US" dirty="0" smtClean="0"/>
              <a:t>Update  NOAA software with Univ. Edinburgh updates from Year 1</a:t>
            </a:r>
          </a:p>
          <a:p>
            <a:r>
              <a:rPr lang="en-US" dirty="0" smtClean="0"/>
              <a:t>Derive Ocean PDFs using combination of Geo-SST SEVIRI cloud masks and CALIPSO data</a:t>
            </a:r>
          </a:p>
          <a:p>
            <a:r>
              <a:rPr lang="en-US" dirty="0" smtClean="0"/>
              <a:t>Refine Ocean PDFs iteratively</a:t>
            </a:r>
          </a:p>
          <a:p>
            <a:r>
              <a:rPr lang="en-US" dirty="0" smtClean="0"/>
              <a:t>Assess performance against CALIPSO/SEVIRI data base</a:t>
            </a:r>
          </a:p>
          <a:p>
            <a:r>
              <a:rPr lang="en-US" dirty="0" smtClean="0"/>
              <a:t>Compare cloud mask impacts on selected retrievals</a:t>
            </a:r>
          </a:p>
          <a:p>
            <a:r>
              <a:rPr lang="en-US" dirty="0" smtClean="0"/>
              <a:t>Combine with final Land cloud mask software </a:t>
            </a:r>
          </a:p>
          <a:p>
            <a:r>
              <a:rPr lang="en-US" dirty="0" smtClean="0"/>
              <a:t>Document and run final </a:t>
            </a:r>
            <a:r>
              <a:rPr lang="en-US" dirty="0" smtClean="0"/>
              <a:t>tests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16437" y="6583498"/>
            <a:ext cx="73246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2011 GOES-R Science Week -Risk Reduction Annual Meeting – 21-23 September –NSSTC-Huntsville, Alabama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490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 J Merchant</dc:creator>
  <cp:lastModifiedBy>Eileen Maturi</cp:lastModifiedBy>
  <cp:revision>22</cp:revision>
  <dcterms:created xsi:type="dcterms:W3CDTF">2011-09-16T16:18:54Z</dcterms:created>
  <dcterms:modified xsi:type="dcterms:W3CDTF">2011-09-17T01:06:46Z</dcterms:modified>
</cp:coreProperties>
</file>