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352" r:id="rId2"/>
    <p:sldId id="364" r:id="rId3"/>
    <p:sldId id="406" r:id="rId4"/>
    <p:sldId id="353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CC"/>
    <a:srgbClr val="0000FF"/>
    <a:srgbClr val="66CCFF"/>
    <a:srgbClr val="99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957" autoAdjust="0"/>
  </p:normalViewPr>
  <p:slideViewPr>
    <p:cSldViewPr>
      <p:cViewPr varScale="1">
        <p:scale>
          <a:sx n="42" d="100"/>
          <a:sy n="42" d="100"/>
        </p:scale>
        <p:origin x="-811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6ED082-A87D-4A3A-9C7F-BCC5EB6D3DA6}" type="datetimeFigureOut">
              <a:rPr lang="en-US" smtClean="0"/>
              <a:pPr/>
              <a:t>9/22/2011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1ADDC-5DEA-4F5D-818B-DF6718E49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42730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1ADDC-5DEA-4F5D-818B-DF6718E49F4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5F515F5D-8711-4399-A306-EDDA0E86E8D5}" type="slidenum">
              <a:rPr lang="en-US" sz="1200">
                <a:latin typeface="Arial" charset="0"/>
              </a:rPr>
              <a:pPr algn="r"/>
              <a:t>2</a:t>
            </a:fld>
            <a:endParaRPr lang="en-US" sz="1200">
              <a:latin typeface="Arial" charset="0"/>
            </a:endParaRPr>
          </a:p>
        </p:txBody>
      </p:sp>
      <p:sp>
        <p:nvSpPr>
          <p:cNvPr id="109571" name="Text Box 2"/>
          <p:cNvSpPr txBox="1">
            <a:spLocks noChangeArrowheads="1"/>
          </p:cNvSpPr>
          <p:nvPr/>
        </p:nvSpPr>
        <p:spPr bwMode="auto">
          <a:xfrm>
            <a:off x="1209675" y="693738"/>
            <a:ext cx="44386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9572" name="Rectangle 3"/>
          <p:cNvSpPr>
            <a:spLocks noGrp="1" noChangeArrowheads="1"/>
          </p:cNvSpPr>
          <p:nvPr>
            <p:ph type="body"/>
          </p:nvPr>
        </p:nvSpPr>
        <p:spPr>
          <a:xfrm>
            <a:off x="687388" y="4343400"/>
            <a:ext cx="5478462" cy="410686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GOES-R</a:t>
            </a:r>
            <a:r>
              <a:rPr lang="en-US" baseline="0" dirty="0" smtClean="0"/>
              <a:t> at 10.35 </a:t>
            </a:r>
            <a:r>
              <a:rPr lang="el-GR" sz="1200" i="1" dirty="0" smtClean="0"/>
              <a:t>μ</a:t>
            </a:r>
            <a:r>
              <a:rPr lang="en-US" sz="1200" i="1" dirty="0" smtClean="0"/>
              <a:t>m </a:t>
            </a:r>
            <a:r>
              <a:rPr lang="en-US" sz="1200" i="0" baseline="0" dirty="0" smtClean="0"/>
              <a:t>image is generated using data from the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real-time NSSL 4 km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wrf-arw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runs (right).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Note the difference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map projection.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1ADDC-5DEA-4F5D-818B-DF6718E49F4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B52E-797F-4659-ADCB-5DB7DB22C7A8}" type="datetimeFigureOut">
              <a:rPr lang="en-US" smtClean="0"/>
              <a:pPr/>
              <a:t>9/22/2011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BE615-E685-4E35-9CFE-5C67A37EAD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5358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B52E-797F-4659-ADCB-5DB7DB22C7A8}" type="datetimeFigureOut">
              <a:rPr lang="en-US" smtClean="0"/>
              <a:pPr/>
              <a:t>9/22/2011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BE615-E685-4E35-9CFE-5C67A37EAD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339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B52E-797F-4659-ADCB-5DB7DB22C7A8}" type="datetimeFigureOut">
              <a:rPr lang="en-US" smtClean="0"/>
              <a:pPr/>
              <a:t>9/22/2011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BE615-E685-4E35-9CFE-5C67A37EAD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3616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B52E-797F-4659-ADCB-5DB7DB22C7A8}" type="datetimeFigureOut">
              <a:rPr lang="en-US" smtClean="0"/>
              <a:pPr/>
              <a:t>9/22/2011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BE615-E685-4E35-9CFE-5C67A37EAD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8650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B52E-797F-4659-ADCB-5DB7DB22C7A8}" type="datetimeFigureOut">
              <a:rPr lang="en-US" smtClean="0"/>
              <a:pPr/>
              <a:t>9/22/2011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BE615-E685-4E35-9CFE-5C67A37EAD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4052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B52E-797F-4659-ADCB-5DB7DB22C7A8}" type="datetimeFigureOut">
              <a:rPr lang="en-US" smtClean="0"/>
              <a:pPr/>
              <a:t>9/22/2011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BE615-E685-4E35-9CFE-5C67A37EAD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625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B52E-797F-4659-ADCB-5DB7DB22C7A8}" type="datetimeFigureOut">
              <a:rPr lang="en-US" smtClean="0"/>
              <a:pPr/>
              <a:t>9/22/2011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BE615-E685-4E35-9CFE-5C67A37EAD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1872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B52E-797F-4659-ADCB-5DB7DB22C7A8}" type="datetimeFigureOut">
              <a:rPr lang="en-US" smtClean="0"/>
              <a:pPr/>
              <a:t>9/22/2011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BE615-E685-4E35-9CFE-5C67A37EAD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333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B52E-797F-4659-ADCB-5DB7DB22C7A8}" type="datetimeFigureOut">
              <a:rPr lang="en-US" smtClean="0"/>
              <a:pPr/>
              <a:t>9/22/2011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BE615-E685-4E35-9CFE-5C67A37EAD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192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B52E-797F-4659-ADCB-5DB7DB22C7A8}" type="datetimeFigureOut">
              <a:rPr lang="en-US" smtClean="0"/>
              <a:pPr/>
              <a:t>9/22/2011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BE615-E685-4E35-9CFE-5C67A37EAD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9078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B52E-797F-4659-ADCB-5DB7DB22C7A8}" type="datetimeFigureOut">
              <a:rPr lang="en-US" smtClean="0"/>
              <a:pPr/>
              <a:t>9/22/2011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BE615-E685-4E35-9CFE-5C67A37EAD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6651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DB52E-797F-4659-ADCB-5DB7DB22C7A8}" type="datetimeFigureOut">
              <a:rPr lang="en-US" smtClean="0"/>
              <a:pPr/>
              <a:t>9/22/2011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BE615-E685-4E35-9CFE-5C67A37EAD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376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34" Type="http://schemas.openxmlformats.org/officeDocument/2006/relationships/image" Target="../media/image32.em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jpeg"/><Relationship Id="rId38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jpe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4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5162"/>
          </a:xfrm>
        </p:spPr>
        <p:txBody>
          <a:bodyPr>
            <a:noAutofit/>
          </a:bodyPr>
          <a:lstStyle/>
          <a:p>
            <a:r>
              <a:rPr lang="en-US" sz="2400" dirty="0" smtClean="0"/>
              <a:t>Ensemble Simulation of GOES-R Proxy Radiance Data from CONUS Storm-Scale Ensemble Forecasts, Product Demonstration and Assessment at the Hazardous Weather </a:t>
            </a:r>
            <a:r>
              <a:rPr lang="en-US" sz="2400" dirty="0" err="1" smtClean="0"/>
              <a:t>Testbed</a:t>
            </a:r>
            <a:r>
              <a:rPr lang="en-US" sz="2400" dirty="0" smtClean="0"/>
              <a:t> GOES-R Proving Ground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9925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dirty="0" smtClean="0"/>
              <a:t>Principal Investigator: Prof. Ming Xue, Center for Analysis and Prediction of Storms (CAPS ) and School of Meteorology, University of Oklahoma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Co-PIs: Drs. Keith Brewster and Fanyou Kong, CAPS, University of Oklahoma</a:t>
            </a:r>
          </a:p>
          <a:p>
            <a:pPr>
              <a:buNone/>
            </a:pPr>
            <a:r>
              <a:rPr lang="en-US" sz="1800" dirty="0" smtClean="0"/>
              <a:t>Co-PI: Jason </a:t>
            </a:r>
            <a:r>
              <a:rPr lang="en-US" sz="1800" dirty="0" err="1" smtClean="0"/>
              <a:t>Otkin</a:t>
            </a:r>
            <a:r>
              <a:rPr lang="en-US" sz="1800" dirty="0" smtClean="0"/>
              <a:t>, Cooperative Institute for Meteorological Satellite Studies (CIMSS), University of Wisconsin-Madison</a:t>
            </a:r>
          </a:p>
          <a:p>
            <a:pPr>
              <a:buNone/>
            </a:pPr>
            <a:r>
              <a:rPr lang="en-US" sz="1800" dirty="0" smtClean="0"/>
              <a:t>Co-PI: Dr. Louis Grasso, Cooperative Institute Research in the Atmospheric (CIRA), Colorado State University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Collaborators Co-I: Steve Weiss, Storm Prediction Center, NWS/NOAA, Norman OK</a:t>
            </a:r>
          </a:p>
          <a:p>
            <a:pPr>
              <a:buNone/>
            </a:pPr>
            <a:r>
              <a:rPr lang="en-US" sz="1800" dirty="0" smtClean="0"/>
              <a:t>Co-I: Dr. </a:t>
            </a:r>
            <a:r>
              <a:rPr lang="en-US" sz="1800" dirty="0" err="1" smtClean="0"/>
              <a:t>Fuzhong</a:t>
            </a:r>
            <a:r>
              <a:rPr lang="en-US" sz="1800" dirty="0" smtClean="0"/>
              <a:t> </a:t>
            </a:r>
            <a:r>
              <a:rPr lang="en-US" sz="1800" dirty="0" err="1" smtClean="0"/>
              <a:t>Weng</a:t>
            </a:r>
            <a:r>
              <a:rPr lang="en-US" sz="1800" dirty="0" smtClean="0"/>
              <a:t>, NOAA/NESDIS</a:t>
            </a:r>
          </a:p>
          <a:p>
            <a:pPr>
              <a:buNone/>
            </a:pPr>
            <a:r>
              <a:rPr lang="en-US" sz="1800" dirty="0" smtClean="0"/>
              <a:t>Co-I: Jack </a:t>
            </a:r>
            <a:r>
              <a:rPr lang="en-US" sz="1800" dirty="0" err="1" smtClean="0"/>
              <a:t>Kain</a:t>
            </a:r>
            <a:r>
              <a:rPr lang="en-US" sz="1800" dirty="0" smtClean="0"/>
              <a:t> and David Turner, National Severe Storm Laboratory</a:t>
            </a:r>
          </a:p>
        </p:txBody>
      </p:sp>
    </p:spTree>
    <p:extLst>
      <p:ext uri="{BB962C8B-B14F-4D97-AF65-F5344CB8AC3E}">
        <p14:creationId xmlns:p14="http://schemas.microsoft.com/office/powerpoint/2010/main" xmlns="" val="365432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1" y="1315317"/>
            <a:ext cx="4435474" cy="1181105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558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42" r="10106"/>
          <a:stretch>
            <a:fillRect/>
          </a:stretch>
        </p:blipFill>
        <p:spPr bwMode="auto">
          <a:xfrm>
            <a:off x="154748" y="1538716"/>
            <a:ext cx="725465" cy="62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108563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42" r="10106"/>
          <a:stretch>
            <a:fillRect/>
          </a:stretch>
        </p:blipFill>
        <p:spPr bwMode="auto">
          <a:xfrm>
            <a:off x="877865" y="1541443"/>
            <a:ext cx="725465" cy="62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108570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42" r="10106"/>
          <a:stretch>
            <a:fillRect/>
          </a:stretch>
        </p:blipFill>
        <p:spPr bwMode="auto">
          <a:xfrm>
            <a:off x="1600983" y="1542352"/>
            <a:ext cx="725465" cy="62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grpSp>
        <p:nvGrpSpPr>
          <p:cNvPr id="108586" name="Group 42"/>
          <p:cNvGrpSpPr>
            <a:grpSpLocks/>
          </p:cNvGrpSpPr>
          <p:nvPr/>
        </p:nvGrpSpPr>
        <p:grpSpPr bwMode="auto">
          <a:xfrm>
            <a:off x="2324100" y="1538716"/>
            <a:ext cx="2171700" cy="631864"/>
            <a:chOff x="2832" y="669"/>
            <a:chExt cx="2775" cy="695"/>
          </a:xfrm>
        </p:grpSpPr>
        <p:pic>
          <p:nvPicPr>
            <p:cNvPr id="108572" name="Picture 2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142" r="10106"/>
            <a:stretch>
              <a:fillRect/>
            </a:stretch>
          </p:blipFill>
          <p:spPr bwMode="auto">
            <a:xfrm>
              <a:off x="2832" y="674"/>
              <a:ext cx="927" cy="6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08573" name="Picture 2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142" r="10106"/>
            <a:stretch>
              <a:fillRect/>
            </a:stretch>
          </p:blipFill>
          <p:spPr bwMode="auto">
            <a:xfrm>
              <a:off x="4680" y="669"/>
              <a:ext cx="927" cy="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08575" name="Picture 3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142" r="10106"/>
            <a:stretch>
              <a:fillRect/>
            </a:stretch>
          </p:blipFill>
          <p:spPr bwMode="auto">
            <a:xfrm>
              <a:off x="3756" y="674"/>
              <a:ext cx="927" cy="6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3044087" y="3190653"/>
            <a:ext cx="1328846" cy="142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108549" name="Picture 2" descr="http://www.caps.ou.edu/wx/spc/20090508/r/spc1/wrf_08.00Z/1800Z/slpcr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86" t="24686" r="15086" b="24686"/>
          <a:stretch>
            <a:fillRect/>
          </a:stretch>
        </p:blipFill>
        <p:spPr bwMode="auto">
          <a:xfrm>
            <a:off x="3096867" y="2249755"/>
            <a:ext cx="1398933" cy="117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76" t="6168" r="6888" b="12335"/>
          <a:stretch>
            <a:fillRect/>
          </a:stretch>
        </p:blipFill>
        <p:spPr bwMode="auto">
          <a:xfrm>
            <a:off x="3124200" y="3505200"/>
            <a:ext cx="1403479" cy="112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sp>
        <p:nvSpPr>
          <p:cNvPr id="108565" name="Text Box 21"/>
          <p:cNvSpPr txBox="1">
            <a:spLocks noChangeArrowheads="1"/>
          </p:cNvSpPr>
          <p:nvPr/>
        </p:nvSpPr>
        <p:spPr bwMode="auto">
          <a:xfrm>
            <a:off x="154748" y="1447800"/>
            <a:ext cx="685553" cy="12273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/>
              <a:t>ARPS – CN</a:t>
            </a:r>
          </a:p>
        </p:txBody>
      </p:sp>
      <p:sp>
        <p:nvSpPr>
          <p:cNvPr id="108566" name="Text Box 22"/>
          <p:cNvSpPr txBox="1">
            <a:spLocks noChangeArrowheads="1"/>
          </p:cNvSpPr>
          <p:nvPr/>
        </p:nvSpPr>
        <p:spPr bwMode="auto">
          <a:xfrm>
            <a:off x="916212" y="1447800"/>
            <a:ext cx="685553" cy="12273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/>
              <a:t>ARW – C0</a:t>
            </a:r>
          </a:p>
        </p:txBody>
      </p:sp>
      <p:sp>
        <p:nvSpPr>
          <p:cNvPr id="108567" name="Text Box 23"/>
          <p:cNvSpPr txBox="1">
            <a:spLocks noChangeArrowheads="1"/>
          </p:cNvSpPr>
          <p:nvPr/>
        </p:nvSpPr>
        <p:spPr bwMode="auto">
          <a:xfrm>
            <a:off x="1606461" y="1447800"/>
            <a:ext cx="685553" cy="12273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/>
              <a:t>NMM – CN</a:t>
            </a:r>
          </a:p>
        </p:txBody>
      </p:sp>
      <p:sp>
        <p:nvSpPr>
          <p:cNvPr id="108568" name="Text Box 24"/>
          <p:cNvSpPr txBox="1">
            <a:spLocks noChangeArrowheads="1"/>
          </p:cNvSpPr>
          <p:nvPr/>
        </p:nvSpPr>
        <p:spPr bwMode="auto">
          <a:xfrm>
            <a:off x="2338969" y="1447800"/>
            <a:ext cx="685553" cy="12273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/>
              <a:t>NMM – C0</a:t>
            </a:r>
          </a:p>
        </p:txBody>
      </p:sp>
      <p:sp>
        <p:nvSpPr>
          <p:cNvPr id="108569" name="Text Box 25"/>
          <p:cNvSpPr txBox="1">
            <a:spLocks noChangeArrowheads="1"/>
          </p:cNvSpPr>
          <p:nvPr/>
        </p:nvSpPr>
        <p:spPr bwMode="auto">
          <a:xfrm>
            <a:off x="3052696" y="1447800"/>
            <a:ext cx="685553" cy="12273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dirty="0"/>
              <a:t>ARPS – CN</a:t>
            </a:r>
          </a:p>
        </p:txBody>
      </p:sp>
      <p:sp>
        <p:nvSpPr>
          <p:cNvPr id="108574" name="Text Box 30"/>
          <p:cNvSpPr txBox="1">
            <a:spLocks noChangeArrowheads="1"/>
          </p:cNvSpPr>
          <p:nvPr/>
        </p:nvSpPr>
        <p:spPr bwMode="auto">
          <a:xfrm>
            <a:off x="3785987" y="1447800"/>
            <a:ext cx="685553" cy="12273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dirty="0"/>
              <a:t>ARPS – C0</a:t>
            </a:r>
          </a:p>
        </p:txBody>
      </p:sp>
      <p:pic>
        <p:nvPicPr>
          <p:cNvPr id="108577" name="Picture 3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42" r="10106"/>
          <a:stretch>
            <a:fillRect/>
          </a:stretch>
        </p:blipFill>
        <p:spPr bwMode="auto">
          <a:xfrm>
            <a:off x="154748" y="2163306"/>
            <a:ext cx="725465" cy="62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108578" name="Picture 3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42" r="10106"/>
          <a:stretch>
            <a:fillRect/>
          </a:stretch>
        </p:blipFill>
        <p:spPr bwMode="auto">
          <a:xfrm>
            <a:off x="154748" y="2785169"/>
            <a:ext cx="725465" cy="62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108579" name="Picture 3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42" r="10106"/>
          <a:stretch>
            <a:fillRect/>
          </a:stretch>
        </p:blipFill>
        <p:spPr bwMode="auto">
          <a:xfrm>
            <a:off x="154748" y="3407941"/>
            <a:ext cx="725465" cy="62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108580" name="Picture 3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42" r="10106"/>
          <a:stretch>
            <a:fillRect/>
          </a:stretch>
        </p:blipFill>
        <p:spPr bwMode="auto">
          <a:xfrm>
            <a:off x="152400" y="4034350"/>
            <a:ext cx="725465" cy="62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108581" name="Picture 3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42" r="10106"/>
          <a:stretch>
            <a:fillRect/>
          </a:stretch>
        </p:blipFill>
        <p:spPr bwMode="auto">
          <a:xfrm>
            <a:off x="877865" y="2163306"/>
            <a:ext cx="725465" cy="62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108582" name="Picture 3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42" r="10106"/>
          <a:stretch>
            <a:fillRect/>
          </a:stretch>
        </p:blipFill>
        <p:spPr bwMode="auto">
          <a:xfrm>
            <a:off x="877865" y="2785169"/>
            <a:ext cx="725465" cy="62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108583" name="Picture 39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42" r="10106"/>
          <a:stretch>
            <a:fillRect/>
          </a:stretch>
        </p:blipFill>
        <p:spPr bwMode="auto">
          <a:xfrm>
            <a:off x="877865" y="3412487"/>
            <a:ext cx="725465" cy="62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108584" name="Picture 4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42" r="10106"/>
          <a:stretch>
            <a:fillRect/>
          </a:stretch>
        </p:blipFill>
        <p:spPr bwMode="auto">
          <a:xfrm>
            <a:off x="877865" y="4039805"/>
            <a:ext cx="725465" cy="62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108587" name="Picture 4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42" r="10106"/>
          <a:stretch>
            <a:fillRect/>
          </a:stretch>
        </p:blipFill>
        <p:spPr bwMode="auto">
          <a:xfrm>
            <a:off x="1598635" y="2168761"/>
            <a:ext cx="725465" cy="62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108589" name="Picture 4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42" r="10106"/>
          <a:stretch>
            <a:fillRect/>
          </a:stretch>
        </p:blipFill>
        <p:spPr bwMode="auto">
          <a:xfrm>
            <a:off x="1598635" y="2790624"/>
            <a:ext cx="725465" cy="62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108590" name="Picture 46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42" r="10106"/>
          <a:stretch>
            <a:fillRect/>
          </a:stretch>
        </p:blipFill>
        <p:spPr bwMode="auto">
          <a:xfrm>
            <a:off x="1598635" y="3407032"/>
            <a:ext cx="725465" cy="62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sp>
        <p:nvSpPr>
          <p:cNvPr id="108591" name="Text Box 47"/>
          <p:cNvSpPr txBox="1">
            <a:spLocks noChangeArrowheads="1"/>
          </p:cNvSpPr>
          <p:nvPr/>
        </p:nvSpPr>
        <p:spPr bwMode="auto">
          <a:xfrm>
            <a:off x="3124200" y="4191000"/>
            <a:ext cx="1183283" cy="41549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50" b="1" dirty="0"/>
              <a:t>Observed Radar Reflectivity</a:t>
            </a:r>
          </a:p>
        </p:txBody>
      </p:sp>
      <p:sp>
        <p:nvSpPr>
          <p:cNvPr id="108592" name="Text Box 48"/>
          <p:cNvSpPr txBox="1">
            <a:spLocks noChangeArrowheads="1"/>
          </p:cNvSpPr>
          <p:nvPr/>
        </p:nvSpPr>
        <p:spPr bwMode="auto">
          <a:xfrm>
            <a:off x="3124200" y="2971800"/>
            <a:ext cx="1295400" cy="41549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50" b="1" dirty="0"/>
              <a:t>18 hr Forecast - 1 km “Radar”</a:t>
            </a:r>
          </a:p>
        </p:txBody>
      </p:sp>
      <p:pic>
        <p:nvPicPr>
          <p:cNvPr id="108593" name="Picture 49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42" r="10106"/>
          <a:stretch>
            <a:fillRect/>
          </a:stretch>
        </p:blipFill>
        <p:spPr bwMode="auto">
          <a:xfrm>
            <a:off x="2324100" y="2168761"/>
            <a:ext cx="725465" cy="62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108594" name="Picture 50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42" r="10106"/>
          <a:stretch>
            <a:fillRect/>
          </a:stretch>
        </p:blipFill>
        <p:spPr bwMode="auto">
          <a:xfrm>
            <a:off x="2324100" y="2790624"/>
            <a:ext cx="725465" cy="62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108595" name="Picture 51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42" r="10106"/>
          <a:stretch>
            <a:fillRect/>
          </a:stretch>
        </p:blipFill>
        <p:spPr bwMode="auto">
          <a:xfrm>
            <a:off x="2324100" y="3407032"/>
            <a:ext cx="725465" cy="62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sp>
        <p:nvSpPr>
          <p:cNvPr id="108598" name="Text Box 54"/>
          <p:cNvSpPr txBox="1">
            <a:spLocks noChangeArrowheads="1"/>
          </p:cNvSpPr>
          <p:nvPr/>
        </p:nvSpPr>
        <p:spPr bwMode="auto">
          <a:xfrm>
            <a:off x="152400" y="4724400"/>
            <a:ext cx="4319140" cy="64633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rgbClr val="800000"/>
                </a:solidFill>
              </a:rPr>
              <a:t>20 members from 2008</a:t>
            </a:r>
            <a:br>
              <a:rPr lang="en-US" dirty="0" smtClean="0">
                <a:solidFill>
                  <a:srgbClr val="800000"/>
                </a:solidFill>
              </a:rPr>
            </a:br>
            <a:r>
              <a:rPr lang="en-US" dirty="0" smtClean="0">
                <a:solidFill>
                  <a:srgbClr val="800000"/>
                </a:solidFill>
              </a:rPr>
              <a:t>Support </a:t>
            </a:r>
            <a:r>
              <a:rPr lang="en-US" dirty="0">
                <a:solidFill>
                  <a:srgbClr val="800000"/>
                </a:solidFill>
              </a:rPr>
              <a:t>Probabilistic Forecasts</a:t>
            </a:r>
          </a:p>
        </p:txBody>
      </p:sp>
      <p:sp>
        <p:nvSpPr>
          <p:cNvPr id="38" name="Rectangle 2"/>
          <p:cNvSpPr txBox="1">
            <a:spLocks noChangeArrowheads="1"/>
          </p:cNvSpPr>
          <p:nvPr/>
        </p:nvSpPr>
        <p:spPr>
          <a:xfrm>
            <a:off x="258762" y="76200"/>
            <a:ext cx="8482013" cy="146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Realtime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Convection-Permitting Ensemble and Convection-Resolving Deterministic Forecasts of CAPS for the Hazardous Weather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Testbed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(HWT) Spring Experiments</a:t>
            </a: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宋体" pitchFamily="2" charset="-122"/>
              <a:cs typeface="+mj-cs"/>
            </a:endParaRPr>
          </a:p>
        </p:txBody>
      </p:sp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4075" y="5907087"/>
            <a:ext cx="5334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589" t="7634" r="925" b="8389"/>
          <a:stretch>
            <a:fillRect/>
          </a:stretch>
        </p:blipFill>
        <p:spPr bwMode="auto">
          <a:xfrm>
            <a:off x="95250" y="5957887"/>
            <a:ext cx="1493838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5438" y="6024562"/>
            <a:ext cx="1131887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7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6850" y="5942012"/>
            <a:ext cx="722313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8"/>
          <p:cNvPicPr>
            <a:picLocks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9013" y="5927725"/>
            <a:ext cx="7302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0" descr="nics_logo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4688" y="6280150"/>
            <a:ext cx="10747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3" descr="PSC Logo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4363" y="5897562"/>
            <a:ext cx="126206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6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9275" y="5902325"/>
            <a:ext cx="693738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7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5388" y="5961062"/>
            <a:ext cx="8826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8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13" t="7210" r="10455" b="6631"/>
          <a:stretch>
            <a:fillRect/>
          </a:stretch>
        </p:blipFill>
        <p:spPr bwMode="auto">
          <a:xfrm>
            <a:off x="4981575" y="5927725"/>
            <a:ext cx="7207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9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3238" y="5943600"/>
            <a:ext cx="7159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" name="Group 64"/>
          <p:cNvGrpSpPr/>
          <p:nvPr/>
        </p:nvGrpSpPr>
        <p:grpSpPr>
          <a:xfrm>
            <a:off x="4495800" y="2743200"/>
            <a:ext cx="4572000" cy="2971800"/>
            <a:chOff x="0" y="838200"/>
            <a:chExt cx="9115288" cy="5638800"/>
          </a:xfrm>
        </p:grpSpPr>
        <p:pic>
          <p:nvPicPr>
            <p:cNvPr id="66" name="Picture 4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210" t="26134" r="7889" b="26637"/>
            <a:stretch>
              <a:fillRect/>
            </a:stretch>
          </p:blipFill>
          <p:spPr bwMode="auto">
            <a:xfrm>
              <a:off x="12700" y="838200"/>
              <a:ext cx="4653749" cy="2745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7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85" t="20395" b="8044"/>
            <a:stretch>
              <a:fillRect/>
            </a:stretch>
          </p:blipFill>
          <p:spPr bwMode="auto">
            <a:xfrm>
              <a:off x="4381349" y="838200"/>
              <a:ext cx="4733939" cy="2745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338" b="14757"/>
            <a:stretch>
              <a:fillRect/>
            </a:stretch>
          </p:blipFill>
          <p:spPr bwMode="auto">
            <a:xfrm>
              <a:off x="0" y="3644900"/>
              <a:ext cx="4674496" cy="2831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7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281" b="14403"/>
            <a:stretch>
              <a:fillRect/>
            </a:stretch>
          </p:blipFill>
          <p:spPr bwMode="auto">
            <a:xfrm>
              <a:off x="4419601" y="3657600"/>
              <a:ext cx="4682172" cy="281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532" t="15029" b="28681"/>
          <a:stretch/>
        </p:blipFill>
        <p:spPr>
          <a:xfrm>
            <a:off x="3048000" y="5334000"/>
            <a:ext cx="1368339" cy="614289"/>
          </a:xfrm>
          <a:prstGeom prst="rect">
            <a:avLst/>
          </a:prstGeom>
        </p:spPr>
      </p:pic>
      <p:sp>
        <p:nvSpPr>
          <p:cNvPr id="71" name="Title 1"/>
          <p:cNvSpPr txBox="1">
            <a:spLocks/>
          </p:cNvSpPr>
          <p:nvPr/>
        </p:nvSpPr>
        <p:spPr>
          <a:xfrm>
            <a:off x="4671219" y="2438400"/>
            <a:ext cx="4244181" cy="4111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June 14, 2010 – OKC Flooding Case, 14 h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fcst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572000" y="4343400"/>
            <a:ext cx="922047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rgbClr val="FF0000"/>
                </a:solidFill>
              </a:rPr>
              <a:t>Max=125mm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810907" y="4394284"/>
            <a:ext cx="732893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rgbClr val="FF0000"/>
                </a:solidFill>
              </a:rPr>
              <a:t>Max=71%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800600" y="5410200"/>
            <a:ext cx="1720343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rgbClr val="FF0000"/>
                </a:solidFill>
              </a:rPr>
              <a:t>PM ensemble hourly </a:t>
            </a:r>
            <a:r>
              <a:rPr lang="en-US" sz="1050" b="1" dirty="0" err="1" smtClean="0">
                <a:solidFill>
                  <a:srgbClr val="FF0000"/>
                </a:solidFill>
              </a:rPr>
              <a:t>precip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781800" y="5334000"/>
            <a:ext cx="1439818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</a:rPr>
              <a:t>probability of hourly </a:t>
            </a:r>
          </a:p>
          <a:p>
            <a:r>
              <a:rPr lang="en-US" sz="1050" b="1" dirty="0">
                <a:solidFill>
                  <a:srgbClr val="FF0000"/>
                </a:solidFill>
              </a:rPr>
              <a:t>precipitation &gt;0.5 inch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162800" y="3810000"/>
            <a:ext cx="1356462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rgbClr val="FF0000"/>
                </a:solidFill>
              </a:rPr>
              <a:t>Observed reflectivity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572000" y="3810000"/>
            <a:ext cx="1960793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rgbClr val="FF0000"/>
                </a:solidFill>
              </a:rPr>
              <a:t>1 km model forecast reflectivity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67028" y="1296093"/>
            <a:ext cx="4278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CAPS 2011  SSEF: </a:t>
            </a:r>
          </a:p>
          <a:p>
            <a:r>
              <a:rPr lang="en-US" b="1" dirty="0" smtClean="0"/>
              <a:t>51  4-km,  one 1 km, 36h CONUS forecasts</a:t>
            </a:r>
          </a:p>
          <a:p>
            <a:r>
              <a:rPr lang="en-US" b="1" dirty="0" smtClean="0"/>
              <a:t>8 microphysics, 4 PBL, 2 LSM schemes, assimilating WSR-88D data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6915916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Proposed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14477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300" b="1" dirty="0" smtClean="0">
                <a:solidFill>
                  <a:srgbClr val="FF0000"/>
                </a:solidFill>
              </a:rPr>
              <a:t>Ensemble</a:t>
            </a:r>
            <a:r>
              <a:rPr lang="en-US" sz="2300" b="1" dirty="0" smtClean="0"/>
              <a:t> </a:t>
            </a:r>
            <a:r>
              <a:rPr lang="en-US" sz="2300" b="1" dirty="0">
                <a:solidFill>
                  <a:srgbClr val="FF0000"/>
                </a:solidFill>
              </a:rPr>
              <a:t>Simulation of GOES-R Proxy Radiance Data </a:t>
            </a:r>
            <a:r>
              <a:rPr lang="en-US" sz="2300" b="1" dirty="0"/>
              <a:t>from CONUS </a:t>
            </a:r>
            <a:r>
              <a:rPr lang="en-US" sz="2300" b="1" dirty="0">
                <a:solidFill>
                  <a:srgbClr val="FF0000"/>
                </a:solidFill>
              </a:rPr>
              <a:t>Storm-Scale Ensemble Forecasts</a:t>
            </a:r>
            <a:r>
              <a:rPr lang="en-US" sz="2300" b="1" dirty="0"/>
              <a:t>, Product </a:t>
            </a:r>
            <a:r>
              <a:rPr lang="en-US" sz="2300" b="1" dirty="0">
                <a:solidFill>
                  <a:srgbClr val="FF0000"/>
                </a:solidFill>
              </a:rPr>
              <a:t>Demonstration and Assessment </a:t>
            </a:r>
            <a:r>
              <a:rPr lang="en-US" sz="2300" b="1" dirty="0"/>
              <a:t>at the Hazardous Weather </a:t>
            </a:r>
            <a:r>
              <a:rPr lang="en-US" sz="2300" b="1" dirty="0" err="1"/>
              <a:t>Testbed</a:t>
            </a:r>
            <a:r>
              <a:rPr lang="en-US" sz="2300" b="1" dirty="0"/>
              <a:t> GOES-R Proving </a:t>
            </a:r>
            <a:r>
              <a:rPr lang="en-US" sz="2300" b="1" dirty="0" smtClean="0"/>
              <a:t>Ground</a:t>
            </a:r>
          </a:p>
          <a:p>
            <a:pPr marL="0" indent="0" algn="just">
              <a:buNone/>
            </a:pPr>
            <a:endParaRPr lang="en-US" sz="2300" dirty="0"/>
          </a:p>
          <a:p>
            <a:endParaRPr lang="en-US" sz="23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2743200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Ensemble of ABI imagery using NESDIS  CRTM,  CIMSS and CIRA simulation packages, from CAPS’s Storm-Scale ensemble in </a:t>
            </a:r>
            <a:r>
              <a:rPr kumimoji="0" lang="en-US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realtime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Probabilistic products in terms of satellite observables.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Adapt the simulation packages to work with various microphysics schemes, including two-moment schemes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Simulations for at least 5 bands (6.185, 7.35, 6.95, 10.35 and 12.3 mm), comparison with GOES observations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Require ~3000-4000 CPU cores using three packages for ~ 30 members, need to run on NICS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Send the products to HWT/GOES-R Proving Ground for </a:t>
            </a:r>
            <a:r>
              <a:rPr kumimoji="0" lang="en-US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realtime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assessment during Spring Experiments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523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05400" y="570607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Top: observed        Bottom: synthetic</a:t>
            </a:r>
          </a:p>
          <a:p>
            <a:pPr algn="ctr"/>
            <a:r>
              <a:rPr lang="en-US" b="1" i="1" dirty="0" smtClean="0"/>
              <a:t>GOES-R at 10.35 </a:t>
            </a:r>
            <a:r>
              <a:rPr lang="el-GR" b="1" i="1" dirty="0" smtClean="0"/>
              <a:t>μ</a:t>
            </a:r>
            <a:r>
              <a:rPr lang="en-US" b="1" i="1" dirty="0" smtClean="0"/>
              <a:t>m from 2011</a:t>
            </a:r>
            <a:br>
              <a:rPr lang="en-US" b="1" i="1" dirty="0" smtClean="0"/>
            </a:br>
            <a:r>
              <a:rPr lang="en-US" b="1" i="1" dirty="0" smtClean="0"/>
              <a:t>NSSL </a:t>
            </a:r>
            <a:r>
              <a:rPr lang="en-US" b="1" i="1" dirty="0" err="1" smtClean="0"/>
              <a:t>realtime</a:t>
            </a:r>
            <a:r>
              <a:rPr lang="en-US" b="1" i="1" dirty="0" smtClean="0"/>
              <a:t> 4-km WRF forecast</a:t>
            </a:r>
          </a:p>
          <a:p>
            <a:pPr algn="ctr"/>
            <a:r>
              <a:rPr lang="en-US" i="1" dirty="0" smtClean="0"/>
              <a:t>By Louie Grasso, CIRA</a:t>
            </a:r>
            <a:endParaRPr lang="en-US" dirty="0"/>
          </a:p>
        </p:txBody>
      </p:sp>
      <p:pic>
        <p:nvPicPr>
          <p:cNvPr id="7" name="Picture 6" descr="21MAY11_2245.GIF"/>
          <p:cNvPicPr>
            <a:picLocks noChangeAspect="1"/>
          </p:cNvPicPr>
          <p:nvPr/>
        </p:nvPicPr>
        <p:blipFill rotWithShape="1">
          <a:blip r:embed="rId3" cstate="print"/>
          <a:srcRect l="12000" t="16949" r="20314" b="25391"/>
          <a:stretch/>
        </p:blipFill>
        <p:spPr>
          <a:xfrm>
            <a:off x="5109882" y="294701"/>
            <a:ext cx="3798234" cy="24267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52482" y="2352101"/>
            <a:ext cx="2701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2245 UTC on 21 May 2011</a:t>
            </a:r>
            <a:endParaRPr lang="en-US" b="1" dirty="0">
              <a:solidFill>
                <a:srgbClr val="FFFF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257800" y="2932390"/>
            <a:ext cx="3596640" cy="2697480"/>
            <a:chOff x="4419600" y="1371600"/>
            <a:chExt cx="3596640" cy="2697480"/>
          </a:xfrm>
        </p:grpSpPr>
        <p:pic>
          <p:nvPicPr>
            <p:cNvPr id="6" name="Picture 5" descr="2011141_2300_band13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19600" y="1371600"/>
              <a:ext cx="3596640" cy="269748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257800" y="3657600"/>
              <a:ext cx="2649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2300 UTC on 21 May 2011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5" name="Picture 14" descr="fig1_sim_abi_comparison.eps"/>
          <p:cNvPicPr>
            <a:picLocks noChangeAspect="1"/>
          </p:cNvPicPr>
          <p:nvPr/>
        </p:nvPicPr>
        <p:blipFill rotWithShape="1">
          <a:blip r:embed="rId5" cstate="print"/>
          <a:srcRect b="9078"/>
          <a:stretch/>
        </p:blipFill>
        <p:spPr>
          <a:xfrm>
            <a:off x="176645" y="1508067"/>
            <a:ext cx="4844329" cy="311772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5610" y="5630801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By Jason </a:t>
            </a:r>
            <a:r>
              <a:rPr lang="en-US" i="1" dirty="0" err="1" smtClean="0"/>
              <a:t>Otkin</a:t>
            </a:r>
            <a:r>
              <a:rPr lang="en-US" i="1" dirty="0" smtClean="0"/>
              <a:t>, CIMSS</a:t>
            </a:r>
            <a:endParaRPr lang="en-US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65846" y="685800"/>
            <a:ext cx="4939553" cy="609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Preliminary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esting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R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esults</a:t>
            </a:r>
            <a:endParaRPr kumimoji="0" lang="en-US" altLang="zh-CN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宋体" pitchFamily="2" charset="-122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219" y="4644200"/>
            <a:ext cx="4928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Simulated ABI 8.5 </a:t>
            </a:r>
            <a:r>
              <a:rPr lang="el-GR" b="1" i="1" dirty="0"/>
              <a:t>μ</a:t>
            </a:r>
            <a:r>
              <a:rPr lang="en-US" b="1" i="1" dirty="0" smtClean="0"/>
              <a:t>m </a:t>
            </a:r>
            <a:r>
              <a:rPr lang="en-US" b="1" dirty="0" smtClean="0"/>
              <a:t>brightness T (K) at 0100 UTC, 28 April 2011 for 4 CAPS 4-km ensemble members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73495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3450</TotalTime>
  <Words>459</Words>
  <Application>Microsoft Office PowerPoint</Application>
  <PresentationFormat>On-screen Show (4:3)</PresentationFormat>
  <Paragraphs>53</Paragraphs>
  <Slides>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Ensemble Simulation of GOES-R Proxy Radiance Data from CONUS Storm-Scale Ensemble Forecasts, Product Demonstration and Assessment at the Hazardous Weather Testbed GOES-R Proving Ground</vt:lpstr>
      <vt:lpstr>Slide 2</vt:lpstr>
      <vt:lpstr>Proposed Work</vt:lpstr>
      <vt:lpstr>Slide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SE2010 plots</dc:title>
  <dc:creator>Windows User</dc:creator>
  <cp:lastModifiedBy>hspeters</cp:lastModifiedBy>
  <cp:revision>249</cp:revision>
  <dcterms:created xsi:type="dcterms:W3CDTF">2010-10-05T15:48:44Z</dcterms:created>
  <dcterms:modified xsi:type="dcterms:W3CDTF">2011-09-22T22:17:15Z</dcterms:modified>
</cp:coreProperties>
</file>