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Default Extension="png" ContentType="image/png"/>
  <Default Extension="bin" ContentType="application/vnd.openxmlformats-officedocument.presentationml.printerSettings"/>
  <Override PartName="/ppt/slideLayouts/slideLayout15.xml" ContentType="application/vnd.openxmlformats-officedocument.presentationml.slideLayout+xml"/>
  <Override PartName="/ppt/notesSlides/notesSlide3.xml" ContentType="application/vnd.openxmlformats-officedocument.presentationml.notesSlide+xml"/>
  <Override PartName="/docProps/core.xml" ContentType="application/vnd.openxmlformats-package.core-properties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Default Extension="pdf" ContentType="application/pdf"/>
  <Default Extension="gif" ContentType="image/gif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8" r:id="rId1"/>
  </p:sldMasterIdLst>
  <p:notesMasterIdLst>
    <p:notesMasterId r:id="rId7"/>
  </p:notesMasterIdLst>
  <p:sldIdLst>
    <p:sldId id="256" r:id="rId2"/>
    <p:sldId id="259" r:id="rId3"/>
    <p:sldId id="267" r:id="rId4"/>
    <p:sldId id="272" r:id="rId5"/>
    <p:sldId id="27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9262" autoAdjust="0"/>
  </p:normalViewPr>
  <p:slideViewPr>
    <p:cSldViewPr snapToObjects="1">
      <p:cViewPr varScale="1">
        <p:scale>
          <a:sx n="92" d="100"/>
          <a:sy n="92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5BA06-FF1B-B74C-9C10-10D9E88AA7B1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8897E-388C-344E-BA0C-8B55E0895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 tune for need (may be different getting max lightning, or VIL, or circulation tracks)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8897E-388C-344E-BA0C-8B55E0895C1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8897E-388C-344E-BA0C-8B55E0895C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8897E-388C-344E-BA0C-8B55E0895C1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DC64ADB-6632-D74D-AB45-3AA512C1F15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1661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ADB-6632-D74D-AB45-3AA512C1F15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496-AEE7-B544-925A-3A6E6BC44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ADB-6632-D74D-AB45-3AA512C1F15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496-AEE7-B544-925A-3A6E6BC44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ADB-6632-D74D-AB45-3AA512C1F15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496-AEE7-B544-925A-3A6E6BC44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DC64ADB-6632-D74D-AB45-3AA512C1F15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1661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DC64ADB-6632-D74D-AB45-3AA512C1F15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496-AEE7-B544-925A-3A6E6BC44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ADB-6632-D74D-AB45-3AA512C1F15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496-AEE7-B544-925A-3A6E6BC44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C64ADB-6632-D74D-AB45-3AA512C1F15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496-AEE7-B544-925A-3A6E6BC44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1661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C64ADB-6632-D74D-AB45-3AA512C1F15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496-AEE7-B544-925A-3A6E6BC44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1661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DC64ADB-6632-D74D-AB45-3AA512C1F15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496-AEE7-B544-925A-3A6E6BC44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ADB-6632-D74D-AB45-3AA512C1F15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496-AEE7-B544-925A-3A6E6BC44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ADB-6632-D74D-AB45-3AA512C1F15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496-AEE7-B544-925A-3A6E6BC44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ADB-6632-D74D-AB45-3AA512C1F15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496-AEE7-B544-925A-3A6E6BC44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284669"/>
            <a:ext cx="26090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ADB-6632-D74D-AB45-3AA512C1F15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496-AEE7-B544-925A-3A6E6BC44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DC64ADB-6632-D74D-AB45-3AA512C1F15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1661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DC64ADB-6632-D74D-AB45-3AA512C1F15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C87EE496-AEE7-B544-925A-3A6E6BC44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ADB-6632-D74D-AB45-3AA512C1F15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496-AEE7-B544-925A-3A6E6BC44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ADB-6632-D74D-AB45-3AA512C1F15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496-AEE7-B544-925A-3A6E6BC44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ADB-6632-D74D-AB45-3AA512C1F15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C87EE496-AEE7-B544-925A-3A6E6BC44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ADB-6632-D74D-AB45-3AA512C1F15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E496-AEE7-B544-925A-3A6E6BC44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</a:defRPr>
            </a:lvl1pPr>
          </a:lstStyle>
          <a:p>
            <a:fld id="{0DC64ADB-6632-D74D-AB45-3AA512C1F15F}" type="datetimeFigureOut">
              <a:rPr lang="en-US" smtClean="0"/>
              <a:pPr/>
              <a:t>9/20/11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Tahoma"/>
              </a:defRPr>
            </a:lvl1pPr>
          </a:lstStyle>
          <a:p>
            <a:fld id="{C87EE496-AEE7-B544-925A-3A6E6BC443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Tahom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Tahoma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Tahoma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Tahoma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Tahoma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Tahom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df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3886200" cy="3124200"/>
          </a:xfrm>
        </p:spPr>
        <p:txBody>
          <a:bodyPr>
            <a:noAutofit/>
          </a:bodyPr>
          <a:lstStyle/>
          <a:p>
            <a:pPr algn="ctr"/>
            <a:r>
              <a:rPr lang="en-US" sz="29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Storm Tracking and Lightning Cell Clustering usin</a:t>
            </a:r>
            <a:r>
              <a:rPr lang="en-US" sz="29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 GLM</a:t>
            </a:r>
            <a:r>
              <a:rPr lang="en-US" sz="29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for </a:t>
            </a:r>
            <a:r>
              <a:rPr lang="en-US" sz="29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Data Assimilation and Forecast Applications</a:t>
            </a:r>
            <a:endParaRPr lang="en-US" sz="29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648200"/>
            <a:ext cx="6186793" cy="213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 Investigators: 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Kristin Kuhlman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Don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MacGorman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200" dirty="0" smtClean="0"/>
              <a:t>Collaborators: </a:t>
            </a:r>
          </a:p>
          <a:p>
            <a:r>
              <a:rPr lang="en-US" sz="2200" dirty="0" err="1" smtClean="0"/>
              <a:t>Valliappa</a:t>
            </a:r>
            <a:r>
              <a:rPr lang="en-US" sz="2200" dirty="0" smtClean="0"/>
              <a:t> </a:t>
            </a:r>
            <a:r>
              <a:rPr lang="en-US" sz="2200" dirty="0" err="1" smtClean="0"/>
              <a:t>Lakshmanan</a:t>
            </a:r>
            <a:r>
              <a:rPr lang="en-US" sz="2200" dirty="0" smtClean="0"/>
              <a:t>,</a:t>
            </a:r>
            <a:r>
              <a:rPr lang="en-US" sz="2200" dirty="0" smtClean="0"/>
              <a:t> Ted </a:t>
            </a:r>
            <a:r>
              <a:rPr lang="en-US" sz="2200" dirty="0" err="1" smtClean="0"/>
              <a:t>Mansell</a:t>
            </a:r>
            <a:r>
              <a:rPr lang="en-US" sz="2200" dirty="0" smtClean="0"/>
              <a:t>, Travis Smith, and Kiel Ortega</a:t>
            </a:r>
            <a:endParaRPr lang="en-US" sz="2200" dirty="0"/>
          </a:p>
        </p:txBody>
      </p:sp>
      <p:pic>
        <p:nvPicPr>
          <p:cNvPr id="5" name="Picture 4" descr="univers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5074920"/>
            <a:ext cx="1097280" cy="1097280"/>
          </a:xfrm>
          <a:prstGeom prst="rect">
            <a:avLst/>
          </a:prstGeom>
        </p:spPr>
      </p:pic>
      <p:pic>
        <p:nvPicPr>
          <p:cNvPr id="7" name="Picture 6" descr="200px-Cimm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5105400"/>
            <a:ext cx="1016000" cy="1016000"/>
          </a:xfrm>
          <a:prstGeom prst="rect">
            <a:avLst/>
          </a:prstGeom>
        </p:spPr>
      </p:pic>
      <p:pic>
        <p:nvPicPr>
          <p:cNvPr id="10" name="Picture 9" descr="10feb09_KTLX-2135_tracks.png"/>
          <p:cNvPicPr>
            <a:picLocks noChangeAspect="1"/>
          </p:cNvPicPr>
          <p:nvPr/>
        </p:nvPicPr>
        <p:blipFill>
          <a:blip r:embed="rId4"/>
          <a:srcRect l="51765" t="21239" r="1849" b="11076"/>
          <a:stretch>
            <a:fillRect/>
          </a:stretch>
        </p:blipFill>
        <p:spPr>
          <a:xfrm>
            <a:off x="4648200" y="228600"/>
            <a:ext cx="4241453" cy="4191000"/>
          </a:xfrm>
          <a:prstGeom prst="rect">
            <a:avLst/>
          </a:prstGeom>
        </p:spPr>
      </p:pic>
      <p:pic>
        <p:nvPicPr>
          <p:cNvPr id="11" name="Picture 10" descr="10feb09_KTLX-2135_tracks.png"/>
          <p:cNvPicPr>
            <a:picLocks noChangeAspect="1"/>
          </p:cNvPicPr>
          <p:nvPr/>
        </p:nvPicPr>
        <p:blipFill>
          <a:blip r:embed="rId4"/>
          <a:srcRect l="1365" t="21159" r="52249" b="10921"/>
          <a:stretch>
            <a:fillRect/>
          </a:stretch>
        </p:blipFill>
        <p:spPr>
          <a:xfrm>
            <a:off x="4597747" y="223801"/>
            <a:ext cx="4241453" cy="4205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28600"/>
            <a:ext cx="5435277" cy="685800"/>
          </a:xfrm>
        </p:spPr>
        <p:txBody>
          <a:bodyPr/>
          <a:lstStyle/>
          <a:p>
            <a:r>
              <a:rPr lang="en-US" dirty="0" err="1" smtClean="0"/>
              <a:t>Segmotion</a:t>
            </a:r>
            <a:r>
              <a:rPr lang="en-US" dirty="0" smtClean="0"/>
              <a:t>/K-means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486401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Identifies </a:t>
            </a:r>
            <a:r>
              <a:rPr lang="en-US" b="1" dirty="0" smtClean="0"/>
              <a:t>segments </a:t>
            </a:r>
            <a:r>
              <a:rPr lang="en-US" dirty="0" smtClean="0"/>
              <a:t>(or storm cells/clusters) of image &amp; estimates </a:t>
            </a:r>
            <a:r>
              <a:rPr lang="en-US" b="1" dirty="0" smtClean="0"/>
              <a:t>motion </a:t>
            </a:r>
          </a:p>
          <a:p>
            <a:r>
              <a:rPr lang="en-US" dirty="0" smtClean="0"/>
              <a:t>Extracts properties of each cell </a:t>
            </a:r>
          </a:p>
          <a:p>
            <a:pPr lvl="1"/>
            <a:r>
              <a:rPr lang="en-US" dirty="0" smtClean="0"/>
              <a:t>Size of cell (# of pixels)</a:t>
            </a:r>
          </a:p>
          <a:p>
            <a:pPr lvl="1"/>
            <a:r>
              <a:rPr lang="en-US" dirty="0" smtClean="0"/>
              <a:t>Pull data from all grids, including radar, lightning, and derived properties such as maximum expected size of hail (MESH)</a:t>
            </a:r>
          </a:p>
          <a:p>
            <a:r>
              <a:rPr lang="en-US" dirty="0" smtClean="0"/>
              <a:t>Moves grid based on motion field</a:t>
            </a:r>
          </a:p>
          <a:p>
            <a:r>
              <a:rPr lang="en-US" dirty="0" smtClean="0"/>
              <a:t>Tracking: Lightning vs. Reflectivity vs. Hybrid</a:t>
            </a:r>
          </a:p>
          <a:p>
            <a:r>
              <a:rPr lang="en-US" dirty="0" smtClean="0"/>
              <a:t>Want a relatively stable area, without drops or mismatches</a:t>
            </a:r>
          </a:p>
          <a:p>
            <a:r>
              <a:rPr lang="en-US" dirty="0" smtClean="0"/>
              <a:t>Past track given by </a:t>
            </a:r>
            <a:r>
              <a:rPr lang="en-US" dirty="0" err="1" smtClean="0"/>
              <a:t>centroid</a:t>
            </a:r>
            <a:r>
              <a:rPr lang="en-US" dirty="0" smtClean="0"/>
              <a:t> of area, if loses section or adds will change </a:t>
            </a:r>
            <a:r>
              <a:rPr lang="en-US" dirty="0" err="1" smtClean="0"/>
              <a:t>centroid</a:t>
            </a:r>
            <a:r>
              <a:rPr lang="en-US" dirty="0" smtClean="0"/>
              <a:t> location and can account for difference in </a:t>
            </a:r>
            <a:r>
              <a:rPr lang="en-US" dirty="0" smtClean="0"/>
              <a:t>track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933751" y="0"/>
            <a:ext cx="3286449" cy="6934200"/>
            <a:chOff x="5933751" y="0"/>
            <a:chExt cx="3286449" cy="6934200"/>
          </a:xfrm>
        </p:grpSpPr>
        <p:pic>
          <p:nvPicPr>
            <p:cNvPr id="5" name="Picture 4" descr="4mar04_cell81_vilma1202utc.png"/>
            <p:cNvPicPr>
              <a:picLocks noChangeAspect="1"/>
            </p:cNvPicPr>
            <p:nvPr/>
          </p:nvPicPr>
          <p:blipFill>
            <a:blip r:embed="rId3"/>
            <a:srcRect l="284" t="12649" r="50966" b="17592"/>
            <a:stretch>
              <a:fillRect/>
            </a:stretch>
          </p:blipFill>
          <p:spPr>
            <a:xfrm>
              <a:off x="5943600" y="0"/>
              <a:ext cx="3213414" cy="3429000"/>
            </a:xfrm>
            <a:prstGeom prst="rect">
              <a:avLst/>
            </a:prstGeom>
          </p:spPr>
        </p:pic>
        <p:pic>
          <p:nvPicPr>
            <p:cNvPr id="6" name="Picture 5" descr="4mar04_cell81_vilma1202utc.png"/>
            <p:cNvPicPr>
              <a:picLocks noChangeAspect="1"/>
            </p:cNvPicPr>
            <p:nvPr/>
          </p:nvPicPr>
          <p:blipFill>
            <a:blip r:embed="rId3"/>
            <a:srcRect l="50142" t="9884" b="17592"/>
            <a:stretch>
              <a:fillRect/>
            </a:stretch>
          </p:blipFill>
          <p:spPr>
            <a:xfrm>
              <a:off x="5933751" y="3369335"/>
              <a:ext cx="3286449" cy="3564865"/>
            </a:xfrm>
            <a:prstGeom prst="rect">
              <a:avLst/>
            </a:prstGeom>
          </p:spPr>
        </p:pic>
      </p:grpSp>
      <p:pic>
        <p:nvPicPr>
          <p:cNvPr id="7" name="Picture 6" descr="4mar04_cell260_dbz10-1.png"/>
          <p:cNvPicPr>
            <a:picLocks noChangeAspect="1"/>
          </p:cNvPicPr>
          <p:nvPr/>
        </p:nvPicPr>
        <p:blipFill>
          <a:blip r:embed="rId4"/>
          <a:srcRect l="1667" t="12243" r="50000" b="21039"/>
          <a:stretch>
            <a:fillRect/>
          </a:stretch>
        </p:blipFill>
        <p:spPr>
          <a:xfrm>
            <a:off x="5987689" y="1"/>
            <a:ext cx="3232511" cy="3338187"/>
          </a:xfrm>
          <a:prstGeom prst="rect">
            <a:avLst/>
          </a:prstGeom>
        </p:spPr>
      </p:pic>
      <p:pic>
        <p:nvPicPr>
          <p:cNvPr id="8" name="Picture 7" descr="4mar04_cell76_dbz10-1_sc1.png"/>
          <p:cNvPicPr>
            <a:picLocks noChangeAspect="1"/>
          </p:cNvPicPr>
          <p:nvPr/>
        </p:nvPicPr>
        <p:blipFill>
          <a:blip r:embed="rId5"/>
          <a:srcRect l="902" t="12182" r="50833" b="21020"/>
          <a:stretch>
            <a:fillRect/>
          </a:stretch>
        </p:blipFill>
        <p:spPr>
          <a:xfrm>
            <a:off x="5943600" y="0"/>
            <a:ext cx="3229986" cy="3342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87" y="179294"/>
            <a:ext cx="5879913" cy="1116106"/>
          </a:xfrm>
        </p:spPr>
        <p:txBody>
          <a:bodyPr/>
          <a:lstStyle/>
          <a:p>
            <a:r>
              <a:rPr lang="en-US" dirty="0" smtClean="0"/>
              <a:t>Comparison between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67976"/>
            <a:ext cx="5410200" cy="513762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Evaluating Track Duration (length),  Linearity, and cell size</a:t>
            </a:r>
          </a:p>
          <a:p>
            <a:pPr lvl="1"/>
            <a:r>
              <a:rPr lang="en-US" sz="2000" dirty="0" smtClean="0"/>
              <a:t>Better tracks are expected to be longer, more linear, and are consistent (less variability in cell properties</a:t>
            </a:r>
            <a:r>
              <a:rPr lang="en-US" sz="2000" dirty="0" smtClean="0"/>
              <a:t>)</a:t>
            </a:r>
          </a:p>
          <a:p>
            <a:r>
              <a:rPr lang="en-US" sz="2200" dirty="0" smtClean="0"/>
              <a:t>Both Lightning Density and Refl. @ -10 C provide consistent tracks for storm clusters / cells (and perform better than tracks on Composite Reflectivity </a:t>
            </a:r>
            <a:r>
              <a:rPr lang="en-US" sz="2200" dirty="0" smtClean="0"/>
              <a:t>)</a:t>
            </a:r>
          </a:p>
          <a:p>
            <a:r>
              <a:rPr lang="en-US" sz="2400" dirty="0" smtClean="0"/>
              <a:t>At smallest scales:  Lightning Density provides longer,</a:t>
            </a:r>
            <a:r>
              <a:rPr lang="en-US" sz="2400" dirty="0" smtClean="0"/>
              <a:t> more linear </a:t>
            </a:r>
            <a:r>
              <a:rPr lang="en-US" sz="2400" dirty="0" smtClean="0"/>
              <a:t>tracks than Ref.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Reverses at larger scales.  Regions lightning tend to not be as consistent across large storm complexes.</a:t>
            </a:r>
            <a:endParaRPr lang="en-US" sz="2400" dirty="0" smtClean="0"/>
          </a:p>
          <a:p>
            <a:endParaRPr lang="en-US" sz="2200" dirty="0"/>
          </a:p>
        </p:txBody>
      </p:sp>
      <p:pic>
        <p:nvPicPr>
          <p:cNvPr id="4" name="Picture 3" descr="segmot_oban_carto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8301" t="26667" r="47124" b="35555"/>
              <a:stretch>
                <a:fillRect/>
              </a:stretch>
            </p:blipFill>
          </mc:Choice>
          <mc:Fallback>
            <p:blipFill>
              <a:blip r:embed="rId4"/>
              <a:srcRect l="8301" t="26667" r="47124" b="35555"/>
              <a:stretch>
                <a:fillRect/>
              </a:stretch>
            </p:blipFill>
          </mc:Fallback>
        </mc:AlternateContent>
        <p:spPr>
          <a:xfrm>
            <a:off x="5867400" y="-76200"/>
            <a:ext cx="3401785" cy="3730989"/>
          </a:xfrm>
          <a:prstGeom prst="rect">
            <a:avLst/>
          </a:prstGeom>
        </p:spPr>
      </p:pic>
      <p:pic>
        <p:nvPicPr>
          <p:cNvPr id="6" name="Picture 5" descr="badtrack.png"/>
          <p:cNvPicPr>
            <a:picLocks noChangeAspect="1"/>
          </p:cNvPicPr>
          <p:nvPr/>
        </p:nvPicPr>
        <p:blipFill>
          <a:blip r:embed="rId5"/>
          <a:srcRect l="16566" t="7778" b="1111"/>
          <a:stretch>
            <a:fillRect/>
          </a:stretch>
        </p:blipFill>
        <p:spPr>
          <a:xfrm>
            <a:off x="5486400" y="3657600"/>
            <a:ext cx="3596784" cy="3110236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6221186" y="4702057"/>
            <a:ext cx="688487" cy="1654767"/>
          </a:xfrm>
          <a:custGeom>
            <a:avLst/>
            <a:gdLst>
              <a:gd name="connsiteX0" fmla="*/ 235857 w 762000"/>
              <a:gd name="connsiteY0" fmla="*/ 1696357 h 1816932"/>
              <a:gd name="connsiteX1" fmla="*/ 145143 w 762000"/>
              <a:gd name="connsiteY1" fmla="*/ 1342572 h 1816932"/>
              <a:gd name="connsiteX2" fmla="*/ 226785 w 762000"/>
              <a:gd name="connsiteY2" fmla="*/ 1487714 h 1816932"/>
              <a:gd name="connsiteX3" fmla="*/ 308428 w 762000"/>
              <a:gd name="connsiteY3" fmla="*/ 1469572 h 1816932"/>
              <a:gd name="connsiteX4" fmla="*/ 108857 w 762000"/>
              <a:gd name="connsiteY4" fmla="*/ 1814286 h 1816932"/>
              <a:gd name="connsiteX5" fmla="*/ 0 w 762000"/>
              <a:gd name="connsiteY5" fmla="*/ 1315357 h 1816932"/>
              <a:gd name="connsiteX6" fmla="*/ 63500 w 762000"/>
              <a:gd name="connsiteY6" fmla="*/ 1279072 h 1816932"/>
              <a:gd name="connsiteX7" fmla="*/ 181428 w 762000"/>
              <a:gd name="connsiteY7" fmla="*/ 1006929 h 1816932"/>
              <a:gd name="connsiteX8" fmla="*/ 290285 w 762000"/>
              <a:gd name="connsiteY8" fmla="*/ 671286 h 1816932"/>
              <a:gd name="connsiteX9" fmla="*/ 635000 w 762000"/>
              <a:gd name="connsiteY9" fmla="*/ 879929 h 1816932"/>
              <a:gd name="connsiteX10" fmla="*/ 381000 w 762000"/>
              <a:gd name="connsiteY10" fmla="*/ 816429 h 1816932"/>
              <a:gd name="connsiteX11" fmla="*/ 762000 w 762000"/>
              <a:gd name="connsiteY11" fmla="*/ 299357 h 1816932"/>
              <a:gd name="connsiteX12" fmla="*/ 743857 w 762000"/>
              <a:gd name="connsiteY12" fmla="*/ 0 h 1816932"/>
              <a:gd name="connsiteX13" fmla="*/ 743857 w 762000"/>
              <a:gd name="connsiteY13" fmla="*/ 0 h 181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2000" h="1816932">
                <a:moveTo>
                  <a:pt x="235857" y="1696357"/>
                </a:moveTo>
                <a:lnTo>
                  <a:pt x="145143" y="1342572"/>
                </a:lnTo>
                <a:lnTo>
                  <a:pt x="226785" y="1487714"/>
                </a:lnTo>
                <a:lnTo>
                  <a:pt x="308428" y="1469572"/>
                </a:lnTo>
                <a:cubicBezTo>
                  <a:pt x="116465" y="1816932"/>
                  <a:pt x="249211" y="1814286"/>
                  <a:pt x="108857" y="1814286"/>
                </a:cubicBezTo>
                <a:lnTo>
                  <a:pt x="0" y="1315357"/>
                </a:lnTo>
                <a:lnTo>
                  <a:pt x="63500" y="1279072"/>
                </a:lnTo>
                <a:cubicBezTo>
                  <a:pt x="182665" y="1013241"/>
                  <a:pt x="181428" y="1112098"/>
                  <a:pt x="181428" y="1006929"/>
                </a:cubicBezTo>
                <a:lnTo>
                  <a:pt x="290285" y="671286"/>
                </a:lnTo>
                <a:lnTo>
                  <a:pt x="635000" y="879929"/>
                </a:lnTo>
                <a:lnTo>
                  <a:pt x="381000" y="816429"/>
                </a:lnTo>
                <a:lnTo>
                  <a:pt x="762000" y="299357"/>
                </a:lnTo>
                <a:lnTo>
                  <a:pt x="743857" y="0"/>
                </a:lnTo>
                <a:lnTo>
                  <a:pt x="743857" y="0"/>
                </a:lnTo>
              </a:path>
            </a:pathLst>
          </a:custGeom>
          <a:ln w="412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894"/>
            <a:ext cx="7772400" cy="582706"/>
          </a:xfrm>
        </p:spPr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pic>
        <p:nvPicPr>
          <p:cNvPr id="12" name="Picture 11" descr="Segmo_20100516_2023UT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81" y="2594762"/>
            <a:ext cx="8207619" cy="4263238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666962"/>
            <a:ext cx="8305800" cy="1923838"/>
          </a:xfrm>
        </p:spPr>
        <p:txBody>
          <a:bodyPr>
            <a:noAutofit/>
          </a:bodyPr>
          <a:lstStyle/>
          <a:p>
            <a:r>
              <a:rPr lang="en-US" sz="1700" dirty="0" smtClean="0"/>
              <a:t>For assimilation: # of flash </a:t>
            </a:r>
            <a:r>
              <a:rPr lang="en-US" sz="1700" dirty="0" smtClean="0"/>
              <a:t>initiations,</a:t>
            </a:r>
            <a:r>
              <a:rPr lang="en-US" sz="1700" dirty="0" smtClean="0"/>
              <a:t> # of </a:t>
            </a:r>
            <a:r>
              <a:rPr lang="en-US" sz="1700" dirty="0" smtClean="0"/>
              <a:t>flashes traversing a</a:t>
            </a:r>
            <a:r>
              <a:rPr lang="en-US" sz="1700" dirty="0" smtClean="0"/>
              <a:t> grid cell, or some </a:t>
            </a:r>
            <a:r>
              <a:rPr lang="en-US" sz="1700" dirty="0" smtClean="0"/>
              <a:t>measure of the summed </a:t>
            </a:r>
            <a:r>
              <a:rPr lang="en-US" sz="1700" dirty="0" smtClean="0"/>
              <a:t>density/duration </a:t>
            </a:r>
            <a:r>
              <a:rPr lang="en-US" sz="1700" dirty="0" smtClean="0"/>
              <a:t>of flashes at a particular grid cell</a:t>
            </a:r>
            <a:r>
              <a:rPr lang="en-US" sz="1700" dirty="0" smtClean="0"/>
              <a:t>? </a:t>
            </a:r>
          </a:p>
          <a:p>
            <a:r>
              <a:rPr lang="en-US" sz="1700" dirty="0" smtClean="0"/>
              <a:t>Are the answers to these questions different for different types of </a:t>
            </a:r>
            <a:r>
              <a:rPr lang="en-US" sz="1700" dirty="0" smtClean="0"/>
              <a:t>storms or at different resolutions/spatial scales?</a:t>
            </a:r>
          </a:p>
          <a:p>
            <a:r>
              <a:rPr lang="en-US" sz="1700" dirty="0" smtClean="0"/>
              <a:t>How does this translate to </a:t>
            </a:r>
            <a:r>
              <a:rPr lang="en-US" sz="1700" dirty="0" err="1" smtClean="0"/>
              <a:t>pGLM</a:t>
            </a:r>
            <a:r>
              <a:rPr lang="en-US" sz="1700" dirty="0" smtClean="0"/>
              <a:t> and ultimately GLM?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040619_1314utc_sc1.png"/>
          <p:cNvPicPr>
            <a:picLocks noChangeAspect="1"/>
          </p:cNvPicPr>
          <p:nvPr/>
        </p:nvPicPr>
        <p:blipFill>
          <a:blip r:embed="rId2"/>
          <a:srcRect t="10906"/>
          <a:stretch>
            <a:fillRect/>
          </a:stretch>
        </p:blipFill>
        <p:spPr>
          <a:xfrm>
            <a:off x="498474" y="1143000"/>
            <a:ext cx="8135619" cy="5098779"/>
          </a:xfrm>
          <a:prstGeom prst="rect">
            <a:avLst/>
          </a:prstGeom>
        </p:spPr>
      </p:pic>
      <p:pic>
        <p:nvPicPr>
          <p:cNvPr id="5" name="Picture 4" descr="Segmotion_20110524_2118UT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6538"/>
            <a:ext cx="9144000" cy="3863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vantage">
  <a:themeElements>
    <a:clrScheme name="Custom 4">
      <a:dk1>
        <a:sysClr val="windowText" lastClr="000000"/>
      </a:dk1>
      <a:lt1>
        <a:sysClr val="window" lastClr="FFFFFF"/>
      </a:lt1>
      <a:dk2>
        <a:srgbClr val="667646"/>
      </a:dk2>
      <a:lt2>
        <a:srgbClr val="E8E9D1"/>
      </a:lt2>
      <a:accent1>
        <a:srgbClr val="697E36"/>
      </a:accent1>
      <a:accent2>
        <a:srgbClr val="7BB460"/>
      </a:accent2>
      <a:accent3>
        <a:srgbClr val="D6D57D"/>
      </a:accent3>
      <a:accent4>
        <a:srgbClr val="BB934E"/>
      </a:accent4>
      <a:accent5>
        <a:srgbClr val="511818"/>
      </a:accent5>
      <a:accent6>
        <a:srgbClr val="637B86"/>
      </a:accent6>
      <a:hlink>
        <a:srgbClr val="929547"/>
      </a:hlink>
      <a:folHlink>
        <a:srgbClr val="56633C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22108</TotalTime>
  <Words>325</Words>
  <Application>Microsoft Macintosh PowerPoint</Application>
  <PresentationFormat>On-screen Show (4:3)</PresentationFormat>
  <Paragraphs>28</Paragraphs>
  <Slides>5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Advantage</vt:lpstr>
      <vt:lpstr>Storm Tracking and Lightning Cell Clustering using GLM for Data Assimilation and Forecast Applications</vt:lpstr>
      <vt:lpstr>Segmotion/K-means</vt:lpstr>
      <vt:lpstr>Comparison between methods</vt:lpstr>
      <vt:lpstr>Questions:</vt:lpstr>
      <vt:lpstr>Slide 5</vt:lpstr>
    </vt:vector>
  </TitlesOfParts>
  <Company>NSSL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Cell Tracking and Trends Derived from Total Lightning Products</dc:title>
  <dc:creator>gozer</dc:creator>
  <cp:lastModifiedBy>kristin</cp:lastModifiedBy>
  <cp:revision>64</cp:revision>
  <dcterms:created xsi:type="dcterms:W3CDTF">2011-09-20T19:06:16Z</dcterms:created>
  <dcterms:modified xsi:type="dcterms:W3CDTF">2011-09-21T19:39:01Z</dcterms:modified>
</cp:coreProperties>
</file>