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87" r:id="rId4"/>
    <p:sldId id="270" r:id="rId5"/>
    <p:sldId id="272" r:id="rId6"/>
    <p:sldId id="286" r:id="rId7"/>
    <p:sldId id="264" r:id="rId8"/>
    <p:sldId id="267" r:id="rId9"/>
    <p:sldId id="266" r:id="rId10"/>
    <p:sldId id="265" r:id="rId11"/>
    <p:sldId id="273" r:id="rId12"/>
    <p:sldId id="274" r:id="rId13"/>
    <p:sldId id="269" r:id="rId14"/>
    <p:sldId id="276" r:id="rId15"/>
    <p:sldId id="259" r:id="rId16"/>
    <p:sldId id="268" r:id="rId17"/>
    <p:sldId id="275" r:id="rId18"/>
    <p:sldId id="277" r:id="rId19"/>
    <p:sldId id="280" r:id="rId20"/>
    <p:sldId id="281" r:id="rId21"/>
    <p:sldId id="284" r:id="rId22"/>
    <p:sldId id="285" r:id="rId23"/>
    <p:sldId id="282" r:id="rId24"/>
    <p:sldId id="283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32138-EE7F-4450-A140-EBBEF05DA17B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2365-FAD7-40AA-B8C1-64C58BB2D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BF784-EFC3-42DD-B543-227AC9F8390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842" y="8684821"/>
            <a:ext cx="2971592" cy="457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0744999-45D1-41B7-8BB8-4DD01EEB3FE5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BF784-EFC3-42DD-B543-227AC9F8390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842" y="8684821"/>
            <a:ext cx="2971592" cy="457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0744999-45D1-41B7-8BB8-4DD01EEB3FE5}" type="slidenum">
              <a:rPr 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61F3-4BC3-46FF-9041-F50C587FEF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2B061-FAF2-4EBB-A996-394EDB8DF8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DFAC-9A1F-4BEB-822A-1B8A2C882DD4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854-D771-4B06-AA71-D96AB8612670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B4D4-D30A-4D01-B9DC-071704671EA1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BD65-6F6F-4637-BA49-63F155AFC648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3FA1-46E5-4D47-8D56-2779C430C2E7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EBB9-4144-4C60-8B0F-04A08E72A731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70FE-6C5F-46FA-A690-1892E0CFA469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B29-D114-4DCF-A449-FC8AE9A22510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AF7-CAB0-4835-AF14-5088787D43C1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ED7E-1209-4514-B39B-8692FC93723A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C67D-2690-4340-A17F-E9DA4A9515E3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5555-981B-4C28-B195-116FC845E2EC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5409-4BE6-4425-920F-1656DF80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ENERGY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Istvan Laszlo, NOAA/NESDIS/STAR</a:t>
            </a:r>
          </a:p>
          <a:p>
            <a:r>
              <a:rPr lang="en-US" dirty="0" err="1" smtClean="0"/>
              <a:t>Hongqing</a:t>
            </a:r>
            <a:r>
              <a:rPr lang="en-US" dirty="0" smtClean="0"/>
              <a:t> Liu, DELL GS</a:t>
            </a:r>
          </a:p>
          <a:p>
            <a:r>
              <a:rPr lang="en-US" dirty="0" smtClean="0"/>
              <a:t>Vladimir </a:t>
            </a:r>
            <a:r>
              <a:rPr lang="en-US" dirty="0" err="1" smtClean="0"/>
              <a:t>Kondratovich</a:t>
            </a:r>
            <a:r>
              <a:rPr lang="en-US" dirty="0" smtClean="0"/>
              <a:t>, ERT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48400"/>
            <a:ext cx="721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 GOES-R Risk Reduction Annual Review, 21-23 Sep 2011, Huntsville, AL</a:t>
            </a:r>
            <a:endParaRPr lang="en-US" dirty="0"/>
          </a:p>
        </p:txBody>
      </p:sp>
      <p:pic>
        <p:nvPicPr>
          <p:cNvPr id="1026" name="Picture 2" descr="D:\Home\ilaszlo\Documents\NOAA_logos\GOES-R_logo_small-26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24765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GSIP-CONUS DATA ENHANCEMENTS</a:t>
            </a:r>
            <a:br>
              <a:rPr lang="en-US" dirty="0" smtClean="0"/>
            </a:br>
            <a:r>
              <a:rPr lang="en-US" sz="3600" dirty="0" smtClean="0"/>
              <a:t> Gap filling - example 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complicated case: later image is also “damaged” – TI are SI are combined.</a:t>
            </a:r>
            <a:endParaRPr lang="en-US" dirty="0"/>
          </a:p>
        </p:txBody>
      </p:sp>
      <p:pic>
        <p:nvPicPr>
          <p:cNvPr id="12" name="Picture 2" descr="D:\Home\vladimir\My Documents\Science\Progress20110114\TimeInterpolation\sda_at_18_UTC,_day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52246"/>
            <a:ext cx="2438400" cy="1950720"/>
          </a:xfrm>
          <a:prstGeom prst="rect">
            <a:avLst/>
          </a:prstGeom>
          <a:noFill/>
        </p:spPr>
      </p:pic>
      <p:pic>
        <p:nvPicPr>
          <p:cNvPr id="13" name="Picture 3" descr="D:\Home\vladimir\My Documents\Science\Progress20110114\TimeInterpolation\sda_2009-07-27-19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52246"/>
            <a:ext cx="2476500" cy="1981200"/>
          </a:xfrm>
          <a:prstGeom prst="rect">
            <a:avLst/>
          </a:prstGeom>
          <a:noFill/>
        </p:spPr>
      </p:pic>
      <p:pic>
        <p:nvPicPr>
          <p:cNvPr id="14" name="Picture 4" descr="D:\Home\vladimir\My Documents\Science\Progress20110114\TimeInterpolation\sda_2009-07-27-20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52246"/>
            <a:ext cx="2514600" cy="2011680"/>
          </a:xfrm>
          <a:prstGeom prst="rect">
            <a:avLst/>
          </a:prstGeom>
          <a:noFill/>
        </p:spPr>
      </p:pic>
      <p:pic>
        <p:nvPicPr>
          <p:cNvPr id="15" name="Picture 5" descr="D:\Home\vladimir\My Documents\Science\Progress20110114\TimeInterpolation\sda_2009-07-27-19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309646"/>
            <a:ext cx="2476500" cy="1981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00400" y="6290846"/>
            <a:ext cx="216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Gap-filled central image</a:t>
            </a:r>
            <a:endParaRPr lang="en-US" sz="1600" dirty="0"/>
          </a:p>
        </p:txBody>
      </p:sp>
      <p:pic>
        <p:nvPicPr>
          <p:cNvPr id="17" name="Picture 6" descr="D:\Home\vladimir\My Documents\Science\Progress20110114\TimeInterpolation\sda_2009-07-27-20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09646"/>
            <a:ext cx="2514600" cy="20116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67400" y="6290846"/>
            <a:ext cx="1981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Gap-filled right image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42334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24000" y="438584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GSIP-CONUS DATA EVALUATION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Gap-filled data are adjusted</a:t>
            </a:r>
          </a:p>
          <a:p>
            <a:pPr lvl="1"/>
            <a:r>
              <a:rPr lang="en-US" dirty="0" smtClean="0"/>
              <a:t>Applied seasonally-dependent empirical adjustments to clear and overcast GSIP fluxes</a:t>
            </a:r>
          </a:p>
          <a:p>
            <a:pPr lvl="2"/>
            <a:r>
              <a:rPr lang="en-US" dirty="0" smtClean="0"/>
              <a:t>Adjustments were derived from one year of data per satellite</a:t>
            </a:r>
          </a:p>
          <a:p>
            <a:pPr lvl="2"/>
            <a:r>
              <a:rPr lang="en-US" dirty="0" smtClean="0"/>
              <a:t>Adjustment also considered uncertainty in SURFRAD (~ 11 Wm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Adjusted fluxes are compared with data from SURFRAD (7 sites)</a:t>
            </a:r>
          </a:p>
          <a:p>
            <a:pPr lvl="1"/>
            <a:r>
              <a:rPr lang="en-US" dirty="0" smtClean="0"/>
              <a:t>Spatial/temporal representation of ground measurements and that of satellite retrievals differ</a:t>
            </a:r>
          </a:p>
          <a:p>
            <a:pPr lvl="1"/>
            <a:r>
              <a:rPr lang="en-US" dirty="0" smtClean="0"/>
              <a:t>Applied a similarity filter (SF) ≤ 0.5 </a:t>
            </a:r>
          </a:p>
          <a:p>
            <a:pPr lvl="2">
              <a:buNone/>
            </a:pPr>
            <a:r>
              <a:rPr lang="en-US" dirty="0" smtClean="0"/>
              <a:t>	SF = {([(1 – CF)</a:t>
            </a:r>
            <a:r>
              <a:rPr lang="en-US" baseline="30000" dirty="0" smtClean="0"/>
              <a:t>2</a:t>
            </a:r>
            <a:r>
              <a:rPr lang="en-US" dirty="0" smtClean="0"/>
              <a:t> + (CF – R)</a:t>
            </a:r>
            <a:r>
              <a:rPr lang="en-US" baseline="30000" dirty="0" smtClean="0"/>
              <a:t>2</a:t>
            </a:r>
            <a:r>
              <a:rPr lang="en-US" dirty="0" smtClean="0"/>
              <a:t> ]/2)}</a:t>
            </a:r>
            <a:r>
              <a:rPr lang="en-US" baseline="30000" dirty="0" smtClean="0"/>
              <a:t>-1/2 </a:t>
            </a:r>
          </a:p>
          <a:p>
            <a:pPr lvl="2">
              <a:buNone/>
            </a:pPr>
            <a:r>
              <a:rPr lang="en-US" baseline="30000" dirty="0" smtClean="0"/>
              <a:t>		</a:t>
            </a:r>
            <a:r>
              <a:rPr lang="en-US" dirty="0" smtClean="0"/>
              <a:t>CF: GSIP clear fraction</a:t>
            </a:r>
          </a:p>
          <a:p>
            <a:pPr lvl="2">
              <a:buNone/>
            </a:pPr>
            <a:r>
              <a:rPr lang="en-US" dirty="0" smtClean="0"/>
              <a:t>		R: ratio of direct to total </a:t>
            </a:r>
            <a:r>
              <a:rPr lang="en-US" dirty="0" err="1" smtClean="0"/>
              <a:t>downwelling</a:t>
            </a:r>
            <a:r>
              <a:rPr lang="en-US" dirty="0" smtClean="0"/>
              <a:t> flux from ground</a:t>
            </a:r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GSIP-CONUS DATA EVALUATION</a:t>
            </a:r>
            <a:endParaRPr lang="en-US" dirty="0"/>
          </a:p>
        </p:txBody>
      </p:sp>
      <p:pic>
        <p:nvPicPr>
          <p:cNvPr id="4" name="Picture 3" descr="hour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7" y="3127241"/>
            <a:ext cx="4572000" cy="3502152"/>
          </a:xfrm>
          <a:prstGeom prst="rect">
            <a:avLst/>
          </a:prstGeom>
        </p:spPr>
      </p:pic>
      <p:pic>
        <p:nvPicPr>
          <p:cNvPr id="5" name="Picture 4" descr="month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127241"/>
            <a:ext cx="4572009" cy="3502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447800"/>
            <a:ext cx="721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Avg.Rel.Error</a:t>
            </a:r>
            <a:r>
              <a:rPr lang="en-US" dirty="0" smtClean="0"/>
              <a:t>= </a:t>
            </a:r>
            <a:r>
              <a:rPr lang="en-US" sz="2800" dirty="0" smtClean="0"/>
              <a:t>(</a:t>
            </a:r>
            <a:r>
              <a:rPr lang="el-GR" sz="2800" dirty="0" smtClean="0"/>
              <a:t>Σ</a:t>
            </a:r>
            <a:r>
              <a:rPr lang="en-US" dirty="0" smtClean="0"/>
              <a:t>|</a:t>
            </a:r>
            <a:r>
              <a:rPr lang="en-US" dirty="0" err="1" smtClean="0"/>
              <a:t>Fgi</a:t>
            </a:r>
            <a:r>
              <a:rPr lang="en-US" dirty="0" smtClean="0"/>
              <a:t> – </a:t>
            </a:r>
            <a:r>
              <a:rPr lang="en-US" dirty="0" err="1" smtClean="0"/>
              <a:t>Fsi</a:t>
            </a:r>
            <a:r>
              <a:rPr lang="en-US" dirty="0" smtClean="0"/>
              <a:t>|</a:t>
            </a:r>
            <a:r>
              <a:rPr lang="en-US" sz="2800" dirty="0" smtClean="0"/>
              <a:t>)</a:t>
            </a:r>
            <a:r>
              <a:rPr lang="en-US" dirty="0" smtClean="0"/>
              <a:t>/</a:t>
            </a:r>
            <a:r>
              <a:rPr lang="el-GR" sz="2800" dirty="0" smtClean="0"/>
              <a:t>Σ</a:t>
            </a:r>
            <a:r>
              <a:rPr lang="en-US" dirty="0" err="1" smtClean="0"/>
              <a:t>Fsi</a:t>
            </a:r>
            <a:r>
              <a:rPr lang="en-US" dirty="0" smtClean="0"/>
              <a:t>                         Bias =  </a:t>
            </a:r>
            <a:r>
              <a:rPr lang="en-US" sz="3200" dirty="0" smtClean="0"/>
              <a:t>(</a:t>
            </a:r>
            <a:r>
              <a:rPr lang="el-GR" sz="2800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Fgi</a:t>
            </a:r>
            <a:r>
              <a:rPr lang="en-US" dirty="0" smtClean="0"/>
              <a:t> – </a:t>
            </a:r>
            <a:r>
              <a:rPr lang="en-US" dirty="0" err="1" smtClean="0"/>
              <a:t>Fsi</a:t>
            </a:r>
            <a:r>
              <a:rPr lang="en-US" dirty="0" smtClean="0"/>
              <a:t>)</a:t>
            </a:r>
            <a:r>
              <a:rPr lang="en-US" sz="3200" dirty="0" smtClean="0"/>
              <a:t>)</a:t>
            </a:r>
            <a:r>
              <a:rPr lang="en-US" dirty="0" smtClean="0"/>
              <a:t>/</a:t>
            </a:r>
            <a:r>
              <a:rPr lang="el-GR" sz="2800" dirty="0" smtClean="0"/>
              <a:t>Σ</a:t>
            </a:r>
            <a:r>
              <a:rPr lang="en-US" dirty="0" err="1" smtClean="0"/>
              <a:t>Fsi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670041"/>
            <a:ext cx="23311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Hourly averages of GHI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670041"/>
            <a:ext cx="25005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Monthly averages of GHI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057400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GHI; g: GSIP; s: SURFRAD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PARAMETERS</a:t>
            </a:r>
            <a:br>
              <a:rPr lang="en-US" dirty="0" smtClean="0"/>
            </a:br>
            <a:r>
              <a:rPr lang="en-US" sz="3600" dirty="0" smtClean="0"/>
              <a:t>GSIP-CONUS Data</a:t>
            </a:r>
            <a:endParaRPr lang="en-US" dirty="0"/>
          </a:p>
        </p:txBody>
      </p:sp>
      <p:graphicFrame>
        <p:nvGraphicFramePr>
          <p:cNvPr id="4" name="Group 71"/>
          <p:cNvGraphicFramePr>
            <a:graphicFrameLocks/>
          </p:cNvGraphicFramePr>
          <p:nvPr/>
        </p:nvGraphicFramePr>
        <p:xfrm>
          <a:off x="685800" y="1645920"/>
          <a:ext cx="7543800" cy="4724400"/>
        </p:xfrm>
        <a:graphic>
          <a:graphicData uri="http://schemas.openxmlformats.org/drawingml/2006/table">
            <a:tbl>
              <a:tblPr firstRow="1" bandRow="1"/>
              <a:tblGrid>
                <a:gridCol w="5065123"/>
                <a:gridCol w="247867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Validation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insolation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(Amount of solar radiation incident on the surface of the earth)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Midday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insolation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(Average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insolation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available within 1.5 hours of Local Solar Noon)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Ongoing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 sky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insolation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(Average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insolation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during clear sky days (cloud amount &lt; 10%)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Ongoing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 sky days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(Number of clear sky days (cloud amount &lt; 10%)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Ongoing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Diffuse radiation on horizontal surface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Amount of solar radiation incident on the surface of the earth under all-sky conditions with direct radiation from the Sun's beam blocked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normal radiation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(Amount of solar radiation at the Earth's surface on a flat surface perpendicular to the Sun's beam with surrounding sky radiation blocked)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GSIP-V2 SE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SPATIAL RESOLUTION</a:t>
            </a:r>
            <a:br>
              <a:rPr lang="en-US" dirty="0" smtClean="0"/>
            </a:br>
            <a:r>
              <a:rPr lang="en-US" sz="3600" dirty="0" smtClean="0"/>
              <a:t>GSIP-v2 Examples (1)</a:t>
            </a:r>
            <a:endParaRPr lang="en-US" dirty="0"/>
          </a:p>
        </p:txBody>
      </p:sp>
      <p:pic>
        <p:nvPicPr>
          <p:cNvPr id="3" name="Picture 2" descr="GENHEM_pixel_swd_sfc_2045_L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3040"/>
            <a:ext cx="5394960" cy="53949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43000" y="1469572"/>
            <a:ext cx="8021342" cy="4690960"/>
            <a:chOff x="1143000" y="1469572"/>
            <a:chExt cx="8021342" cy="4690960"/>
          </a:xfrm>
        </p:grpSpPr>
        <p:grpSp>
          <p:nvGrpSpPr>
            <p:cNvPr id="12" name="Group 11"/>
            <p:cNvGrpSpPr/>
            <p:nvPr/>
          </p:nvGrpSpPr>
          <p:grpSpPr>
            <a:xfrm>
              <a:off x="1143000" y="1524000"/>
              <a:ext cx="4114800" cy="4267200"/>
              <a:chOff x="1143000" y="1524000"/>
              <a:chExt cx="4114800" cy="4267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43000" y="3429000"/>
                <a:ext cx="838200" cy="9144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1981200" y="1524000"/>
                <a:ext cx="3276600" cy="1905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981200" y="4343400"/>
                <a:ext cx="3276600" cy="14478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323124" y="1469572"/>
              <a:ext cx="3841218" cy="4690960"/>
              <a:chOff x="5323124" y="1469572"/>
              <a:chExt cx="3841218" cy="4690960"/>
            </a:xfrm>
          </p:grpSpPr>
          <p:pic>
            <p:nvPicPr>
              <p:cNvPr id="4" name="Picture 3" descr="GENHEM_pixel_swd_sfc_2045_LG.png"/>
              <p:cNvPicPr>
                <a:picLocks noChangeAspect="1"/>
              </p:cNvPicPr>
              <p:nvPr/>
            </p:nvPicPr>
            <p:blipFill>
              <a:blip r:embed="rId3" cstate="print"/>
              <a:srcRect l="14400" t="4800" r="14400" b="14400"/>
              <a:stretch>
                <a:fillRect/>
              </a:stretch>
            </p:blipFill>
            <p:spPr>
              <a:xfrm>
                <a:off x="5323124" y="1469572"/>
                <a:ext cx="3841218" cy="435913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858000" y="5791200"/>
                <a:ext cx="64312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4 km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492782" y="1469572"/>
            <a:ext cx="3840480" cy="4690960"/>
            <a:chOff x="1492782" y="1469572"/>
            <a:chExt cx="3840480" cy="4690960"/>
          </a:xfrm>
        </p:grpSpPr>
        <p:pic>
          <p:nvPicPr>
            <p:cNvPr id="20" name="Picture 19" descr="GENHEM_swd_sfc_2045_LG.png"/>
            <p:cNvPicPr>
              <a:picLocks noChangeAspect="1"/>
            </p:cNvPicPr>
            <p:nvPr/>
          </p:nvPicPr>
          <p:blipFill>
            <a:blip r:embed="rId4" cstate="print"/>
            <a:srcRect l="14400" t="4800" r="14400" b="14400"/>
            <a:stretch>
              <a:fillRect/>
            </a:stretch>
          </p:blipFill>
          <p:spPr>
            <a:xfrm>
              <a:off x="1492782" y="1469572"/>
              <a:ext cx="3840480" cy="435829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71800" y="5791200"/>
              <a:ext cx="76014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14 km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PARAMETERS</a:t>
            </a:r>
            <a:br>
              <a:rPr lang="en-US" dirty="0" smtClean="0"/>
            </a:br>
            <a:r>
              <a:rPr lang="en-US" sz="3600" dirty="0" smtClean="0"/>
              <a:t>GSIP-v2 Examples</a:t>
            </a:r>
            <a:endParaRPr lang="en-US" dirty="0"/>
          </a:p>
        </p:txBody>
      </p:sp>
      <p:pic>
        <p:nvPicPr>
          <p:cNvPr id="3" name="Picture 2" descr="GENHEM_swd_sfc_clr_2045_clearness.png"/>
          <p:cNvPicPr>
            <a:picLocks noChangeAspect="1"/>
          </p:cNvPicPr>
          <p:nvPr/>
        </p:nvPicPr>
        <p:blipFill>
          <a:blip r:embed="rId2" cstate="print"/>
          <a:srcRect l="2133"/>
          <a:stretch>
            <a:fillRect/>
          </a:stretch>
        </p:blipFill>
        <p:spPr>
          <a:xfrm>
            <a:off x="-5260" y="1798320"/>
            <a:ext cx="4653460" cy="4754880"/>
          </a:xfrm>
          <a:prstGeom prst="rect">
            <a:avLst/>
          </a:prstGeom>
        </p:spPr>
      </p:pic>
      <p:pic>
        <p:nvPicPr>
          <p:cNvPr id="4" name="Picture 3" descr="GENHEM_pixel_DNI_2011_365_2045.png"/>
          <p:cNvPicPr>
            <a:picLocks noChangeAspect="1"/>
          </p:cNvPicPr>
          <p:nvPr/>
        </p:nvPicPr>
        <p:blipFill>
          <a:blip r:embed="rId3" cstate="print"/>
          <a:srcRect l="2133"/>
          <a:stretch>
            <a:fillRect/>
          </a:stretch>
        </p:blipFill>
        <p:spPr>
          <a:xfrm>
            <a:off x="4490540" y="1798320"/>
            <a:ext cx="4653460" cy="47548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ABI FLUX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725454" y="1447800"/>
            <a:ext cx="3189946" cy="3108960"/>
            <a:chOff x="5481614" y="3124200"/>
            <a:chExt cx="3189946" cy="3108960"/>
          </a:xfrm>
        </p:grpSpPr>
        <p:pic>
          <p:nvPicPr>
            <p:cNvPr id="7170" name="Picture 2" descr="D:\Home\hliu.ORBIT1\Desktop\stationloc.png"/>
            <p:cNvPicPr>
              <a:picLocks noChangeAspect="1" noChangeArrowheads="1"/>
            </p:cNvPicPr>
            <p:nvPr/>
          </p:nvPicPr>
          <p:blipFill>
            <a:blip r:embed="rId2" cstate="print"/>
            <a:srcRect l="9249" t="9249" r="9827" b="9827"/>
            <a:stretch>
              <a:fillRect/>
            </a:stretch>
          </p:blipFill>
          <p:spPr bwMode="auto">
            <a:xfrm>
              <a:off x="5562600" y="3124200"/>
              <a:ext cx="3108960" cy="310896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781800" y="3733800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FPK</a:t>
              </a:r>
              <a:endParaRPr lang="en-US" sz="8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1614" y="4432756"/>
              <a:ext cx="4619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KWA</a:t>
              </a:r>
              <a:endParaRPr lang="en-US" sz="8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4038600"/>
              <a:ext cx="4299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DRA</a:t>
              </a:r>
              <a:endParaRPr lang="en-US" sz="800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9902" y="4056356"/>
              <a:ext cx="4187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BER</a:t>
              </a:r>
              <a:endParaRPr lang="en-US" sz="800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4199878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GWN</a:t>
              </a:r>
              <a:endParaRPr lang="en-US" sz="800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5356" y="3994210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COV</a:t>
              </a:r>
              <a:endParaRPr lang="en-US" sz="8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4002" y="3886200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PSU</a:t>
              </a:r>
              <a:endParaRPr lang="en-US" sz="8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53922" y="3935766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BON</a:t>
              </a:r>
              <a:endParaRPr lang="en-US" sz="800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0970" y="3881600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SXF</a:t>
              </a:r>
              <a:endParaRPr lang="en-US" sz="800" b="1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4038600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E13</a:t>
              </a:r>
              <a:endParaRPr lang="en-US" sz="800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1800" y="396240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BOU</a:t>
              </a:r>
              <a:endParaRPr lang="en-US" sz="8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2488" y="4101322"/>
              <a:ext cx="4042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 smtClean="0"/>
                <a:t>TBL</a:t>
              </a:r>
              <a:endParaRPr lang="en-US" sz="800" b="1" i="1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838200" y="2286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VALIDATION SITES AND TIMES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388" y="1773238"/>
            <a:ext cx="6907212" cy="4551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Sites: 12 stations within current GOES domain: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BON, DRA, FPK, GWN, PSU, SXF, TBL (SURFRAD)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 (COVE)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E13 (ARM)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BER, BOU, KWA (CMDL)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Period: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2000.03 – 2009.12 (Terra);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2002.07 – 2009.12 (Aqua) for SURFRAD and COVE stations;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2000.03 – 2006.06 (Terra);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2002.07 – 2005.02 (Aqua) for ARM and CMDL stations.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Retrieval spatial scale: 5 km (from MODIS data/products)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temporal scale: 15-min average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ALL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Validation of retrieved DSR and DIR against ground measurements. </a:t>
            </a:r>
            <a:endParaRPr lang="en-US" dirty="0"/>
          </a:p>
        </p:txBody>
      </p:sp>
      <p:pic>
        <p:nvPicPr>
          <p:cNvPr id="1026" name="Picture 2" descr="D:\Home\hliu.ORBIT1\Desktop\ABISRB_Validation_SolEng\Scatter_Plot_AllSky_DIR_Gnd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572000" cy="3498453"/>
          </a:xfrm>
          <a:prstGeom prst="rect">
            <a:avLst/>
          </a:prstGeom>
          <a:noFill/>
        </p:spPr>
      </p:pic>
      <p:pic>
        <p:nvPicPr>
          <p:cNvPr id="1027" name="Picture 3" descr="D:\Home\hliu.ORBIT1\Desktop\ABISRB_Validation_SolEng\Scatter_Plot_AllSky_DSR_GndCompo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572000" cy="349845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57800" y="2514600"/>
            <a:ext cx="3429000" cy="3200400"/>
            <a:chOff x="5257800" y="2514600"/>
            <a:chExt cx="3429000" cy="3200400"/>
          </a:xfrm>
        </p:grpSpPr>
        <p:sp>
          <p:nvSpPr>
            <p:cNvPr id="7" name="TextBox 6"/>
            <p:cNvSpPr txBox="1"/>
            <p:nvPr/>
          </p:nvSpPr>
          <p:spPr>
            <a:xfrm>
              <a:off x="6019800" y="2514600"/>
              <a:ext cx="2174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Not a good way</a:t>
              </a:r>
              <a:endParaRPr lang="en-US" sz="2400" b="1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257800" y="3124200"/>
              <a:ext cx="3429000" cy="2590800"/>
              <a:chOff x="5257800" y="3124200"/>
              <a:chExt cx="3429000" cy="25908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334000" y="3124200"/>
                <a:ext cx="3352800" cy="25146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5257800" y="3124200"/>
                <a:ext cx="3429000" cy="25908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“GOES SOLAR RADIATION PRODUCTS IN SUPPORT OF RENEWABLE ENERGY” PROJECT</a:t>
            </a:r>
          </a:p>
        </p:txBody>
      </p:sp>
      <p:sp>
        <p:nvSpPr>
          <p:cNvPr id="12293" name="Rectangle 5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19600"/>
          </a:xfrm>
        </p:spPr>
        <p:txBody>
          <a:bodyPr>
            <a:normAutofit/>
          </a:bodyPr>
          <a:lstStyle/>
          <a:p>
            <a:pPr marL="230188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/>
              <a:t>Team: </a:t>
            </a:r>
          </a:p>
          <a:p>
            <a:pPr marL="630238" lvl="1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000" dirty="0" smtClean="0"/>
              <a:t>NOAA/STAR: I. Laszlo (PI), H. Liu (co-I), V. </a:t>
            </a:r>
            <a:r>
              <a:rPr lang="en-US" sz="2000" dirty="0" err="1" smtClean="0"/>
              <a:t>Kondratovich</a:t>
            </a:r>
            <a:r>
              <a:rPr lang="en-US" sz="2000" dirty="0" smtClean="0"/>
              <a:t>; A. </a:t>
            </a:r>
            <a:r>
              <a:rPr lang="en-US" sz="2000" dirty="0" err="1" smtClean="0"/>
              <a:t>Heidinger</a:t>
            </a:r>
            <a:r>
              <a:rPr lang="en-US" sz="2000" dirty="0" smtClean="0"/>
              <a:t>, M. Goldberg, F. </a:t>
            </a:r>
            <a:r>
              <a:rPr lang="en-US" sz="2000" dirty="0" err="1" smtClean="0"/>
              <a:t>Weng</a:t>
            </a:r>
            <a:r>
              <a:rPr lang="en-US" sz="2000" dirty="0" smtClean="0"/>
              <a:t>;</a:t>
            </a:r>
            <a:endParaRPr lang="en-US" sz="2000" i="1" dirty="0" smtClean="0"/>
          </a:p>
          <a:p>
            <a:pPr marL="630238" lvl="1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000" dirty="0" smtClean="0"/>
              <a:t>NOAA/OAR/ESRL: E. Dutton; </a:t>
            </a:r>
          </a:p>
          <a:p>
            <a:pPr marL="630238" lvl="1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000" dirty="0" smtClean="0"/>
              <a:t>US Department of Energy (DOE)/National Renewable Energy Laboratory (NREL): B. Walter, T. </a:t>
            </a:r>
            <a:r>
              <a:rPr lang="en-US" sz="2000" dirty="0" err="1" smtClean="0"/>
              <a:t>Stoffel</a:t>
            </a:r>
            <a:r>
              <a:rPr lang="en-US" sz="2000" dirty="0" smtClean="0"/>
              <a:t>,  M. </a:t>
            </a:r>
            <a:r>
              <a:rPr lang="en-US" sz="2000" dirty="0" err="1" smtClean="0"/>
              <a:t>Sengupta</a:t>
            </a:r>
            <a:endParaRPr lang="en-US" sz="20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887E8-AEAF-4F0A-8B7A-1F859EC66ACD}" type="slidenum">
              <a:rPr lang="en-US" smtClean="0">
                <a:solidFill>
                  <a:srgbClr val="3333CC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3333CC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ALL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92352"/>
          </a:xfrm>
        </p:spPr>
        <p:txBody>
          <a:bodyPr>
            <a:normAutofit/>
          </a:bodyPr>
          <a:lstStyle/>
          <a:p>
            <a:r>
              <a:rPr lang="en-US" dirty="0" smtClean="0"/>
              <a:t>Same cloud fraction from both satellite and ground.</a:t>
            </a:r>
            <a:endParaRPr lang="en-US" dirty="0"/>
          </a:p>
        </p:txBody>
      </p:sp>
      <p:pic>
        <p:nvPicPr>
          <p:cNvPr id="5" name="Picture 5" descr="D:\Home\hliu.ORBIT1\Desktop\ABISRB_Validation_SolEng\Scatter_Plot_AllSky_DSR_GndComposite_SameCl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4572000" cy="3498452"/>
          </a:xfrm>
          <a:prstGeom prst="rect">
            <a:avLst/>
          </a:prstGeom>
          <a:noFill/>
        </p:spPr>
      </p:pic>
      <p:pic>
        <p:nvPicPr>
          <p:cNvPr id="4" name="Picture 4" descr="D:\Home\hliu.ORBIT1\Desktop\ABISRB_Validation_SolEng\Scatter_Plot_AllSky_DIR_GndComposite_SameCl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4572000" cy="349845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05400" y="2514600"/>
            <a:ext cx="3429000" cy="3124200"/>
            <a:chOff x="5257800" y="2590800"/>
            <a:chExt cx="3429000" cy="3124200"/>
          </a:xfrm>
        </p:grpSpPr>
        <p:sp>
          <p:nvSpPr>
            <p:cNvPr id="8" name="TextBox 7"/>
            <p:cNvSpPr txBox="1"/>
            <p:nvPr/>
          </p:nvSpPr>
          <p:spPr>
            <a:xfrm>
              <a:off x="5638800" y="2590800"/>
              <a:ext cx="268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Still not a good way</a:t>
              </a:r>
              <a:endParaRPr lang="en-US" sz="2400" b="1" dirty="0"/>
            </a:p>
          </p:txBody>
        </p:sp>
        <p:grpSp>
          <p:nvGrpSpPr>
            <p:cNvPr id="9" name="Group 13"/>
            <p:cNvGrpSpPr/>
            <p:nvPr/>
          </p:nvGrpSpPr>
          <p:grpSpPr>
            <a:xfrm>
              <a:off x="5257800" y="3124200"/>
              <a:ext cx="3429000" cy="2590800"/>
              <a:chOff x="5257800" y="3124200"/>
              <a:chExt cx="3429000" cy="25908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334000" y="3124200"/>
                <a:ext cx="3352800" cy="25146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257800" y="3124200"/>
                <a:ext cx="3429000" cy="25908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- OVERCAST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Validation of </a:t>
            </a:r>
            <a:r>
              <a:rPr lang="en-US" b="1" dirty="0" smtClean="0"/>
              <a:t>DSR</a:t>
            </a:r>
            <a:r>
              <a:rPr lang="en-US" dirty="0" smtClean="0"/>
              <a:t> against ground measurement:</a:t>
            </a:r>
          </a:p>
          <a:p>
            <a:pPr lvl="1"/>
            <a:r>
              <a:rPr lang="en-US" sz="2600" dirty="0" smtClean="0"/>
              <a:t>Left:   100% cloudy sky is identified by satellite</a:t>
            </a:r>
          </a:p>
          <a:p>
            <a:pPr lvl="1"/>
            <a:r>
              <a:rPr lang="en-US" sz="2600" dirty="0" smtClean="0"/>
              <a:t>Right: both satellite and ground report 100% cloudy sky</a:t>
            </a:r>
          </a:p>
        </p:txBody>
      </p:sp>
      <p:pic>
        <p:nvPicPr>
          <p:cNvPr id="6147" name="Picture 3" descr="D:\Home\hliu.ORBIT1\Desktop\ABISRB_Validation_SolEng\Scatter_Plot_Overcast_DSR_GndCompo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92" y="2895600"/>
            <a:ext cx="4572000" cy="349845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 descr="D:\Home\hliu.ORBIT1\Desktop\ABISRB_Validation_SolEng\Scatter_Plot_Overcast_DSR_GndComposite_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592" y="2895600"/>
            <a:ext cx="4572000" cy="349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OVERCAST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16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Validation of </a:t>
            </a:r>
            <a:r>
              <a:rPr lang="en-US" b="1" dirty="0" smtClean="0"/>
              <a:t>DIR</a:t>
            </a:r>
            <a:r>
              <a:rPr lang="en-US" dirty="0" smtClean="0"/>
              <a:t> against ground measurement:</a:t>
            </a:r>
          </a:p>
          <a:p>
            <a:pPr lvl="1"/>
            <a:r>
              <a:rPr lang="en-US" sz="2600" dirty="0" smtClean="0"/>
              <a:t>Left:   100% cloudy sky is identified by satellite</a:t>
            </a:r>
          </a:p>
          <a:p>
            <a:pPr lvl="1"/>
            <a:r>
              <a:rPr lang="en-US" sz="2600" dirty="0" smtClean="0"/>
              <a:t>Right: both satellite and ground report 100% cloudy sky</a:t>
            </a:r>
            <a:endParaRPr lang="en-US" sz="2600" dirty="0"/>
          </a:p>
        </p:txBody>
      </p:sp>
      <p:pic>
        <p:nvPicPr>
          <p:cNvPr id="1026" name="Picture 2" descr="D:\Home\hliu.ORBIT1\Desktop\ABISRB_Validation_SolEng\Scatter_Plot_Overcast_DIR_Gnd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4572000" cy="3498454"/>
          </a:xfrm>
          <a:prstGeom prst="rect">
            <a:avLst/>
          </a:prstGeom>
          <a:noFill/>
        </p:spPr>
      </p:pic>
      <p:pic>
        <p:nvPicPr>
          <p:cNvPr id="1027" name="Picture 3" descr="D:\Home\hliu.ORBIT1\Desktop\ABISRB_Validation_SolEng\Scatter_Plot_Overcast_DIR_GndComposite_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572000" cy="349845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CLEAR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16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Validation of </a:t>
            </a:r>
            <a:r>
              <a:rPr lang="en-US" b="1" dirty="0" smtClean="0"/>
              <a:t>DSR</a:t>
            </a:r>
            <a:r>
              <a:rPr lang="en-US" dirty="0" smtClean="0"/>
              <a:t> against ground measurement:</a:t>
            </a:r>
          </a:p>
          <a:p>
            <a:pPr lvl="1"/>
            <a:r>
              <a:rPr lang="en-US" sz="2600" dirty="0" smtClean="0"/>
              <a:t>Left:   100% clear sky is identified by satellite</a:t>
            </a:r>
          </a:p>
          <a:p>
            <a:pPr lvl="1"/>
            <a:r>
              <a:rPr lang="en-US" sz="2600" dirty="0" smtClean="0"/>
              <a:t>Right: both satellite and ground report 100% clear sky</a:t>
            </a:r>
            <a:endParaRPr lang="en-US" sz="2600" dirty="0"/>
          </a:p>
        </p:txBody>
      </p:sp>
      <p:pic>
        <p:nvPicPr>
          <p:cNvPr id="2050" name="Picture 2" descr="D:\Home\hliu.ORBIT1\Desktop\ABISRB_Validation_SolEng\Scatter_Plot_ClrSky_DSR_Gnd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6" y="2743200"/>
            <a:ext cx="4572000" cy="3498454"/>
          </a:xfrm>
          <a:prstGeom prst="rect">
            <a:avLst/>
          </a:prstGeom>
          <a:noFill/>
        </p:spPr>
      </p:pic>
      <p:pic>
        <p:nvPicPr>
          <p:cNvPr id="2052" name="Picture 4" descr="D:\Home\hliu.ORBIT1\Desktop\ABISRB_Validation_SolEng\Scatter_Plot_ClrSky_DSR_GndComposite_GndC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496" y="2743200"/>
            <a:ext cx="4572000" cy="349845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CLEAR SKY</a:t>
            </a:r>
            <a:endParaRPr lang="en-US" dirty="0"/>
          </a:p>
        </p:txBody>
      </p:sp>
      <p:pic>
        <p:nvPicPr>
          <p:cNvPr id="3074" name="Picture 2" descr="D:\Home\hliu.ORBIT1\Desktop\ABISRB_Validation_SolEng\Scatter_Plot_ClrSky_DIR_Gnd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6" y="2743200"/>
            <a:ext cx="4572000" cy="3498453"/>
          </a:xfrm>
          <a:prstGeom prst="rect">
            <a:avLst/>
          </a:prstGeom>
          <a:noFill/>
        </p:spPr>
      </p:pic>
      <p:pic>
        <p:nvPicPr>
          <p:cNvPr id="3075" name="Picture 3" descr="D:\Home\hliu.ORBIT1\Desktop\ABISRB_Validation_SolEng\Scatter_Plot_ClrSky_DIR_GndComposite_GndC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656" y="2743200"/>
            <a:ext cx="4572000" cy="3498453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16152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Validation of </a:t>
            </a:r>
            <a:r>
              <a:rPr lang="en-US" sz="3500" b="1" dirty="0" smtClean="0"/>
              <a:t>DIR</a:t>
            </a:r>
            <a:r>
              <a:rPr lang="en-US" sz="3500" dirty="0" smtClean="0"/>
              <a:t> against ground measurement:</a:t>
            </a:r>
          </a:p>
          <a:p>
            <a:pPr lvl="1"/>
            <a:r>
              <a:rPr lang="en-US" dirty="0" smtClean="0"/>
              <a:t>Left:   100% clear sky is identified by satellite</a:t>
            </a:r>
          </a:p>
          <a:p>
            <a:pPr lvl="1"/>
            <a:r>
              <a:rPr lang="en-US" dirty="0" smtClean="0"/>
              <a:t>Right: both satellite and ground report 100% clear 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Enhanced and started characterization of 13-year GSIP-CONUS data; will finish evaluation and will make data available over the Internet</a:t>
            </a:r>
          </a:p>
          <a:p>
            <a:r>
              <a:rPr lang="en-US" dirty="0" smtClean="0"/>
              <a:t>Ready to start routine experimental runs of 4-km SE parameters (GHI and DNI) from GSIP-v2; will evaluate, and pursue transition to operations</a:t>
            </a:r>
          </a:p>
          <a:p>
            <a:r>
              <a:rPr lang="en-US" dirty="0" smtClean="0"/>
              <a:t>Characterized performance of GOES-R ABI algorithm for SE applications:</a:t>
            </a:r>
          </a:p>
          <a:p>
            <a:pPr lvl="1"/>
            <a:r>
              <a:rPr lang="en-US" dirty="0" smtClean="0"/>
              <a:t>good DSR (=GHI) retrievals – PV systems can use data</a:t>
            </a:r>
          </a:p>
          <a:p>
            <a:pPr lvl="1"/>
            <a:r>
              <a:rPr lang="en-US" dirty="0" smtClean="0"/>
              <a:t>large errors of DIR (=DNI*</a:t>
            </a:r>
            <a:r>
              <a:rPr lang="en-US" dirty="0" err="1" smtClean="0"/>
              <a:t>cos</a:t>
            </a:r>
            <a:r>
              <a:rPr lang="en-US" dirty="0" smtClean="0"/>
              <a:t>(SZA)) – need to improve for CSP systems</a:t>
            </a:r>
          </a:p>
          <a:p>
            <a:pPr lvl="2"/>
            <a:r>
              <a:rPr lang="en-US" dirty="0" smtClean="0"/>
              <a:t>Note: satellite data may not be actually this bad – need to design a better way to compare with ground data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RESOURCE DATA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Solar power has been growing at an annual rate of 40% in recent years. By 2025 it could grow to 10% of U.S. power needs.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Sunlight is the fuel for solar power generation technologies. Need to know quality and future availability of the fuel for accurate analysis of system performance.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Variability of sunlight is probably the single greatest uncertainty in a plant’s predicted performance [1].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Solar resource data is used for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Site selection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Predicting annual plant output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Analysis of temporal performance and operating strategy.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Solar resource data needed: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direct normal irradiance (DNI)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diffuse horizontal irradiance (DHI)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global horizontal irradiance (GHI=DNI*</a:t>
            </a:r>
            <a:r>
              <a:rPr lang="en-US" dirty="0" err="1" smtClean="0"/>
              <a:t>cos</a:t>
            </a:r>
            <a:r>
              <a:rPr lang="en-US" dirty="0" smtClean="0"/>
              <a:t>(SZA)+DHI)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Neither current operational nor future GOES-R solar product contain all components as output.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7048404" cy="457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400" dirty="0" smtClean="0"/>
              <a:t>[1] </a:t>
            </a:r>
            <a:r>
              <a:rPr lang="en-US" sz="1400" dirty="0" err="1" smtClean="0"/>
              <a:t>Stoffel</a:t>
            </a:r>
            <a:r>
              <a:rPr lang="en-US" sz="1400" dirty="0" smtClean="0"/>
              <a:t> et al., Concentrating solar power – Best practices handbook for the collection and use of solar resource data, NREL/TP-550-47465, Sep 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“GOES SOLAR RADIATION PRODUCTS IN SUPPORT OF RENEWABLE ENERGY” PROJECT</a:t>
            </a:r>
          </a:p>
        </p:txBody>
      </p:sp>
      <p:sp>
        <p:nvSpPr>
          <p:cNvPr id="12293" name="Rectangle 5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495800"/>
          </a:xfrm>
        </p:spPr>
        <p:txBody>
          <a:bodyPr>
            <a:normAutofit/>
          </a:bodyPr>
          <a:lstStyle/>
          <a:p>
            <a:pPr marL="230188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/>
              <a:t>Objective: </a:t>
            </a:r>
          </a:p>
          <a:p>
            <a:pPr marL="403225" lvl="1" indent="-3175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2000" dirty="0" smtClean="0"/>
              <a:t>Modify/improve and test the geostationary solar radiation budget algorithms such that they meet the requirements of solar energy (SE) applications.</a:t>
            </a:r>
          </a:p>
          <a:p>
            <a:pPr marL="230188" indent="-23018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/>
              <a:t>Tasks: </a:t>
            </a:r>
          </a:p>
          <a:p>
            <a:pPr marL="576263" lvl="1" indent="-292100" eaLnBrk="1" hangingPunct="1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increase spatial resolution of GSIP &amp; GOES-R products (GPSDI,R3);</a:t>
            </a:r>
          </a:p>
          <a:p>
            <a:pPr marL="576263" lvl="1" indent="-292100" eaLnBrk="1" hangingPunct="1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add direct normal and diffuse radiation as products (R3);</a:t>
            </a:r>
          </a:p>
          <a:p>
            <a:pPr marL="576263" lvl="1" indent="-292100" eaLnBrk="1" hangingPunct="1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add tailored products (R3);</a:t>
            </a:r>
          </a:p>
          <a:p>
            <a:pPr marL="576263" lvl="1" indent="-292100" eaLnBrk="1" hangingPunct="1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create and evaluate climatology of GOES-based solar radiation data for renewable energy (R3)</a:t>
            </a:r>
          </a:p>
          <a:p>
            <a:pPr marL="576263" lvl="1" indent="-292100" eaLnBrk="1" hangingPunct="1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Explore “pseudo” forecast of 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887E8-AEAF-4F0A-8B7A-1F859EC66ACD}" type="slidenum">
              <a:rPr lang="en-US" smtClean="0">
                <a:solidFill>
                  <a:srgbClr val="3333CC">
                    <a:lumMod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3333CC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0772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Create climatology of SE parameters from 50-km GSIP-CONUS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Initial assessment of SE climatology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Corrected </a:t>
                      </a:r>
                      <a:r>
                        <a:rPr lang="en-US" dirty="0" smtClean="0"/>
                        <a:t>data (1998-2010)</a:t>
                      </a:r>
                      <a:r>
                        <a:rPr lang="en-US" baseline="0" dirty="0" smtClean="0"/>
                        <a:t> for known problems (gaps , clear/cloudy biases)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Re-evaluated insolation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Started re-calculating and evaluating SE parameters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Revise current GSIP-v2</a:t>
                      </a:r>
                      <a:r>
                        <a:rPr lang="en-US" b="1" baseline="0" dirty="0" smtClean="0"/>
                        <a:t> algorithm for SE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marR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Increased spatial resolution from 14 km to 4 km</a:t>
                      </a:r>
                    </a:p>
                    <a:p>
                      <a:pPr marL="120650" marR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Added capability for calculating direct and diffuse fluxes</a:t>
                      </a:r>
                    </a:p>
                    <a:p>
                      <a:pPr marL="120650" marR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Deriving SE parameters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Revise GOES-R/ABI SW radiation budget</a:t>
                      </a:r>
                      <a:r>
                        <a:rPr lang="en-US" b="1" baseline="0" dirty="0" smtClean="0"/>
                        <a:t> algorithm for SE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Added capability for calculating direct and diffuse fluxes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Initial assessment of direct and diffuse fluxes</a:t>
                      </a:r>
                      <a:endParaRPr lang="en-US" baseline="0" dirty="0" smtClean="0"/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Expanded data base and performed detailed evaluation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Explore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a pseudo forecast capability of insolation for GOES-R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Not (yet) performed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887E8-AEAF-4F0A-8B7A-1F859EC66ACD}" type="slidenum">
              <a:rPr lang="en-US" smtClean="0">
                <a:solidFill>
                  <a:srgbClr val="3333CC">
                    <a:lumMod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031468"/>
            <a:ext cx="810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Note: </a:t>
            </a:r>
            <a:r>
              <a:rPr lang="en-US" dirty="0" smtClean="0"/>
              <a:t>Due to contracting/hiring issues the project start was delayed by almost a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GSIP-CONUS climatology FOR 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FILLING (1)</a:t>
            </a:r>
            <a:br>
              <a:rPr lang="en-US" dirty="0" smtClean="0"/>
            </a:br>
            <a:r>
              <a:rPr lang="en-US" sz="3600" dirty="0" smtClean="0"/>
              <a:t>GSIP-CONUS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For climatology data without gaps are needed</a:t>
            </a:r>
          </a:p>
          <a:p>
            <a:pPr marL="457200" indent="-457200"/>
            <a:r>
              <a:rPr lang="en-US" dirty="0" smtClean="0"/>
              <a:t>Time interpolation, TI </a:t>
            </a:r>
          </a:p>
          <a:p>
            <a:pPr marL="857250" lvl="1" indent="-457200"/>
            <a:r>
              <a:rPr lang="en-US" dirty="0" smtClean="0"/>
              <a:t>uses cell values one hour before and/or one hour after</a:t>
            </a:r>
          </a:p>
          <a:p>
            <a:pPr marL="457200" indent="-457200"/>
            <a:r>
              <a:rPr lang="en-US" dirty="0" smtClean="0"/>
              <a:t>Space interpolation, SI </a:t>
            </a:r>
          </a:p>
          <a:p>
            <a:pPr marL="857250" lvl="1" indent="-457200"/>
            <a:r>
              <a:rPr lang="en-US" dirty="0" smtClean="0"/>
              <a:t>uses “good” neighboring cells </a:t>
            </a:r>
          </a:p>
          <a:p>
            <a:pPr marL="1257300" lvl="2" indent="-457200"/>
            <a:r>
              <a:rPr lang="en-US" dirty="0" smtClean="0"/>
              <a:t>“+” cells have higher correlation with and smaller bias from the true value than “x” cells.  Both are used with “+” cells having higher rank (priority).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28800" y="5105400"/>
          <a:ext cx="13716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FILLING (2)</a:t>
            </a:r>
            <a:br>
              <a:rPr lang="en-US" dirty="0" smtClean="0"/>
            </a:br>
            <a:r>
              <a:rPr lang="en-US" sz="3600" dirty="0" smtClean="0"/>
              <a:t>GSIP-CONUS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Decision tree selects the possible interpolation scheme with highest rank.</a:t>
            </a:r>
          </a:p>
          <a:p>
            <a:r>
              <a:rPr lang="en-US" dirty="0" smtClean="0"/>
              <a:t>Interpolations are iterated on a day worth of data until the last gap is filled or until the limit of iterations is reached (5). </a:t>
            </a:r>
          </a:p>
          <a:p>
            <a:pPr marL="457200" indent="-45720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657600"/>
          <a:ext cx="7924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2377440"/>
                <a:gridCol w="1249680"/>
                <a:gridCol w="1371600"/>
                <a:gridCol w="2133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Rank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residual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Comment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TI (2 neighbors)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8.3%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SZA-adjusted average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 (+)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0.96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7.2%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 (x)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0.92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10.6%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 (neighbor</a:t>
                      </a:r>
                      <a:r>
                        <a:rPr lang="en-US" sz="1800" baseline="0" dirty="0" smtClean="0"/>
                        <a:t> at h-1)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SZA-adjusted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 (</a:t>
                      </a:r>
                      <a:r>
                        <a:rPr lang="en-US" sz="1800" baseline="0" dirty="0" smtClean="0"/>
                        <a:t>neighbor at h+1)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SZA-adjusted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Bad cell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Discarded</a:t>
                      </a:r>
                      <a:endParaRPr lang="en-US" sz="18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GSIP-CONUS DATA ENHANCEMENTS</a:t>
            </a:r>
            <a:br>
              <a:rPr lang="en-US" dirty="0" smtClean="0"/>
            </a:br>
            <a:r>
              <a:rPr lang="en-US" sz="3600" dirty="0" smtClean="0"/>
              <a:t> Gap filling - example (1)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217963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Gap-filled image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3" descr="D:\Home\vladimir\My Documents\Science\Progress20110114\TimeInterpolation\sda_2009-05-15-18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095750" cy="3276600"/>
          </a:xfrm>
          <a:prstGeom prst="rect">
            <a:avLst/>
          </a:prstGeom>
          <a:noFill/>
        </p:spPr>
      </p:pic>
      <p:pic>
        <p:nvPicPr>
          <p:cNvPr id="6" name="Picture 4" descr="D:\Home\vladimir\My Documents\Science\Progress20110114\TimeInterpolation\sda_2009-05-15-1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095750" cy="3276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828800"/>
            <a:ext cx="27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Interpolation (TI)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409-4BE6-4425-920F-1656DF809D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1325</Words>
  <Application>Microsoft Office PowerPoint</Application>
  <PresentationFormat>On-screen Show (4:3)</PresentationFormat>
  <Paragraphs>244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SOLAR ENERGY APPLICATIONS</vt:lpstr>
      <vt:lpstr>THE “GOES SOLAR RADIATION PRODUCTS IN SUPPORT OF RENEWABLE ENERGY” PROJECT</vt:lpstr>
      <vt:lpstr>SOLAR RESOURCE DATA NEED</vt:lpstr>
      <vt:lpstr>THE “GOES SOLAR RADIATION PRODUCTS IN SUPPORT OF RENEWABLE ENERGY” PROJECT</vt:lpstr>
      <vt:lpstr>ACCOMPLISHMENTS</vt:lpstr>
      <vt:lpstr>GSIP-CONUS climatology FOR SE</vt:lpstr>
      <vt:lpstr>GAP FILLING (1) GSIP-CONUS</vt:lpstr>
      <vt:lpstr>GAP FILLING (2) GSIP-CONUS</vt:lpstr>
      <vt:lpstr>GSIP-CONUS DATA ENHANCEMENTS  Gap filling - example (1)</vt:lpstr>
      <vt:lpstr>GSIP-CONUS DATA ENHANCEMENTS  Gap filling - example (2)</vt:lpstr>
      <vt:lpstr>GSIP-CONUS DATA EVALUATION</vt:lpstr>
      <vt:lpstr>GSIP-CONUS DATA EVALUATION</vt:lpstr>
      <vt:lpstr>SE PARAMETERS GSIP-CONUS Data</vt:lpstr>
      <vt:lpstr>GSIP-V2 SE EXAMPLES</vt:lpstr>
      <vt:lpstr>INCREASED SPATIAL RESOLUTION GSIP-v2 Examples (1)</vt:lpstr>
      <vt:lpstr>SE PARAMETERS GSIP-v2 Examples</vt:lpstr>
      <vt:lpstr>GOES-R ABI FLUX EVALUATION</vt:lpstr>
      <vt:lpstr>Slide 18</vt:lpstr>
      <vt:lpstr>VALIDATION – ALL SKY</vt:lpstr>
      <vt:lpstr>VALIDATION – ALL SKY</vt:lpstr>
      <vt:lpstr>VALIDATION - OVERCAST</vt:lpstr>
      <vt:lpstr>VALIDATION – OVERCAST</vt:lpstr>
      <vt:lpstr>VALIDATION – CLEAR SKY</vt:lpstr>
      <vt:lpstr>VALIDATION – CLEAR SKY</vt:lpstr>
      <vt:lpstr>SUMMARY AND PLANS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Istvan Laszlo</dc:creator>
  <cp:lastModifiedBy>Istvan Laszlo</cp:lastModifiedBy>
  <cp:revision>140</cp:revision>
  <dcterms:created xsi:type="dcterms:W3CDTF">2011-09-17T18:19:37Z</dcterms:created>
  <dcterms:modified xsi:type="dcterms:W3CDTF">2011-09-21T15:06:16Z</dcterms:modified>
</cp:coreProperties>
</file>