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0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15F12-A52A-4C4F-99F4-5A5D79F9C715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6D8A2-E928-4B48-905D-EA349B8AC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28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none" baseline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0916" y="2667000"/>
            <a:ext cx="5814484" cy="1743075"/>
          </a:xfrm>
        </p:spPr>
        <p:txBody>
          <a:bodyPr anchor="b" anchorCtr="0"/>
          <a:lstStyle>
            <a:lvl1pPr algn="l">
              <a:defRPr sz="4000" b="1" cap="none" baseline="0">
                <a:solidFill>
                  <a:srgbClr val="00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797168"/>
          </a:xfrm>
        </p:spPr>
        <p:txBody>
          <a:bodyPr anchor="ctr" anchorCtr="0">
            <a:normAutofit/>
          </a:bodyPr>
          <a:lstStyle>
            <a:lvl1pPr algn="l">
              <a:defRPr lang="en-US" sz="4200" b="1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1"/>
            <a:ext cx="8077200" cy="4598376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</a:defRPr>
            </a:lvl1pPr>
            <a:lvl2pPr>
              <a:defRPr sz="2800" b="1">
                <a:latin typeface="+mn-lt"/>
              </a:defRPr>
            </a:lvl2pPr>
            <a:lvl3pPr>
              <a:defRPr sz="2400" b="1">
                <a:latin typeface="+mn-lt"/>
              </a:defRPr>
            </a:lvl3pPr>
            <a:lvl4pPr>
              <a:defRPr sz="2400" b="1">
                <a:latin typeface="+mn-lt"/>
              </a:defRPr>
            </a:lvl4pPr>
            <a:lvl5pPr>
              <a:defRPr sz="24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8077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D4B32-0E0A-E14A-B6B1-D777E45C024A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9759-9ED9-9446-A106-18EC18CD25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0000"/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charset="2"/>
        <a:buChar char="§"/>
        <a:defRPr sz="2400" b="1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Courier New"/>
        <a:buChar char="o"/>
        <a:defRPr sz="2000" b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-18572" y="2961036"/>
            <a:ext cx="9152639" cy="3900806"/>
            <a:chOff x="-8639" y="784123"/>
            <a:chExt cx="9152639" cy="5176872"/>
          </a:xfrm>
        </p:grpSpPr>
        <p:grpSp>
          <p:nvGrpSpPr>
            <p:cNvPr id="102" name="Group 65"/>
            <p:cNvGrpSpPr/>
            <p:nvPr/>
          </p:nvGrpSpPr>
          <p:grpSpPr>
            <a:xfrm>
              <a:off x="-8639" y="784123"/>
              <a:ext cx="9152639" cy="5176872"/>
              <a:chOff x="-8639" y="784123"/>
              <a:chExt cx="9152639" cy="5176872"/>
            </a:xfrm>
          </p:grpSpPr>
          <p:pic>
            <p:nvPicPr>
              <p:cNvPr id="141" name="Picture 140" descr="conceptual_mcs.pn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-8639" y="784123"/>
                <a:ext cx="9152639" cy="5176872"/>
              </a:xfrm>
              <a:prstGeom prst="rect">
                <a:avLst/>
              </a:prstGeom>
            </p:spPr>
          </p:pic>
          <p:sp>
            <p:nvSpPr>
              <p:cNvPr id="142" name="Rectangle 141"/>
              <p:cNvSpPr/>
              <p:nvPr/>
            </p:nvSpPr>
            <p:spPr>
              <a:xfrm>
                <a:off x="7086600" y="2133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943600" y="2286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6172200" y="27432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715000" y="2971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257800" y="31242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58352" y="3376048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Up Arrow 102"/>
            <p:cNvSpPr/>
            <p:nvPr/>
          </p:nvSpPr>
          <p:spPr>
            <a:xfrm>
              <a:off x="2073030" y="2286000"/>
              <a:ext cx="152400" cy="2362200"/>
            </a:xfrm>
            <a:prstGeom prst="upArrow">
              <a:avLst>
                <a:gd name="adj1" fmla="val 50000"/>
                <a:gd name="adj2" fmla="val 1470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Up Arrow 103"/>
            <p:cNvSpPr/>
            <p:nvPr/>
          </p:nvSpPr>
          <p:spPr>
            <a:xfrm flipV="1">
              <a:off x="2500924" y="3505200"/>
              <a:ext cx="152400" cy="1143000"/>
            </a:xfrm>
            <a:prstGeom prst="upArrow">
              <a:avLst>
                <a:gd name="adj1" fmla="val 50000"/>
                <a:gd name="adj2" fmla="val 14709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flipH="1">
              <a:off x="1326662" y="2104293"/>
              <a:ext cx="609600" cy="152400"/>
            </a:xfrm>
            <a:prstGeom prst="rightArrow">
              <a:avLst>
                <a:gd name="adj1" fmla="val 24359"/>
                <a:gd name="adj2" fmla="val 16868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20"/>
            <p:cNvGrpSpPr/>
            <p:nvPr/>
          </p:nvGrpSpPr>
          <p:grpSpPr>
            <a:xfrm>
              <a:off x="2286000" y="3851030"/>
              <a:ext cx="656493" cy="427892"/>
              <a:chOff x="2178538" y="3915507"/>
              <a:chExt cx="656493" cy="427892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2178538" y="3946769"/>
                <a:ext cx="571609" cy="39663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8"/>
              <p:cNvSpPr txBox="1"/>
              <p:nvPr/>
            </p:nvSpPr>
            <p:spPr>
              <a:xfrm>
                <a:off x="2198077" y="3915507"/>
                <a:ext cx="6369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000" b="1" baseline="-25000" dirty="0" err="1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000" b="1" baseline="-25000" dirty="0" err="1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2000" b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7" name="Group 21"/>
            <p:cNvGrpSpPr/>
            <p:nvPr/>
          </p:nvGrpSpPr>
          <p:grpSpPr>
            <a:xfrm>
              <a:off x="1848841" y="2780324"/>
              <a:ext cx="589559" cy="412261"/>
              <a:chOff x="2192215" y="3886200"/>
              <a:chExt cx="513959" cy="412261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192215" y="3894015"/>
                <a:ext cx="502138" cy="4044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209800" y="3886200"/>
                <a:ext cx="4963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000" b="1" baseline="-25000" dirty="0" err="1" smtClean="0">
                    <a:latin typeface="Arial" pitchFamily="34" charset="0"/>
                    <a:cs typeface="Arial" pitchFamily="34" charset="0"/>
                  </a:rPr>
                  <a:t>cu</a:t>
                </a:r>
                <a:endParaRPr lang="en-US" sz="2000" b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387969" y="2032000"/>
              <a:ext cx="4506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r>
                <a:rPr lang="en-US" sz="2400" b="1" baseline="-25000" dirty="0" smtClean="0"/>
                <a:t>T</a:t>
              </a:r>
              <a:endParaRPr lang="en-US" sz="2400" b="1" baseline="-25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003280" y="1976735"/>
              <a:ext cx="520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E</a:t>
              </a:r>
              <a:r>
                <a:rPr lang="en-US" sz="2400" b="1" baseline="-25000" dirty="0" err="1" smtClean="0"/>
                <a:t>ce</a:t>
              </a:r>
              <a:endParaRPr lang="en-US" sz="2400" b="1" baseline="-25000" dirty="0"/>
            </a:p>
          </p:txBody>
        </p:sp>
        <p:sp>
          <p:nvSpPr>
            <p:cNvPr id="110" name="Right Arrow 109"/>
            <p:cNvSpPr/>
            <p:nvPr/>
          </p:nvSpPr>
          <p:spPr>
            <a:xfrm flipH="1">
              <a:off x="457200" y="2362200"/>
              <a:ext cx="609600" cy="152400"/>
            </a:xfrm>
            <a:prstGeom prst="rightArrow">
              <a:avLst>
                <a:gd name="adj1" fmla="val 24359"/>
                <a:gd name="adj2" fmla="val 16868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6200" y="2286000"/>
              <a:ext cx="520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E</a:t>
              </a:r>
              <a:r>
                <a:rPr lang="en-US" sz="2400" b="1" baseline="-25000" dirty="0" err="1" smtClean="0"/>
                <a:t>ce</a:t>
              </a:r>
              <a:endParaRPr lang="en-US" sz="2400" b="1" baseline="-25000" dirty="0"/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2700215" y="2221523"/>
              <a:ext cx="609600" cy="152400"/>
            </a:xfrm>
            <a:prstGeom prst="rightArrow">
              <a:avLst>
                <a:gd name="adj1" fmla="val 24359"/>
                <a:gd name="adj2" fmla="val 16868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" name="Group 83"/>
            <p:cNvGrpSpPr/>
            <p:nvPr/>
          </p:nvGrpSpPr>
          <p:grpSpPr>
            <a:xfrm>
              <a:off x="7405106" y="2129135"/>
              <a:ext cx="1129294" cy="461665"/>
              <a:chOff x="7481306" y="2133600"/>
              <a:chExt cx="1129294" cy="461665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8090906" y="2133600"/>
                <a:ext cx="519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E</a:t>
                </a:r>
                <a:r>
                  <a:rPr lang="en-US" sz="2400" b="1" baseline="-25000" dirty="0" err="1" smtClean="0"/>
                  <a:t>se</a:t>
                </a:r>
                <a:endParaRPr lang="en-US" sz="2400" b="1" baseline="-25000" dirty="0"/>
              </a:p>
            </p:txBody>
          </p:sp>
          <p:sp>
            <p:nvSpPr>
              <p:cNvPr id="136" name="Right Arrow 135"/>
              <p:cNvSpPr/>
              <p:nvPr/>
            </p:nvSpPr>
            <p:spPr>
              <a:xfrm>
                <a:off x="7481306" y="2286000"/>
                <a:ext cx="609600" cy="152400"/>
              </a:xfrm>
              <a:prstGeom prst="rightArrow">
                <a:avLst>
                  <a:gd name="adj1" fmla="val 24359"/>
                  <a:gd name="adj2" fmla="val 16868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24"/>
            <p:cNvGrpSpPr/>
            <p:nvPr/>
          </p:nvGrpSpPr>
          <p:grpSpPr>
            <a:xfrm>
              <a:off x="3124200" y="4114800"/>
              <a:ext cx="1143000" cy="533400"/>
              <a:chOff x="2895600" y="3886200"/>
              <a:chExt cx="1143000" cy="533400"/>
            </a:xfrm>
          </p:grpSpPr>
          <p:sp>
            <p:nvSpPr>
              <p:cNvPr id="133" name="Up Arrow 9"/>
              <p:cNvSpPr/>
              <p:nvPr/>
            </p:nvSpPr>
            <p:spPr>
              <a:xfrm flipV="1">
                <a:off x="2895600" y="3886200"/>
                <a:ext cx="1143000" cy="533400"/>
              </a:xfrm>
              <a:prstGeom prst="upArrow">
                <a:avLst>
                  <a:gd name="adj1" fmla="val 67949"/>
                  <a:gd name="adj2" fmla="val 6333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3220518" y="3886200"/>
                <a:ext cx="5549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sz="2000" b="1" baseline="-25000" dirty="0" err="1" smtClean="0">
                    <a:latin typeface="Arial" pitchFamily="34" charset="0"/>
                    <a:cs typeface="Arial" pitchFamily="34" charset="0"/>
                  </a:rPr>
                  <a:t>sd</a:t>
                </a:r>
                <a:endParaRPr lang="en-US" sz="2000" b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7" name="Picture 116" descr="conceptual_mcs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7086600" y="2057400"/>
              <a:ext cx="228600" cy="381000"/>
            </a:xfrm>
            <a:prstGeom prst="rect">
              <a:avLst/>
            </a:prstGeom>
          </p:spPr>
        </p:pic>
        <p:grpSp>
          <p:nvGrpSpPr>
            <p:cNvPr id="118" name="Group 25"/>
            <p:cNvGrpSpPr/>
            <p:nvPr/>
          </p:nvGrpSpPr>
          <p:grpSpPr>
            <a:xfrm>
              <a:off x="2971800" y="2667000"/>
              <a:ext cx="1469571" cy="685800"/>
              <a:chOff x="2895600" y="2667000"/>
              <a:chExt cx="1143000" cy="533400"/>
            </a:xfrm>
            <a:solidFill>
              <a:schemeClr val="bg1"/>
            </a:solidFill>
          </p:grpSpPr>
          <p:sp>
            <p:nvSpPr>
              <p:cNvPr id="131" name="Up Arrow 8"/>
              <p:cNvSpPr/>
              <p:nvPr/>
            </p:nvSpPr>
            <p:spPr>
              <a:xfrm>
                <a:off x="2895600" y="2667000"/>
                <a:ext cx="1143000" cy="533400"/>
              </a:xfrm>
              <a:prstGeom prst="upArrow">
                <a:avLst>
                  <a:gd name="adj1" fmla="val 67949"/>
                  <a:gd name="adj2" fmla="val 6333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6"/>
              <p:cNvSpPr txBox="1"/>
              <p:nvPr/>
            </p:nvSpPr>
            <p:spPr>
              <a:xfrm>
                <a:off x="3259667" y="2829937"/>
                <a:ext cx="465667" cy="31119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sz="2000" b="1" baseline="-25000" dirty="0" err="1" smtClean="0">
                    <a:latin typeface="Arial" pitchFamily="34" charset="0"/>
                    <a:cs typeface="Arial" pitchFamily="34" charset="0"/>
                  </a:rPr>
                  <a:t>su</a:t>
                </a:r>
                <a:endParaRPr lang="en-US" sz="2000" b="1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9" name="Picture 118" descr="conceptual_mc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248400" y="2438400"/>
              <a:ext cx="381000" cy="457200"/>
            </a:xfrm>
            <a:prstGeom prst="rect">
              <a:avLst/>
            </a:prstGeom>
          </p:spPr>
        </p:pic>
        <p:pic>
          <p:nvPicPr>
            <p:cNvPr id="120" name="Picture 119" descr="conceptual_mc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5410200" y="2590800"/>
              <a:ext cx="381000" cy="457200"/>
            </a:xfrm>
            <a:prstGeom prst="rect">
              <a:avLst/>
            </a:prstGeom>
          </p:spPr>
        </p:pic>
        <p:grpSp>
          <p:nvGrpSpPr>
            <p:cNvPr id="121" name="Group 55"/>
            <p:cNvGrpSpPr/>
            <p:nvPr/>
          </p:nvGrpSpPr>
          <p:grpSpPr>
            <a:xfrm>
              <a:off x="5029200" y="2129135"/>
              <a:ext cx="1129294" cy="461665"/>
              <a:chOff x="4724400" y="2362200"/>
              <a:chExt cx="1129294" cy="461665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5334000" y="2362200"/>
                <a:ext cx="519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/>
                  <a:t>E</a:t>
                </a:r>
                <a:r>
                  <a:rPr lang="en-US" sz="2400" b="1" baseline="-25000" dirty="0" err="1" smtClean="0"/>
                  <a:t>se</a:t>
                </a:r>
                <a:endParaRPr lang="en-US" sz="2400" b="1" baseline="-25000" dirty="0"/>
              </a:p>
            </p:txBody>
          </p:sp>
          <p:sp>
            <p:nvSpPr>
              <p:cNvPr id="130" name="Right Arrow 129"/>
              <p:cNvSpPr/>
              <p:nvPr/>
            </p:nvSpPr>
            <p:spPr>
              <a:xfrm>
                <a:off x="4724400" y="2514600"/>
                <a:ext cx="609600" cy="152400"/>
              </a:xfrm>
              <a:prstGeom prst="rightArrow">
                <a:avLst>
                  <a:gd name="adj1" fmla="val 24359"/>
                  <a:gd name="adj2" fmla="val 168682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2" name="Picture 121" descr="conceptual_mc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4495800" y="2209800"/>
              <a:ext cx="381000" cy="457200"/>
            </a:xfrm>
            <a:prstGeom prst="rect">
              <a:avLst/>
            </a:prstGeom>
          </p:spPr>
        </p:pic>
        <p:pic>
          <p:nvPicPr>
            <p:cNvPr id="123" name="Picture 122" descr="conceptual_mc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4800600" y="2819400"/>
              <a:ext cx="381000" cy="457200"/>
            </a:xfrm>
            <a:prstGeom prst="rect">
              <a:avLst/>
            </a:prstGeom>
          </p:spPr>
        </p:pic>
        <p:sp>
          <p:nvSpPr>
            <p:cNvPr id="124" name="Oval 123"/>
            <p:cNvSpPr/>
            <p:nvPr/>
          </p:nvSpPr>
          <p:spPr>
            <a:xfrm>
              <a:off x="5410201" y="3388962"/>
              <a:ext cx="114946" cy="105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 descr="conceptual_mc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6477000" y="2057400"/>
              <a:ext cx="381000" cy="457200"/>
            </a:xfrm>
            <a:prstGeom prst="rect">
              <a:avLst/>
            </a:prstGeom>
          </p:spPr>
        </p:pic>
        <p:sp>
          <p:nvSpPr>
            <p:cNvPr id="126" name="Oval 125"/>
            <p:cNvSpPr/>
            <p:nvPr/>
          </p:nvSpPr>
          <p:spPr>
            <a:xfrm>
              <a:off x="5867400" y="3018294"/>
              <a:ext cx="114946" cy="105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572000" y="3581400"/>
              <a:ext cx="114946" cy="1059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Cloud 127"/>
            <p:cNvSpPr/>
            <p:nvPr/>
          </p:nvSpPr>
          <p:spPr>
            <a:xfrm>
              <a:off x="4932025" y="4197096"/>
              <a:ext cx="1766576" cy="397060"/>
            </a:xfrm>
            <a:prstGeom prst="cloud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267" y="2328246"/>
            <a:ext cx="6279591" cy="876591"/>
            <a:chOff x="1676400" y="232111"/>
            <a:chExt cx="5248948" cy="910889"/>
          </a:xfrm>
        </p:grpSpPr>
        <p:sp>
          <p:nvSpPr>
            <p:cNvPr id="58" name="Left Brace 57"/>
            <p:cNvSpPr/>
            <p:nvPr/>
          </p:nvSpPr>
          <p:spPr>
            <a:xfrm rot="5400000">
              <a:off x="4072274" y="-1710074"/>
              <a:ext cx="457200" cy="5248948"/>
            </a:xfrm>
            <a:prstGeom prst="leftBrace">
              <a:avLst>
                <a:gd name="adj1" fmla="val 65582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45209" y="232111"/>
              <a:ext cx="1314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NEXRAD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438424" y="2294653"/>
            <a:ext cx="2534604" cy="878347"/>
            <a:chOff x="7391399" y="321102"/>
            <a:chExt cx="1584127" cy="878347"/>
          </a:xfrm>
        </p:grpSpPr>
        <p:sp>
          <p:nvSpPr>
            <p:cNvPr id="61" name="Left Brace 60"/>
            <p:cNvSpPr/>
            <p:nvPr/>
          </p:nvSpPr>
          <p:spPr>
            <a:xfrm rot="5400000">
              <a:off x="7954863" y="178785"/>
              <a:ext cx="457200" cy="1584127"/>
            </a:xfrm>
            <a:prstGeom prst="leftBrace">
              <a:avLst>
                <a:gd name="adj1" fmla="val 61341"/>
                <a:gd name="adj2" fmla="val 50000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62999" y="321102"/>
              <a:ext cx="649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B0F0"/>
                  </a:solidFill>
                </a:rPr>
                <a:t>GOES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>
            <a:off x="4485867" y="3667125"/>
            <a:ext cx="7791" cy="1865608"/>
          </a:xfrm>
          <a:prstGeom prst="straightConnector1">
            <a:avLst/>
          </a:prstGeom>
          <a:ln w="57150" cmpd="sng">
            <a:solidFill>
              <a:srgbClr val="FFCE00"/>
            </a:solidFill>
            <a:prstDash val="sysDash"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672992" y="3620695"/>
            <a:ext cx="32075" cy="1559759"/>
          </a:xfrm>
          <a:prstGeom prst="straightConnector1">
            <a:avLst/>
          </a:prstGeom>
          <a:ln w="57150" cmpd="sng">
            <a:solidFill>
              <a:srgbClr val="0000FF"/>
            </a:solidFill>
            <a:prstDash val="sysDash"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248689" y="3566612"/>
            <a:ext cx="0" cy="1141367"/>
          </a:xfrm>
          <a:prstGeom prst="straightConnector1">
            <a:avLst/>
          </a:prstGeom>
          <a:ln w="57150" cmpd="sng">
            <a:solidFill>
              <a:srgbClr val="01AAFA"/>
            </a:solidFill>
            <a:prstDash val="sysDash"/>
            <a:headEnd type="stealth" w="lg" len="lg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587823" y="3253863"/>
            <a:ext cx="1422338" cy="408475"/>
            <a:chOff x="1514067" y="1966341"/>
            <a:chExt cx="1422338" cy="408475"/>
          </a:xfrm>
        </p:grpSpPr>
        <p:sp>
          <p:nvSpPr>
            <p:cNvPr id="82" name="TextBox 81"/>
            <p:cNvSpPr txBox="1"/>
            <p:nvPr/>
          </p:nvSpPr>
          <p:spPr>
            <a:xfrm>
              <a:off x="1532161" y="1966341"/>
              <a:ext cx="1404244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Convective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514067" y="1966341"/>
              <a:ext cx="1404244" cy="408475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267" y="3173000"/>
            <a:ext cx="1416159" cy="489338"/>
            <a:chOff x="473842" y="1940680"/>
            <a:chExt cx="1001049" cy="814212"/>
          </a:xfrm>
        </p:grpSpPr>
        <p:sp>
          <p:nvSpPr>
            <p:cNvPr id="91" name="TextBox 90"/>
            <p:cNvSpPr txBox="1"/>
            <p:nvPr/>
          </p:nvSpPr>
          <p:spPr>
            <a:xfrm>
              <a:off x="504780" y="1969030"/>
              <a:ext cx="966628" cy="614533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Thick Anvil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73842" y="1940680"/>
              <a:ext cx="1001049" cy="814212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48826" y="3238576"/>
            <a:ext cx="1470413" cy="417619"/>
            <a:chOff x="2961868" y="1966341"/>
            <a:chExt cx="1493518" cy="417619"/>
          </a:xfrm>
        </p:grpSpPr>
        <p:sp>
          <p:nvSpPr>
            <p:cNvPr id="85" name="TextBox 84"/>
            <p:cNvSpPr txBox="1"/>
            <p:nvPr/>
          </p:nvSpPr>
          <p:spPr>
            <a:xfrm>
              <a:off x="2961868" y="1966341"/>
              <a:ext cx="1493518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Stratiform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962710" y="1979815"/>
              <a:ext cx="1469571" cy="404145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00650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355200" y="3067081"/>
            <a:ext cx="1004533" cy="668108"/>
            <a:chOff x="470358" y="1940680"/>
            <a:chExt cx="1004533" cy="814212"/>
          </a:xfrm>
        </p:grpSpPr>
        <p:sp>
          <p:nvSpPr>
            <p:cNvPr id="148" name="TextBox 147"/>
            <p:cNvSpPr txBox="1"/>
            <p:nvPr/>
          </p:nvSpPr>
          <p:spPr>
            <a:xfrm>
              <a:off x="470358" y="2108561"/>
              <a:ext cx="1001050" cy="646331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</a:rPr>
                <a:t>Thick Anvil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473842" y="1940680"/>
              <a:ext cx="1001049" cy="814212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68945" y="3067081"/>
            <a:ext cx="854134" cy="674397"/>
            <a:chOff x="4483607" y="1941905"/>
            <a:chExt cx="854134" cy="818108"/>
          </a:xfrm>
        </p:grpSpPr>
        <p:sp>
          <p:nvSpPr>
            <p:cNvPr id="88" name="TextBox 87"/>
            <p:cNvSpPr txBox="1"/>
            <p:nvPr/>
          </p:nvSpPr>
          <p:spPr>
            <a:xfrm>
              <a:off x="4483607" y="1972340"/>
              <a:ext cx="854134" cy="787673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C000"/>
                  </a:solidFill>
                </a:rPr>
                <a:t>Tran. Anvil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4485867" y="1941905"/>
              <a:ext cx="823653" cy="814212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FFC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475922" y="3238576"/>
            <a:ext cx="2552811" cy="428549"/>
            <a:chOff x="470358" y="1940680"/>
            <a:chExt cx="1004533" cy="490821"/>
          </a:xfrm>
        </p:grpSpPr>
        <p:sp>
          <p:nvSpPr>
            <p:cNvPr id="152" name="TextBox 151"/>
            <p:cNvSpPr txBox="1"/>
            <p:nvPr/>
          </p:nvSpPr>
          <p:spPr>
            <a:xfrm>
              <a:off x="470358" y="1969029"/>
              <a:ext cx="1001050" cy="369332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1AAFA"/>
                  </a:solidFill>
                </a:rPr>
                <a:t>Thin Anvil</a:t>
              </a:r>
              <a:endParaRPr lang="en-US" b="1" dirty="0">
                <a:solidFill>
                  <a:srgbClr val="01AAFA"/>
                </a:solidFill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473842" y="1940680"/>
              <a:ext cx="1001049" cy="490821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01AAF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6688668" y="6476762"/>
            <a:ext cx="240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Feng et al. </a:t>
            </a:r>
            <a:r>
              <a:rPr lang="en-US" b="1" dirty="0" smtClean="0"/>
              <a:t>(2011) JGR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14068" y="3667124"/>
            <a:ext cx="3692768" cy="2809638"/>
            <a:chOff x="1736625" y="2663595"/>
            <a:chExt cx="3468071" cy="3761679"/>
          </a:xfrm>
        </p:grpSpPr>
        <p:grpSp>
          <p:nvGrpSpPr>
            <p:cNvPr id="68" name="Group 67"/>
            <p:cNvGrpSpPr/>
            <p:nvPr/>
          </p:nvGrpSpPr>
          <p:grpSpPr>
            <a:xfrm>
              <a:off x="1736625" y="5744263"/>
              <a:ext cx="3435042" cy="681011"/>
              <a:chOff x="1746558" y="5358998"/>
              <a:chExt cx="3341914" cy="917840"/>
            </a:xfrm>
          </p:grpSpPr>
          <p:sp>
            <p:nvSpPr>
              <p:cNvPr id="75" name="Left Brace 74"/>
              <p:cNvSpPr/>
              <p:nvPr/>
            </p:nvSpPr>
            <p:spPr>
              <a:xfrm rot="16200000" flipV="1">
                <a:off x="3188915" y="3916641"/>
                <a:ext cx="457200" cy="3341914"/>
              </a:xfrm>
              <a:prstGeom prst="leftBrace">
                <a:avLst>
                  <a:gd name="adj1" fmla="val 42258"/>
                  <a:gd name="adj2" fmla="val 5000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073030" y="5654624"/>
                <a:ext cx="2763579" cy="62221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Rain Core</a:t>
                </a:r>
                <a:endParaRPr lang="en-US" sz="2400" b="1" baseline="-25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1769653" y="2663595"/>
              <a:ext cx="3435043" cy="3022599"/>
            </a:xfrm>
            <a:prstGeom prst="roundRect">
              <a:avLst>
                <a:gd name="adj" fmla="val 10079"/>
              </a:avLst>
            </a:prstGeom>
            <a:solidFill>
              <a:srgbClr val="FF0000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268" y="3667125"/>
            <a:ext cx="9037703" cy="3136686"/>
            <a:chOff x="362856" y="3410473"/>
            <a:chExt cx="8736755" cy="3393338"/>
          </a:xfrm>
        </p:grpSpPr>
        <p:grpSp>
          <p:nvGrpSpPr>
            <p:cNvPr id="153" name="Group 152"/>
            <p:cNvGrpSpPr/>
            <p:nvPr/>
          </p:nvGrpSpPr>
          <p:grpSpPr>
            <a:xfrm>
              <a:off x="5247867" y="5755130"/>
              <a:ext cx="3725160" cy="679351"/>
              <a:chOff x="5517080" y="5358998"/>
              <a:chExt cx="3456962" cy="1007844"/>
            </a:xfrm>
          </p:grpSpPr>
          <p:sp>
            <p:nvSpPr>
              <p:cNvPr id="154" name="TextBox 153"/>
              <p:cNvSpPr txBox="1"/>
              <p:nvPr/>
            </p:nvSpPr>
            <p:spPr>
              <a:xfrm>
                <a:off x="5672707" y="5681944"/>
                <a:ext cx="3030505" cy="684898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Anvil Clouds</a:t>
                </a:r>
                <a:endParaRPr lang="en-US" sz="2400" b="1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5" name="Left Brace 154"/>
              <p:cNvSpPr/>
              <p:nvPr/>
            </p:nvSpPr>
            <p:spPr>
              <a:xfrm rot="16200000" flipV="1">
                <a:off x="7016961" y="3859117"/>
                <a:ext cx="457200" cy="3456962"/>
              </a:xfrm>
              <a:prstGeom prst="leftBrace">
                <a:avLst>
                  <a:gd name="adj1" fmla="val 42258"/>
                  <a:gd name="adj2" fmla="val 50000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362856" y="5755128"/>
              <a:ext cx="1373767" cy="1048683"/>
              <a:chOff x="5257298" y="5358998"/>
              <a:chExt cx="4048459" cy="1555763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5257298" y="5681944"/>
                <a:ext cx="4048459" cy="1232817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Anvil Clouds</a:t>
                </a:r>
                <a:endParaRPr lang="en-US" sz="2400" b="1" baseline="-25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0" name="Left Brace 99"/>
              <p:cNvSpPr/>
              <p:nvPr/>
            </p:nvSpPr>
            <p:spPr>
              <a:xfrm rot="16200000" flipV="1">
                <a:off x="7016961" y="3859117"/>
                <a:ext cx="457200" cy="3456962"/>
              </a:xfrm>
              <a:prstGeom prst="leftBrace">
                <a:avLst>
                  <a:gd name="adj1" fmla="val 42258"/>
                  <a:gd name="adj2" fmla="val 50000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Rounded Rectangle 157"/>
            <p:cNvSpPr/>
            <p:nvPr/>
          </p:nvSpPr>
          <p:spPr>
            <a:xfrm>
              <a:off x="5298250" y="3490910"/>
              <a:ext cx="3801361" cy="1663449"/>
            </a:xfrm>
            <a:prstGeom prst="roundRect">
              <a:avLst>
                <a:gd name="adj" fmla="val 10079"/>
              </a:avLst>
            </a:prstGeom>
            <a:solidFill>
              <a:srgbClr val="0000FF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451008" y="3410473"/>
              <a:ext cx="1373767" cy="1126021"/>
            </a:xfrm>
            <a:prstGeom prst="roundRect">
              <a:avLst>
                <a:gd name="adj" fmla="val 10079"/>
              </a:avLst>
            </a:prstGeom>
            <a:solidFill>
              <a:srgbClr val="0000FF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0" y="0"/>
            <a:ext cx="915263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Improving GOES-R Cloud and Precipitation Products Associated with DCSs using NEXRAD Radar Network over Continental USA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1" name="Subtitle 2"/>
          <p:cNvSpPr txBox="1">
            <a:spLocks/>
          </p:cNvSpPr>
          <p:nvPr/>
        </p:nvSpPr>
        <p:spPr>
          <a:xfrm>
            <a:off x="-100439" y="882519"/>
            <a:ext cx="9325011" cy="1201926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Autofit/>
          </a:bodyPr>
          <a:lstStyle/>
          <a:p>
            <a:pPr marL="274320" lvl="0" indent="-274320">
              <a:lnSpc>
                <a:spcPct val="110000"/>
              </a:lnSpc>
              <a:buClr>
                <a:schemeClr val="accent3"/>
              </a:buClr>
              <a:buSzPct val="95000"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PI: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Xiquan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Dong (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NEXRAD&amp;GOES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Classification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</a:t>
            </a:r>
            <a:r>
              <a:rPr lang="en-US" sz="2200" b="1" noProof="0" dirty="0" smtClean="0">
                <a:solidFill>
                  <a:srgbClr val="0000FF"/>
                </a:solidFill>
              </a:rPr>
              <a:t>.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North Dakota</a:t>
            </a:r>
          </a:p>
          <a:p>
            <a:pPr marL="274320" lvl="0" indent="-274320">
              <a:lnSpc>
                <a:spcPct val="110000"/>
              </a:lnSpc>
              <a:buClr>
                <a:schemeClr val="accent3"/>
              </a:buClr>
              <a:buSzPct val="95000"/>
              <a:defRPr/>
            </a:pPr>
            <a:r>
              <a:rPr lang="en-US" sz="2200" b="1" noProof="0" dirty="0" smtClean="0">
                <a:solidFill>
                  <a:srgbClr val="0000FF"/>
                </a:solidFill>
              </a:rPr>
              <a:t>Co-PI: </a:t>
            </a:r>
            <a:r>
              <a:rPr lang="en-US" sz="2200" b="1" noProof="0" dirty="0" err="1" smtClean="0">
                <a:solidFill>
                  <a:srgbClr val="0000FF"/>
                </a:solidFill>
              </a:rPr>
              <a:t>Zhanqing</a:t>
            </a:r>
            <a:r>
              <a:rPr lang="en-US" sz="2200" b="1" noProof="0" dirty="0" smtClean="0">
                <a:solidFill>
                  <a:srgbClr val="0000FF"/>
                </a:solidFill>
              </a:rPr>
              <a:t> Li (</a:t>
            </a:r>
            <a:r>
              <a:rPr lang="en-US" sz="2200" b="1" noProof="0" dirty="0" err="1" smtClean="0">
                <a:solidFill>
                  <a:srgbClr val="0000FF"/>
                </a:solidFill>
              </a:rPr>
              <a:t>MODIS</a:t>
            </a:r>
            <a:r>
              <a:rPr lang="en-US" sz="2200" b="1" noProof="0" dirty="0" err="1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sz="2200" b="1" noProof="0" dirty="0" err="1" smtClean="0">
                <a:solidFill>
                  <a:srgbClr val="0000FF"/>
                </a:solidFill>
              </a:rPr>
              <a:t>Cloud</a:t>
            </a:r>
            <a:r>
              <a:rPr lang="en-US" sz="2200" b="1" noProof="0" dirty="0" smtClean="0">
                <a:solidFill>
                  <a:srgbClr val="0000FF"/>
                </a:solidFill>
              </a:rPr>
              <a:t> Properties), University of Maryland</a:t>
            </a:r>
          </a:p>
          <a:p>
            <a:pPr>
              <a:lnSpc>
                <a:spcPct val="110000"/>
              </a:lnSpc>
            </a:pPr>
            <a:r>
              <a:rPr kumimoji="0" lang="en-US" sz="22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Collaborator:</a:t>
            </a:r>
            <a:r>
              <a:rPr kumimoji="0" lang="en-US" sz="22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</a:rPr>
              <a:t>Bob </a:t>
            </a:r>
            <a:r>
              <a:rPr lang="en-US" sz="2200" b="1" dirty="0" err="1" smtClean="0">
                <a:solidFill>
                  <a:srgbClr val="0000FF"/>
                </a:solidFill>
              </a:rPr>
              <a:t>Kuligowski</a:t>
            </a:r>
            <a:r>
              <a:rPr lang="en-US" sz="2200" b="1" dirty="0" smtClean="0">
                <a:solidFill>
                  <a:srgbClr val="0000FF"/>
                </a:solidFill>
              </a:rPr>
              <a:t> (</a:t>
            </a:r>
            <a:r>
              <a:rPr lang="en-US" sz="2200" b="1" dirty="0" err="1" smtClean="0">
                <a:solidFill>
                  <a:srgbClr val="0000FF"/>
                </a:solidFill>
              </a:rPr>
              <a:t>SCaMPR</a:t>
            </a:r>
            <a:r>
              <a:rPr lang="en-US" sz="2200" b="1" dirty="0" err="1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sz="2200" b="1" dirty="0" err="1" smtClean="0">
                <a:solidFill>
                  <a:srgbClr val="0000FF"/>
                </a:solidFill>
              </a:rPr>
              <a:t>Precipitation</a:t>
            </a:r>
            <a:r>
              <a:rPr lang="en-US" sz="2200" b="1" dirty="0" smtClean="0">
                <a:solidFill>
                  <a:srgbClr val="0000FF"/>
                </a:solidFill>
              </a:rPr>
              <a:t>), NOAA NESDIS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57457" y="2071591"/>
            <a:ext cx="8933798" cy="943902"/>
            <a:chOff x="447267" y="232024"/>
            <a:chExt cx="8525762" cy="943902"/>
          </a:xfrm>
        </p:grpSpPr>
        <p:sp>
          <p:nvSpPr>
            <p:cNvPr id="157" name="TextBox 156"/>
            <p:cNvSpPr txBox="1"/>
            <p:nvPr/>
          </p:nvSpPr>
          <p:spPr>
            <a:xfrm>
              <a:off x="2458675" y="232024"/>
              <a:ext cx="4419842" cy="400110"/>
            </a:xfrm>
            <a:prstGeom prst="rect">
              <a:avLst/>
            </a:prstGeom>
            <a:solidFill>
              <a:srgbClr val="FFFFFF"/>
            </a:solidFill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60066"/>
                  </a:solidFill>
                </a:rPr>
                <a:t>Cold Cloud Shield (GOES)</a:t>
              </a:r>
              <a:endParaRPr lang="en-US" sz="2000" b="1" baseline="-25000" dirty="0">
                <a:solidFill>
                  <a:srgbClr val="660066"/>
                </a:solidFill>
              </a:endParaRPr>
            </a:p>
          </p:txBody>
        </p:sp>
        <p:sp>
          <p:nvSpPr>
            <p:cNvPr id="159" name="Left Brace 158"/>
            <p:cNvSpPr/>
            <p:nvPr/>
          </p:nvSpPr>
          <p:spPr>
            <a:xfrm rot="5400000">
              <a:off x="4459688" y="-3337415"/>
              <a:ext cx="500920" cy="8525762"/>
            </a:xfrm>
            <a:prstGeom prst="leftBrace">
              <a:avLst>
                <a:gd name="adj1" fmla="val 78889"/>
                <a:gd name="adj2" fmla="val 49890"/>
              </a:avLst>
            </a:prstGeom>
            <a:ln w="28575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2490991" y="232024"/>
              <a:ext cx="4419843" cy="400110"/>
            </a:xfrm>
            <a:prstGeom prst="roundRect">
              <a:avLst>
                <a:gd name="adj" fmla="val 26204"/>
              </a:avLst>
            </a:prstGeom>
            <a:noFill/>
            <a:ln w="38100" cmpd="sng">
              <a:solidFill>
                <a:srgbClr val="66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7979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345" y="12762"/>
            <a:ext cx="8182832" cy="6167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Classify Rainfall from DCS Components</a:t>
            </a:r>
            <a:endParaRPr lang="en-US" sz="3200" dirty="0"/>
          </a:p>
        </p:txBody>
      </p:sp>
      <p:pic>
        <p:nvPicPr>
          <p:cNvPr id="5" name="Picture 4" descr="hybrid_GOES11_20110511_2045_HYB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157" y="3528136"/>
            <a:ext cx="3657600" cy="2743200"/>
          </a:xfrm>
          <a:prstGeom prst="rect">
            <a:avLst/>
          </a:prstGeom>
        </p:spPr>
      </p:pic>
      <p:pic>
        <p:nvPicPr>
          <p:cNvPr id="7" name="Picture 6" descr="hybrid_GOES11_20110511_2045_T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157" y="815418"/>
            <a:ext cx="3657600" cy="2743200"/>
          </a:xfrm>
          <a:prstGeom prst="rect">
            <a:avLst/>
          </a:prstGeom>
        </p:spPr>
      </p:pic>
      <p:pic>
        <p:nvPicPr>
          <p:cNvPr id="8" name="Picture 7" descr="scampr_20110511_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757" y="784936"/>
            <a:ext cx="3657600" cy="2743200"/>
          </a:xfrm>
          <a:prstGeom prst="rect">
            <a:avLst/>
          </a:prstGeom>
        </p:spPr>
      </p:pic>
      <p:pic>
        <p:nvPicPr>
          <p:cNvPr id="9" name="Picture 8" descr="q2rad_20110511_20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757" y="3528136"/>
            <a:ext cx="3657600" cy="27432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06842" y="3446241"/>
            <a:ext cx="2812168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Classification</a:t>
            </a:r>
            <a:endParaRPr lang="en-US" sz="2000" b="1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6842" y="710926"/>
            <a:ext cx="281216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IR Temperature</a:t>
            </a:r>
            <a:endParaRPr lang="en-US" sz="2000" b="1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1699" y="695783"/>
            <a:ext cx="281216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SCaMPR</a:t>
            </a:r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Rainfall</a:t>
            </a:r>
            <a:endParaRPr lang="en-US" sz="2000" b="1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1699" y="3446241"/>
            <a:ext cx="281216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Q2 Rainfall</a:t>
            </a:r>
            <a:endParaRPr lang="en-US" sz="2000" b="1" baseline="-2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345" y="6338387"/>
            <a:ext cx="840845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What are the % of rainfall from </a:t>
            </a:r>
            <a:r>
              <a:rPr lang="en-US" sz="2000" b="1" dirty="0" smtClean="0">
                <a:solidFill>
                  <a:srgbClr val="FF0000"/>
                </a:solidFill>
              </a:rPr>
              <a:t>rain core</a:t>
            </a:r>
            <a:r>
              <a:rPr lang="en-US" sz="2000" b="1" dirty="0" smtClean="0">
                <a:solidFill>
                  <a:srgbClr val="000000"/>
                </a:solidFill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</a:rPr>
              <a:t>anvils</a:t>
            </a:r>
            <a:r>
              <a:rPr lang="en-US" sz="2000" b="1" dirty="0" smtClean="0">
                <a:solidFill>
                  <a:srgbClr val="000000"/>
                </a:solidFill>
              </a:rPr>
              <a:t> in </a:t>
            </a:r>
            <a:r>
              <a:rPr lang="en-US" sz="2000" b="1" dirty="0" err="1" smtClean="0">
                <a:solidFill>
                  <a:srgbClr val="000000"/>
                </a:solidFill>
              </a:rPr>
              <a:t>SCaMPR</a:t>
            </a:r>
            <a:r>
              <a:rPr lang="en-US" sz="2000" b="1" dirty="0" smtClean="0">
                <a:solidFill>
                  <a:srgbClr val="000000"/>
                </a:solidFill>
              </a:rPr>
              <a:t> and Q2?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412627" y="1528968"/>
            <a:ext cx="4389238" cy="4485995"/>
            <a:chOff x="2412627" y="1438213"/>
            <a:chExt cx="4389238" cy="4485995"/>
          </a:xfrm>
        </p:grpSpPr>
        <p:sp>
          <p:nvSpPr>
            <p:cNvPr id="13" name="Freeform 12"/>
            <p:cNvSpPr/>
            <p:nvPr/>
          </p:nvSpPr>
          <p:spPr>
            <a:xfrm>
              <a:off x="2412627" y="4157200"/>
              <a:ext cx="710965" cy="1767008"/>
            </a:xfrm>
            <a:custGeom>
              <a:avLst/>
              <a:gdLst>
                <a:gd name="connsiteX0" fmla="*/ 371787 w 710965"/>
                <a:gd name="connsiteY0" fmla="*/ 23666 h 1767008"/>
                <a:gd name="connsiteX1" fmla="*/ 371787 w 710965"/>
                <a:gd name="connsiteY1" fmla="*/ 23666 h 1767008"/>
                <a:gd name="connsiteX2" fmla="*/ 356011 w 710965"/>
                <a:gd name="connsiteY2" fmla="*/ 94661 h 1767008"/>
                <a:gd name="connsiteX3" fmla="*/ 348123 w 710965"/>
                <a:gd name="connsiteY3" fmla="*/ 118327 h 1767008"/>
                <a:gd name="connsiteX4" fmla="*/ 324460 w 710965"/>
                <a:gd name="connsiteY4" fmla="*/ 126215 h 1767008"/>
                <a:gd name="connsiteX5" fmla="*/ 285021 w 710965"/>
                <a:gd name="connsiteY5" fmla="*/ 189323 h 1767008"/>
                <a:gd name="connsiteX6" fmla="*/ 245581 w 710965"/>
                <a:gd name="connsiteY6" fmla="*/ 228765 h 1767008"/>
                <a:gd name="connsiteX7" fmla="*/ 237693 w 710965"/>
                <a:gd name="connsiteY7" fmla="*/ 252430 h 1767008"/>
                <a:gd name="connsiteX8" fmla="*/ 221918 w 710965"/>
                <a:gd name="connsiteY8" fmla="*/ 362868 h 1767008"/>
                <a:gd name="connsiteX9" fmla="*/ 206142 w 710965"/>
                <a:gd name="connsiteY9" fmla="*/ 425975 h 1767008"/>
                <a:gd name="connsiteX10" fmla="*/ 182478 w 710965"/>
                <a:gd name="connsiteY10" fmla="*/ 410198 h 1767008"/>
                <a:gd name="connsiteX11" fmla="*/ 87824 w 710965"/>
                <a:gd name="connsiteY11" fmla="*/ 425975 h 1767008"/>
                <a:gd name="connsiteX12" fmla="*/ 72048 w 710965"/>
                <a:gd name="connsiteY12" fmla="*/ 473306 h 1767008"/>
                <a:gd name="connsiteX13" fmla="*/ 64161 w 710965"/>
                <a:gd name="connsiteY13" fmla="*/ 504860 h 1767008"/>
                <a:gd name="connsiteX14" fmla="*/ 48385 w 710965"/>
                <a:gd name="connsiteY14" fmla="*/ 552190 h 1767008"/>
                <a:gd name="connsiteX15" fmla="*/ 32609 w 710965"/>
                <a:gd name="connsiteY15" fmla="*/ 575855 h 1767008"/>
                <a:gd name="connsiteX16" fmla="*/ 32609 w 710965"/>
                <a:gd name="connsiteY16" fmla="*/ 686293 h 1767008"/>
                <a:gd name="connsiteX17" fmla="*/ 48385 w 710965"/>
                <a:gd name="connsiteY17" fmla="*/ 733624 h 1767008"/>
                <a:gd name="connsiteX18" fmla="*/ 56273 w 710965"/>
                <a:gd name="connsiteY18" fmla="*/ 757289 h 1767008"/>
                <a:gd name="connsiteX19" fmla="*/ 40497 w 710965"/>
                <a:gd name="connsiteY19" fmla="*/ 883504 h 1767008"/>
                <a:gd name="connsiteX20" fmla="*/ 24721 w 710965"/>
                <a:gd name="connsiteY20" fmla="*/ 930835 h 1767008"/>
                <a:gd name="connsiteX21" fmla="*/ 32609 w 710965"/>
                <a:gd name="connsiteY21" fmla="*/ 1049161 h 1767008"/>
                <a:gd name="connsiteX22" fmla="*/ 48385 w 710965"/>
                <a:gd name="connsiteY22" fmla="*/ 1096491 h 1767008"/>
                <a:gd name="connsiteX23" fmla="*/ 40497 w 710965"/>
                <a:gd name="connsiteY23" fmla="*/ 1120157 h 1767008"/>
                <a:gd name="connsiteX24" fmla="*/ 111488 w 710965"/>
                <a:gd name="connsiteY24" fmla="*/ 1167487 h 1767008"/>
                <a:gd name="connsiteX25" fmla="*/ 150927 w 710965"/>
                <a:gd name="connsiteY25" fmla="*/ 1206929 h 1767008"/>
                <a:gd name="connsiteX26" fmla="*/ 143039 w 710965"/>
                <a:gd name="connsiteY26" fmla="*/ 1230595 h 1767008"/>
                <a:gd name="connsiteX27" fmla="*/ 103600 w 710965"/>
                <a:gd name="connsiteY27" fmla="*/ 1222706 h 1767008"/>
                <a:gd name="connsiteX28" fmla="*/ 79936 w 710965"/>
                <a:gd name="connsiteY28" fmla="*/ 1214818 h 1767008"/>
                <a:gd name="connsiteX29" fmla="*/ 56273 w 710965"/>
                <a:gd name="connsiteY29" fmla="*/ 1222706 h 1767008"/>
                <a:gd name="connsiteX30" fmla="*/ 40497 w 710965"/>
                <a:gd name="connsiteY30" fmla="*/ 1246372 h 1767008"/>
                <a:gd name="connsiteX31" fmla="*/ 16833 w 710965"/>
                <a:gd name="connsiteY31" fmla="*/ 1325256 h 1767008"/>
                <a:gd name="connsiteX32" fmla="*/ 1058 w 710965"/>
                <a:gd name="connsiteY32" fmla="*/ 1372586 h 1767008"/>
                <a:gd name="connsiteX33" fmla="*/ 40497 w 710965"/>
                <a:gd name="connsiteY33" fmla="*/ 1490913 h 1767008"/>
                <a:gd name="connsiteX34" fmla="*/ 56273 w 710965"/>
                <a:gd name="connsiteY34" fmla="*/ 1538243 h 1767008"/>
                <a:gd name="connsiteX35" fmla="*/ 64161 w 710965"/>
                <a:gd name="connsiteY35" fmla="*/ 1561909 h 1767008"/>
                <a:gd name="connsiteX36" fmla="*/ 48385 w 710965"/>
                <a:gd name="connsiteY36" fmla="*/ 1648681 h 1767008"/>
                <a:gd name="connsiteX37" fmla="*/ 32609 w 710965"/>
                <a:gd name="connsiteY37" fmla="*/ 1711789 h 1767008"/>
                <a:gd name="connsiteX38" fmla="*/ 40497 w 710965"/>
                <a:gd name="connsiteY38" fmla="*/ 1743342 h 1767008"/>
                <a:gd name="connsiteX39" fmla="*/ 64161 w 710965"/>
                <a:gd name="connsiteY39" fmla="*/ 1751231 h 1767008"/>
                <a:gd name="connsiteX40" fmla="*/ 198254 w 710965"/>
                <a:gd name="connsiteY40" fmla="*/ 1767008 h 1767008"/>
                <a:gd name="connsiteX41" fmla="*/ 332348 w 710965"/>
                <a:gd name="connsiteY41" fmla="*/ 1759119 h 1767008"/>
                <a:gd name="connsiteX42" fmla="*/ 356011 w 710965"/>
                <a:gd name="connsiteY42" fmla="*/ 1751231 h 1767008"/>
                <a:gd name="connsiteX43" fmla="*/ 403338 w 710965"/>
                <a:gd name="connsiteY43" fmla="*/ 1719677 h 1767008"/>
                <a:gd name="connsiteX44" fmla="*/ 427002 w 710965"/>
                <a:gd name="connsiteY44" fmla="*/ 1703900 h 1767008"/>
                <a:gd name="connsiteX45" fmla="*/ 450666 w 710965"/>
                <a:gd name="connsiteY45" fmla="*/ 1688123 h 1767008"/>
                <a:gd name="connsiteX46" fmla="*/ 474329 w 710965"/>
                <a:gd name="connsiteY46" fmla="*/ 1672347 h 1767008"/>
                <a:gd name="connsiteX47" fmla="*/ 529544 w 710965"/>
                <a:gd name="connsiteY47" fmla="*/ 1609239 h 1767008"/>
                <a:gd name="connsiteX48" fmla="*/ 561096 w 710965"/>
                <a:gd name="connsiteY48" fmla="*/ 1561909 h 1767008"/>
                <a:gd name="connsiteX49" fmla="*/ 584759 w 710965"/>
                <a:gd name="connsiteY49" fmla="*/ 1514578 h 1767008"/>
                <a:gd name="connsiteX50" fmla="*/ 592647 w 710965"/>
                <a:gd name="connsiteY50" fmla="*/ 1475136 h 1767008"/>
                <a:gd name="connsiteX51" fmla="*/ 608423 w 710965"/>
                <a:gd name="connsiteY51" fmla="*/ 1348921 h 1767008"/>
                <a:gd name="connsiteX52" fmla="*/ 624199 w 710965"/>
                <a:gd name="connsiteY52" fmla="*/ 1325256 h 1767008"/>
                <a:gd name="connsiteX53" fmla="*/ 671526 w 710965"/>
                <a:gd name="connsiteY53" fmla="*/ 1309479 h 1767008"/>
                <a:gd name="connsiteX54" fmla="*/ 710965 w 710965"/>
                <a:gd name="connsiteY54" fmla="*/ 1238483 h 1767008"/>
                <a:gd name="connsiteX55" fmla="*/ 703077 w 710965"/>
                <a:gd name="connsiteY55" fmla="*/ 1214818 h 1767008"/>
                <a:gd name="connsiteX56" fmla="*/ 655750 w 710965"/>
                <a:gd name="connsiteY56" fmla="*/ 1183264 h 1767008"/>
                <a:gd name="connsiteX57" fmla="*/ 647862 w 710965"/>
                <a:gd name="connsiteY57" fmla="*/ 1041272 h 1767008"/>
                <a:gd name="connsiteX58" fmla="*/ 663638 w 710965"/>
                <a:gd name="connsiteY58" fmla="*/ 993942 h 1767008"/>
                <a:gd name="connsiteX59" fmla="*/ 671526 w 710965"/>
                <a:gd name="connsiteY59" fmla="*/ 970277 h 1767008"/>
                <a:gd name="connsiteX60" fmla="*/ 663638 w 710965"/>
                <a:gd name="connsiteY60" fmla="*/ 915058 h 1767008"/>
                <a:gd name="connsiteX61" fmla="*/ 600535 w 710965"/>
                <a:gd name="connsiteY61" fmla="*/ 859839 h 1767008"/>
                <a:gd name="connsiteX62" fmla="*/ 553208 w 710965"/>
                <a:gd name="connsiteY62" fmla="*/ 844062 h 1767008"/>
                <a:gd name="connsiteX63" fmla="*/ 490105 w 710965"/>
                <a:gd name="connsiteY63" fmla="*/ 788843 h 1767008"/>
                <a:gd name="connsiteX64" fmla="*/ 474329 w 710965"/>
                <a:gd name="connsiteY64" fmla="*/ 741512 h 1767008"/>
                <a:gd name="connsiteX65" fmla="*/ 466441 w 710965"/>
                <a:gd name="connsiteY65" fmla="*/ 709959 h 1767008"/>
                <a:gd name="connsiteX66" fmla="*/ 419114 w 710965"/>
                <a:gd name="connsiteY66" fmla="*/ 678405 h 1767008"/>
                <a:gd name="connsiteX67" fmla="*/ 403338 w 710965"/>
                <a:gd name="connsiteY67" fmla="*/ 654740 h 1767008"/>
                <a:gd name="connsiteX68" fmla="*/ 427002 w 710965"/>
                <a:gd name="connsiteY68" fmla="*/ 583744 h 1767008"/>
                <a:gd name="connsiteX69" fmla="*/ 450666 w 710965"/>
                <a:gd name="connsiteY69" fmla="*/ 567967 h 1767008"/>
                <a:gd name="connsiteX70" fmla="*/ 505881 w 710965"/>
                <a:gd name="connsiteY70" fmla="*/ 560079 h 1767008"/>
                <a:gd name="connsiteX71" fmla="*/ 529544 w 710965"/>
                <a:gd name="connsiteY71" fmla="*/ 512748 h 1767008"/>
                <a:gd name="connsiteX72" fmla="*/ 553208 w 710965"/>
                <a:gd name="connsiteY72" fmla="*/ 433864 h 1767008"/>
                <a:gd name="connsiteX73" fmla="*/ 568984 w 710965"/>
                <a:gd name="connsiteY73" fmla="*/ 410198 h 1767008"/>
                <a:gd name="connsiteX74" fmla="*/ 561096 w 710965"/>
                <a:gd name="connsiteY74" fmla="*/ 354979 h 1767008"/>
                <a:gd name="connsiteX75" fmla="*/ 576871 w 710965"/>
                <a:gd name="connsiteY75" fmla="*/ 276095 h 1767008"/>
                <a:gd name="connsiteX76" fmla="*/ 545320 w 710965"/>
                <a:gd name="connsiteY76" fmla="*/ 228765 h 1767008"/>
                <a:gd name="connsiteX77" fmla="*/ 505881 w 710965"/>
                <a:gd name="connsiteY77" fmla="*/ 197211 h 1767008"/>
                <a:gd name="connsiteX78" fmla="*/ 490105 w 710965"/>
                <a:gd name="connsiteY78" fmla="*/ 173546 h 1767008"/>
                <a:gd name="connsiteX79" fmla="*/ 442778 w 710965"/>
                <a:gd name="connsiteY79" fmla="*/ 157769 h 1767008"/>
                <a:gd name="connsiteX80" fmla="*/ 427002 w 710965"/>
                <a:gd name="connsiteY80" fmla="*/ 134104 h 1767008"/>
                <a:gd name="connsiteX81" fmla="*/ 411226 w 710965"/>
                <a:gd name="connsiteY81" fmla="*/ 86773 h 1767008"/>
                <a:gd name="connsiteX82" fmla="*/ 395451 w 710965"/>
                <a:gd name="connsiteY82" fmla="*/ 23666 h 1767008"/>
                <a:gd name="connsiteX83" fmla="*/ 379675 w 710965"/>
                <a:gd name="connsiteY83" fmla="*/ 0 h 1767008"/>
                <a:gd name="connsiteX84" fmla="*/ 348123 w 710965"/>
                <a:gd name="connsiteY84" fmla="*/ 7889 h 1767008"/>
                <a:gd name="connsiteX85" fmla="*/ 340236 w 710965"/>
                <a:gd name="connsiteY85" fmla="*/ 31554 h 1767008"/>
                <a:gd name="connsiteX86" fmla="*/ 371787 w 710965"/>
                <a:gd name="connsiteY86" fmla="*/ 23666 h 176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710965" h="1767008">
                  <a:moveTo>
                    <a:pt x="371787" y="23666"/>
                  </a:moveTo>
                  <a:lnTo>
                    <a:pt x="371787" y="23666"/>
                  </a:lnTo>
                  <a:cubicBezTo>
                    <a:pt x="366528" y="47331"/>
                    <a:pt x="361890" y="71143"/>
                    <a:pt x="356011" y="94661"/>
                  </a:cubicBezTo>
                  <a:cubicBezTo>
                    <a:pt x="353994" y="102728"/>
                    <a:pt x="354003" y="112447"/>
                    <a:pt x="348123" y="118327"/>
                  </a:cubicBezTo>
                  <a:cubicBezTo>
                    <a:pt x="342244" y="124206"/>
                    <a:pt x="332348" y="123586"/>
                    <a:pt x="324460" y="126215"/>
                  </a:cubicBezTo>
                  <a:cubicBezTo>
                    <a:pt x="267692" y="164062"/>
                    <a:pt x="337591" y="110465"/>
                    <a:pt x="285021" y="189323"/>
                  </a:cubicBezTo>
                  <a:cubicBezTo>
                    <a:pt x="263986" y="220876"/>
                    <a:pt x="277133" y="207729"/>
                    <a:pt x="245581" y="228765"/>
                  </a:cubicBezTo>
                  <a:cubicBezTo>
                    <a:pt x="242952" y="236653"/>
                    <a:pt x="239497" y="244313"/>
                    <a:pt x="237693" y="252430"/>
                  </a:cubicBezTo>
                  <a:cubicBezTo>
                    <a:pt x="222962" y="318726"/>
                    <a:pt x="236242" y="286468"/>
                    <a:pt x="221918" y="362868"/>
                  </a:cubicBezTo>
                  <a:cubicBezTo>
                    <a:pt x="217922" y="384180"/>
                    <a:pt x="206142" y="425975"/>
                    <a:pt x="206142" y="425975"/>
                  </a:cubicBezTo>
                  <a:cubicBezTo>
                    <a:pt x="198254" y="420716"/>
                    <a:pt x="191926" y="410985"/>
                    <a:pt x="182478" y="410198"/>
                  </a:cubicBezTo>
                  <a:cubicBezTo>
                    <a:pt x="140213" y="406676"/>
                    <a:pt x="121158" y="414864"/>
                    <a:pt x="87824" y="425975"/>
                  </a:cubicBezTo>
                  <a:cubicBezTo>
                    <a:pt x="82565" y="441752"/>
                    <a:pt x="76081" y="457172"/>
                    <a:pt x="72048" y="473306"/>
                  </a:cubicBezTo>
                  <a:cubicBezTo>
                    <a:pt x="69419" y="483824"/>
                    <a:pt x="67276" y="494476"/>
                    <a:pt x="64161" y="504860"/>
                  </a:cubicBezTo>
                  <a:cubicBezTo>
                    <a:pt x="59383" y="520789"/>
                    <a:pt x="57609" y="538353"/>
                    <a:pt x="48385" y="552190"/>
                  </a:cubicBezTo>
                  <a:lnTo>
                    <a:pt x="32609" y="575855"/>
                  </a:lnTo>
                  <a:cubicBezTo>
                    <a:pt x="17060" y="622507"/>
                    <a:pt x="18651" y="607193"/>
                    <a:pt x="32609" y="686293"/>
                  </a:cubicBezTo>
                  <a:cubicBezTo>
                    <a:pt x="35499" y="702670"/>
                    <a:pt x="43126" y="717847"/>
                    <a:pt x="48385" y="733624"/>
                  </a:cubicBezTo>
                  <a:lnTo>
                    <a:pt x="56273" y="757289"/>
                  </a:lnTo>
                  <a:cubicBezTo>
                    <a:pt x="50982" y="820785"/>
                    <a:pt x="54866" y="835603"/>
                    <a:pt x="40497" y="883504"/>
                  </a:cubicBezTo>
                  <a:cubicBezTo>
                    <a:pt x="35719" y="899433"/>
                    <a:pt x="24721" y="930835"/>
                    <a:pt x="24721" y="930835"/>
                  </a:cubicBezTo>
                  <a:cubicBezTo>
                    <a:pt x="27350" y="970277"/>
                    <a:pt x="27019" y="1010029"/>
                    <a:pt x="32609" y="1049161"/>
                  </a:cubicBezTo>
                  <a:cubicBezTo>
                    <a:pt x="34961" y="1065624"/>
                    <a:pt x="48385" y="1096491"/>
                    <a:pt x="48385" y="1096491"/>
                  </a:cubicBezTo>
                  <a:cubicBezTo>
                    <a:pt x="45756" y="1104380"/>
                    <a:pt x="40497" y="1111842"/>
                    <a:pt x="40497" y="1120157"/>
                  </a:cubicBezTo>
                  <a:cubicBezTo>
                    <a:pt x="40497" y="1178880"/>
                    <a:pt x="54125" y="1160316"/>
                    <a:pt x="111488" y="1167487"/>
                  </a:cubicBezTo>
                  <a:cubicBezTo>
                    <a:pt x="125292" y="1176690"/>
                    <a:pt x="147641" y="1187209"/>
                    <a:pt x="150927" y="1206929"/>
                  </a:cubicBezTo>
                  <a:cubicBezTo>
                    <a:pt x="152294" y="1215131"/>
                    <a:pt x="145668" y="1222706"/>
                    <a:pt x="143039" y="1230595"/>
                  </a:cubicBezTo>
                  <a:cubicBezTo>
                    <a:pt x="129893" y="1227965"/>
                    <a:pt x="116606" y="1225958"/>
                    <a:pt x="103600" y="1222706"/>
                  </a:cubicBezTo>
                  <a:cubicBezTo>
                    <a:pt x="95534" y="1220689"/>
                    <a:pt x="88251" y="1214818"/>
                    <a:pt x="79936" y="1214818"/>
                  </a:cubicBezTo>
                  <a:cubicBezTo>
                    <a:pt x="71622" y="1214818"/>
                    <a:pt x="64161" y="1220077"/>
                    <a:pt x="56273" y="1222706"/>
                  </a:cubicBezTo>
                  <a:cubicBezTo>
                    <a:pt x="51014" y="1230595"/>
                    <a:pt x="43221" y="1237291"/>
                    <a:pt x="40497" y="1246372"/>
                  </a:cubicBezTo>
                  <a:cubicBezTo>
                    <a:pt x="12812" y="1338662"/>
                    <a:pt x="52333" y="1272003"/>
                    <a:pt x="16833" y="1325256"/>
                  </a:cubicBezTo>
                  <a:cubicBezTo>
                    <a:pt x="11575" y="1341033"/>
                    <a:pt x="-4200" y="1356809"/>
                    <a:pt x="1058" y="1372586"/>
                  </a:cubicBezTo>
                  <a:lnTo>
                    <a:pt x="40497" y="1490913"/>
                  </a:lnTo>
                  <a:lnTo>
                    <a:pt x="56273" y="1538243"/>
                  </a:lnTo>
                  <a:lnTo>
                    <a:pt x="64161" y="1561909"/>
                  </a:lnTo>
                  <a:cubicBezTo>
                    <a:pt x="49518" y="1679060"/>
                    <a:pt x="65222" y="1586943"/>
                    <a:pt x="48385" y="1648681"/>
                  </a:cubicBezTo>
                  <a:cubicBezTo>
                    <a:pt x="42680" y="1669600"/>
                    <a:pt x="32609" y="1711789"/>
                    <a:pt x="32609" y="1711789"/>
                  </a:cubicBezTo>
                  <a:cubicBezTo>
                    <a:pt x="35238" y="1722307"/>
                    <a:pt x="33725" y="1734876"/>
                    <a:pt x="40497" y="1743342"/>
                  </a:cubicBezTo>
                  <a:cubicBezTo>
                    <a:pt x="45691" y="1749835"/>
                    <a:pt x="56008" y="1749600"/>
                    <a:pt x="64161" y="1751231"/>
                  </a:cubicBezTo>
                  <a:cubicBezTo>
                    <a:pt x="99025" y="1758204"/>
                    <a:pt x="166978" y="1763880"/>
                    <a:pt x="198254" y="1767008"/>
                  </a:cubicBezTo>
                  <a:cubicBezTo>
                    <a:pt x="242952" y="1764378"/>
                    <a:pt x="287795" y="1763575"/>
                    <a:pt x="332348" y="1759119"/>
                  </a:cubicBezTo>
                  <a:cubicBezTo>
                    <a:pt x="340621" y="1758292"/>
                    <a:pt x="348743" y="1755269"/>
                    <a:pt x="356011" y="1751231"/>
                  </a:cubicBezTo>
                  <a:cubicBezTo>
                    <a:pt x="372585" y="1742022"/>
                    <a:pt x="387562" y="1730195"/>
                    <a:pt x="403338" y="1719677"/>
                  </a:cubicBezTo>
                  <a:lnTo>
                    <a:pt x="427002" y="1703900"/>
                  </a:lnTo>
                  <a:lnTo>
                    <a:pt x="450666" y="1688123"/>
                  </a:lnTo>
                  <a:lnTo>
                    <a:pt x="474329" y="1672347"/>
                  </a:lnTo>
                  <a:cubicBezTo>
                    <a:pt x="511139" y="1617128"/>
                    <a:pt x="490105" y="1635535"/>
                    <a:pt x="529544" y="1609239"/>
                  </a:cubicBezTo>
                  <a:cubicBezTo>
                    <a:pt x="540061" y="1593462"/>
                    <a:pt x="555100" y="1579897"/>
                    <a:pt x="561096" y="1561909"/>
                  </a:cubicBezTo>
                  <a:cubicBezTo>
                    <a:pt x="571982" y="1529249"/>
                    <a:pt x="564372" y="1545162"/>
                    <a:pt x="584759" y="1514578"/>
                  </a:cubicBezTo>
                  <a:cubicBezTo>
                    <a:pt x="587388" y="1501431"/>
                    <a:pt x="591081" y="1488452"/>
                    <a:pt x="592647" y="1475136"/>
                  </a:cubicBezTo>
                  <a:cubicBezTo>
                    <a:pt x="594136" y="1462482"/>
                    <a:pt x="595356" y="1379413"/>
                    <a:pt x="608423" y="1348921"/>
                  </a:cubicBezTo>
                  <a:cubicBezTo>
                    <a:pt x="612157" y="1340207"/>
                    <a:pt x="616160" y="1330281"/>
                    <a:pt x="624199" y="1325256"/>
                  </a:cubicBezTo>
                  <a:cubicBezTo>
                    <a:pt x="638300" y="1316442"/>
                    <a:pt x="671526" y="1309479"/>
                    <a:pt x="671526" y="1309479"/>
                  </a:cubicBezTo>
                  <a:cubicBezTo>
                    <a:pt x="707689" y="1255229"/>
                    <a:pt x="697081" y="1280136"/>
                    <a:pt x="710965" y="1238483"/>
                  </a:cubicBezTo>
                  <a:cubicBezTo>
                    <a:pt x="708336" y="1230595"/>
                    <a:pt x="708956" y="1220698"/>
                    <a:pt x="703077" y="1214818"/>
                  </a:cubicBezTo>
                  <a:cubicBezTo>
                    <a:pt x="689670" y="1201410"/>
                    <a:pt x="655750" y="1183264"/>
                    <a:pt x="655750" y="1183264"/>
                  </a:cubicBezTo>
                  <a:cubicBezTo>
                    <a:pt x="619970" y="1129592"/>
                    <a:pt x="631326" y="1157032"/>
                    <a:pt x="647862" y="1041272"/>
                  </a:cubicBezTo>
                  <a:cubicBezTo>
                    <a:pt x="650214" y="1024809"/>
                    <a:pt x="658379" y="1009719"/>
                    <a:pt x="663638" y="993942"/>
                  </a:cubicBezTo>
                  <a:lnTo>
                    <a:pt x="671526" y="970277"/>
                  </a:lnTo>
                  <a:cubicBezTo>
                    <a:pt x="668897" y="951871"/>
                    <a:pt x="668980" y="932867"/>
                    <a:pt x="663638" y="915058"/>
                  </a:cubicBezTo>
                  <a:cubicBezTo>
                    <a:pt x="656480" y="891198"/>
                    <a:pt x="617483" y="865489"/>
                    <a:pt x="600535" y="859839"/>
                  </a:cubicBezTo>
                  <a:lnTo>
                    <a:pt x="553208" y="844062"/>
                  </a:lnTo>
                  <a:cubicBezTo>
                    <a:pt x="522903" y="823857"/>
                    <a:pt x="503943" y="819980"/>
                    <a:pt x="490105" y="788843"/>
                  </a:cubicBezTo>
                  <a:cubicBezTo>
                    <a:pt x="483351" y="773646"/>
                    <a:pt x="478362" y="757646"/>
                    <a:pt x="474329" y="741512"/>
                  </a:cubicBezTo>
                  <a:cubicBezTo>
                    <a:pt x="471700" y="730994"/>
                    <a:pt x="473580" y="718118"/>
                    <a:pt x="466441" y="709959"/>
                  </a:cubicBezTo>
                  <a:cubicBezTo>
                    <a:pt x="453956" y="695689"/>
                    <a:pt x="419114" y="678405"/>
                    <a:pt x="419114" y="678405"/>
                  </a:cubicBezTo>
                  <a:cubicBezTo>
                    <a:pt x="413855" y="670517"/>
                    <a:pt x="404385" y="664162"/>
                    <a:pt x="403338" y="654740"/>
                  </a:cubicBezTo>
                  <a:cubicBezTo>
                    <a:pt x="400694" y="630941"/>
                    <a:pt x="409521" y="601226"/>
                    <a:pt x="427002" y="583744"/>
                  </a:cubicBezTo>
                  <a:cubicBezTo>
                    <a:pt x="433705" y="577040"/>
                    <a:pt x="441585" y="570691"/>
                    <a:pt x="450666" y="567967"/>
                  </a:cubicBezTo>
                  <a:cubicBezTo>
                    <a:pt x="468474" y="562624"/>
                    <a:pt x="487476" y="562708"/>
                    <a:pt x="505881" y="560079"/>
                  </a:cubicBezTo>
                  <a:cubicBezTo>
                    <a:pt x="523164" y="534150"/>
                    <a:pt x="521380" y="541324"/>
                    <a:pt x="529544" y="512748"/>
                  </a:cubicBezTo>
                  <a:cubicBezTo>
                    <a:pt x="535056" y="493455"/>
                    <a:pt x="543835" y="447925"/>
                    <a:pt x="553208" y="433864"/>
                  </a:cubicBezTo>
                  <a:lnTo>
                    <a:pt x="568984" y="410198"/>
                  </a:lnTo>
                  <a:cubicBezTo>
                    <a:pt x="566355" y="391792"/>
                    <a:pt x="561096" y="373572"/>
                    <a:pt x="561096" y="354979"/>
                  </a:cubicBezTo>
                  <a:cubicBezTo>
                    <a:pt x="561096" y="318725"/>
                    <a:pt x="567159" y="305237"/>
                    <a:pt x="576871" y="276095"/>
                  </a:cubicBezTo>
                  <a:cubicBezTo>
                    <a:pt x="562532" y="218729"/>
                    <a:pt x="581636" y="265083"/>
                    <a:pt x="545320" y="228765"/>
                  </a:cubicBezTo>
                  <a:cubicBezTo>
                    <a:pt x="509640" y="193083"/>
                    <a:pt x="551949" y="212568"/>
                    <a:pt x="505881" y="197211"/>
                  </a:cubicBezTo>
                  <a:cubicBezTo>
                    <a:pt x="500622" y="189323"/>
                    <a:pt x="498144" y="178571"/>
                    <a:pt x="490105" y="173546"/>
                  </a:cubicBezTo>
                  <a:cubicBezTo>
                    <a:pt x="476004" y="164732"/>
                    <a:pt x="442778" y="157769"/>
                    <a:pt x="442778" y="157769"/>
                  </a:cubicBezTo>
                  <a:cubicBezTo>
                    <a:pt x="437519" y="149881"/>
                    <a:pt x="430852" y="142767"/>
                    <a:pt x="427002" y="134104"/>
                  </a:cubicBezTo>
                  <a:cubicBezTo>
                    <a:pt x="420248" y="118907"/>
                    <a:pt x="414487" y="103080"/>
                    <a:pt x="411226" y="86773"/>
                  </a:cubicBezTo>
                  <a:cubicBezTo>
                    <a:pt x="408227" y="71777"/>
                    <a:pt x="403534" y="39834"/>
                    <a:pt x="395451" y="23666"/>
                  </a:cubicBezTo>
                  <a:cubicBezTo>
                    <a:pt x="391211" y="15186"/>
                    <a:pt x="384934" y="7889"/>
                    <a:pt x="379675" y="0"/>
                  </a:cubicBezTo>
                  <a:cubicBezTo>
                    <a:pt x="369158" y="2630"/>
                    <a:pt x="356588" y="1116"/>
                    <a:pt x="348123" y="7889"/>
                  </a:cubicBezTo>
                  <a:cubicBezTo>
                    <a:pt x="341630" y="13084"/>
                    <a:pt x="343954" y="24117"/>
                    <a:pt x="340236" y="31554"/>
                  </a:cubicBezTo>
                  <a:cubicBezTo>
                    <a:pt x="338573" y="34880"/>
                    <a:pt x="366528" y="24981"/>
                    <a:pt x="371787" y="23666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RC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090900" y="4157200"/>
              <a:ext cx="710965" cy="1767008"/>
            </a:xfrm>
            <a:custGeom>
              <a:avLst/>
              <a:gdLst>
                <a:gd name="connsiteX0" fmla="*/ 371787 w 710965"/>
                <a:gd name="connsiteY0" fmla="*/ 23666 h 1767008"/>
                <a:gd name="connsiteX1" fmla="*/ 371787 w 710965"/>
                <a:gd name="connsiteY1" fmla="*/ 23666 h 1767008"/>
                <a:gd name="connsiteX2" fmla="*/ 356011 w 710965"/>
                <a:gd name="connsiteY2" fmla="*/ 94661 h 1767008"/>
                <a:gd name="connsiteX3" fmla="*/ 348123 w 710965"/>
                <a:gd name="connsiteY3" fmla="*/ 118327 h 1767008"/>
                <a:gd name="connsiteX4" fmla="*/ 324460 w 710965"/>
                <a:gd name="connsiteY4" fmla="*/ 126215 h 1767008"/>
                <a:gd name="connsiteX5" fmla="*/ 285021 w 710965"/>
                <a:gd name="connsiteY5" fmla="*/ 189323 h 1767008"/>
                <a:gd name="connsiteX6" fmla="*/ 245581 w 710965"/>
                <a:gd name="connsiteY6" fmla="*/ 228765 h 1767008"/>
                <a:gd name="connsiteX7" fmla="*/ 237693 w 710965"/>
                <a:gd name="connsiteY7" fmla="*/ 252430 h 1767008"/>
                <a:gd name="connsiteX8" fmla="*/ 221918 w 710965"/>
                <a:gd name="connsiteY8" fmla="*/ 362868 h 1767008"/>
                <a:gd name="connsiteX9" fmla="*/ 206142 w 710965"/>
                <a:gd name="connsiteY9" fmla="*/ 425975 h 1767008"/>
                <a:gd name="connsiteX10" fmla="*/ 182478 w 710965"/>
                <a:gd name="connsiteY10" fmla="*/ 410198 h 1767008"/>
                <a:gd name="connsiteX11" fmla="*/ 87824 w 710965"/>
                <a:gd name="connsiteY11" fmla="*/ 425975 h 1767008"/>
                <a:gd name="connsiteX12" fmla="*/ 72048 w 710965"/>
                <a:gd name="connsiteY12" fmla="*/ 473306 h 1767008"/>
                <a:gd name="connsiteX13" fmla="*/ 64161 w 710965"/>
                <a:gd name="connsiteY13" fmla="*/ 504860 h 1767008"/>
                <a:gd name="connsiteX14" fmla="*/ 48385 w 710965"/>
                <a:gd name="connsiteY14" fmla="*/ 552190 h 1767008"/>
                <a:gd name="connsiteX15" fmla="*/ 32609 w 710965"/>
                <a:gd name="connsiteY15" fmla="*/ 575855 h 1767008"/>
                <a:gd name="connsiteX16" fmla="*/ 32609 w 710965"/>
                <a:gd name="connsiteY16" fmla="*/ 686293 h 1767008"/>
                <a:gd name="connsiteX17" fmla="*/ 48385 w 710965"/>
                <a:gd name="connsiteY17" fmla="*/ 733624 h 1767008"/>
                <a:gd name="connsiteX18" fmla="*/ 56273 w 710965"/>
                <a:gd name="connsiteY18" fmla="*/ 757289 h 1767008"/>
                <a:gd name="connsiteX19" fmla="*/ 40497 w 710965"/>
                <a:gd name="connsiteY19" fmla="*/ 883504 h 1767008"/>
                <a:gd name="connsiteX20" fmla="*/ 24721 w 710965"/>
                <a:gd name="connsiteY20" fmla="*/ 930835 h 1767008"/>
                <a:gd name="connsiteX21" fmla="*/ 32609 w 710965"/>
                <a:gd name="connsiteY21" fmla="*/ 1049161 h 1767008"/>
                <a:gd name="connsiteX22" fmla="*/ 48385 w 710965"/>
                <a:gd name="connsiteY22" fmla="*/ 1096491 h 1767008"/>
                <a:gd name="connsiteX23" fmla="*/ 40497 w 710965"/>
                <a:gd name="connsiteY23" fmla="*/ 1120157 h 1767008"/>
                <a:gd name="connsiteX24" fmla="*/ 111488 w 710965"/>
                <a:gd name="connsiteY24" fmla="*/ 1167487 h 1767008"/>
                <a:gd name="connsiteX25" fmla="*/ 150927 w 710965"/>
                <a:gd name="connsiteY25" fmla="*/ 1206929 h 1767008"/>
                <a:gd name="connsiteX26" fmla="*/ 143039 w 710965"/>
                <a:gd name="connsiteY26" fmla="*/ 1230595 h 1767008"/>
                <a:gd name="connsiteX27" fmla="*/ 103600 w 710965"/>
                <a:gd name="connsiteY27" fmla="*/ 1222706 h 1767008"/>
                <a:gd name="connsiteX28" fmla="*/ 79936 w 710965"/>
                <a:gd name="connsiteY28" fmla="*/ 1214818 h 1767008"/>
                <a:gd name="connsiteX29" fmla="*/ 56273 w 710965"/>
                <a:gd name="connsiteY29" fmla="*/ 1222706 h 1767008"/>
                <a:gd name="connsiteX30" fmla="*/ 40497 w 710965"/>
                <a:gd name="connsiteY30" fmla="*/ 1246372 h 1767008"/>
                <a:gd name="connsiteX31" fmla="*/ 16833 w 710965"/>
                <a:gd name="connsiteY31" fmla="*/ 1325256 h 1767008"/>
                <a:gd name="connsiteX32" fmla="*/ 1058 w 710965"/>
                <a:gd name="connsiteY32" fmla="*/ 1372586 h 1767008"/>
                <a:gd name="connsiteX33" fmla="*/ 40497 w 710965"/>
                <a:gd name="connsiteY33" fmla="*/ 1490913 h 1767008"/>
                <a:gd name="connsiteX34" fmla="*/ 56273 w 710965"/>
                <a:gd name="connsiteY34" fmla="*/ 1538243 h 1767008"/>
                <a:gd name="connsiteX35" fmla="*/ 64161 w 710965"/>
                <a:gd name="connsiteY35" fmla="*/ 1561909 h 1767008"/>
                <a:gd name="connsiteX36" fmla="*/ 48385 w 710965"/>
                <a:gd name="connsiteY36" fmla="*/ 1648681 h 1767008"/>
                <a:gd name="connsiteX37" fmla="*/ 32609 w 710965"/>
                <a:gd name="connsiteY37" fmla="*/ 1711789 h 1767008"/>
                <a:gd name="connsiteX38" fmla="*/ 40497 w 710965"/>
                <a:gd name="connsiteY38" fmla="*/ 1743342 h 1767008"/>
                <a:gd name="connsiteX39" fmla="*/ 64161 w 710965"/>
                <a:gd name="connsiteY39" fmla="*/ 1751231 h 1767008"/>
                <a:gd name="connsiteX40" fmla="*/ 198254 w 710965"/>
                <a:gd name="connsiteY40" fmla="*/ 1767008 h 1767008"/>
                <a:gd name="connsiteX41" fmla="*/ 332348 w 710965"/>
                <a:gd name="connsiteY41" fmla="*/ 1759119 h 1767008"/>
                <a:gd name="connsiteX42" fmla="*/ 356011 w 710965"/>
                <a:gd name="connsiteY42" fmla="*/ 1751231 h 1767008"/>
                <a:gd name="connsiteX43" fmla="*/ 403338 w 710965"/>
                <a:gd name="connsiteY43" fmla="*/ 1719677 h 1767008"/>
                <a:gd name="connsiteX44" fmla="*/ 427002 w 710965"/>
                <a:gd name="connsiteY44" fmla="*/ 1703900 h 1767008"/>
                <a:gd name="connsiteX45" fmla="*/ 450666 w 710965"/>
                <a:gd name="connsiteY45" fmla="*/ 1688123 h 1767008"/>
                <a:gd name="connsiteX46" fmla="*/ 474329 w 710965"/>
                <a:gd name="connsiteY46" fmla="*/ 1672347 h 1767008"/>
                <a:gd name="connsiteX47" fmla="*/ 529544 w 710965"/>
                <a:gd name="connsiteY47" fmla="*/ 1609239 h 1767008"/>
                <a:gd name="connsiteX48" fmla="*/ 561096 w 710965"/>
                <a:gd name="connsiteY48" fmla="*/ 1561909 h 1767008"/>
                <a:gd name="connsiteX49" fmla="*/ 584759 w 710965"/>
                <a:gd name="connsiteY49" fmla="*/ 1514578 h 1767008"/>
                <a:gd name="connsiteX50" fmla="*/ 592647 w 710965"/>
                <a:gd name="connsiteY50" fmla="*/ 1475136 h 1767008"/>
                <a:gd name="connsiteX51" fmla="*/ 608423 w 710965"/>
                <a:gd name="connsiteY51" fmla="*/ 1348921 h 1767008"/>
                <a:gd name="connsiteX52" fmla="*/ 624199 w 710965"/>
                <a:gd name="connsiteY52" fmla="*/ 1325256 h 1767008"/>
                <a:gd name="connsiteX53" fmla="*/ 671526 w 710965"/>
                <a:gd name="connsiteY53" fmla="*/ 1309479 h 1767008"/>
                <a:gd name="connsiteX54" fmla="*/ 710965 w 710965"/>
                <a:gd name="connsiteY54" fmla="*/ 1238483 h 1767008"/>
                <a:gd name="connsiteX55" fmla="*/ 703077 w 710965"/>
                <a:gd name="connsiteY55" fmla="*/ 1214818 h 1767008"/>
                <a:gd name="connsiteX56" fmla="*/ 655750 w 710965"/>
                <a:gd name="connsiteY56" fmla="*/ 1183264 h 1767008"/>
                <a:gd name="connsiteX57" fmla="*/ 647862 w 710965"/>
                <a:gd name="connsiteY57" fmla="*/ 1041272 h 1767008"/>
                <a:gd name="connsiteX58" fmla="*/ 663638 w 710965"/>
                <a:gd name="connsiteY58" fmla="*/ 993942 h 1767008"/>
                <a:gd name="connsiteX59" fmla="*/ 671526 w 710965"/>
                <a:gd name="connsiteY59" fmla="*/ 970277 h 1767008"/>
                <a:gd name="connsiteX60" fmla="*/ 663638 w 710965"/>
                <a:gd name="connsiteY60" fmla="*/ 915058 h 1767008"/>
                <a:gd name="connsiteX61" fmla="*/ 600535 w 710965"/>
                <a:gd name="connsiteY61" fmla="*/ 859839 h 1767008"/>
                <a:gd name="connsiteX62" fmla="*/ 553208 w 710965"/>
                <a:gd name="connsiteY62" fmla="*/ 844062 h 1767008"/>
                <a:gd name="connsiteX63" fmla="*/ 490105 w 710965"/>
                <a:gd name="connsiteY63" fmla="*/ 788843 h 1767008"/>
                <a:gd name="connsiteX64" fmla="*/ 474329 w 710965"/>
                <a:gd name="connsiteY64" fmla="*/ 741512 h 1767008"/>
                <a:gd name="connsiteX65" fmla="*/ 466441 w 710965"/>
                <a:gd name="connsiteY65" fmla="*/ 709959 h 1767008"/>
                <a:gd name="connsiteX66" fmla="*/ 419114 w 710965"/>
                <a:gd name="connsiteY66" fmla="*/ 678405 h 1767008"/>
                <a:gd name="connsiteX67" fmla="*/ 403338 w 710965"/>
                <a:gd name="connsiteY67" fmla="*/ 654740 h 1767008"/>
                <a:gd name="connsiteX68" fmla="*/ 427002 w 710965"/>
                <a:gd name="connsiteY68" fmla="*/ 583744 h 1767008"/>
                <a:gd name="connsiteX69" fmla="*/ 450666 w 710965"/>
                <a:gd name="connsiteY69" fmla="*/ 567967 h 1767008"/>
                <a:gd name="connsiteX70" fmla="*/ 505881 w 710965"/>
                <a:gd name="connsiteY70" fmla="*/ 560079 h 1767008"/>
                <a:gd name="connsiteX71" fmla="*/ 529544 w 710965"/>
                <a:gd name="connsiteY71" fmla="*/ 512748 h 1767008"/>
                <a:gd name="connsiteX72" fmla="*/ 553208 w 710965"/>
                <a:gd name="connsiteY72" fmla="*/ 433864 h 1767008"/>
                <a:gd name="connsiteX73" fmla="*/ 568984 w 710965"/>
                <a:gd name="connsiteY73" fmla="*/ 410198 h 1767008"/>
                <a:gd name="connsiteX74" fmla="*/ 561096 w 710965"/>
                <a:gd name="connsiteY74" fmla="*/ 354979 h 1767008"/>
                <a:gd name="connsiteX75" fmla="*/ 576871 w 710965"/>
                <a:gd name="connsiteY75" fmla="*/ 276095 h 1767008"/>
                <a:gd name="connsiteX76" fmla="*/ 545320 w 710965"/>
                <a:gd name="connsiteY76" fmla="*/ 228765 h 1767008"/>
                <a:gd name="connsiteX77" fmla="*/ 505881 w 710965"/>
                <a:gd name="connsiteY77" fmla="*/ 197211 h 1767008"/>
                <a:gd name="connsiteX78" fmla="*/ 490105 w 710965"/>
                <a:gd name="connsiteY78" fmla="*/ 173546 h 1767008"/>
                <a:gd name="connsiteX79" fmla="*/ 442778 w 710965"/>
                <a:gd name="connsiteY79" fmla="*/ 157769 h 1767008"/>
                <a:gd name="connsiteX80" fmla="*/ 427002 w 710965"/>
                <a:gd name="connsiteY80" fmla="*/ 134104 h 1767008"/>
                <a:gd name="connsiteX81" fmla="*/ 411226 w 710965"/>
                <a:gd name="connsiteY81" fmla="*/ 86773 h 1767008"/>
                <a:gd name="connsiteX82" fmla="*/ 395451 w 710965"/>
                <a:gd name="connsiteY82" fmla="*/ 23666 h 1767008"/>
                <a:gd name="connsiteX83" fmla="*/ 379675 w 710965"/>
                <a:gd name="connsiteY83" fmla="*/ 0 h 1767008"/>
                <a:gd name="connsiteX84" fmla="*/ 348123 w 710965"/>
                <a:gd name="connsiteY84" fmla="*/ 7889 h 1767008"/>
                <a:gd name="connsiteX85" fmla="*/ 340236 w 710965"/>
                <a:gd name="connsiteY85" fmla="*/ 31554 h 1767008"/>
                <a:gd name="connsiteX86" fmla="*/ 371787 w 710965"/>
                <a:gd name="connsiteY86" fmla="*/ 23666 h 176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710965" h="1767008">
                  <a:moveTo>
                    <a:pt x="371787" y="23666"/>
                  </a:moveTo>
                  <a:lnTo>
                    <a:pt x="371787" y="23666"/>
                  </a:lnTo>
                  <a:cubicBezTo>
                    <a:pt x="366528" y="47331"/>
                    <a:pt x="361890" y="71143"/>
                    <a:pt x="356011" y="94661"/>
                  </a:cubicBezTo>
                  <a:cubicBezTo>
                    <a:pt x="353994" y="102728"/>
                    <a:pt x="354003" y="112447"/>
                    <a:pt x="348123" y="118327"/>
                  </a:cubicBezTo>
                  <a:cubicBezTo>
                    <a:pt x="342244" y="124206"/>
                    <a:pt x="332348" y="123586"/>
                    <a:pt x="324460" y="126215"/>
                  </a:cubicBezTo>
                  <a:cubicBezTo>
                    <a:pt x="267692" y="164062"/>
                    <a:pt x="337591" y="110465"/>
                    <a:pt x="285021" y="189323"/>
                  </a:cubicBezTo>
                  <a:cubicBezTo>
                    <a:pt x="263986" y="220876"/>
                    <a:pt x="277133" y="207729"/>
                    <a:pt x="245581" y="228765"/>
                  </a:cubicBezTo>
                  <a:cubicBezTo>
                    <a:pt x="242952" y="236653"/>
                    <a:pt x="239497" y="244313"/>
                    <a:pt x="237693" y="252430"/>
                  </a:cubicBezTo>
                  <a:cubicBezTo>
                    <a:pt x="222962" y="318726"/>
                    <a:pt x="236242" y="286468"/>
                    <a:pt x="221918" y="362868"/>
                  </a:cubicBezTo>
                  <a:cubicBezTo>
                    <a:pt x="217922" y="384180"/>
                    <a:pt x="206142" y="425975"/>
                    <a:pt x="206142" y="425975"/>
                  </a:cubicBezTo>
                  <a:cubicBezTo>
                    <a:pt x="198254" y="420716"/>
                    <a:pt x="191926" y="410985"/>
                    <a:pt x="182478" y="410198"/>
                  </a:cubicBezTo>
                  <a:cubicBezTo>
                    <a:pt x="140213" y="406676"/>
                    <a:pt x="121158" y="414864"/>
                    <a:pt x="87824" y="425975"/>
                  </a:cubicBezTo>
                  <a:cubicBezTo>
                    <a:pt x="82565" y="441752"/>
                    <a:pt x="76081" y="457172"/>
                    <a:pt x="72048" y="473306"/>
                  </a:cubicBezTo>
                  <a:cubicBezTo>
                    <a:pt x="69419" y="483824"/>
                    <a:pt x="67276" y="494476"/>
                    <a:pt x="64161" y="504860"/>
                  </a:cubicBezTo>
                  <a:cubicBezTo>
                    <a:pt x="59383" y="520789"/>
                    <a:pt x="57609" y="538353"/>
                    <a:pt x="48385" y="552190"/>
                  </a:cubicBezTo>
                  <a:lnTo>
                    <a:pt x="32609" y="575855"/>
                  </a:lnTo>
                  <a:cubicBezTo>
                    <a:pt x="17060" y="622507"/>
                    <a:pt x="18651" y="607193"/>
                    <a:pt x="32609" y="686293"/>
                  </a:cubicBezTo>
                  <a:cubicBezTo>
                    <a:pt x="35499" y="702670"/>
                    <a:pt x="43126" y="717847"/>
                    <a:pt x="48385" y="733624"/>
                  </a:cubicBezTo>
                  <a:lnTo>
                    <a:pt x="56273" y="757289"/>
                  </a:lnTo>
                  <a:cubicBezTo>
                    <a:pt x="50982" y="820785"/>
                    <a:pt x="54866" y="835603"/>
                    <a:pt x="40497" y="883504"/>
                  </a:cubicBezTo>
                  <a:cubicBezTo>
                    <a:pt x="35719" y="899433"/>
                    <a:pt x="24721" y="930835"/>
                    <a:pt x="24721" y="930835"/>
                  </a:cubicBezTo>
                  <a:cubicBezTo>
                    <a:pt x="27350" y="970277"/>
                    <a:pt x="27019" y="1010029"/>
                    <a:pt x="32609" y="1049161"/>
                  </a:cubicBezTo>
                  <a:cubicBezTo>
                    <a:pt x="34961" y="1065624"/>
                    <a:pt x="48385" y="1096491"/>
                    <a:pt x="48385" y="1096491"/>
                  </a:cubicBezTo>
                  <a:cubicBezTo>
                    <a:pt x="45756" y="1104380"/>
                    <a:pt x="40497" y="1111842"/>
                    <a:pt x="40497" y="1120157"/>
                  </a:cubicBezTo>
                  <a:cubicBezTo>
                    <a:pt x="40497" y="1178880"/>
                    <a:pt x="54125" y="1160316"/>
                    <a:pt x="111488" y="1167487"/>
                  </a:cubicBezTo>
                  <a:cubicBezTo>
                    <a:pt x="125292" y="1176690"/>
                    <a:pt x="147641" y="1187209"/>
                    <a:pt x="150927" y="1206929"/>
                  </a:cubicBezTo>
                  <a:cubicBezTo>
                    <a:pt x="152294" y="1215131"/>
                    <a:pt x="145668" y="1222706"/>
                    <a:pt x="143039" y="1230595"/>
                  </a:cubicBezTo>
                  <a:cubicBezTo>
                    <a:pt x="129893" y="1227965"/>
                    <a:pt x="116606" y="1225958"/>
                    <a:pt x="103600" y="1222706"/>
                  </a:cubicBezTo>
                  <a:cubicBezTo>
                    <a:pt x="95534" y="1220689"/>
                    <a:pt x="88251" y="1214818"/>
                    <a:pt x="79936" y="1214818"/>
                  </a:cubicBezTo>
                  <a:cubicBezTo>
                    <a:pt x="71622" y="1214818"/>
                    <a:pt x="64161" y="1220077"/>
                    <a:pt x="56273" y="1222706"/>
                  </a:cubicBezTo>
                  <a:cubicBezTo>
                    <a:pt x="51014" y="1230595"/>
                    <a:pt x="43221" y="1237291"/>
                    <a:pt x="40497" y="1246372"/>
                  </a:cubicBezTo>
                  <a:cubicBezTo>
                    <a:pt x="12812" y="1338662"/>
                    <a:pt x="52333" y="1272003"/>
                    <a:pt x="16833" y="1325256"/>
                  </a:cubicBezTo>
                  <a:cubicBezTo>
                    <a:pt x="11575" y="1341033"/>
                    <a:pt x="-4200" y="1356809"/>
                    <a:pt x="1058" y="1372586"/>
                  </a:cubicBezTo>
                  <a:lnTo>
                    <a:pt x="40497" y="1490913"/>
                  </a:lnTo>
                  <a:lnTo>
                    <a:pt x="56273" y="1538243"/>
                  </a:lnTo>
                  <a:lnTo>
                    <a:pt x="64161" y="1561909"/>
                  </a:lnTo>
                  <a:cubicBezTo>
                    <a:pt x="49518" y="1679060"/>
                    <a:pt x="65222" y="1586943"/>
                    <a:pt x="48385" y="1648681"/>
                  </a:cubicBezTo>
                  <a:cubicBezTo>
                    <a:pt x="42680" y="1669600"/>
                    <a:pt x="32609" y="1711789"/>
                    <a:pt x="32609" y="1711789"/>
                  </a:cubicBezTo>
                  <a:cubicBezTo>
                    <a:pt x="35238" y="1722307"/>
                    <a:pt x="33725" y="1734876"/>
                    <a:pt x="40497" y="1743342"/>
                  </a:cubicBezTo>
                  <a:cubicBezTo>
                    <a:pt x="45691" y="1749835"/>
                    <a:pt x="56008" y="1749600"/>
                    <a:pt x="64161" y="1751231"/>
                  </a:cubicBezTo>
                  <a:cubicBezTo>
                    <a:pt x="99025" y="1758204"/>
                    <a:pt x="166978" y="1763880"/>
                    <a:pt x="198254" y="1767008"/>
                  </a:cubicBezTo>
                  <a:cubicBezTo>
                    <a:pt x="242952" y="1764378"/>
                    <a:pt x="287795" y="1763575"/>
                    <a:pt x="332348" y="1759119"/>
                  </a:cubicBezTo>
                  <a:cubicBezTo>
                    <a:pt x="340621" y="1758292"/>
                    <a:pt x="348743" y="1755269"/>
                    <a:pt x="356011" y="1751231"/>
                  </a:cubicBezTo>
                  <a:cubicBezTo>
                    <a:pt x="372585" y="1742022"/>
                    <a:pt x="387562" y="1730195"/>
                    <a:pt x="403338" y="1719677"/>
                  </a:cubicBezTo>
                  <a:lnTo>
                    <a:pt x="427002" y="1703900"/>
                  </a:lnTo>
                  <a:lnTo>
                    <a:pt x="450666" y="1688123"/>
                  </a:lnTo>
                  <a:lnTo>
                    <a:pt x="474329" y="1672347"/>
                  </a:lnTo>
                  <a:cubicBezTo>
                    <a:pt x="511139" y="1617128"/>
                    <a:pt x="490105" y="1635535"/>
                    <a:pt x="529544" y="1609239"/>
                  </a:cubicBezTo>
                  <a:cubicBezTo>
                    <a:pt x="540061" y="1593462"/>
                    <a:pt x="555100" y="1579897"/>
                    <a:pt x="561096" y="1561909"/>
                  </a:cubicBezTo>
                  <a:cubicBezTo>
                    <a:pt x="571982" y="1529249"/>
                    <a:pt x="564372" y="1545162"/>
                    <a:pt x="584759" y="1514578"/>
                  </a:cubicBezTo>
                  <a:cubicBezTo>
                    <a:pt x="587388" y="1501431"/>
                    <a:pt x="591081" y="1488452"/>
                    <a:pt x="592647" y="1475136"/>
                  </a:cubicBezTo>
                  <a:cubicBezTo>
                    <a:pt x="594136" y="1462482"/>
                    <a:pt x="595356" y="1379413"/>
                    <a:pt x="608423" y="1348921"/>
                  </a:cubicBezTo>
                  <a:cubicBezTo>
                    <a:pt x="612157" y="1340207"/>
                    <a:pt x="616160" y="1330281"/>
                    <a:pt x="624199" y="1325256"/>
                  </a:cubicBezTo>
                  <a:cubicBezTo>
                    <a:pt x="638300" y="1316442"/>
                    <a:pt x="671526" y="1309479"/>
                    <a:pt x="671526" y="1309479"/>
                  </a:cubicBezTo>
                  <a:cubicBezTo>
                    <a:pt x="707689" y="1255229"/>
                    <a:pt x="697081" y="1280136"/>
                    <a:pt x="710965" y="1238483"/>
                  </a:cubicBezTo>
                  <a:cubicBezTo>
                    <a:pt x="708336" y="1230595"/>
                    <a:pt x="708956" y="1220698"/>
                    <a:pt x="703077" y="1214818"/>
                  </a:cubicBezTo>
                  <a:cubicBezTo>
                    <a:pt x="689670" y="1201410"/>
                    <a:pt x="655750" y="1183264"/>
                    <a:pt x="655750" y="1183264"/>
                  </a:cubicBezTo>
                  <a:cubicBezTo>
                    <a:pt x="619970" y="1129592"/>
                    <a:pt x="631326" y="1157032"/>
                    <a:pt x="647862" y="1041272"/>
                  </a:cubicBezTo>
                  <a:cubicBezTo>
                    <a:pt x="650214" y="1024809"/>
                    <a:pt x="658379" y="1009719"/>
                    <a:pt x="663638" y="993942"/>
                  </a:cubicBezTo>
                  <a:lnTo>
                    <a:pt x="671526" y="970277"/>
                  </a:lnTo>
                  <a:cubicBezTo>
                    <a:pt x="668897" y="951871"/>
                    <a:pt x="668980" y="932867"/>
                    <a:pt x="663638" y="915058"/>
                  </a:cubicBezTo>
                  <a:cubicBezTo>
                    <a:pt x="656480" y="891198"/>
                    <a:pt x="617483" y="865489"/>
                    <a:pt x="600535" y="859839"/>
                  </a:cubicBezTo>
                  <a:lnTo>
                    <a:pt x="553208" y="844062"/>
                  </a:lnTo>
                  <a:cubicBezTo>
                    <a:pt x="522903" y="823857"/>
                    <a:pt x="503943" y="819980"/>
                    <a:pt x="490105" y="788843"/>
                  </a:cubicBezTo>
                  <a:cubicBezTo>
                    <a:pt x="483351" y="773646"/>
                    <a:pt x="478362" y="757646"/>
                    <a:pt x="474329" y="741512"/>
                  </a:cubicBezTo>
                  <a:cubicBezTo>
                    <a:pt x="471700" y="730994"/>
                    <a:pt x="473580" y="718118"/>
                    <a:pt x="466441" y="709959"/>
                  </a:cubicBezTo>
                  <a:cubicBezTo>
                    <a:pt x="453956" y="695689"/>
                    <a:pt x="419114" y="678405"/>
                    <a:pt x="419114" y="678405"/>
                  </a:cubicBezTo>
                  <a:cubicBezTo>
                    <a:pt x="413855" y="670517"/>
                    <a:pt x="404385" y="664162"/>
                    <a:pt x="403338" y="654740"/>
                  </a:cubicBezTo>
                  <a:cubicBezTo>
                    <a:pt x="400694" y="630941"/>
                    <a:pt x="409521" y="601226"/>
                    <a:pt x="427002" y="583744"/>
                  </a:cubicBezTo>
                  <a:cubicBezTo>
                    <a:pt x="433705" y="577040"/>
                    <a:pt x="441585" y="570691"/>
                    <a:pt x="450666" y="567967"/>
                  </a:cubicBezTo>
                  <a:cubicBezTo>
                    <a:pt x="468474" y="562624"/>
                    <a:pt x="487476" y="562708"/>
                    <a:pt x="505881" y="560079"/>
                  </a:cubicBezTo>
                  <a:cubicBezTo>
                    <a:pt x="523164" y="534150"/>
                    <a:pt x="521380" y="541324"/>
                    <a:pt x="529544" y="512748"/>
                  </a:cubicBezTo>
                  <a:cubicBezTo>
                    <a:pt x="535056" y="493455"/>
                    <a:pt x="543835" y="447925"/>
                    <a:pt x="553208" y="433864"/>
                  </a:cubicBezTo>
                  <a:lnTo>
                    <a:pt x="568984" y="410198"/>
                  </a:lnTo>
                  <a:cubicBezTo>
                    <a:pt x="566355" y="391792"/>
                    <a:pt x="561096" y="373572"/>
                    <a:pt x="561096" y="354979"/>
                  </a:cubicBezTo>
                  <a:cubicBezTo>
                    <a:pt x="561096" y="318725"/>
                    <a:pt x="567159" y="305237"/>
                    <a:pt x="576871" y="276095"/>
                  </a:cubicBezTo>
                  <a:cubicBezTo>
                    <a:pt x="562532" y="218729"/>
                    <a:pt x="581636" y="265083"/>
                    <a:pt x="545320" y="228765"/>
                  </a:cubicBezTo>
                  <a:cubicBezTo>
                    <a:pt x="509640" y="193083"/>
                    <a:pt x="551949" y="212568"/>
                    <a:pt x="505881" y="197211"/>
                  </a:cubicBezTo>
                  <a:cubicBezTo>
                    <a:pt x="500622" y="189323"/>
                    <a:pt x="498144" y="178571"/>
                    <a:pt x="490105" y="173546"/>
                  </a:cubicBezTo>
                  <a:cubicBezTo>
                    <a:pt x="476004" y="164732"/>
                    <a:pt x="442778" y="157769"/>
                    <a:pt x="442778" y="157769"/>
                  </a:cubicBezTo>
                  <a:cubicBezTo>
                    <a:pt x="437519" y="149881"/>
                    <a:pt x="430852" y="142767"/>
                    <a:pt x="427002" y="134104"/>
                  </a:cubicBezTo>
                  <a:cubicBezTo>
                    <a:pt x="420248" y="118907"/>
                    <a:pt x="414487" y="103080"/>
                    <a:pt x="411226" y="86773"/>
                  </a:cubicBezTo>
                  <a:cubicBezTo>
                    <a:pt x="408227" y="71777"/>
                    <a:pt x="403534" y="39834"/>
                    <a:pt x="395451" y="23666"/>
                  </a:cubicBezTo>
                  <a:cubicBezTo>
                    <a:pt x="391211" y="15186"/>
                    <a:pt x="384934" y="7889"/>
                    <a:pt x="379675" y="0"/>
                  </a:cubicBezTo>
                  <a:cubicBezTo>
                    <a:pt x="369158" y="2630"/>
                    <a:pt x="356588" y="1116"/>
                    <a:pt x="348123" y="7889"/>
                  </a:cubicBezTo>
                  <a:cubicBezTo>
                    <a:pt x="341630" y="13084"/>
                    <a:pt x="343954" y="24117"/>
                    <a:pt x="340236" y="31554"/>
                  </a:cubicBezTo>
                  <a:cubicBezTo>
                    <a:pt x="338573" y="34880"/>
                    <a:pt x="366528" y="24981"/>
                    <a:pt x="371787" y="23666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90900" y="1438213"/>
              <a:ext cx="710965" cy="1767008"/>
            </a:xfrm>
            <a:custGeom>
              <a:avLst/>
              <a:gdLst>
                <a:gd name="connsiteX0" fmla="*/ 371787 w 710965"/>
                <a:gd name="connsiteY0" fmla="*/ 23666 h 1767008"/>
                <a:gd name="connsiteX1" fmla="*/ 371787 w 710965"/>
                <a:gd name="connsiteY1" fmla="*/ 23666 h 1767008"/>
                <a:gd name="connsiteX2" fmla="*/ 356011 w 710965"/>
                <a:gd name="connsiteY2" fmla="*/ 94661 h 1767008"/>
                <a:gd name="connsiteX3" fmla="*/ 348123 w 710965"/>
                <a:gd name="connsiteY3" fmla="*/ 118327 h 1767008"/>
                <a:gd name="connsiteX4" fmla="*/ 324460 w 710965"/>
                <a:gd name="connsiteY4" fmla="*/ 126215 h 1767008"/>
                <a:gd name="connsiteX5" fmla="*/ 285021 w 710965"/>
                <a:gd name="connsiteY5" fmla="*/ 189323 h 1767008"/>
                <a:gd name="connsiteX6" fmla="*/ 245581 w 710965"/>
                <a:gd name="connsiteY6" fmla="*/ 228765 h 1767008"/>
                <a:gd name="connsiteX7" fmla="*/ 237693 w 710965"/>
                <a:gd name="connsiteY7" fmla="*/ 252430 h 1767008"/>
                <a:gd name="connsiteX8" fmla="*/ 221918 w 710965"/>
                <a:gd name="connsiteY8" fmla="*/ 362868 h 1767008"/>
                <a:gd name="connsiteX9" fmla="*/ 206142 w 710965"/>
                <a:gd name="connsiteY9" fmla="*/ 425975 h 1767008"/>
                <a:gd name="connsiteX10" fmla="*/ 182478 w 710965"/>
                <a:gd name="connsiteY10" fmla="*/ 410198 h 1767008"/>
                <a:gd name="connsiteX11" fmla="*/ 87824 w 710965"/>
                <a:gd name="connsiteY11" fmla="*/ 425975 h 1767008"/>
                <a:gd name="connsiteX12" fmla="*/ 72048 w 710965"/>
                <a:gd name="connsiteY12" fmla="*/ 473306 h 1767008"/>
                <a:gd name="connsiteX13" fmla="*/ 64161 w 710965"/>
                <a:gd name="connsiteY13" fmla="*/ 504860 h 1767008"/>
                <a:gd name="connsiteX14" fmla="*/ 48385 w 710965"/>
                <a:gd name="connsiteY14" fmla="*/ 552190 h 1767008"/>
                <a:gd name="connsiteX15" fmla="*/ 32609 w 710965"/>
                <a:gd name="connsiteY15" fmla="*/ 575855 h 1767008"/>
                <a:gd name="connsiteX16" fmla="*/ 32609 w 710965"/>
                <a:gd name="connsiteY16" fmla="*/ 686293 h 1767008"/>
                <a:gd name="connsiteX17" fmla="*/ 48385 w 710965"/>
                <a:gd name="connsiteY17" fmla="*/ 733624 h 1767008"/>
                <a:gd name="connsiteX18" fmla="*/ 56273 w 710965"/>
                <a:gd name="connsiteY18" fmla="*/ 757289 h 1767008"/>
                <a:gd name="connsiteX19" fmla="*/ 40497 w 710965"/>
                <a:gd name="connsiteY19" fmla="*/ 883504 h 1767008"/>
                <a:gd name="connsiteX20" fmla="*/ 24721 w 710965"/>
                <a:gd name="connsiteY20" fmla="*/ 930835 h 1767008"/>
                <a:gd name="connsiteX21" fmla="*/ 32609 w 710965"/>
                <a:gd name="connsiteY21" fmla="*/ 1049161 h 1767008"/>
                <a:gd name="connsiteX22" fmla="*/ 48385 w 710965"/>
                <a:gd name="connsiteY22" fmla="*/ 1096491 h 1767008"/>
                <a:gd name="connsiteX23" fmla="*/ 40497 w 710965"/>
                <a:gd name="connsiteY23" fmla="*/ 1120157 h 1767008"/>
                <a:gd name="connsiteX24" fmla="*/ 111488 w 710965"/>
                <a:gd name="connsiteY24" fmla="*/ 1167487 h 1767008"/>
                <a:gd name="connsiteX25" fmla="*/ 150927 w 710965"/>
                <a:gd name="connsiteY25" fmla="*/ 1206929 h 1767008"/>
                <a:gd name="connsiteX26" fmla="*/ 143039 w 710965"/>
                <a:gd name="connsiteY26" fmla="*/ 1230595 h 1767008"/>
                <a:gd name="connsiteX27" fmla="*/ 103600 w 710965"/>
                <a:gd name="connsiteY27" fmla="*/ 1222706 h 1767008"/>
                <a:gd name="connsiteX28" fmla="*/ 79936 w 710965"/>
                <a:gd name="connsiteY28" fmla="*/ 1214818 h 1767008"/>
                <a:gd name="connsiteX29" fmla="*/ 56273 w 710965"/>
                <a:gd name="connsiteY29" fmla="*/ 1222706 h 1767008"/>
                <a:gd name="connsiteX30" fmla="*/ 40497 w 710965"/>
                <a:gd name="connsiteY30" fmla="*/ 1246372 h 1767008"/>
                <a:gd name="connsiteX31" fmla="*/ 16833 w 710965"/>
                <a:gd name="connsiteY31" fmla="*/ 1325256 h 1767008"/>
                <a:gd name="connsiteX32" fmla="*/ 1058 w 710965"/>
                <a:gd name="connsiteY32" fmla="*/ 1372586 h 1767008"/>
                <a:gd name="connsiteX33" fmla="*/ 40497 w 710965"/>
                <a:gd name="connsiteY33" fmla="*/ 1490913 h 1767008"/>
                <a:gd name="connsiteX34" fmla="*/ 56273 w 710965"/>
                <a:gd name="connsiteY34" fmla="*/ 1538243 h 1767008"/>
                <a:gd name="connsiteX35" fmla="*/ 64161 w 710965"/>
                <a:gd name="connsiteY35" fmla="*/ 1561909 h 1767008"/>
                <a:gd name="connsiteX36" fmla="*/ 48385 w 710965"/>
                <a:gd name="connsiteY36" fmla="*/ 1648681 h 1767008"/>
                <a:gd name="connsiteX37" fmla="*/ 32609 w 710965"/>
                <a:gd name="connsiteY37" fmla="*/ 1711789 h 1767008"/>
                <a:gd name="connsiteX38" fmla="*/ 40497 w 710965"/>
                <a:gd name="connsiteY38" fmla="*/ 1743342 h 1767008"/>
                <a:gd name="connsiteX39" fmla="*/ 64161 w 710965"/>
                <a:gd name="connsiteY39" fmla="*/ 1751231 h 1767008"/>
                <a:gd name="connsiteX40" fmla="*/ 198254 w 710965"/>
                <a:gd name="connsiteY40" fmla="*/ 1767008 h 1767008"/>
                <a:gd name="connsiteX41" fmla="*/ 332348 w 710965"/>
                <a:gd name="connsiteY41" fmla="*/ 1759119 h 1767008"/>
                <a:gd name="connsiteX42" fmla="*/ 356011 w 710965"/>
                <a:gd name="connsiteY42" fmla="*/ 1751231 h 1767008"/>
                <a:gd name="connsiteX43" fmla="*/ 403338 w 710965"/>
                <a:gd name="connsiteY43" fmla="*/ 1719677 h 1767008"/>
                <a:gd name="connsiteX44" fmla="*/ 427002 w 710965"/>
                <a:gd name="connsiteY44" fmla="*/ 1703900 h 1767008"/>
                <a:gd name="connsiteX45" fmla="*/ 450666 w 710965"/>
                <a:gd name="connsiteY45" fmla="*/ 1688123 h 1767008"/>
                <a:gd name="connsiteX46" fmla="*/ 474329 w 710965"/>
                <a:gd name="connsiteY46" fmla="*/ 1672347 h 1767008"/>
                <a:gd name="connsiteX47" fmla="*/ 529544 w 710965"/>
                <a:gd name="connsiteY47" fmla="*/ 1609239 h 1767008"/>
                <a:gd name="connsiteX48" fmla="*/ 561096 w 710965"/>
                <a:gd name="connsiteY48" fmla="*/ 1561909 h 1767008"/>
                <a:gd name="connsiteX49" fmla="*/ 584759 w 710965"/>
                <a:gd name="connsiteY49" fmla="*/ 1514578 h 1767008"/>
                <a:gd name="connsiteX50" fmla="*/ 592647 w 710965"/>
                <a:gd name="connsiteY50" fmla="*/ 1475136 h 1767008"/>
                <a:gd name="connsiteX51" fmla="*/ 608423 w 710965"/>
                <a:gd name="connsiteY51" fmla="*/ 1348921 h 1767008"/>
                <a:gd name="connsiteX52" fmla="*/ 624199 w 710965"/>
                <a:gd name="connsiteY52" fmla="*/ 1325256 h 1767008"/>
                <a:gd name="connsiteX53" fmla="*/ 671526 w 710965"/>
                <a:gd name="connsiteY53" fmla="*/ 1309479 h 1767008"/>
                <a:gd name="connsiteX54" fmla="*/ 710965 w 710965"/>
                <a:gd name="connsiteY54" fmla="*/ 1238483 h 1767008"/>
                <a:gd name="connsiteX55" fmla="*/ 703077 w 710965"/>
                <a:gd name="connsiteY55" fmla="*/ 1214818 h 1767008"/>
                <a:gd name="connsiteX56" fmla="*/ 655750 w 710965"/>
                <a:gd name="connsiteY56" fmla="*/ 1183264 h 1767008"/>
                <a:gd name="connsiteX57" fmla="*/ 647862 w 710965"/>
                <a:gd name="connsiteY57" fmla="*/ 1041272 h 1767008"/>
                <a:gd name="connsiteX58" fmla="*/ 663638 w 710965"/>
                <a:gd name="connsiteY58" fmla="*/ 993942 h 1767008"/>
                <a:gd name="connsiteX59" fmla="*/ 671526 w 710965"/>
                <a:gd name="connsiteY59" fmla="*/ 970277 h 1767008"/>
                <a:gd name="connsiteX60" fmla="*/ 663638 w 710965"/>
                <a:gd name="connsiteY60" fmla="*/ 915058 h 1767008"/>
                <a:gd name="connsiteX61" fmla="*/ 600535 w 710965"/>
                <a:gd name="connsiteY61" fmla="*/ 859839 h 1767008"/>
                <a:gd name="connsiteX62" fmla="*/ 553208 w 710965"/>
                <a:gd name="connsiteY62" fmla="*/ 844062 h 1767008"/>
                <a:gd name="connsiteX63" fmla="*/ 490105 w 710965"/>
                <a:gd name="connsiteY63" fmla="*/ 788843 h 1767008"/>
                <a:gd name="connsiteX64" fmla="*/ 474329 w 710965"/>
                <a:gd name="connsiteY64" fmla="*/ 741512 h 1767008"/>
                <a:gd name="connsiteX65" fmla="*/ 466441 w 710965"/>
                <a:gd name="connsiteY65" fmla="*/ 709959 h 1767008"/>
                <a:gd name="connsiteX66" fmla="*/ 419114 w 710965"/>
                <a:gd name="connsiteY66" fmla="*/ 678405 h 1767008"/>
                <a:gd name="connsiteX67" fmla="*/ 403338 w 710965"/>
                <a:gd name="connsiteY67" fmla="*/ 654740 h 1767008"/>
                <a:gd name="connsiteX68" fmla="*/ 427002 w 710965"/>
                <a:gd name="connsiteY68" fmla="*/ 583744 h 1767008"/>
                <a:gd name="connsiteX69" fmla="*/ 450666 w 710965"/>
                <a:gd name="connsiteY69" fmla="*/ 567967 h 1767008"/>
                <a:gd name="connsiteX70" fmla="*/ 505881 w 710965"/>
                <a:gd name="connsiteY70" fmla="*/ 560079 h 1767008"/>
                <a:gd name="connsiteX71" fmla="*/ 529544 w 710965"/>
                <a:gd name="connsiteY71" fmla="*/ 512748 h 1767008"/>
                <a:gd name="connsiteX72" fmla="*/ 553208 w 710965"/>
                <a:gd name="connsiteY72" fmla="*/ 433864 h 1767008"/>
                <a:gd name="connsiteX73" fmla="*/ 568984 w 710965"/>
                <a:gd name="connsiteY73" fmla="*/ 410198 h 1767008"/>
                <a:gd name="connsiteX74" fmla="*/ 561096 w 710965"/>
                <a:gd name="connsiteY74" fmla="*/ 354979 h 1767008"/>
                <a:gd name="connsiteX75" fmla="*/ 576871 w 710965"/>
                <a:gd name="connsiteY75" fmla="*/ 276095 h 1767008"/>
                <a:gd name="connsiteX76" fmla="*/ 545320 w 710965"/>
                <a:gd name="connsiteY76" fmla="*/ 228765 h 1767008"/>
                <a:gd name="connsiteX77" fmla="*/ 505881 w 710965"/>
                <a:gd name="connsiteY77" fmla="*/ 197211 h 1767008"/>
                <a:gd name="connsiteX78" fmla="*/ 490105 w 710965"/>
                <a:gd name="connsiteY78" fmla="*/ 173546 h 1767008"/>
                <a:gd name="connsiteX79" fmla="*/ 442778 w 710965"/>
                <a:gd name="connsiteY79" fmla="*/ 157769 h 1767008"/>
                <a:gd name="connsiteX80" fmla="*/ 427002 w 710965"/>
                <a:gd name="connsiteY80" fmla="*/ 134104 h 1767008"/>
                <a:gd name="connsiteX81" fmla="*/ 411226 w 710965"/>
                <a:gd name="connsiteY81" fmla="*/ 86773 h 1767008"/>
                <a:gd name="connsiteX82" fmla="*/ 395451 w 710965"/>
                <a:gd name="connsiteY82" fmla="*/ 23666 h 1767008"/>
                <a:gd name="connsiteX83" fmla="*/ 379675 w 710965"/>
                <a:gd name="connsiteY83" fmla="*/ 0 h 1767008"/>
                <a:gd name="connsiteX84" fmla="*/ 348123 w 710965"/>
                <a:gd name="connsiteY84" fmla="*/ 7889 h 1767008"/>
                <a:gd name="connsiteX85" fmla="*/ 340236 w 710965"/>
                <a:gd name="connsiteY85" fmla="*/ 31554 h 1767008"/>
                <a:gd name="connsiteX86" fmla="*/ 371787 w 710965"/>
                <a:gd name="connsiteY86" fmla="*/ 23666 h 176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710965" h="1767008">
                  <a:moveTo>
                    <a:pt x="371787" y="23666"/>
                  </a:moveTo>
                  <a:lnTo>
                    <a:pt x="371787" y="23666"/>
                  </a:lnTo>
                  <a:cubicBezTo>
                    <a:pt x="366528" y="47331"/>
                    <a:pt x="361890" y="71143"/>
                    <a:pt x="356011" y="94661"/>
                  </a:cubicBezTo>
                  <a:cubicBezTo>
                    <a:pt x="353994" y="102728"/>
                    <a:pt x="354003" y="112447"/>
                    <a:pt x="348123" y="118327"/>
                  </a:cubicBezTo>
                  <a:cubicBezTo>
                    <a:pt x="342244" y="124206"/>
                    <a:pt x="332348" y="123586"/>
                    <a:pt x="324460" y="126215"/>
                  </a:cubicBezTo>
                  <a:cubicBezTo>
                    <a:pt x="267692" y="164062"/>
                    <a:pt x="337591" y="110465"/>
                    <a:pt x="285021" y="189323"/>
                  </a:cubicBezTo>
                  <a:cubicBezTo>
                    <a:pt x="263986" y="220876"/>
                    <a:pt x="277133" y="207729"/>
                    <a:pt x="245581" y="228765"/>
                  </a:cubicBezTo>
                  <a:cubicBezTo>
                    <a:pt x="242952" y="236653"/>
                    <a:pt x="239497" y="244313"/>
                    <a:pt x="237693" y="252430"/>
                  </a:cubicBezTo>
                  <a:cubicBezTo>
                    <a:pt x="222962" y="318726"/>
                    <a:pt x="236242" y="286468"/>
                    <a:pt x="221918" y="362868"/>
                  </a:cubicBezTo>
                  <a:cubicBezTo>
                    <a:pt x="217922" y="384180"/>
                    <a:pt x="206142" y="425975"/>
                    <a:pt x="206142" y="425975"/>
                  </a:cubicBezTo>
                  <a:cubicBezTo>
                    <a:pt x="198254" y="420716"/>
                    <a:pt x="191926" y="410985"/>
                    <a:pt x="182478" y="410198"/>
                  </a:cubicBezTo>
                  <a:cubicBezTo>
                    <a:pt x="140213" y="406676"/>
                    <a:pt x="121158" y="414864"/>
                    <a:pt x="87824" y="425975"/>
                  </a:cubicBezTo>
                  <a:cubicBezTo>
                    <a:pt x="82565" y="441752"/>
                    <a:pt x="76081" y="457172"/>
                    <a:pt x="72048" y="473306"/>
                  </a:cubicBezTo>
                  <a:cubicBezTo>
                    <a:pt x="69419" y="483824"/>
                    <a:pt x="67276" y="494476"/>
                    <a:pt x="64161" y="504860"/>
                  </a:cubicBezTo>
                  <a:cubicBezTo>
                    <a:pt x="59383" y="520789"/>
                    <a:pt x="57609" y="538353"/>
                    <a:pt x="48385" y="552190"/>
                  </a:cubicBezTo>
                  <a:lnTo>
                    <a:pt x="32609" y="575855"/>
                  </a:lnTo>
                  <a:cubicBezTo>
                    <a:pt x="17060" y="622507"/>
                    <a:pt x="18651" y="607193"/>
                    <a:pt x="32609" y="686293"/>
                  </a:cubicBezTo>
                  <a:cubicBezTo>
                    <a:pt x="35499" y="702670"/>
                    <a:pt x="43126" y="717847"/>
                    <a:pt x="48385" y="733624"/>
                  </a:cubicBezTo>
                  <a:lnTo>
                    <a:pt x="56273" y="757289"/>
                  </a:lnTo>
                  <a:cubicBezTo>
                    <a:pt x="50982" y="820785"/>
                    <a:pt x="54866" y="835603"/>
                    <a:pt x="40497" y="883504"/>
                  </a:cubicBezTo>
                  <a:cubicBezTo>
                    <a:pt x="35719" y="899433"/>
                    <a:pt x="24721" y="930835"/>
                    <a:pt x="24721" y="930835"/>
                  </a:cubicBezTo>
                  <a:cubicBezTo>
                    <a:pt x="27350" y="970277"/>
                    <a:pt x="27019" y="1010029"/>
                    <a:pt x="32609" y="1049161"/>
                  </a:cubicBezTo>
                  <a:cubicBezTo>
                    <a:pt x="34961" y="1065624"/>
                    <a:pt x="48385" y="1096491"/>
                    <a:pt x="48385" y="1096491"/>
                  </a:cubicBezTo>
                  <a:cubicBezTo>
                    <a:pt x="45756" y="1104380"/>
                    <a:pt x="40497" y="1111842"/>
                    <a:pt x="40497" y="1120157"/>
                  </a:cubicBezTo>
                  <a:cubicBezTo>
                    <a:pt x="40497" y="1178880"/>
                    <a:pt x="54125" y="1160316"/>
                    <a:pt x="111488" y="1167487"/>
                  </a:cubicBezTo>
                  <a:cubicBezTo>
                    <a:pt x="125292" y="1176690"/>
                    <a:pt x="147641" y="1187209"/>
                    <a:pt x="150927" y="1206929"/>
                  </a:cubicBezTo>
                  <a:cubicBezTo>
                    <a:pt x="152294" y="1215131"/>
                    <a:pt x="145668" y="1222706"/>
                    <a:pt x="143039" y="1230595"/>
                  </a:cubicBezTo>
                  <a:cubicBezTo>
                    <a:pt x="129893" y="1227965"/>
                    <a:pt x="116606" y="1225958"/>
                    <a:pt x="103600" y="1222706"/>
                  </a:cubicBezTo>
                  <a:cubicBezTo>
                    <a:pt x="95534" y="1220689"/>
                    <a:pt x="88251" y="1214818"/>
                    <a:pt x="79936" y="1214818"/>
                  </a:cubicBezTo>
                  <a:cubicBezTo>
                    <a:pt x="71622" y="1214818"/>
                    <a:pt x="64161" y="1220077"/>
                    <a:pt x="56273" y="1222706"/>
                  </a:cubicBezTo>
                  <a:cubicBezTo>
                    <a:pt x="51014" y="1230595"/>
                    <a:pt x="43221" y="1237291"/>
                    <a:pt x="40497" y="1246372"/>
                  </a:cubicBezTo>
                  <a:cubicBezTo>
                    <a:pt x="12812" y="1338662"/>
                    <a:pt x="52333" y="1272003"/>
                    <a:pt x="16833" y="1325256"/>
                  </a:cubicBezTo>
                  <a:cubicBezTo>
                    <a:pt x="11575" y="1341033"/>
                    <a:pt x="-4200" y="1356809"/>
                    <a:pt x="1058" y="1372586"/>
                  </a:cubicBezTo>
                  <a:lnTo>
                    <a:pt x="40497" y="1490913"/>
                  </a:lnTo>
                  <a:lnTo>
                    <a:pt x="56273" y="1538243"/>
                  </a:lnTo>
                  <a:lnTo>
                    <a:pt x="64161" y="1561909"/>
                  </a:lnTo>
                  <a:cubicBezTo>
                    <a:pt x="49518" y="1679060"/>
                    <a:pt x="65222" y="1586943"/>
                    <a:pt x="48385" y="1648681"/>
                  </a:cubicBezTo>
                  <a:cubicBezTo>
                    <a:pt x="42680" y="1669600"/>
                    <a:pt x="32609" y="1711789"/>
                    <a:pt x="32609" y="1711789"/>
                  </a:cubicBezTo>
                  <a:cubicBezTo>
                    <a:pt x="35238" y="1722307"/>
                    <a:pt x="33725" y="1734876"/>
                    <a:pt x="40497" y="1743342"/>
                  </a:cubicBezTo>
                  <a:cubicBezTo>
                    <a:pt x="45691" y="1749835"/>
                    <a:pt x="56008" y="1749600"/>
                    <a:pt x="64161" y="1751231"/>
                  </a:cubicBezTo>
                  <a:cubicBezTo>
                    <a:pt x="99025" y="1758204"/>
                    <a:pt x="166978" y="1763880"/>
                    <a:pt x="198254" y="1767008"/>
                  </a:cubicBezTo>
                  <a:cubicBezTo>
                    <a:pt x="242952" y="1764378"/>
                    <a:pt x="287795" y="1763575"/>
                    <a:pt x="332348" y="1759119"/>
                  </a:cubicBezTo>
                  <a:cubicBezTo>
                    <a:pt x="340621" y="1758292"/>
                    <a:pt x="348743" y="1755269"/>
                    <a:pt x="356011" y="1751231"/>
                  </a:cubicBezTo>
                  <a:cubicBezTo>
                    <a:pt x="372585" y="1742022"/>
                    <a:pt x="387562" y="1730195"/>
                    <a:pt x="403338" y="1719677"/>
                  </a:cubicBezTo>
                  <a:lnTo>
                    <a:pt x="427002" y="1703900"/>
                  </a:lnTo>
                  <a:lnTo>
                    <a:pt x="450666" y="1688123"/>
                  </a:lnTo>
                  <a:lnTo>
                    <a:pt x="474329" y="1672347"/>
                  </a:lnTo>
                  <a:cubicBezTo>
                    <a:pt x="511139" y="1617128"/>
                    <a:pt x="490105" y="1635535"/>
                    <a:pt x="529544" y="1609239"/>
                  </a:cubicBezTo>
                  <a:cubicBezTo>
                    <a:pt x="540061" y="1593462"/>
                    <a:pt x="555100" y="1579897"/>
                    <a:pt x="561096" y="1561909"/>
                  </a:cubicBezTo>
                  <a:cubicBezTo>
                    <a:pt x="571982" y="1529249"/>
                    <a:pt x="564372" y="1545162"/>
                    <a:pt x="584759" y="1514578"/>
                  </a:cubicBezTo>
                  <a:cubicBezTo>
                    <a:pt x="587388" y="1501431"/>
                    <a:pt x="591081" y="1488452"/>
                    <a:pt x="592647" y="1475136"/>
                  </a:cubicBezTo>
                  <a:cubicBezTo>
                    <a:pt x="594136" y="1462482"/>
                    <a:pt x="595356" y="1379413"/>
                    <a:pt x="608423" y="1348921"/>
                  </a:cubicBezTo>
                  <a:cubicBezTo>
                    <a:pt x="612157" y="1340207"/>
                    <a:pt x="616160" y="1330281"/>
                    <a:pt x="624199" y="1325256"/>
                  </a:cubicBezTo>
                  <a:cubicBezTo>
                    <a:pt x="638300" y="1316442"/>
                    <a:pt x="671526" y="1309479"/>
                    <a:pt x="671526" y="1309479"/>
                  </a:cubicBezTo>
                  <a:cubicBezTo>
                    <a:pt x="707689" y="1255229"/>
                    <a:pt x="697081" y="1280136"/>
                    <a:pt x="710965" y="1238483"/>
                  </a:cubicBezTo>
                  <a:cubicBezTo>
                    <a:pt x="708336" y="1230595"/>
                    <a:pt x="708956" y="1220698"/>
                    <a:pt x="703077" y="1214818"/>
                  </a:cubicBezTo>
                  <a:cubicBezTo>
                    <a:pt x="689670" y="1201410"/>
                    <a:pt x="655750" y="1183264"/>
                    <a:pt x="655750" y="1183264"/>
                  </a:cubicBezTo>
                  <a:cubicBezTo>
                    <a:pt x="619970" y="1129592"/>
                    <a:pt x="631326" y="1157032"/>
                    <a:pt x="647862" y="1041272"/>
                  </a:cubicBezTo>
                  <a:cubicBezTo>
                    <a:pt x="650214" y="1024809"/>
                    <a:pt x="658379" y="1009719"/>
                    <a:pt x="663638" y="993942"/>
                  </a:cubicBezTo>
                  <a:lnTo>
                    <a:pt x="671526" y="970277"/>
                  </a:lnTo>
                  <a:cubicBezTo>
                    <a:pt x="668897" y="951871"/>
                    <a:pt x="668980" y="932867"/>
                    <a:pt x="663638" y="915058"/>
                  </a:cubicBezTo>
                  <a:cubicBezTo>
                    <a:pt x="656480" y="891198"/>
                    <a:pt x="617483" y="865489"/>
                    <a:pt x="600535" y="859839"/>
                  </a:cubicBezTo>
                  <a:lnTo>
                    <a:pt x="553208" y="844062"/>
                  </a:lnTo>
                  <a:cubicBezTo>
                    <a:pt x="522903" y="823857"/>
                    <a:pt x="503943" y="819980"/>
                    <a:pt x="490105" y="788843"/>
                  </a:cubicBezTo>
                  <a:cubicBezTo>
                    <a:pt x="483351" y="773646"/>
                    <a:pt x="478362" y="757646"/>
                    <a:pt x="474329" y="741512"/>
                  </a:cubicBezTo>
                  <a:cubicBezTo>
                    <a:pt x="471700" y="730994"/>
                    <a:pt x="473580" y="718118"/>
                    <a:pt x="466441" y="709959"/>
                  </a:cubicBezTo>
                  <a:cubicBezTo>
                    <a:pt x="453956" y="695689"/>
                    <a:pt x="419114" y="678405"/>
                    <a:pt x="419114" y="678405"/>
                  </a:cubicBezTo>
                  <a:cubicBezTo>
                    <a:pt x="413855" y="670517"/>
                    <a:pt x="404385" y="664162"/>
                    <a:pt x="403338" y="654740"/>
                  </a:cubicBezTo>
                  <a:cubicBezTo>
                    <a:pt x="400694" y="630941"/>
                    <a:pt x="409521" y="601226"/>
                    <a:pt x="427002" y="583744"/>
                  </a:cubicBezTo>
                  <a:cubicBezTo>
                    <a:pt x="433705" y="577040"/>
                    <a:pt x="441585" y="570691"/>
                    <a:pt x="450666" y="567967"/>
                  </a:cubicBezTo>
                  <a:cubicBezTo>
                    <a:pt x="468474" y="562624"/>
                    <a:pt x="487476" y="562708"/>
                    <a:pt x="505881" y="560079"/>
                  </a:cubicBezTo>
                  <a:cubicBezTo>
                    <a:pt x="523164" y="534150"/>
                    <a:pt x="521380" y="541324"/>
                    <a:pt x="529544" y="512748"/>
                  </a:cubicBezTo>
                  <a:cubicBezTo>
                    <a:pt x="535056" y="493455"/>
                    <a:pt x="543835" y="447925"/>
                    <a:pt x="553208" y="433864"/>
                  </a:cubicBezTo>
                  <a:lnTo>
                    <a:pt x="568984" y="410198"/>
                  </a:lnTo>
                  <a:cubicBezTo>
                    <a:pt x="566355" y="391792"/>
                    <a:pt x="561096" y="373572"/>
                    <a:pt x="561096" y="354979"/>
                  </a:cubicBezTo>
                  <a:cubicBezTo>
                    <a:pt x="561096" y="318725"/>
                    <a:pt x="567159" y="305237"/>
                    <a:pt x="576871" y="276095"/>
                  </a:cubicBezTo>
                  <a:cubicBezTo>
                    <a:pt x="562532" y="218729"/>
                    <a:pt x="581636" y="265083"/>
                    <a:pt x="545320" y="228765"/>
                  </a:cubicBezTo>
                  <a:cubicBezTo>
                    <a:pt x="509640" y="193083"/>
                    <a:pt x="551949" y="212568"/>
                    <a:pt x="505881" y="197211"/>
                  </a:cubicBezTo>
                  <a:cubicBezTo>
                    <a:pt x="500622" y="189323"/>
                    <a:pt x="498144" y="178571"/>
                    <a:pt x="490105" y="173546"/>
                  </a:cubicBezTo>
                  <a:cubicBezTo>
                    <a:pt x="476004" y="164732"/>
                    <a:pt x="442778" y="157769"/>
                    <a:pt x="442778" y="157769"/>
                  </a:cubicBezTo>
                  <a:cubicBezTo>
                    <a:pt x="437519" y="149881"/>
                    <a:pt x="430852" y="142767"/>
                    <a:pt x="427002" y="134104"/>
                  </a:cubicBezTo>
                  <a:cubicBezTo>
                    <a:pt x="420248" y="118907"/>
                    <a:pt x="414487" y="103080"/>
                    <a:pt x="411226" y="86773"/>
                  </a:cubicBezTo>
                  <a:cubicBezTo>
                    <a:pt x="408227" y="71777"/>
                    <a:pt x="403534" y="39834"/>
                    <a:pt x="395451" y="23666"/>
                  </a:cubicBezTo>
                  <a:cubicBezTo>
                    <a:pt x="391211" y="15186"/>
                    <a:pt x="384934" y="7889"/>
                    <a:pt x="379675" y="0"/>
                  </a:cubicBezTo>
                  <a:cubicBezTo>
                    <a:pt x="369158" y="2630"/>
                    <a:pt x="356588" y="1116"/>
                    <a:pt x="348123" y="7889"/>
                  </a:cubicBezTo>
                  <a:cubicBezTo>
                    <a:pt x="341630" y="13084"/>
                    <a:pt x="343954" y="24117"/>
                    <a:pt x="340236" y="31554"/>
                  </a:cubicBezTo>
                  <a:cubicBezTo>
                    <a:pt x="338573" y="34880"/>
                    <a:pt x="366528" y="24981"/>
                    <a:pt x="371787" y="23666"/>
                  </a:cubicBezTo>
                  <a:close/>
                </a:path>
              </a:pathLst>
            </a:cu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26649" y="4696696"/>
            <a:ext cx="1122719" cy="1318267"/>
            <a:chOff x="5931412" y="1911162"/>
            <a:chExt cx="1122719" cy="1318267"/>
          </a:xfrm>
        </p:grpSpPr>
        <p:sp>
          <p:nvSpPr>
            <p:cNvPr id="30" name="Oval 29"/>
            <p:cNvSpPr/>
            <p:nvPr/>
          </p:nvSpPr>
          <p:spPr>
            <a:xfrm rot="21364327">
              <a:off x="6577829" y="1911162"/>
              <a:ext cx="476302" cy="1317367"/>
            </a:xfrm>
            <a:prstGeom prst="ellipse">
              <a:avLst/>
            </a:prstGeom>
            <a:noFill/>
            <a:ln w="38100" cmpd="sng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31412" y="1912062"/>
              <a:ext cx="292785" cy="1317367"/>
            </a:xfrm>
            <a:prstGeom prst="ellipse">
              <a:avLst/>
            </a:prstGeom>
            <a:noFill/>
            <a:ln w="38100" cmpd="sng">
              <a:solidFill>
                <a:srgbClr val="0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48809" y="1963843"/>
            <a:ext cx="3705322" cy="4036353"/>
            <a:chOff x="3348809" y="1873088"/>
            <a:chExt cx="3705322" cy="4036353"/>
          </a:xfrm>
        </p:grpSpPr>
        <p:grpSp>
          <p:nvGrpSpPr>
            <p:cNvPr id="28" name="Group 27"/>
            <p:cNvGrpSpPr/>
            <p:nvPr/>
          </p:nvGrpSpPr>
          <p:grpSpPr>
            <a:xfrm>
              <a:off x="5931412" y="1873088"/>
              <a:ext cx="1122719" cy="1318267"/>
              <a:chOff x="5931412" y="1873088"/>
              <a:chExt cx="1122719" cy="1318267"/>
            </a:xfrm>
          </p:grpSpPr>
          <p:sp>
            <p:nvSpPr>
              <p:cNvPr id="24" name="Oval 23"/>
              <p:cNvSpPr/>
              <p:nvPr/>
            </p:nvSpPr>
            <p:spPr>
              <a:xfrm rot="21364327">
                <a:off x="6577829" y="1873088"/>
                <a:ext cx="476302" cy="1317367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931412" y="1873988"/>
                <a:ext cx="292785" cy="1317367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931412" y="4591174"/>
              <a:ext cx="1122719" cy="1318267"/>
              <a:chOff x="5931412" y="1911162"/>
              <a:chExt cx="1122719" cy="1318267"/>
            </a:xfrm>
          </p:grpSpPr>
          <p:sp>
            <p:nvSpPr>
              <p:cNvPr id="33" name="Oval 32"/>
              <p:cNvSpPr/>
              <p:nvPr/>
            </p:nvSpPr>
            <p:spPr>
              <a:xfrm rot="21364327">
                <a:off x="6577829" y="1911162"/>
                <a:ext cx="476302" cy="1317367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31412" y="1912062"/>
                <a:ext cx="292785" cy="1317367"/>
              </a:xfrm>
              <a:prstGeom prst="ellipse">
                <a:avLst/>
              </a:prstGeom>
              <a:noFill/>
              <a:ln w="38100" cmpd="sng">
                <a:solidFill>
                  <a:srgbClr val="0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Arrow Connector 35"/>
            <p:cNvCxnSpPr>
              <a:stCxn id="30" idx="6"/>
              <a:endCxn id="25" idx="2"/>
            </p:cNvCxnSpPr>
            <p:nvPr/>
          </p:nvCxnSpPr>
          <p:spPr>
            <a:xfrm flipV="1">
              <a:off x="3348809" y="2532672"/>
              <a:ext cx="2582603" cy="2715639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6"/>
            </p:cNvCxnSpPr>
            <p:nvPr/>
          </p:nvCxnSpPr>
          <p:spPr>
            <a:xfrm>
              <a:off x="3348809" y="5248311"/>
              <a:ext cx="2582603" cy="90756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828505" y="5538531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11498" y="5198989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6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212"/>
            <a:ext cx="8077200" cy="792162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Rainfall Comparison</a:t>
            </a:r>
            <a:endParaRPr lang="en-US" dirty="0"/>
          </a:p>
        </p:txBody>
      </p:sp>
      <p:pic>
        <p:nvPicPr>
          <p:cNvPr id="3" name="Picture 2" descr="scatter_scampr_q2_hourly_mean_r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6750"/>
            <a:ext cx="4530914" cy="4530914"/>
          </a:xfrm>
          <a:prstGeom prst="rect">
            <a:avLst/>
          </a:prstGeom>
        </p:spPr>
      </p:pic>
      <p:pic>
        <p:nvPicPr>
          <p:cNvPr id="4" name="Picture 3" descr="pdf_scampr_q2_rain_perc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324" y="666750"/>
            <a:ext cx="4796676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88340"/>
            <a:ext cx="920927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Rainfall in </a:t>
            </a:r>
            <a:r>
              <a:rPr lang="en-US" sz="2400" b="1" dirty="0" smtClean="0">
                <a:solidFill>
                  <a:srgbClr val="0000FF"/>
                </a:solidFill>
              </a:rPr>
              <a:t>anvil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SCaMPR</a:t>
            </a:r>
            <a:r>
              <a:rPr lang="en-US" sz="2400" b="1" dirty="0" smtClean="0">
                <a:solidFill>
                  <a:srgbClr val="000000"/>
                </a:solidFill>
              </a:rPr>
              <a:t> (29%) vs. Q2 (2%)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Rainfall in </a:t>
            </a:r>
            <a:r>
              <a:rPr lang="en-US" sz="2400" b="1" dirty="0" smtClean="0">
                <a:solidFill>
                  <a:srgbClr val="FF0000"/>
                </a:solidFill>
              </a:rPr>
              <a:t>rain core</a:t>
            </a:r>
            <a:r>
              <a:rPr lang="en-US" sz="2400" b="1" dirty="0" smtClean="0">
                <a:solidFill>
                  <a:srgbClr val="000000"/>
                </a:solidFill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</a:rPr>
              <a:t>SCaMPR</a:t>
            </a:r>
            <a:r>
              <a:rPr lang="en-US" sz="2400" b="1" dirty="0" smtClean="0">
                <a:solidFill>
                  <a:srgbClr val="000000"/>
                </a:solidFill>
              </a:rPr>
              <a:t> (70%) vs. Q2 (97%)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Overall: </a:t>
            </a:r>
            <a:r>
              <a:rPr lang="en-US" sz="2400" b="1" dirty="0" err="1" smtClean="0">
                <a:solidFill>
                  <a:srgbClr val="000000"/>
                </a:solidFill>
              </a:rPr>
              <a:t>SCaMPR</a:t>
            </a:r>
            <a:r>
              <a:rPr lang="en-US" sz="2400" b="1" dirty="0" smtClean="0">
                <a:solidFill>
                  <a:srgbClr val="000000"/>
                </a:solidFill>
              </a:rPr>
              <a:t> overestimated precipitation compared to Q2, in particular over Anvil region .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3091" y="1777597"/>
            <a:ext cx="16240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True Value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6374" y="2371618"/>
            <a:ext cx="441720" cy="2422589"/>
          </a:xfrm>
          <a:prstGeom prst="ellipse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82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6" y="0"/>
            <a:ext cx="8458199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Improve </a:t>
            </a:r>
            <a:r>
              <a:rPr lang="en-US" sz="3200" dirty="0" err="1" smtClean="0"/>
              <a:t>SCaMPR</a:t>
            </a:r>
            <a:r>
              <a:rPr lang="en-US" sz="3200" dirty="0" smtClean="0"/>
              <a:t> Precipitation?</a:t>
            </a:r>
            <a:endParaRPr lang="en-US" sz="3200" dirty="0"/>
          </a:p>
        </p:txBody>
      </p:sp>
      <p:pic>
        <p:nvPicPr>
          <p:cNvPr id="3" name="Picture 2" descr="GOES11_daytime_scampr_tau_pdf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056" y="792162"/>
            <a:ext cx="4114800" cy="3862965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768855" y="1089045"/>
            <a:ext cx="4229099" cy="356608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 typeface="Arial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b="1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0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Daytime optical depth </a:t>
            </a:r>
            <a:r>
              <a:rPr lang="en-US" dirty="0" smtClean="0"/>
              <a:t>shows significant difference between both types of </a:t>
            </a:r>
            <a:r>
              <a:rPr lang="en-US" dirty="0" smtClean="0">
                <a:solidFill>
                  <a:srgbClr val="0000FF"/>
                </a:solidFill>
              </a:rPr>
              <a:t>anvil clouds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rain core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Optical depths in </a:t>
            </a:r>
            <a:r>
              <a:rPr lang="en-US" dirty="0" smtClean="0">
                <a:solidFill>
                  <a:srgbClr val="0000FF"/>
                </a:solidFill>
              </a:rPr>
              <a:t>anvil region</a:t>
            </a:r>
            <a:r>
              <a:rPr lang="en-US" dirty="0" smtClean="0"/>
              <a:t> may be used to improve the </a:t>
            </a:r>
            <a:r>
              <a:rPr lang="en-US" dirty="0" err="1" smtClean="0"/>
              <a:t>SCaMPR</a:t>
            </a:r>
            <a:r>
              <a:rPr lang="en-US" dirty="0" smtClean="0"/>
              <a:t> precipitation retrieval (filter out non raining areas)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54056" y="4655127"/>
            <a:ext cx="8489944" cy="220287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10000"/>
              <a:buFont typeface="Arial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2400" b="1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Courier New"/>
              <a:buChar char="o"/>
              <a:defRPr sz="20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b="1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u="sng" dirty="0" smtClean="0">
                <a:solidFill>
                  <a:srgbClr val="000000"/>
                </a:solidFill>
              </a:rPr>
              <a:t>Step 1</a:t>
            </a:r>
            <a:r>
              <a:rPr lang="en-US" sz="33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Improving </a:t>
            </a:r>
            <a:r>
              <a:rPr lang="en-US" sz="3300" dirty="0" err="1" smtClean="0">
                <a:solidFill>
                  <a:srgbClr val="FF0000"/>
                </a:solidFill>
              </a:rPr>
              <a:t>SCaMPR</a:t>
            </a:r>
            <a:r>
              <a:rPr lang="en-US" sz="3300" dirty="0" smtClean="0">
                <a:solidFill>
                  <a:srgbClr val="FF0000"/>
                </a:solidFill>
              </a:rPr>
              <a:t> method by distinguishing anvil clouds from rain cores using more </a:t>
            </a:r>
            <a:r>
              <a:rPr lang="en-US" sz="3300" dirty="0">
                <a:solidFill>
                  <a:srgbClr val="FF0000"/>
                </a:solidFill>
              </a:rPr>
              <a:t>available channels (MODIS proxy </a:t>
            </a:r>
            <a:r>
              <a:rPr lang="en-US" sz="3300" dirty="0" smtClean="0">
                <a:solidFill>
                  <a:srgbClr val="FF0000"/>
                </a:solidFill>
              </a:rPr>
              <a:t>data), Radar, and Aircraft data during MC</a:t>
            </a:r>
            <a:r>
              <a:rPr lang="en-US" sz="3300" baseline="30000" dirty="0" smtClean="0">
                <a:solidFill>
                  <a:srgbClr val="FF0000"/>
                </a:solidFill>
              </a:rPr>
              <a:t>3</a:t>
            </a:r>
            <a:r>
              <a:rPr lang="en-US" sz="3300" dirty="0" smtClean="0">
                <a:solidFill>
                  <a:srgbClr val="FF0000"/>
                </a:solidFill>
              </a:rPr>
              <a:t>E experiment over ARM SGP  (15 </a:t>
            </a:r>
            <a:r>
              <a:rPr lang="en-US" sz="3300" dirty="0" err="1" smtClean="0">
                <a:solidFill>
                  <a:srgbClr val="FF0000"/>
                </a:solidFill>
              </a:rPr>
              <a:t>convective+anvil</a:t>
            </a:r>
            <a:r>
              <a:rPr lang="en-US" sz="3300" dirty="0" smtClean="0">
                <a:solidFill>
                  <a:srgbClr val="FF0000"/>
                </a:solidFill>
              </a:rPr>
              <a:t> cases during Apr-June 2011)</a:t>
            </a:r>
          </a:p>
          <a:p>
            <a:pPr marL="0" indent="0">
              <a:buNone/>
            </a:pPr>
            <a:endParaRPr lang="en-US" sz="3300" u="sng" dirty="0" smtClean="0"/>
          </a:p>
          <a:p>
            <a:pPr marL="0" indent="0">
              <a:buNone/>
            </a:pPr>
            <a:r>
              <a:rPr lang="en-US" sz="3300" u="sng" dirty="0" smtClean="0"/>
              <a:t>Step 2: 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Extending the modified </a:t>
            </a:r>
            <a:r>
              <a:rPr lang="en-US" sz="3300" dirty="0" err="1" smtClean="0">
                <a:solidFill>
                  <a:srgbClr val="FF0000"/>
                </a:solidFill>
              </a:rPr>
              <a:t>SCaMPR</a:t>
            </a:r>
            <a:r>
              <a:rPr lang="en-US" sz="3300" dirty="0" smtClean="0">
                <a:solidFill>
                  <a:srgbClr val="FF0000"/>
                </a:solidFill>
              </a:rPr>
              <a:t> method to continental USA and comparing with NEXRAD Q2 precipitation product.  </a:t>
            </a:r>
            <a:r>
              <a:rPr lang="en-US" sz="3300" dirty="0" smtClean="0">
                <a:solidFill>
                  <a:srgbClr val="0000FF"/>
                </a:solidFill>
              </a:rPr>
              <a:t>(For more details, See </a:t>
            </a:r>
            <a:r>
              <a:rPr lang="en-US" sz="3300" dirty="0" err="1" smtClean="0">
                <a:solidFill>
                  <a:srgbClr val="0000FF"/>
                </a:solidFill>
              </a:rPr>
              <a:t>Zhe</a:t>
            </a:r>
            <a:r>
              <a:rPr lang="en-US" sz="3300" dirty="0" smtClean="0">
                <a:solidFill>
                  <a:srgbClr val="0000FF"/>
                </a:solidFill>
              </a:rPr>
              <a:t> </a:t>
            </a:r>
            <a:r>
              <a:rPr lang="en-US" sz="3300" dirty="0" err="1" smtClean="0">
                <a:solidFill>
                  <a:srgbClr val="0000FF"/>
                </a:solidFill>
              </a:rPr>
              <a:t>Feng’s</a:t>
            </a:r>
            <a:r>
              <a:rPr lang="en-US" sz="3300" dirty="0" smtClean="0">
                <a:solidFill>
                  <a:srgbClr val="0000FF"/>
                </a:solidFill>
              </a:rPr>
              <a:t> poster)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22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lue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BlueTheme.thmx</Template>
  <TotalTime>333</TotalTime>
  <Words>287</Words>
  <Application>Microsoft Office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BlueTheme</vt:lpstr>
      <vt:lpstr>Slide 1</vt:lpstr>
      <vt:lpstr>Classify Rainfall from DCS Components</vt:lpstr>
      <vt:lpstr>Rainfall Comparison</vt:lpstr>
      <vt:lpstr>How to Improve SCaMPR Precipitation?</vt:lpstr>
    </vt:vector>
  </TitlesOfParts>
  <Company>University of North Dakota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GOES-R Cloud and Precipitation Products Associated with Deep Convective Systems by using NEXRAD Radar Network over the Continental U.S</dc:title>
  <dc:creator>Zhe Feng</dc:creator>
  <cp:lastModifiedBy>dong</cp:lastModifiedBy>
  <cp:revision>60</cp:revision>
  <dcterms:created xsi:type="dcterms:W3CDTF">2011-09-05T03:17:14Z</dcterms:created>
  <dcterms:modified xsi:type="dcterms:W3CDTF">2011-09-21T14:34:48Z</dcterms:modified>
</cp:coreProperties>
</file>