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4736-9FB3-4722-B9AA-DFB42339A34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2E01-81EC-4368-A774-8742F10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b="1" dirty="0" smtClean="0">
                <a:solidFill>
                  <a:schemeClr val="tx1"/>
                </a:solidFill>
              </a:rPr>
              <a:t>Assimilation of Lightning In WRF Using 1-D + 4-D VAR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H. Fuelberg, I. </a:t>
            </a:r>
            <a:r>
              <a:rPr lang="en-US" sz="2400" dirty="0" err="1" smtClean="0">
                <a:solidFill>
                  <a:schemeClr val="tx1"/>
                </a:solidFill>
              </a:rPr>
              <a:t>Navon</a:t>
            </a:r>
            <a:r>
              <a:rPr lang="en-US" sz="2400" dirty="0" smtClean="0">
                <a:solidFill>
                  <a:schemeClr val="tx1"/>
                </a:solidFill>
              </a:rPr>
              <a:t>, R. </a:t>
            </a:r>
            <a:r>
              <a:rPr lang="en-US" sz="2400" dirty="0" err="1" smtClean="0">
                <a:solidFill>
                  <a:schemeClr val="tx1"/>
                </a:solidFill>
              </a:rPr>
              <a:t>Stefanescu</a:t>
            </a:r>
            <a:r>
              <a:rPr lang="en-US" sz="2400" dirty="0" smtClean="0">
                <a:solidFill>
                  <a:schemeClr val="tx1"/>
                </a:solidFill>
              </a:rPr>
              <a:t>, M. </a:t>
            </a:r>
            <a:r>
              <a:rPr lang="en-US" sz="2400" dirty="0" err="1" smtClean="0">
                <a:solidFill>
                  <a:schemeClr val="tx1"/>
                </a:solidFill>
              </a:rPr>
              <a:t>Marchand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Florida State University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839200" cy="510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 Strong relation between max updraft speed and total flash rate at model </a:t>
            </a:r>
            <a:r>
              <a:rPr lang="en-US" sz="80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resolution of </a:t>
            </a:r>
            <a:r>
              <a:rPr lang="en-US" sz="8000" dirty="0" smtClean="0">
                <a:solidFill>
                  <a:schemeClr val="tx1"/>
                </a:solidFill>
              </a:rPr>
              <a:t>1 km (</a:t>
            </a:r>
            <a:r>
              <a:rPr lang="en-US" sz="8000" dirty="0" err="1" smtClean="0">
                <a:solidFill>
                  <a:schemeClr val="tx1"/>
                </a:solidFill>
              </a:rPr>
              <a:t>Barthe</a:t>
            </a:r>
            <a:r>
              <a:rPr lang="en-US" sz="8000" dirty="0" smtClean="0">
                <a:solidFill>
                  <a:schemeClr val="tx1"/>
                </a:solidFill>
              </a:rPr>
              <a:t> et al. 2010)</a:t>
            </a:r>
          </a:p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 </a:t>
            </a:r>
            <a:r>
              <a:rPr lang="en-US" sz="8000" dirty="0" err="1" smtClean="0">
                <a:solidFill>
                  <a:schemeClr val="tx1"/>
                </a:solidFill>
              </a:rPr>
              <a:t>W</a:t>
            </a:r>
            <a:r>
              <a:rPr lang="en-US" sz="8000" baseline="-25000" dirty="0" err="1" smtClean="0">
                <a:solidFill>
                  <a:schemeClr val="tx1"/>
                </a:solidFill>
              </a:rPr>
              <a:t>max</a:t>
            </a:r>
            <a:r>
              <a:rPr lang="en-US" sz="8000" dirty="0" smtClean="0">
                <a:solidFill>
                  <a:schemeClr val="tx1"/>
                </a:solidFill>
              </a:rPr>
              <a:t> related to CAPE (must account for entrainment)</a:t>
            </a:r>
          </a:p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 CAPE related to vertical temperature profile</a:t>
            </a:r>
          </a:p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 Proxy for model state variable is temperature profile</a:t>
            </a:r>
          </a:p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 1-D + 4-D VAR technique (</a:t>
            </a:r>
            <a:r>
              <a:rPr lang="en-US" sz="8000" dirty="0" err="1" smtClean="0">
                <a:solidFill>
                  <a:schemeClr val="tx1"/>
                </a:solidFill>
              </a:rPr>
              <a:t>Mahfouf</a:t>
            </a:r>
            <a:r>
              <a:rPr lang="en-US" sz="8000" dirty="0" smtClean="0">
                <a:solidFill>
                  <a:schemeClr val="tx1"/>
                </a:solidFill>
              </a:rPr>
              <a:t> et al. 2005; Bauer et al. 2006) </a:t>
            </a:r>
            <a:endParaRPr lang="en-US" sz="8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 1-D </a:t>
            </a:r>
            <a:r>
              <a:rPr lang="en-US" sz="8000" dirty="0" smtClean="0">
                <a:solidFill>
                  <a:schemeClr val="tx1"/>
                </a:solidFill>
              </a:rPr>
              <a:t>VAR Problem</a:t>
            </a: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             Let </a:t>
            </a:r>
            <a:r>
              <a:rPr lang="en-US" sz="8000" i="1" dirty="0" smtClean="0">
                <a:solidFill>
                  <a:schemeClr val="tx1"/>
                </a:solidFill>
              </a:rPr>
              <a:t>X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>
                <a:solidFill>
                  <a:schemeClr val="tx1"/>
                </a:solidFill>
              </a:rPr>
              <a:t>= (t; </a:t>
            </a:r>
            <a:r>
              <a:rPr lang="en-US" sz="8000" dirty="0" smtClean="0">
                <a:solidFill>
                  <a:schemeClr val="tx1"/>
                </a:solidFill>
              </a:rPr>
              <a:t>Ps; </a:t>
            </a:r>
            <a:r>
              <a:rPr lang="en-US" sz="8000" dirty="0">
                <a:solidFill>
                  <a:schemeClr val="tx1"/>
                </a:solidFill>
              </a:rPr>
              <a:t>q</a:t>
            </a:r>
            <a:r>
              <a:rPr lang="en-US" sz="8000" dirty="0" smtClean="0">
                <a:solidFill>
                  <a:schemeClr val="tx1"/>
                </a:solidFill>
              </a:rPr>
              <a:t>) where </a:t>
            </a:r>
            <a:r>
              <a:rPr lang="en-US" sz="8000" i="1" dirty="0" smtClean="0">
                <a:solidFill>
                  <a:schemeClr val="tx1"/>
                </a:solidFill>
              </a:rPr>
              <a:t>X</a:t>
            </a:r>
            <a:r>
              <a:rPr lang="en-US" sz="8000" dirty="0" smtClean="0">
                <a:solidFill>
                  <a:schemeClr val="tx1"/>
                </a:solidFill>
              </a:rPr>
              <a:t> is a vector representing atmos. state</a:t>
            </a:r>
          </a:p>
          <a:p>
            <a:pPr algn="l"/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             Let F</a:t>
            </a:r>
            <a:r>
              <a:rPr lang="en-US" sz="8000" baseline="-25000" dirty="0" smtClean="0">
                <a:solidFill>
                  <a:schemeClr val="tx1"/>
                </a:solidFill>
              </a:rPr>
              <a:t>0i</a:t>
            </a:r>
            <a:r>
              <a:rPr lang="en-US" sz="8000" dirty="0" smtClean="0">
                <a:solidFill>
                  <a:schemeClr val="tx1"/>
                </a:solidFill>
              </a:rPr>
              <a:t> be a </a:t>
            </a:r>
            <a:r>
              <a:rPr lang="en-US" sz="8000" dirty="0">
                <a:solidFill>
                  <a:schemeClr val="tx1"/>
                </a:solidFill>
              </a:rPr>
              <a:t>set of observations with errors </a:t>
            </a:r>
            <a:r>
              <a:rPr lang="el-GR" sz="8000" dirty="0" smtClean="0">
                <a:solidFill>
                  <a:schemeClr val="tx1"/>
                </a:solidFill>
              </a:rPr>
              <a:t>σ</a:t>
            </a:r>
            <a:r>
              <a:rPr lang="en-US" sz="8000" baseline="-25000" dirty="0" smtClean="0">
                <a:solidFill>
                  <a:schemeClr val="tx1"/>
                </a:solidFill>
              </a:rPr>
              <a:t>0i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          Let </a:t>
            </a:r>
            <a:r>
              <a:rPr lang="en-US" sz="8000" dirty="0" err="1" smtClean="0">
                <a:solidFill>
                  <a:schemeClr val="tx1"/>
                </a:solidFill>
              </a:rPr>
              <a:t>F</a:t>
            </a:r>
            <a:r>
              <a:rPr lang="en-US" sz="8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>
                <a:solidFill>
                  <a:schemeClr val="tx1"/>
                </a:solidFill>
              </a:rPr>
              <a:t>(x) </a:t>
            </a:r>
            <a:r>
              <a:rPr lang="en-US" sz="8000" dirty="0" smtClean="0">
                <a:solidFill>
                  <a:schemeClr val="tx1"/>
                </a:solidFill>
              </a:rPr>
              <a:t>be </a:t>
            </a:r>
            <a:r>
              <a:rPr lang="en-US" sz="8000" dirty="0">
                <a:solidFill>
                  <a:schemeClr val="tx1"/>
                </a:solidFill>
              </a:rPr>
              <a:t>an observation operator generating </a:t>
            </a:r>
            <a:r>
              <a:rPr lang="en-US" sz="8000" dirty="0" smtClean="0">
                <a:solidFill>
                  <a:schemeClr val="tx1"/>
                </a:solidFill>
              </a:rPr>
              <a:t>flash rate</a:t>
            </a:r>
          </a:p>
          <a:p>
            <a:pPr algn="l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 The optimum profile </a:t>
            </a:r>
            <a:r>
              <a:rPr lang="en-US" sz="8000" i="1" dirty="0" smtClean="0">
                <a:solidFill>
                  <a:schemeClr val="tx1"/>
                </a:solidFill>
              </a:rPr>
              <a:t>X</a:t>
            </a:r>
            <a:r>
              <a:rPr lang="en-US" sz="8000" dirty="0" smtClean="0">
                <a:solidFill>
                  <a:schemeClr val="tx1"/>
                </a:solidFill>
              </a:rPr>
              <a:t> minimizes a cost function of the form:</a:t>
            </a:r>
          </a:p>
          <a:p>
            <a:endParaRPr lang="en-US" sz="4500" dirty="0" smtClean="0"/>
          </a:p>
          <a:p>
            <a:pPr>
              <a:spcBef>
                <a:spcPts val="0"/>
              </a:spcBef>
            </a:pPr>
            <a:endParaRPr lang="en-US" sz="2400" dirty="0" smtClean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ea typeface="Times New Roman"/>
                <a:cs typeface="Times New Roman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ea typeface="Times New Roman"/>
                <a:cs typeface="Times New Roman"/>
              </a:rPr>
              <a:t> </a:t>
            </a:r>
            <a:endParaRPr lang="en-US" sz="2400" dirty="0" smtClean="0">
              <a:ea typeface="Calibri"/>
              <a:cs typeface="Times New Roman"/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             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45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45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1"/>
                </a:solidFill>
              </a:rPr>
              <a:t>  </a:t>
            </a:r>
            <a:r>
              <a:rPr lang="en-US" sz="8000" dirty="0" smtClean="0">
                <a:solidFill>
                  <a:schemeClr val="tx1"/>
                </a:solidFill>
              </a:rPr>
              <a:t>Use </a:t>
            </a:r>
            <a:r>
              <a:rPr lang="en-US" sz="8000" dirty="0" smtClean="0">
                <a:solidFill>
                  <a:schemeClr val="tx1"/>
                </a:solidFill>
              </a:rPr>
              <a:t>1-D VAR to adjust temperature profile to modify CAPE</a:t>
            </a:r>
          </a:p>
          <a:p>
            <a:pPr algn="l"/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486400"/>
            <a:ext cx="4324350" cy="866775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76800"/>
            <a:ext cx="5715000" cy="752475"/>
          </a:xfrm>
          <a:prstGeom prst="rect">
            <a:avLst/>
          </a:prstGeom>
          <a:noFill/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10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1-D VAR temp. profiles considered new observations and then are  assimilated using 4-D VAR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Our scheme currently is being coded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Will be completed in ≈ 2 months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Also will consider 3-D VAR and 4-D VAR without 1-D VAR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Our </a:t>
            </a:r>
            <a:r>
              <a:rPr lang="en-US" sz="2400" dirty="0" smtClean="0">
                <a:solidFill>
                  <a:schemeClr val="tx1"/>
                </a:solidFill>
              </a:rPr>
              <a:t>schemes </a:t>
            </a:r>
            <a:r>
              <a:rPr lang="en-US" sz="2400" dirty="0">
                <a:solidFill>
                  <a:schemeClr val="tx1"/>
                </a:solidFill>
              </a:rPr>
              <a:t>and two nudging schemes will be tested on four cases with copious lightning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Nor’easter </a:t>
            </a:r>
            <a:r>
              <a:rPr lang="en-US" sz="2400" dirty="0">
                <a:solidFill>
                  <a:schemeClr val="tx1"/>
                </a:solidFill>
              </a:rPr>
              <a:t>(tentatively the 10-11 Feb. 2010 storm)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North Pacific mid-latitude cyclone (17-19 Dec. 2009 storm)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Tropical cyclone (Hurricane Karl, 2010)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Severe thunderstorm/tornado outbreak in </a:t>
            </a:r>
            <a:r>
              <a:rPr lang="en-US" sz="2400" dirty="0" smtClean="0">
                <a:solidFill>
                  <a:schemeClr val="tx1"/>
                </a:solidFill>
              </a:rPr>
              <a:t>U</a:t>
            </a:r>
            <a:r>
              <a:rPr lang="en-US" sz="2400" dirty="0">
                <a:solidFill>
                  <a:schemeClr val="tx1"/>
                </a:solidFill>
              </a:rPr>
              <a:t>. 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Currently coding the schemes of </a:t>
            </a:r>
            <a:r>
              <a:rPr lang="en-US" sz="2400" dirty="0" err="1" smtClean="0">
                <a:solidFill>
                  <a:schemeClr val="tx1"/>
                </a:solidFill>
              </a:rPr>
              <a:t>Fierro</a:t>
            </a:r>
            <a:r>
              <a:rPr lang="en-US" sz="2400" dirty="0" smtClean="0">
                <a:solidFill>
                  <a:schemeClr val="tx1"/>
                </a:solidFill>
              </a:rPr>
              <a:t> et al. and  </a:t>
            </a:r>
            <a:r>
              <a:rPr lang="en-US" sz="2400" dirty="0" err="1" smtClean="0">
                <a:solidFill>
                  <a:schemeClr val="tx1"/>
                </a:solidFill>
              </a:rPr>
              <a:t>Pessi</a:t>
            </a:r>
            <a:r>
              <a:rPr lang="en-US" sz="2400" dirty="0" smtClean="0">
                <a:solidFill>
                  <a:schemeClr val="tx1"/>
                </a:solidFill>
              </a:rPr>
              <a:t> and  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Businge</a:t>
            </a:r>
            <a:r>
              <a:rPr lang="en-US" sz="2800" dirty="0" smtClean="0">
                <a:solidFill>
                  <a:schemeClr val="tx1"/>
                </a:solidFill>
              </a:rPr>
              <a:t>r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pic>
        <p:nvPicPr>
          <p:cNvPr id="4" name="Picture 3" descr="STAR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5476875"/>
            <a:ext cx="138112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Preparing </a:t>
            </a:r>
            <a:r>
              <a:rPr lang="en-US" sz="3200" dirty="0" err="1" smtClean="0">
                <a:solidFill>
                  <a:schemeClr val="tx1"/>
                </a:solidFill>
              </a:rPr>
              <a:t>Fierro</a:t>
            </a:r>
            <a:r>
              <a:rPr lang="en-US" sz="3200" dirty="0" smtClean="0">
                <a:solidFill>
                  <a:schemeClr val="tx1"/>
                </a:solidFill>
              </a:rPr>
              <a:t> et al. Scheme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WRF Model </a:t>
            </a:r>
            <a:r>
              <a:rPr lang="en-US" dirty="0">
                <a:solidFill>
                  <a:schemeClr val="tx1"/>
                </a:solidFill>
              </a:rPr>
              <a:t>Specifications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6 km parent domain, 2 km nested domain, 60 vertical levels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No cumulus parameterization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WRF Single Moment 6-Class scheme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WWLLN lightning data assimilated at 10 min intervals over a 6 h </a:t>
            </a:r>
            <a:r>
              <a:rPr lang="en-US" dirty="0" smtClean="0">
                <a:solidFill>
                  <a:schemeClr val="tx1"/>
                </a:solidFill>
              </a:rPr>
              <a:t>period</a:t>
            </a:r>
            <a:r>
              <a:rPr lang="en-US" sz="3600" dirty="0" smtClean="0">
                <a:solidFill>
                  <a:schemeClr val="tx1"/>
                </a:solidFill>
              </a:rPr>
              <a:t>.  </a:t>
            </a:r>
            <a:r>
              <a:rPr lang="en-US" dirty="0" smtClean="0">
                <a:solidFill>
                  <a:schemeClr val="tx1"/>
                </a:solidFill>
              </a:rPr>
              <a:t>Poor </a:t>
            </a:r>
            <a:r>
              <a:rPr lang="en-US" dirty="0">
                <a:solidFill>
                  <a:schemeClr val="tx1"/>
                </a:solidFill>
              </a:rPr>
              <a:t>detection </a:t>
            </a:r>
            <a:r>
              <a:rPr lang="en-US" dirty="0" smtClean="0">
                <a:solidFill>
                  <a:schemeClr val="tx1"/>
                </a:solidFill>
              </a:rPr>
              <a:t>efficiency—only detects </a:t>
            </a:r>
            <a:r>
              <a:rPr lang="en-US" dirty="0">
                <a:solidFill>
                  <a:schemeClr val="tx1"/>
                </a:solidFill>
              </a:rPr>
              <a:t>strongest </a:t>
            </a:r>
            <a:r>
              <a:rPr lang="en-US" dirty="0" smtClean="0">
                <a:solidFill>
                  <a:schemeClr val="tx1"/>
                </a:solidFill>
              </a:rPr>
              <a:t>flashes.  Plan to use GLD360 </a:t>
            </a:r>
            <a:r>
              <a:rPr lang="en-US" dirty="0" smtClean="0">
                <a:solidFill>
                  <a:schemeClr val="tx1"/>
                </a:solidFill>
              </a:rPr>
              <a:t>data in the future</a:t>
            </a:r>
            <a:endParaRPr lang="en-US" sz="4000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Fierro</a:t>
            </a:r>
            <a:r>
              <a:rPr lang="en-US" dirty="0">
                <a:solidFill>
                  <a:schemeClr val="tx1"/>
                </a:solidFill>
              </a:rPr>
              <a:t> et al. used WTLN total lightning observations.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When WWLLN lightning was observed in a grid cell, we saturated the mixed phase region. 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Fierro</a:t>
            </a:r>
            <a:r>
              <a:rPr lang="en-US" dirty="0">
                <a:solidFill>
                  <a:schemeClr val="tx1"/>
                </a:solidFill>
              </a:rPr>
              <a:t> et al. supersaturated the region up to 5%, depending on the flash rate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Come see early results at our poster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334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Assimilation of Lightning In WRF Using 1-D + 4-D VAR H. Fuelberg, I. Navon, R. Stefanescu, M. Marchand Florida State University </vt:lpstr>
      <vt:lpstr>Slide 2</vt:lpstr>
      <vt:lpstr>Preparing Fierro et al. Scheme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Assimilation of Lightning In WRF Using 4-D VAR  H. Fuelberg, I. Navon, R. Stefanescu, M. Marchand Florida State University </dc:title>
  <dc:creator>Henry Fuelberg</dc:creator>
  <cp:lastModifiedBy>Henry Fuelberg</cp:lastModifiedBy>
  <cp:revision>176</cp:revision>
  <dcterms:created xsi:type="dcterms:W3CDTF">2011-09-18T18:07:47Z</dcterms:created>
  <dcterms:modified xsi:type="dcterms:W3CDTF">2011-09-20T21:40:30Z</dcterms:modified>
</cp:coreProperties>
</file>