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335" r:id="rId2"/>
    <p:sldId id="299" r:id="rId3"/>
    <p:sldId id="301" r:id="rId4"/>
    <p:sldId id="305" r:id="rId5"/>
    <p:sldId id="308" r:id="rId6"/>
    <p:sldId id="309" r:id="rId7"/>
    <p:sldId id="317" r:id="rId8"/>
    <p:sldId id="318" r:id="rId9"/>
    <p:sldId id="319" r:id="rId10"/>
    <p:sldId id="326" r:id="rId11"/>
    <p:sldId id="336" r:id="rId12"/>
    <p:sldId id="327" r:id="rId13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</p:showPr>
  <p:clrMru>
    <a:srgbClr val="FFFFCC"/>
    <a:srgbClr val="99CCFF"/>
    <a:srgbClr val="D6009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4364" autoAdjust="0"/>
    <p:restoredTop sz="99765" autoAdjust="0"/>
  </p:normalViewPr>
  <p:slideViewPr>
    <p:cSldViewPr>
      <p:cViewPr varScale="1">
        <p:scale>
          <a:sx n="121" d="100"/>
          <a:sy n="121" d="100"/>
        </p:scale>
        <p:origin x="-5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FB6ED30-3877-4235-97B8-DA58A6387124}" type="datetimeFigureOut">
              <a:rPr lang="en-US"/>
              <a:pPr>
                <a:defRPr/>
              </a:pPr>
              <a:t>9/22/11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C156E7D8-1A4E-4416-B21E-35C153AC3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55E8DD-CDB0-4D29-9446-5F55B251B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EA3A43-7974-41C1-8E18-B2E00D50D4D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822C15-F047-4AAF-BD4F-5F54580ECBA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7D9C9E-1484-4207-8DD8-848A215B13D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C910C-789A-4CA0-9FCB-FA1642C0785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64C696-74F7-4AC5-BBBA-D7FFA961C15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799439-661B-471E-8A2B-5648C69064B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617A62-72F3-4012-8FCB-DD5F3C91B11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3D1797-66BB-4D32-8783-2E924310A09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615911-D682-45EF-A5C6-342E7E894EC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15E9E-6D61-487C-B6F5-8C406CD1568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D95910-EE04-41B2-8437-40A7CC285B5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1E2B2F-4B33-4B9B-A889-4F674BD203C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26817-D0DA-4F0C-BD3B-20AD6D7BF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3C72C-2245-4D80-A7BF-B637B1DCF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99239-5CC7-42AE-8E00-2F4FE0F4F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7522B-CE4B-4038-89D7-F0FA17AF0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A778D-F616-4364-9611-27B8E6EB6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F5952-A242-4635-91C0-FEE1EBBFA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3F211-9EC6-452A-AB09-14F4ACFF1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962DA-4CA8-4368-8F4F-7299E37EB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E486F-885F-41A8-A606-7319C20B0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B183B-9CF5-4DEB-9767-BACE07F2B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DAF18-561B-4ECF-A5A4-33A81E60E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86786F70-64D5-4642-8CF3-916571C10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ＭＳ Ｐゴシック" pitchFamily="-112" charset="-128"/>
                <a:cs typeface="+mj-cs"/>
              </a:rPr>
              <a:t>Breakout Session </a:t>
            </a:r>
            <a:endParaRPr lang="en-US" sz="4400" kern="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ea typeface="ＭＳ Ｐゴシック" pitchFamily="-112" charset="-128"/>
              <a:cs typeface="+mj-cs"/>
            </a:endParaRPr>
          </a:p>
          <a:p>
            <a:pPr algn="ctr">
              <a:defRPr/>
            </a:pPr>
            <a:r>
              <a:rPr lang="en-US" sz="4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ＭＳ Ｐゴシック" pitchFamily="-112" charset="-128"/>
                <a:cs typeface="+mj-cs"/>
              </a:rPr>
              <a:t>Thematic Areas</a:t>
            </a:r>
            <a:endParaRPr lang="en-US" sz="4400" kern="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ea typeface="ＭＳ Ｐゴシック" pitchFamily="-112" charset="-128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3200" kern="0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How </a:t>
            </a:r>
            <a:r>
              <a:rPr lang="en-US" sz="3200" kern="0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can </a:t>
            </a:r>
            <a:r>
              <a:rPr lang="en-US" sz="3200" kern="0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R3 contribute to connecting user needs with GOES-R capabilities in the following areas?</a:t>
            </a:r>
            <a:endParaRPr lang="en-US" sz="3200" kern="0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ea typeface="ＭＳ Ｐゴシック" pitchFamily="-112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kern="0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High-Impact Weather (Johnson)</a:t>
            </a:r>
            <a:endParaRPr lang="en-US" sz="2800" kern="0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ea typeface="ＭＳ Ｐゴシック" pitchFamily="-112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kern="0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Observations &amp; Techniques (</a:t>
            </a:r>
            <a:r>
              <a:rPr lang="en-US" sz="2800" kern="0" dirty="0" err="1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Schrab</a:t>
            </a:r>
            <a:r>
              <a:rPr lang="en-US" sz="2800" kern="0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)</a:t>
            </a:r>
            <a:endParaRPr lang="en-US" sz="2800" kern="0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ea typeface="ＭＳ Ｐゴシック" pitchFamily="-112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kern="0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Applications, </a:t>
            </a:r>
            <a:r>
              <a:rPr lang="en-US" sz="2800" kern="0" dirty="0" err="1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Testbeds</a:t>
            </a:r>
            <a:r>
              <a:rPr lang="en-US" sz="2800" kern="0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 &amp; Training</a:t>
            </a:r>
            <a:r>
              <a:rPr lang="en-US" sz="2800" kern="0" dirty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 </a:t>
            </a:r>
            <a:r>
              <a:rPr lang="en-US" sz="2800" kern="0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ＭＳ Ｐゴシック" pitchFamily="-112" charset="-128"/>
              </a:rPr>
              <a:t>(Weiss)</a:t>
            </a:r>
            <a:endParaRPr lang="en-US" sz="2800" kern="0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ea typeface="ＭＳ Ｐゴシック" pitchFamily="-112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E486F-885F-41A8-A606-7319C20B01F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>
                <a:effectLst/>
              </a:rPr>
              <a:t> </a:t>
            </a:r>
            <a:endParaRPr lang="en-US" sz="18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 marL="400050" lvl="1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Discussion Items: Integrated GLM/ABI approaches for detect of CI</a:t>
            </a: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None/>
              <a:defRPr/>
            </a:pPr>
            <a:r>
              <a:rPr lang="en-US" sz="2400" dirty="0" smtClean="0">
                <a:effectLst/>
              </a:rPr>
              <a:t>Recommendation</a:t>
            </a:r>
            <a:r>
              <a:rPr lang="en-US" sz="2400" dirty="0" smtClean="0">
                <a:effectLst/>
              </a:rPr>
              <a:t>:  need </a:t>
            </a:r>
            <a:r>
              <a:rPr lang="en-US" sz="2400" dirty="0" smtClean="0">
                <a:effectLst/>
              </a:rPr>
              <a:t>presentation of all related research</a:t>
            </a:r>
            <a:r>
              <a:rPr lang="en-US" sz="2400" dirty="0" smtClean="0">
                <a:effectLst/>
              </a:rPr>
              <a:t> to describe comprehensive path to Ops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Possible Action(s): link up w/Ops (GLM/ABI)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</a:t>
            </a:r>
            <a:endParaRPr lang="en-US" sz="1800" dirty="0">
              <a:effectLst/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Breakout Group 3</a:t>
            </a:r>
            <a:br>
              <a:rPr lang="en-US" sz="4000" dirty="0" smtClean="0"/>
            </a:br>
            <a:r>
              <a:rPr lang="en-US" sz="2000" dirty="0" smtClean="0"/>
              <a:t>Capture Template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522B-CE4B-4038-89D7-F0FA17AF097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>
                <a:effectLst/>
              </a:rPr>
              <a:t> </a:t>
            </a:r>
            <a:endParaRPr lang="en-US" sz="18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 marL="400050" lvl="1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None/>
              <a:defRPr/>
            </a:pPr>
            <a:r>
              <a:rPr lang="en-US" sz="2400" dirty="0" smtClean="0">
                <a:effectLst/>
              </a:rPr>
              <a:t>Discussion </a:t>
            </a:r>
            <a:r>
              <a:rPr lang="en-US" sz="2400" dirty="0" smtClean="0">
                <a:effectLst/>
              </a:rPr>
              <a:t>Item: </a:t>
            </a:r>
            <a:r>
              <a:rPr lang="en-US" sz="2400" dirty="0" smtClean="0">
                <a:effectLst/>
              </a:rPr>
              <a:t>GLM lightning jump R2O</a:t>
            </a:r>
            <a:endParaRPr lang="en-US" sz="2400" dirty="0" smtClean="0">
              <a:effectLst/>
            </a:endParaRPr>
          </a:p>
          <a:p>
            <a:pPr>
              <a:buNone/>
              <a:defRPr/>
            </a:pPr>
            <a:r>
              <a:rPr lang="en-US" sz="2400" dirty="0" smtClean="0">
                <a:effectLst/>
              </a:rPr>
              <a:t>Good links to Ops</a:t>
            </a:r>
            <a:endParaRPr lang="en-US" sz="2400" dirty="0" smtClean="0">
              <a:effectLst/>
            </a:endParaRPr>
          </a:p>
          <a:p>
            <a:pPr>
              <a:buNone/>
              <a:defRPr/>
            </a:pPr>
            <a:r>
              <a:rPr lang="en-US" sz="2400" dirty="0" smtClean="0">
                <a:effectLst/>
              </a:rPr>
              <a:t>High value exploratory </a:t>
            </a: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Recommendation: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Possible Action(s):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</a:t>
            </a:r>
            <a:endParaRPr lang="en-US" sz="1800" dirty="0">
              <a:effectLst/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Breakout Group 3</a:t>
            </a:r>
            <a:br>
              <a:rPr lang="en-US" sz="4000" dirty="0" smtClean="0"/>
            </a:br>
            <a:r>
              <a:rPr lang="en-US" sz="2000" dirty="0" smtClean="0"/>
              <a:t>Capture Template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522B-CE4B-4038-89D7-F0FA17AF097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>
                <a:effectLst/>
              </a:rPr>
              <a:t> </a:t>
            </a:r>
            <a:endParaRPr lang="en-US" sz="18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 marL="400050" lvl="1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Discussion Item:  WRF Lightning Forecast Algorithm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Running in 3 models.  SPC principal sponsor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OPC and fire </a:t>
            </a:r>
            <a:r>
              <a:rPr lang="en-US" sz="2400" dirty="0" err="1" smtClean="0">
                <a:effectLst/>
              </a:rPr>
              <a:t>wx</a:t>
            </a:r>
            <a:r>
              <a:rPr lang="en-US" sz="2400" dirty="0" smtClean="0">
                <a:effectLst/>
              </a:rPr>
              <a:t> also interested.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Recommendation:  link w/ other GLM projects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Possible Action(s):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</a:t>
            </a:r>
            <a:endParaRPr lang="en-US" sz="1800" dirty="0">
              <a:effectLst/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Breakout Group 3</a:t>
            </a:r>
            <a:br>
              <a:rPr lang="en-US" sz="4000" dirty="0" smtClean="0"/>
            </a:br>
            <a:r>
              <a:rPr lang="en-US" sz="2000" dirty="0" smtClean="0"/>
              <a:t>Capture Template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522B-CE4B-4038-89D7-F0FA17AF097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</a:rPr>
              <a:t> </a:t>
            </a:r>
            <a:endParaRPr lang="en-US" sz="1800" dirty="0" smtClean="0">
              <a:solidFill>
                <a:schemeClr val="bg2">
                  <a:lumMod val="40000"/>
                  <a:lumOff val="60000"/>
                </a:schemeClr>
              </a:solidFill>
              <a:effectLst/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7410" name="Picture 4" descr="pos_att.gif"/>
          <p:cNvPicPr preferRelativeResize="0"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143000"/>
            <a:ext cx="4340225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52400"/>
            <a:ext cx="4693914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Etiquette of </a:t>
            </a:r>
            <a:r>
              <a:rPr lang="en-US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Engagement</a:t>
            </a:r>
          </a:p>
          <a:p>
            <a:pPr eaLnBrk="0" hangingPunct="0">
              <a:defRPr/>
            </a:pPr>
            <a:r>
              <a:rPr lang="en-US" sz="1400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Source:  Proving Ground successful breakouts</a:t>
            </a:r>
            <a:endParaRPr lang="en-US" sz="3200" i="1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5963" y="914400"/>
            <a:ext cx="4510087" cy="3816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Share relevant information and</a:t>
            </a:r>
          </a:p>
          <a:p>
            <a:pPr eaLnBrk="0" hangingPunct="0">
              <a:defRPr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     experiences.</a:t>
            </a:r>
          </a:p>
          <a:p>
            <a:pPr eaLnBrk="0" hangingPunct="0">
              <a:defRPr/>
            </a:pPr>
            <a:endParaRPr lang="en-US" sz="22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Everyone’s input is equally valued.</a:t>
            </a:r>
          </a:p>
          <a:p>
            <a:pPr eaLnBrk="0" hangingPunct="0">
              <a:defRPr/>
            </a:pPr>
            <a:endParaRPr lang="en-US" sz="22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Discussions and criticisms will </a:t>
            </a:r>
          </a:p>
          <a:p>
            <a:pPr eaLnBrk="0" hangingPunct="0">
              <a:defRPr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     focus on interests, not people.</a:t>
            </a:r>
          </a:p>
          <a:p>
            <a:pPr eaLnBrk="0" hangingPunct="0">
              <a:defRPr/>
            </a:pPr>
            <a:endParaRPr lang="en-US" sz="22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No idea is bad.</a:t>
            </a:r>
          </a:p>
          <a:p>
            <a:pPr eaLnBrk="0" hangingPunct="0">
              <a:defRPr/>
            </a:pPr>
            <a:endParaRPr lang="en-US" sz="22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Share “air time.”</a:t>
            </a:r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109538" y="3573463"/>
            <a:ext cx="46148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200">
                <a:solidFill>
                  <a:schemeClr val="bg1"/>
                </a:solidFill>
                <a:cs typeface="Arial" charset="0"/>
              </a:rPr>
              <a:t>Respect each speaker. </a:t>
            </a:r>
          </a:p>
          <a:p>
            <a:pPr eaLnBrk="0" hangingPunct="0"/>
            <a:r>
              <a:rPr lang="en-US" sz="2200">
                <a:solidFill>
                  <a:schemeClr val="bg1"/>
                </a:solidFill>
                <a:cs typeface="Arial" charset="0"/>
              </a:rPr>
              <a:t>Only one conversation at a time…</a:t>
            </a:r>
            <a:endParaRPr lang="en-US" sz="220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876800"/>
            <a:ext cx="9017000" cy="2124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All members are expected to participate in all phases of the process.</a:t>
            </a:r>
          </a:p>
          <a:p>
            <a:pPr eaLnBrk="0" hangingPunct="0">
              <a:defRPr/>
            </a:pPr>
            <a:endParaRPr lang="en-US" sz="22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Signal when we are going off-track.</a:t>
            </a:r>
          </a:p>
          <a:p>
            <a:pPr eaLnBrk="0" hangingPunct="0">
              <a:defRPr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Off-target discussions are limited to five minutes and then put </a:t>
            </a:r>
          </a:p>
          <a:p>
            <a:pPr eaLnBrk="0" hangingPunct="0">
              <a:defRPr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	in the “parking lot”.</a:t>
            </a:r>
          </a:p>
          <a:p>
            <a:pPr eaLnBrk="0" hangingPunct="0">
              <a:defRPr/>
            </a:pPr>
            <a:endParaRPr lang="en-US" sz="2200" dirty="0">
              <a:solidFill>
                <a:schemeClr val="bg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522B-CE4B-4038-89D7-F0FA17AF097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375"/>
            <a:ext cx="9144000" cy="606425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Breakout Questions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9144000" cy="6400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>
                <a:effectLst/>
              </a:rPr>
              <a:t> </a:t>
            </a:r>
            <a:endParaRPr lang="en-US" sz="18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1) </a:t>
            </a:r>
            <a:r>
              <a:rPr lang="en-US" sz="2400" dirty="0">
                <a:effectLst/>
              </a:rPr>
              <a:t> </a:t>
            </a:r>
            <a:r>
              <a:rPr lang="en-US" sz="2400" dirty="0" smtClean="0">
                <a:effectLst/>
              </a:rPr>
              <a:t>What were the significant outcomes of the Day 1 projects briefed?  What are the recommended next steps for these projects to help connect GOES-R capabilities to User Needs?  Were attempts to fuse GOES-R data with other data or models successful?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2) How do the updates from the various groups/programs (NWS, JPSS, AWG, Proving Ground, GOES-R Program Office) impact strategies to connect GOES-R capabilities to user needs?  Are there new strategies emerging that new-start PIs should consider? (new start projects are listed in appendix to the agenda)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3) TBD by your group – the question we should have asked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600" dirty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 smtClean="0">
              <a:effectLst/>
            </a:endParaRPr>
          </a:p>
          <a:p>
            <a:pPr lvl="1">
              <a:buFont typeface="Wingdings" pitchFamily="2" charset="2"/>
              <a:buAutoNum type="arabicParenR" startAt="4"/>
              <a:defRPr/>
            </a:pPr>
            <a:endParaRPr lang="en-US" sz="1800" dirty="0">
              <a:effectLst/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522B-CE4B-4038-89D7-F0FA17AF097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>
                <a:effectLst/>
              </a:rPr>
              <a:t> </a:t>
            </a:r>
            <a:endParaRPr lang="en-US" sz="18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 marL="400050" lvl="1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Discussion Item:  TC rapid </a:t>
            </a:r>
            <a:r>
              <a:rPr lang="en-US" sz="2400" dirty="0" smtClean="0">
                <a:effectLst/>
              </a:rPr>
              <a:t>intensity forecasting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Recommendation:  Improve sounding input thru joint GOES/JPSS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Comment:  very good link to ops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Possible Action(s): transition MW and TPW to ops NOW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</a:t>
            </a:r>
            <a:endParaRPr lang="en-US" sz="1800" dirty="0">
              <a:effectLst/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Breakout Group 1</a:t>
            </a:r>
            <a:br>
              <a:rPr lang="en-US" sz="4000" dirty="0" smtClean="0"/>
            </a:br>
            <a:r>
              <a:rPr lang="en-US" sz="2000" dirty="0" smtClean="0"/>
              <a:t>Capture Template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522B-CE4B-4038-89D7-F0FA17AF097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>
                <a:effectLst/>
              </a:rPr>
              <a:t> </a:t>
            </a:r>
            <a:endParaRPr lang="en-US" sz="18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 marL="400050" lvl="1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Discussion Item: Storm </a:t>
            </a:r>
            <a:r>
              <a:rPr lang="en-US" sz="2400" dirty="0" smtClean="0">
                <a:effectLst/>
              </a:rPr>
              <a:t>Intensification – Improved CI algorithm with GOES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Application most useful where there is no RADAR (open ocean)</a:t>
            </a: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Link to Ops: FAA </a:t>
            </a:r>
            <a:r>
              <a:rPr lang="en-US" sz="2400" dirty="0" smtClean="0">
                <a:effectLst/>
              </a:rPr>
              <a:t>heavily involved in validation (NEXGEN)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Recommendation:  tie into NASA areas of </a:t>
            </a:r>
            <a:r>
              <a:rPr lang="en-US" sz="2400" dirty="0" smtClean="0">
                <a:effectLst/>
              </a:rPr>
              <a:t>interest looking for opportunities to validate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Make link to operations more clear – to define future funding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Possible Action(s): Use AWG products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</a:t>
            </a:r>
            <a:endParaRPr lang="en-US" sz="1800" dirty="0">
              <a:effectLst/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Breakout Group 1</a:t>
            </a:r>
            <a:br>
              <a:rPr lang="en-US" sz="4000" dirty="0" smtClean="0"/>
            </a:br>
            <a:r>
              <a:rPr lang="en-US" sz="2000" dirty="0" smtClean="0"/>
              <a:t>Capture Template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522B-CE4B-4038-89D7-F0FA17AF097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>
                <a:effectLst/>
              </a:rPr>
              <a:t> </a:t>
            </a:r>
            <a:endParaRPr lang="en-US" sz="18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 marL="400050" lvl="1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Discussion Item: GPM Rainfall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Adding lightning improved bias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Link to new start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Recommendation: link to ops – suspect greatest need is over water.  2</a:t>
            </a:r>
            <a:r>
              <a:rPr lang="en-US" sz="2400" baseline="30000" dirty="0" smtClean="0">
                <a:effectLst/>
              </a:rPr>
              <a:t>nd</a:t>
            </a:r>
            <a:r>
              <a:rPr lang="en-US" sz="2400" dirty="0" smtClean="0">
                <a:effectLst/>
              </a:rPr>
              <a:t> need in high elevations where radar not adequate.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Links to </a:t>
            </a:r>
            <a:r>
              <a:rPr lang="en-US" sz="2400" dirty="0" smtClean="0">
                <a:effectLst/>
              </a:rPr>
              <a:t>Pacific Region Test Bed </a:t>
            </a:r>
            <a:r>
              <a:rPr lang="en-US" sz="2400" dirty="0" smtClean="0">
                <a:effectLst/>
              </a:rPr>
              <a:t>and</a:t>
            </a:r>
            <a:r>
              <a:rPr lang="en-US" sz="2400" dirty="0" smtClean="0">
                <a:effectLst/>
              </a:rPr>
              <a:t> OPC</a:t>
            </a: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Possible Action(s): look at using </a:t>
            </a:r>
            <a:r>
              <a:rPr lang="en-US" sz="2400" dirty="0" smtClean="0">
                <a:effectLst/>
              </a:rPr>
              <a:t>ground</a:t>
            </a:r>
            <a:r>
              <a:rPr lang="en-US" sz="2400" dirty="0" smtClean="0">
                <a:effectLst/>
              </a:rPr>
              <a:t>-based lightning data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</a:t>
            </a:r>
            <a:endParaRPr lang="en-US" sz="1800" dirty="0">
              <a:effectLst/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Breakout Group 1</a:t>
            </a:r>
            <a:br>
              <a:rPr lang="en-US" sz="4000" dirty="0" smtClean="0"/>
            </a:br>
            <a:r>
              <a:rPr lang="en-US" sz="2000" dirty="0" smtClean="0"/>
              <a:t>Capture Template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522B-CE4B-4038-89D7-F0FA17AF097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>
                <a:effectLst/>
              </a:rPr>
              <a:t> </a:t>
            </a:r>
            <a:endParaRPr lang="en-US" sz="18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 marL="400050" lvl="1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Discussion Item: Aviation  - </a:t>
            </a:r>
            <a:r>
              <a:rPr lang="en-US" sz="2400" dirty="0" err="1" smtClean="0">
                <a:effectLst/>
              </a:rPr>
              <a:t>Vol</a:t>
            </a:r>
            <a:r>
              <a:rPr lang="en-US" sz="2400" dirty="0" smtClean="0">
                <a:effectLst/>
              </a:rPr>
              <a:t> Ash:</a:t>
            </a:r>
            <a:r>
              <a:rPr lang="en-US" sz="2400" dirty="0" smtClean="0">
                <a:effectLst/>
              </a:rPr>
              <a:t> integrate product into WRF-CHEM model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Using </a:t>
            </a:r>
            <a:r>
              <a:rPr lang="en-US" sz="2400" dirty="0" smtClean="0">
                <a:effectLst/>
              </a:rPr>
              <a:t>all useful </a:t>
            </a:r>
            <a:r>
              <a:rPr lang="en-US" sz="2400" dirty="0" err="1" smtClean="0">
                <a:effectLst/>
              </a:rPr>
              <a:t>sats</a:t>
            </a: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Recommendation:  explore use of JPSS and AQUA/MODIS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Possible Action(s)</a:t>
            </a:r>
            <a:r>
              <a:rPr lang="en-US" sz="2400" dirty="0" smtClean="0">
                <a:effectLst/>
              </a:rPr>
              <a:t>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</a:t>
            </a:r>
            <a:endParaRPr lang="en-US" sz="1800" dirty="0">
              <a:effectLst/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Breakout Group 2</a:t>
            </a:r>
            <a:br>
              <a:rPr lang="en-US" sz="4000" dirty="0" smtClean="0"/>
            </a:br>
            <a:r>
              <a:rPr lang="en-US" sz="2000" dirty="0" smtClean="0"/>
              <a:t>Capture Template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522B-CE4B-4038-89D7-F0FA17AF097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>
                <a:effectLst/>
              </a:rPr>
              <a:t> </a:t>
            </a:r>
            <a:endParaRPr lang="en-US" sz="18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 marL="400050" lvl="1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Discussion Item: Auto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Vol</a:t>
            </a:r>
            <a:r>
              <a:rPr lang="en-US" sz="2400" dirty="0" smtClean="0">
                <a:effectLst/>
              </a:rPr>
              <a:t> Ash </a:t>
            </a:r>
            <a:r>
              <a:rPr lang="en-US" sz="2400" dirty="0" smtClean="0">
                <a:effectLst/>
              </a:rPr>
              <a:t>Alert System.  Aviation needs 5-minute warning.  Dispatchers want 24 hour warning.  Nice link to ops (VAACs).  System is not limited to GOES-R – any instrument could be used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Remote users need this as </a:t>
            </a:r>
            <a:r>
              <a:rPr lang="en-US" sz="2400" dirty="0" smtClean="0">
                <a:effectLst/>
              </a:rPr>
              <a:t>well, e.g., regional observatories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Recommendation:  link up w/JPSS.  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Possible Action(s):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</a:t>
            </a:r>
            <a:endParaRPr lang="en-US" sz="1800" dirty="0">
              <a:effectLst/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Breakout Group 2</a:t>
            </a:r>
            <a:br>
              <a:rPr lang="en-US" sz="4000" dirty="0" smtClean="0"/>
            </a:br>
            <a:r>
              <a:rPr lang="en-US" sz="2000" dirty="0" smtClean="0"/>
              <a:t>Capture Template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522B-CE4B-4038-89D7-F0FA17AF097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1800" dirty="0">
                <a:effectLst/>
              </a:rPr>
              <a:t> </a:t>
            </a:r>
            <a:endParaRPr lang="en-US" sz="18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 marL="400050" lvl="1" indent="0">
              <a:buFont typeface="Wingdings" pitchFamily="2" charset="2"/>
              <a:buNone/>
              <a:defRPr/>
            </a:pPr>
            <a:endParaRPr lang="en-US" sz="1400" dirty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Discussion Item:  Storm Tracking and lightning cell clustering using GLM data</a:t>
            </a:r>
            <a:r>
              <a:rPr lang="en-US" sz="2400" dirty="0" smtClean="0">
                <a:effectLst/>
              </a:rPr>
              <a:t>.  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Recommendation:  need presentation of all related research matrix “PSDI, GIMPAP, JCSDA, SPSRB”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Possible Action(s):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</a:t>
            </a:r>
            <a:endParaRPr lang="en-US" sz="1800" dirty="0">
              <a:effectLst/>
            </a:endParaRPr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301625" indent="0">
              <a:spcBef>
                <a:spcPts val="800"/>
              </a:spcBef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Breakout Group 2</a:t>
            </a:r>
            <a:br>
              <a:rPr lang="en-US" sz="4000" dirty="0" smtClean="0"/>
            </a:br>
            <a:r>
              <a:rPr lang="en-US" sz="2000" dirty="0" smtClean="0"/>
              <a:t>Capture Template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7522B-CE4B-4038-89D7-F0FA17AF097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c_2010_update_call_FINAL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Dec_2010_update_call_FINAL</Template>
  <TotalTime>1601</TotalTime>
  <Words>774</Words>
  <Application>Microsoft Macintosh PowerPoint</Application>
  <PresentationFormat>On-screen Show (4:3)</PresentationFormat>
  <Paragraphs>206</Paragraphs>
  <Slides>12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Dec_2010_update_call_FINAL</vt:lpstr>
      <vt:lpstr>Slide 1</vt:lpstr>
      <vt:lpstr>Slide 2</vt:lpstr>
      <vt:lpstr>Breakout Questions</vt:lpstr>
      <vt:lpstr>Breakout Group 1 Capture Template</vt:lpstr>
      <vt:lpstr>Breakout Group 1 Capture Template</vt:lpstr>
      <vt:lpstr>Breakout Group 1 Capture Template</vt:lpstr>
      <vt:lpstr>Breakout Group 2 Capture Template</vt:lpstr>
      <vt:lpstr>Breakout Group 2 Capture Template</vt:lpstr>
      <vt:lpstr>Breakout Group 2 Capture Template</vt:lpstr>
      <vt:lpstr>Breakout Group 3 Capture Template</vt:lpstr>
      <vt:lpstr>Breakout Group 3 Capture Template</vt:lpstr>
      <vt:lpstr>Breakout Group 3 Capture Template</vt:lpstr>
    </vt:vector>
  </TitlesOfParts>
  <Company>COMET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COMET,NESDIS, NRL, VISIT Update</dc:title>
  <dc:creator>abshire</dc:creator>
  <cp:lastModifiedBy>Richard R. Reynolds</cp:lastModifiedBy>
  <cp:revision>74</cp:revision>
  <cp:lastPrinted>2011-03-15T20:41:40Z</cp:lastPrinted>
  <dcterms:created xsi:type="dcterms:W3CDTF">2011-09-22T18:10:18Z</dcterms:created>
  <dcterms:modified xsi:type="dcterms:W3CDTF">2011-09-22T18:31:13Z</dcterms:modified>
</cp:coreProperties>
</file>