
<file path=[Content_Types].xml><?xml version="1.0" encoding="utf-8"?>
<Types xmlns="http://schemas.openxmlformats.org/package/2006/content-types">
  <Default Extension="rels" ContentType="application/vnd.openxmlformats-package.relationships+xml"/>
  <Override PartName="/ppt/slideLayouts/slideLayout1.xml" ContentType="application/vnd.openxmlformats-officedocument.presentationml.slideLayout+xml"/>
  <Default Extension="png" ContentType="image/png"/>
  <Default Extension="jpeg" ContentType="image/jpeg"/>
  <Default Extension="xml" ContentType="application/xml"/>
  <Override PartName="/ppt/notesSlides/notesSlide3.xml" ContentType="application/vnd.openxmlformats-officedocument.presentationml.notesSlide+xml"/>
  <Override PartName="/ppt/tableStyles.xml" ContentType="application/vnd.openxmlformats-officedocument.presentationml.tableStyles+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slideLayouts/slideLayout6.xml" ContentType="application/vnd.openxmlformats-officedocument.presentationml.slideLayout+xml"/>
  <Default Extension="wmf" ContentType="image/x-wmf"/>
  <Override PartName="/ppt/theme/theme2.xml" ContentType="application/vnd.openxmlformats-officedocument.them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s/slide3.xml" ContentType="application/vnd.openxmlformats-officedocument.presentationml.slide+xml"/>
  <Override PartName="/ppt/slideLayouts/slideLayout10.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slideLayouts/slideLayout2.xml" ContentType="application/vnd.openxmlformats-officedocument.presentationml.slideLayout+xml"/>
  <Override PartName="/ppt/slides/slide1.xml" ContentType="application/vnd.openxmlformats-officedocument.presentationml.slide+xml"/>
  <Default Extension="bin" ContentType="application/vnd.openxmlformats-officedocument.presentationml.printerSettings"/>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2.xml" ContentType="application/vnd.openxmlformats-officedocument.presentationml.notesSlide+xml"/>
  <Override PartName="/ppt/presentation.xml" ContentType="application/vnd.openxmlformats-officedocument.presentationml.presentation.main+xml"/>
  <Override PartName="/ppt/slideLayouts/slideLayout7.xml" ContentType="application/vnd.openxmlformats-officedocument.presentationml.slideLayout+xml"/>
  <Default Extension="vml" ContentType="application/vnd.openxmlformats-officedocument.vmlDrawing"/>
  <Override PartName="/ppt/notesMasters/notesMaster1.xml" ContentType="application/vnd.openxmlformats-officedocument.presentationml.notesMaster+xml"/>
  <Default Extension="gif" ContentType="image/gif"/>
  <Override PartName="/ppt/slideLayouts/slideLayout5.xml" ContentType="application/vnd.openxmlformats-officedocument.presentationml.slideLayout+xml"/>
  <Override PartName="/ppt/embeddings/Microsoft_Equation1.bin" ContentType="application/vnd.openxmlformats-officedocument.oleObject"/>
  <Override PartName="/ppt/slideLayouts/slideLayout11.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slideLayouts/slideLayout3.xml" ContentType="application/vnd.openxmlformats-officedocument.presentationml.slideLayout+xml"/>
  <Override PartName="/ppt/slides/slide2.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notesMasterIdLst>
    <p:notesMasterId r:id="rId5"/>
  </p:notesMasterIdLst>
  <p:sldIdLst>
    <p:sldId id="256" r:id="rId2"/>
    <p:sldId id="257" r:id="rId3"/>
    <p:sldId id="258" r:id="rId4"/>
  </p:sldIdLst>
  <p:sldSz cx="9144000" cy="6858000" type="screen4x3"/>
  <p:notesSz cx="6858000" cy="9144000"/>
  <p:defaultTextStyle>
    <a:defPPr>
      <a:defRPr lang="en-US"/>
    </a:defPPr>
    <a:lvl1pPr algn="l" defTabSz="457200" rtl="0" fontAlgn="base">
      <a:spcBef>
        <a:spcPct val="0"/>
      </a:spcBef>
      <a:spcAft>
        <a:spcPct val="0"/>
      </a:spcAft>
      <a:defRPr sz="2400" kern="1200">
        <a:solidFill>
          <a:schemeClr val="tx1"/>
        </a:solidFill>
        <a:latin typeface="Arial" pitchFamily="-72" charset="0"/>
        <a:ea typeface="ＭＳ Ｐゴシック" pitchFamily="-72" charset="-128"/>
        <a:cs typeface="ＭＳ Ｐゴシック" pitchFamily="-72" charset="-128"/>
      </a:defRPr>
    </a:lvl1pPr>
    <a:lvl2pPr marL="457200" algn="l" defTabSz="457200" rtl="0" fontAlgn="base">
      <a:spcBef>
        <a:spcPct val="0"/>
      </a:spcBef>
      <a:spcAft>
        <a:spcPct val="0"/>
      </a:spcAft>
      <a:defRPr sz="2400" kern="1200">
        <a:solidFill>
          <a:schemeClr val="tx1"/>
        </a:solidFill>
        <a:latin typeface="Arial" pitchFamily="-72" charset="0"/>
        <a:ea typeface="ＭＳ Ｐゴシック" pitchFamily="-72" charset="-128"/>
        <a:cs typeface="ＭＳ Ｐゴシック" pitchFamily="-72" charset="-128"/>
      </a:defRPr>
    </a:lvl2pPr>
    <a:lvl3pPr marL="914400" algn="l" defTabSz="457200" rtl="0" fontAlgn="base">
      <a:spcBef>
        <a:spcPct val="0"/>
      </a:spcBef>
      <a:spcAft>
        <a:spcPct val="0"/>
      </a:spcAft>
      <a:defRPr sz="2400" kern="1200">
        <a:solidFill>
          <a:schemeClr val="tx1"/>
        </a:solidFill>
        <a:latin typeface="Arial" pitchFamily="-72" charset="0"/>
        <a:ea typeface="ＭＳ Ｐゴシック" pitchFamily="-72" charset="-128"/>
        <a:cs typeface="ＭＳ Ｐゴシック" pitchFamily="-72" charset="-128"/>
      </a:defRPr>
    </a:lvl3pPr>
    <a:lvl4pPr marL="1371600" algn="l" defTabSz="457200" rtl="0" fontAlgn="base">
      <a:spcBef>
        <a:spcPct val="0"/>
      </a:spcBef>
      <a:spcAft>
        <a:spcPct val="0"/>
      </a:spcAft>
      <a:defRPr sz="2400" kern="1200">
        <a:solidFill>
          <a:schemeClr val="tx1"/>
        </a:solidFill>
        <a:latin typeface="Arial" pitchFamily="-72" charset="0"/>
        <a:ea typeface="ＭＳ Ｐゴシック" pitchFamily="-72" charset="-128"/>
        <a:cs typeface="ＭＳ Ｐゴシック" pitchFamily="-72" charset="-128"/>
      </a:defRPr>
    </a:lvl4pPr>
    <a:lvl5pPr marL="1828800" algn="l" defTabSz="457200" rtl="0" fontAlgn="base">
      <a:spcBef>
        <a:spcPct val="0"/>
      </a:spcBef>
      <a:spcAft>
        <a:spcPct val="0"/>
      </a:spcAft>
      <a:defRPr sz="2400" kern="1200">
        <a:solidFill>
          <a:schemeClr val="tx1"/>
        </a:solidFill>
        <a:latin typeface="Arial" pitchFamily="-72" charset="0"/>
        <a:ea typeface="ＭＳ Ｐゴシック" pitchFamily="-72" charset="-128"/>
        <a:cs typeface="ＭＳ Ｐゴシック" pitchFamily="-72" charset="-128"/>
      </a:defRPr>
    </a:lvl5pPr>
    <a:lvl6pPr marL="2286000" algn="l" defTabSz="457200" rtl="0" eaLnBrk="1" latinLnBrk="0" hangingPunct="1">
      <a:defRPr sz="2400" kern="1200">
        <a:solidFill>
          <a:schemeClr val="tx1"/>
        </a:solidFill>
        <a:latin typeface="Arial" pitchFamily="-72" charset="0"/>
        <a:ea typeface="ＭＳ Ｐゴシック" pitchFamily="-72" charset="-128"/>
        <a:cs typeface="ＭＳ Ｐゴシック" pitchFamily="-72" charset="-128"/>
      </a:defRPr>
    </a:lvl6pPr>
    <a:lvl7pPr marL="2743200" algn="l" defTabSz="457200" rtl="0" eaLnBrk="1" latinLnBrk="0" hangingPunct="1">
      <a:defRPr sz="2400" kern="1200">
        <a:solidFill>
          <a:schemeClr val="tx1"/>
        </a:solidFill>
        <a:latin typeface="Arial" pitchFamily="-72" charset="0"/>
        <a:ea typeface="ＭＳ Ｐゴシック" pitchFamily="-72" charset="-128"/>
        <a:cs typeface="ＭＳ Ｐゴシック" pitchFamily="-72" charset="-128"/>
      </a:defRPr>
    </a:lvl7pPr>
    <a:lvl8pPr marL="3200400" algn="l" defTabSz="457200" rtl="0" eaLnBrk="1" latinLnBrk="0" hangingPunct="1">
      <a:defRPr sz="2400" kern="1200">
        <a:solidFill>
          <a:schemeClr val="tx1"/>
        </a:solidFill>
        <a:latin typeface="Arial" pitchFamily="-72" charset="0"/>
        <a:ea typeface="ＭＳ Ｐゴシック" pitchFamily="-72" charset="-128"/>
        <a:cs typeface="ＭＳ Ｐゴシック" pitchFamily="-72" charset="-128"/>
      </a:defRPr>
    </a:lvl8pPr>
    <a:lvl9pPr marL="3657600" algn="l" defTabSz="457200" rtl="0" eaLnBrk="1" latinLnBrk="0" hangingPunct="1">
      <a:defRPr sz="2400" kern="1200">
        <a:solidFill>
          <a:schemeClr val="tx1"/>
        </a:solidFill>
        <a:latin typeface="Arial" pitchFamily="-72" charset="0"/>
        <a:ea typeface="ＭＳ Ｐゴシック" pitchFamily="-72" charset="-128"/>
        <a:cs typeface="ＭＳ Ｐゴシック" pitchFamily="-72" charset="-128"/>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128925"/>
    <a:srgbClr val="0000C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20"/>
    <p:restoredTop sz="94660"/>
  </p:normalViewPr>
  <p:slideViewPr>
    <p:cSldViewPr snapToGrid="0" snapToObjects="1">
      <p:cViewPr varScale="1">
        <p:scale>
          <a:sx n="106" d="100"/>
          <a:sy n="106" d="100"/>
        </p:scale>
        <p:origin x="-856" y="-11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notesMaster" Target="notesMasters/notesMaster1.xml"/><Relationship Id="rId6" Type="http://schemas.openxmlformats.org/officeDocument/2006/relationships/printerSettings" Target="printerSettings/printerSettings1.bin"/><Relationship Id="rId7" Type="http://schemas.openxmlformats.org/officeDocument/2006/relationships/presProps" Target="presProps.xml"/><Relationship Id="rId8" Type="http://schemas.openxmlformats.org/officeDocument/2006/relationships/viewProps" Target="viewProps.xml"/><Relationship Id="rId9" Type="http://schemas.openxmlformats.org/officeDocument/2006/relationships/theme" Target="theme/theme1.xml"/><Relationship Id="rId10"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ea typeface="+mn-ea"/>
                <a:cs typeface="+mn-cs"/>
              </a:defRPr>
            </a:lvl1pPr>
          </a:lstStyle>
          <a:p>
            <a:pPr>
              <a:defRPr/>
            </a:pPr>
            <a:fld id="{F54EE95E-6550-4C74-BA9D-64C9D38C3FC0}" type="datetimeFigureOut">
              <a:rPr lang="en-US"/>
              <a:pPr>
                <a:defRPr/>
              </a:pPr>
              <a:t>9/19/11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ea typeface="+mn-ea"/>
                <a:cs typeface="+mn-cs"/>
              </a:defRPr>
            </a:lvl1pPr>
          </a:lstStyle>
          <a:p>
            <a:pPr>
              <a:defRPr/>
            </a:pPr>
            <a:fld id="{DDBA519A-C45C-4512-9577-88F9C447A6E7}"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pitchFamily="-72" charset="-128"/>
        <a:cs typeface="ＭＳ Ｐゴシック" pitchFamily="-72" charset="-128"/>
      </a:defRPr>
    </a:lvl1pPr>
    <a:lvl2pPr marL="457200" algn="l" rtl="0" eaLnBrk="0" fontAlgn="base" hangingPunct="0">
      <a:spcBef>
        <a:spcPct val="30000"/>
      </a:spcBef>
      <a:spcAft>
        <a:spcPct val="0"/>
      </a:spcAft>
      <a:defRPr sz="1200" kern="1200">
        <a:solidFill>
          <a:schemeClr val="tx1"/>
        </a:solidFill>
        <a:latin typeface="+mn-lt"/>
        <a:ea typeface="ＭＳ Ｐゴシック" pitchFamily="-72" charset="-128"/>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pitchFamily="-72" charset="-128"/>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pitchFamily="-72" charset="-128"/>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pitchFamily="-72"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1" name="Slide Image Placeholder 1"/>
          <p:cNvSpPr>
            <a:spLocks noGrp="1" noRot="1" noChangeAspect="1"/>
          </p:cNvSpPr>
          <p:nvPr>
            <p:ph type="sldImg"/>
          </p:nvPr>
        </p:nvSpPr>
        <p:spPr bwMode="auto">
          <a:noFill/>
          <a:ln>
            <a:solidFill>
              <a:srgbClr val="000000"/>
            </a:solidFill>
            <a:miter lim="800000"/>
            <a:headEnd/>
            <a:tailEnd/>
          </a:ln>
        </p:spPr>
      </p:sp>
      <p:sp>
        <p:nvSpPr>
          <p:cNvPr id="1536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1536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2E6446B-C0FA-4C9A-AE60-C3BF2B5803CC}" type="slidenum">
              <a:rPr lang="en-US">
                <a:ea typeface="ＭＳ Ｐゴシック" pitchFamily="-72" charset="-128"/>
                <a:cs typeface="ＭＳ Ｐゴシック" pitchFamily="-72" charset="-128"/>
              </a:rPr>
              <a:pPr fontAlgn="base">
                <a:spcBef>
                  <a:spcPct val="0"/>
                </a:spcBef>
                <a:spcAft>
                  <a:spcPct val="0"/>
                </a:spcAft>
                <a:defRPr/>
              </a:pPr>
              <a:t>1</a:t>
            </a:fld>
            <a:endParaRPr lang="en-US">
              <a:ea typeface="ＭＳ Ｐゴシック" pitchFamily="-72" charset="-128"/>
              <a:cs typeface="ＭＳ Ｐゴシック" pitchFamily="-72"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409" name="Slide Image Placeholder 1"/>
          <p:cNvSpPr>
            <a:spLocks noGrp="1" noRot="1" noChangeAspect="1"/>
          </p:cNvSpPr>
          <p:nvPr>
            <p:ph type="sldImg"/>
          </p:nvPr>
        </p:nvSpPr>
        <p:spPr bwMode="auto">
          <a:noFill/>
          <a:ln>
            <a:solidFill>
              <a:srgbClr val="000000"/>
            </a:solidFill>
            <a:miter lim="800000"/>
            <a:headEnd/>
            <a:tailEnd/>
          </a:ln>
        </p:spPr>
      </p:sp>
      <p:sp>
        <p:nvSpPr>
          <p:cNvPr id="1741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1741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B3515F9-200D-40AA-ACA3-615815E22600}" type="slidenum">
              <a:rPr lang="en-US">
                <a:ea typeface="ＭＳ Ｐゴシック" pitchFamily="-72" charset="-128"/>
                <a:cs typeface="ＭＳ Ｐゴシック" pitchFamily="-72" charset="-128"/>
              </a:rPr>
              <a:pPr fontAlgn="base">
                <a:spcBef>
                  <a:spcPct val="0"/>
                </a:spcBef>
                <a:spcAft>
                  <a:spcPct val="0"/>
                </a:spcAft>
                <a:defRPr/>
              </a:pPr>
              <a:t>2</a:t>
            </a:fld>
            <a:endParaRPr lang="en-US">
              <a:ea typeface="ＭＳ Ｐゴシック" pitchFamily="-72" charset="-128"/>
              <a:cs typeface="ＭＳ Ｐゴシック" pitchFamily="-72"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457" name="Slide Image Placeholder 1"/>
          <p:cNvSpPr>
            <a:spLocks noGrp="1" noRot="1" noChangeAspect="1"/>
          </p:cNvSpPr>
          <p:nvPr>
            <p:ph type="sldImg"/>
          </p:nvPr>
        </p:nvSpPr>
        <p:spPr bwMode="auto">
          <a:noFill/>
          <a:ln>
            <a:solidFill>
              <a:srgbClr val="000000"/>
            </a:solidFill>
            <a:miter lim="800000"/>
            <a:headEnd/>
            <a:tailEnd/>
          </a:ln>
        </p:spPr>
      </p:sp>
      <p:sp>
        <p:nvSpPr>
          <p:cNvPr id="1945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1945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9170BBB-D123-4FBD-B01B-91D67AC7C701}" type="slidenum">
              <a:rPr lang="en-US">
                <a:ea typeface="ＭＳ Ｐゴシック" pitchFamily="-72" charset="-128"/>
                <a:cs typeface="ＭＳ Ｐゴシック" pitchFamily="-72" charset="-128"/>
              </a:rPr>
              <a:pPr fontAlgn="base">
                <a:spcBef>
                  <a:spcPct val="0"/>
                </a:spcBef>
                <a:spcAft>
                  <a:spcPct val="0"/>
                </a:spcAft>
                <a:defRPr/>
              </a:pPr>
              <a:t>3</a:t>
            </a:fld>
            <a:endParaRPr lang="en-US">
              <a:ea typeface="ＭＳ Ｐゴシック" pitchFamily="-72" charset="-128"/>
              <a:cs typeface="ＭＳ Ｐゴシック" pitchFamily="-72"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165637EB-E4E5-4683-80FD-B7BD39D8B616}" type="datetimeFigureOut">
              <a:rPr lang="en-US"/>
              <a:pPr>
                <a:defRPr/>
              </a:pPr>
              <a:t>9/19/11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2F859B6-731A-4F76-825E-2F847190D2B8}"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612EE6B-3B93-41A1-87BE-EF7E822835DD}" type="datetimeFigureOut">
              <a:rPr lang="en-US"/>
              <a:pPr>
                <a:defRPr/>
              </a:pPr>
              <a:t>9/19/11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063B54A-3A63-47DF-97FA-AC53419E4DB5}"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17687E6-F422-46B3-9C28-69C0D5EAA8C9}" type="datetimeFigureOut">
              <a:rPr lang="en-US"/>
              <a:pPr>
                <a:defRPr/>
              </a:pPr>
              <a:t>9/19/11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56D9017-9AFA-4B41-BA74-BBD3F43E24E4}"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EFC81A7-5C46-4851-BA31-7F520E6C3DE4}" type="datetimeFigureOut">
              <a:rPr lang="en-US"/>
              <a:pPr>
                <a:defRPr/>
              </a:pPr>
              <a:t>9/19/11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A0C85D7-3B64-435D-8447-2FBF96043233}"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D7B7A69D-9C9F-463F-940F-BF388209F63D}" type="datetimeFigureOut">
              <a:rPr lang="en-US"/>
              <a:pPr>
                <a:defRPr/>
              </a:pPr>
              <a:t>9/19/11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E7157B8-B93A-4CE3-9457-0A31E2B4ED4D}"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CAD9586F-F42F-4A9A-92A5-86B12426408A}" type="datetimeFigureOut">
              <a:rPr lang="en-US"/>
              <a:pPr>
                <a:defRPr/>
              </a:pPr>
              <a:t>9/19/11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A1DA71D-3587-41CA-A922-D578CE533B46}"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4F56120E-9B34-436F-BADA-8F0A2A8179E7}" type="datetimeFigureOut">
              <a:rPr lang="en-US"/>
              <a:pPr>
                <a:defRPr/>
              </a:pPr>
              <a:t>9/19/11</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153F8A81-295E-45A4-95CD-B823F6788744}"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4E1B4D48-1D75-45FF-A259-3A175A788EA0}" type="datetimeFigureOut">
              <a:rPr lang="en-US"/>
              <a:pPr>
                <a:defRPr/>
              </a:pPr>
              <a:t>9/19/11</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A64DF80B-AD9A-4CE7-96D7-079144F77BBC}"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503B808C-013A-4AE8-A8BB-6B2FA9CED88E}" type="datetimeFigureOut">
              <a:rPr lang="en-US"/>
              <a:pPr>
                <a:defRPr/>
              </a:pPr>
              <a:t>9/19/11</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CE2BB538-8C0E-4382-BFA1-72DB9E9C0C98}"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5F2D0C8-BFCC-4DE5-B934-D22FEFFBC8D7}" type="datetimeFigureOut">
              <a:rPr lang="en-US"/>
              <a:pPr>
                <a:defRPr/>
              </a:pPr>
              <a:t>9/19/11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DFF4DBC-4265-46CC-ACA0-3825572031FA}"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6FB81FF-4845-4ED4-983E-3F98CC7DBB41}" type="datetimeFigureOut">
              <a:rPr lang="en-US"/>
              <a:pPr>
                <a:defRPr/>
              </a:pPr>
              <a:t>9/19/11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41DA5CA-4786-44C2-A06A-9F690B953AC2}"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ea typeface="+mn-ea"/>
                <a:cs typeface="+mn-cs"/>
              </a:defRPr>
            </a:lvl1pPr>
          </a:lstStyle>
          <a:p>
            <a:pPr>
              <a:defRPr/>
            </a:pPr>
            <a:fld id="{CEADBDFA-795B-42C1-BB16-45E736E543D3}" type="datetimeFigureOut">
              <a:rPr lang="en-US"/>
              <a:pPr>
                <a:defRPr/>
              </a:pPr>
              <a:t>9/19/11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ea typeface="+mn-ea"/>
                <a:cs typeface="+mn-cs"/>
              </a:defRPr>
            </a:lvl1pPr>
          </a:lstStyle>
          <a:p>
            <a:pPr>
              <a:defRPr/>
            </a:pPr>
            <a:fld id="{1F438427-0C49-43D3-AE4E-3A5FF453AF7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pitchFamily="-72" charset="-128"/>
          <a:cs typeface="ＭＳ Ｐゴシック" pitchFamily="-72" charset="-128"/>
        </a:defRPr>
      </a:lvl1pPr>
      <a:lvl2pPr algn="ctr" defTabSz="457200" rtl="0" eaLnBrk="0" fontAlgn="base" hangingPunct="0">
        <a:spcBef>
          <a:spcPct val="0"/>
        </a:spcBef>
        <a:spcAft>
          <a:spcPct val="0"/>
        </a:spcAft>
        <a:defRPr sz="4400">
          <a:solidFill>
            <a:schemeClr val="tx1"/>
          </a:solidFill>
          <a:latin typeface="Calibri" pitchFamily="-72" charset="0"/>
          <a:ea typeface="ＭＳ Ｐゴシック" pitchFamily="-72" charset="-128"/>
          <a:cs typeface="ＭＳ Ｐゴシック" pitchFamily="-72" charset="-128"/>
        </a:defRPr>
      </a:lvl2pPr>
      <a:lvl3pPr algn="ctr" defTabSz="457200" rtl="0" eaLnBrk="0" fontAlgn="base" hangingPunct="0">
        <a:spcBef>
          <a:spcPct val="0"/>
        </a:spcBef>
        <a:spcAft>
          <a:spcPct val="0"/>
        </a:spcAft>
        <a:defRPr sz="4400">
          <a:solidFill>
            <a:schemeClr val="tx1"/>
          </a:solidFill>
          <a:latin typeface="Calibri" pitchFamily="-72" charset="0"/>
          <a:ea typeface="ＭＳ Ｐゴシック" pitchFamily="-72" charset="-128"/>
          <a:cs typeface="ＭＳ Ｐゴシック" pitchFamily="-72" charset="-128"/>
        </a:defRPr>
      </a:lvl3pPr>
      <a:lvl4pPr algn="ctr" defTabSz="457200" rtl="0" eaLnBrk="0" fontAlgn="base" hangingPunct="0">
        <a:spcBef>
          <a:spcPct val="0"/>
        </a:spcBef>
        <a:spcAft>
          <a:spcPct val="0"/>
        </a:spcAft>
        <a:defRPr sz="4400">
          <a:solidFill>
            <a:schemeClr val="tx1"/>
          </a:solidFill>
          <a:latin typeface="Calibri" pitchFamily="-72" charset="0"/>
          <a:ea typeface="ＭＳ Ｐゴシック" pitchFamily="-72" charset="-128"/>
          <a:cs typeface="ＭＳ Ｐゴシック" pitchFamily="-72" charset="-128"/>
        </a:defRPr>
      </a:lvl4pPr>
      <a:lvl5pPr algn="ctr" defTabSz="457200" rtl="0" eaLnBrk="0" fontAlgn="base" hangingPunct="0">
        <a:spcBef>
          <a:spcPct val="0"/>
        </a:spcBef>
        <a:spcAft>
          <a:spcPct val="0"/>
        </a:spcAft>
        <a:defRPr sz="4400">
          <a:solidFill>
            <a:schemeClr val="tx1"/>
          </a:solidFill>
          <a:latin typeface="Calibri" pitchFamily="-72" charset="0"/>
          <a:ea typeface="ＭＳ Ｐゴシック" pitchFamily="-72" charset="-128"/>
          <a:cs typeface="ＭＳ Ｐゴシック" pitchFamily="-72" charset="-128"/>
        </a:defRPr>
      </a:lvl5pPr>
      <a:lvl6pPr marL="457200" algn="ctr" defTabSz="457200" rtl="0" fontAlgn="base">
        <a:spcBef>
          <a:spcPct val="0"/>
        </a:spcBef>
        <a:spcAft>
          <a:spcPct val="0"/>
        </a:spcAft>
        <a:defRPr sz="4400">
          <a:solidFill>
            <a:schemeClr val="tx1"/>
          </a:solidFill>
          <a:latin typeface="Calibri" pitchFamily="-72" charset="0"/>
          <a:ea typeface="ＭＳ Ｐゴシック" pitchFamily="-72" charset="-128"/>
          <a:cs typeface="ＭＳ Ｐゴシック" pitchFamily="-72" charset="-128"/>
        </a:defRPr>
      </a:lvl6pPr>
      <a:lvl7pPr marL="914400" algn="ctr" defTabSz="457200" rtl="0" fontAlgn="base">
        <a:spcBef>
          <a:spcPct val="0"/>
        </a:spcBef>
        <a:spcAft>
          <a:spcPct val="0"/>
        </a:spcAft>
        <a:defRPr sz="4400">
          <a:solidFill>
            <a:schemeClr val="tx1"/>
          </a:solidFill>
          <a:latin typeface="Calibri" pitchFamily="-72" charset="0"/>
          <a:ea typeface="ＭＳ Ｐゴシック" pitchFamily="-72" charset="-128"/>
          <a:cs typeface="ＭＳ Ｐゴシック" pitchFamily="-72" charset="-128"/>
        </a:defRPr>
      </a:lvl7pPr>
      <a:lvl8pPr marL="1371600" algn="ctr" defTabSz="457200" rtl="0" fontAlgn="base">
        <a:spcBef>
          <a:spcPct val="0"/>
        </a:spcBef>
        <a:spcAft>
          <a:spcPct val="0"/>
        </a:spcAft>
        <a:defRPr sz="4400">
          <a:solidFill>
            <a:schemeClr val="tx1"/>
          </a:solidFill>
          <a:latin typeface="Calibri" pitchFamily="-72" charset="0"/>
          <a:ea typeface="ＭＳ Ｐゴシック" pitchFamily="-72" charset="-128"/>
          <a:cs typeface="ＭＳ Ｐゴシック" pitchFamily="-72" charset="-128"/>
        </a:defRPr>
      </a:lvl8pPr>
      <a:lvl9pPr marL="1828800" algn="ctr" defTabSz="457200" rtl="0" fontAlgn="base">
        <a:spcBef>
          <a:spcPct val="0"/>
        </a:spcBef>
        <a:spcAft>
          <a:spcPct val="0"/>
        </a:spcAft>
        <a:defRPr sz="4400">
          <a:solidFill>
            <a:schemeClr val="tx1"/>
          </a:solidFill>
          <a:latin typeface="Calibri" pitchFamily="-72" charset="0"/>
          <a:ea typeface="ＭＳ Ｐゴシック" pitchFamily="-72" charset="-128"/>
          <a:cs typeface="ＭＳ Ｐゴシック" pitchFamily="-72" charset="-128"/>
        </a:defRPr>
      </a:lvl9pPr>
    </p:titleStyle>
    <p:bodyStyle>
      <a:lvl1pPr marL="342900" indent="-342900" algn="l" defTabSz="457200" rtl="0" eaLnBrk="0" fontAlgn="base" hangingPunct="0">
        <a:spcBef>
          <a:spcPct val="20000"/>
        </a:spcBef>
        <a:spcAft>
          <a:spcPct val="0"/>
        </a:spcAft>
        <a:buFont typeface="Arial" pitchFamily="-72" charset="0"/>
        <a:buChar char="•"/>
        <a:defRPr sz="3200" kern="1200">
          <a:solidFill>
            <a:schemeClr val="tx1"/>
          </a:solidFill>
          <a:latin typeface="+mn-lt"/>
          <a:ea typeface="ＭＳ Ｐゴシック" pitchFamily="-72" charset="-128"/>
          <a:cs typeface="ＭＳ Ｐゴシック" pitchFamily="-72" charset="-128"/>
        </a:defRPr>
      </a:lvl1pPr>
      <a:lvl2pPr marL="742950" indent="-285750" algn="l" defTabSz="457200" rtl="0" eaLnBrk="0" fontAlgn="base" hangingPunct="0">
        <a:spcBef>
          <a:spcPct val="20000"/>
        </a:spcBef>
        <a:spcAft>
          <a:spcPct val="0"/>
        </a:spcAft>
        <a:buFont typeface="Arial" pitchFamily="-72" charset="0"/>
        <a:buChar char="–"/>
        <a:defRPr sz="2800" kern="1200">
          <a:solidFill>
            <a:schemeClr val="tx1"/>
          </a:solidFill>
          <a:latin typeface="+mn-lt"/>
          <a:ea typeface="ＭＳ Ｐゴシック" pitchFamily="-72" charset="-128"/>
          <a:cs typeface="+mn-cs"/>
        </a:defRPr>
      </a:lvl2pPr>
      <a:lvl3pPr marL="1143000" indent="-228600" algn="l" defTabSz="457200" rtl="0" eaLnBrk="0" fontAlgn="base" hangingPunct="0">
        <a:spcBef>
          <a:spcPct val="20000"/>
        </a:spcBef>
        <a:spcAft>
          <a:spcPct val="0"/>
        </a:spcAft>
        <a:buFont typeface="Arial" pitchFamily="-72" charset="0"/>
        <a:buChar char="•"/>
        <a:defRPr sz="2400" kern="1200">
          <a:solidFill>
            <a:schemeClr val="tx1"/>
          </a:solidFill>
          <a:latin typeface="+mn-lt"/>
          <a:ea typeface="ＭＳ Ｐゴシック" pitchFamily="-72" charset="-128"/>
          <a:cs typeface="+mn-cs"/>
        </a:defRPr>
      </a:lvl3pPr>
      <a:lvl4pPr marL="1600200" indent="-228600" algn="l" defTabSz="457200" rtl="0" eaLnBrk="0" fontAlgn="base" hangingPunct="0">
        <a:spcBef>
          <a:spcPct val="20000"/>
        </a:spcBef>
        <a:spcAft>
          <a:spcPct val="0"/>
        </a:spcAft>
        <a:buFont typeface="Arial" pitchFamily="-72" charset="0"/>
        <a:buChar char="–"/>
        <a:defRPr sz="2000" kern="1200">
          <a:solidFill>
            <a:schemeClr val="tx1"/>
          </a:solidFill>
          <a:latin typeface="+mn-lt"/>
          <a:ea typeface="ＭＳ Ｐゴシック" pitchFamily="-72" charset="-128"/>
          <a:cs typeface="+mn-cs"/>
        </a:defRPr>
      </a:lvl4pPr>
      <a:lvl5pPr marL="2057400" indent="-228600" algn="l" defTabSz="457200" rtl="0" eaLnBrk="0" fontAlgn="base" hangingPunct="0">
        <a:spcBef>
          <a:spcPct val="20000"/>
        </a:spcBef>
        <a:spcAft>
          <a:spcPct val="0"/>
        </a:spcAft>
        <a:buFont typeface="Arial" pitchFamily="-72" charset="0"/>
        <a:buChar char="»"/>
        <a:defRPr sz="2000" kern="1200">
          <a:solidFill>
            <a:schemeClr val="tx1"/>
          </a:solidFill>
          <a:latin typeface="+mn-lt"/>
          <a:ea typeface="ＭＳ Ｐゴシック" pitchFamily="-72"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4" Type="http://schemas.openxmlformats.org/officeDocument/2006/relationships/image" Target="../media/image2.gif"/><Relationship Id="rId5" Type="http://schemas.openxmlformats.org/officeDocument/2006/relationships/image" Target="../media/image3.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jpeg"/><Relationship Id="rId9" Type="http://schemas.openxmlformats.org/officeDocument/2006/relationships/oleObject" Target="../embeddings/Microsoft_Equation1.bin"/><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gif"/><Relationship Id="rId4" Type="http://schemas.openxmlformats.org/officeDocument/2006/relationships/image" Target="../media/image8.gif"/><Relationship Id="rId5" Type="http://schemas.openxmlformats.org/officeDocument/2006/relationships/image" Target="../media/image9.gif"/><Relationship Id="rId6" Type="http://schemas.openxmlformats.org/officeDocument/2006/relationships/image" Target="../media/image10.gif"/><Relationship Id="rId7" Type="http://schemas.openxmlformats.org/officeDocument/2006/relationships/image" Target="../media/image11.gif"/><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337" name="TextBox 3"/>
          <p:cNvSpPr txBox="1">
            <a:spLocks noChangeArrowheads="1"/>
          </p:cNvSpPr>
          <p:nvPr/>
        </p:nvSpPr>
        <p:spPr bwMode="auto">
          <a:xfrm>
            <a:off x="585788" y="87313"/>
            <a:ext cx="7954962" cy="457200"/>
          </a:xfrm>
          <a:prstGeom prst="rect">
            <a:avLst/>
          </a:prstGeom>
          <a:noFill/>
          <a:ln w="9525">
            <a:noFill/>
            <a:miter lim="800000"/>
            <a:headEnd/>
            <a:tailEnd/>
          </a:ln>
        </p:spPr>
        <p:txBody>
          <a:bodyPr wrap="none">
            <a:prstTxWarp prst="textNoShape">
              <a:avLst/>
            </a:prstTxWarp>
            <a:spAutoFit/>
          </a:bodyPr>
          <a:lstStyle/>
          <a:p>
            <a:r>
              <a:rPr lang="en-US" b="1">
                <a:latin typeface="Times New Roman" pitchFamily="-72" charset="0"/>
                <a:ea typeface="Times New Roman" pitchFamily="-72" charset="0"/>
                <a:cs typeface="Times New Roman" pitchFamily="-72" charset="0"/>
              </a:rPr>
              <a:t>Convective Storm Forecasting 1-6 Hours Prior to Initiation </a:t>
            </a:r>
          </a:p>
        </p:txBody>
      </p:sp>
      <p:sp>
        <p:nvSpPr>
          <p:cNvPr id="14338" name="TextBox 4"/>
          <p:cNvSpPr txBox="1">
            <a:spLocks noChangeArrowheads="1"/>
          </p:cNvSpPr>
          <p:nvPr/>
        </p:nvSpPr>
        <p:spPr bwMode="auto">
          <a:xfrm>
            <a:off x="179388" y="1570038"/>
            <a:ext cx="8758237" cy="822325"/>
          </a:xfrm>
          <a:prstGeom prst="rect">
            <a:avLst/>
          </a:prstGeom>
          <a:noFill/>
          <a:ln w="9525">
            <a:noFill/>
            <a:miter lim="800000"/>
            <a:headEnd/>
            <a:tailEnd/>
          </a:ln>
        </p:spPr>
        <p:txBody>
          <a:bodyPr>
            <a:prstTxWarp prst="textNoShape">
              <a:avLst/>
            </a:prstTxWarp>
            <a:spAutoFit/>
          </a:bodyPr>
          <a:lstStyle/>
          <a:p>
            <a:pPr algn="just"/>
            <a:r>
              <a:rPr lang="en-US" sz="1200">
                <a:ea typeface="Arial" pitchFamily="-72" charset="0"/>
                <a:cs typeface="Arial" pitchFamily="-72" charset="0"/>
              </a:rPr>
              <a:t>One of the greatest difficulties in severe storm forecasting is deciding where and when storms will initially form. Current numerical models struggle with this problem and often have large errors in their 1-6-hour forecasts for convective initiation (CI). </a:t>
            </a:r>
            <a:r>
              <a:rPr lang="en-US" sz="1200" b="1">
                <a:ea typeface="Arial" pitchFamily="-72" charset="0"/>
                <a:cs typeface="Arial" pitchFamily="-72" charset="0"/>
              </a:rPr>
              <a:t>The overall goal of this proposal is to develop a single objective system that predicts where and when storms will form 1-6 hours prior to initiation</a:t>
            </a:r>
            <a:r>
              <a:rPr lang="en-US" sz="1200">
                <a:ea typeface="Arial" pitchFamily="-72" charset="0"/>
                <a:cs typeface="Arial" pitchFamily="-72" charset="0"/>
              </a:rPr>
              <a:t>. </a:t>
            </a:r>
          </a:p>
        </p:txBody>
      </p:sp>
      <p:sp>
        <p:nvSpPr>
          <p:cNvPr id="14339" name="TextBox 5"/>
          <p:cNvSpPr txBox="1">
            <a:spLocks noChangeArrowheads="1"/>
          </p:cNvSpPr>
          <p:nvPr/>
        </p:nvSpPr>
        <p:spPr bwMode="auto">
          <a:xfrm>
            <a:off x="1038225" y="549275"/>
            <a:ext cx="7010400" cy="920750"/>
          </a:xfrm>
          <a:prstGeom prst="rect">
            <a:avLst/>
          </a:prstGeom>
          <a:noFill/>
          <a:ln w="9525">
            <a:noFill/>
            <a:miter lim="800000"/>
            <a:headEnd/>
            <a:tailEnd/>
          </a:ln>
        </p:spPr>
        <p:txBody>
          <a:bodyPr>
            <a:prstTxWarp prst="textNoShape">
              <a:avLst/>
            </a:prstTxWarp>
            <a:spAutoFit/>
          </a:bodyPr>
          <a:lstStyle/>
          <a:p>
            <a:pPr algn="ctr" defTabSz="3871913">
              <a:lnSpc>
                <a:spcPct val="50000"/>
              </a:lnSpc>
              <a:spcBef>
                <a:spcPct val="50000"/>
              </a:spcBef>
            </a:pPr>
            <a:r>
              <a:rPr lang="en-US" sz="1200">
                <a:ea typeface="Arial" pitchFamily="-72" charset="0"/>
                <a:cs typeface="Arial" pitchFamily="-72" charset="0"/>
              </a:rPr>
              <a:t>John Mecikalski and John Walker, Univ. Alabama-Huntsville, Huntsville, AL</a:t>
            </a:r>
          </a:p>
          <a:p>
            <a:pPr algn="ctr" defTabSz="3871913">
              <a:lnSpc>
                <a:spcPct val="50000"/>
              </a:lnSpc>
              <a:spcBef>
                <a:spcPct val="50000"/>
              </a:spcBef>
            </a:pPr>
            <a:r>
              <a:rPr lang="en-US" sz="1200">
                <a:ea typeface="Arial" pitchFamily="-72" charset="0"/>
                <a:cs typeface="Arial" pitchFamily="-72" charset="0"/>
              </a:rPr>
              <a:t>Dan Lindsey and Louie Grasso NOAA/NESDIS/STAR/RAMMB and CIRA, Fort Collins, CO</a:t>
            </a:r>
          </a:p>
          <a:p>
            <a:pPr algn="ctr" defTabSz="3871913">
              <a:lnSpc>
                <a:spcPct val="50000"/>
              </a:lnSpc>
              <a:spcBef>
                <a:spcPct val="50000"/>
              </a:spcBef>
            </a:pPr>
            <a:r>
              <a:rPr lang="en-US" sz="1200">
                <a:ea typeface="Arial" pitchFamily="-72" charset="0"/>
                <a:cs typeface="Arial" pitchFamily="-72" charset="0"/>
              </a:rPr>
              <a:t>Chris Velden and Steve Wanzong, CIMSS, Madison, WI</a:t>
            </a:r>
          </a:p>
          <a:p>
            <a:pPr algn="ctr" defTabSz="3871913">
              <a:lnSpc>
                <a:spcPct val="50000"/>
              </a:lnSpc>
              <a:spcBef>
                <a:spcPct val="50000"/>
              </a:spcBef>
            </a:pPr>
            <a:r>
              <a:rPr lang="en-US" sz="1200">
                <a:ea typeface="Arial" pitchFamily="-72" charset="0"/>
                <a:cs typeface="Arial" pitchFamily="-72" charset="0"/>
              </a:rPr>
              <a:t>Bob Rabin, NSSL, Norman, OK</a:t>
            </a:r>
          </a:p>
          <a:p>
            <a:pPr algn="ctr" defTabSz="3871913">
              <a:lnSpc>
                <a:spcPct val="50000"/>
              </a:lnSpc>
              <a:spcBef>
                <a:spcPct val="50000"/>
              </a:spcBef>
            </a:pPr>
            <a:r>
              <a:rPr lang="en-US" sz="1200">
                <a:ea typeface="Arial" pitchFamily="-72" charset="0"/>
                <a:cs typeface="Arial" pitchFamily="-72" charset="0"/>
              </a:rPr>
              <a:t>Brian Vant-Hull, CREST, New York, NY</a:t>
            </a:r>
          </a:p>
        </p:txBody>
      </p:sp>
      <p:sp>
        <p:nvSpPr>
          <p:cNvPr id="14340" name="TextBox 6"/>
          <p:cNvSpPr txBox="1">
            <a:spLocks noChangeArrowheads="1"/>
          </p:cNvSpPr>
          <p:nvPr/>
        </p:nvSpPr>
        <p:spPr bwMode="auto">
          <a:xfrm>
            <a:off x="95250" y="1320800"/>
            <a:ext cx="2535238" cy="304800"/>
          </a:xfrm>
          <a:prstGeom prst="rect">
            <a:avLst/>
          </a:prstGeom>
          <a:noFill/>
          <a:ln w="9525">
            <a:noFill/>
            <a:miter lim="800000"/>
            <a:headEnd/>
            <a:tailEnd/>
          </a:ln>
        </p:spPr>
        <p:txBody>
          <a:bodyPr wrap="none">
            <a:prstTxWarp prst="textNoShape">
              <a:avLst/>
            </a:prstTxWarp>
            <a:spAutoFit/>
          </a:bodyPr>
          <a:lstStyle/>
          <a:p>
            <a:r>
              <a:rPr lang="en-US" sz="1400" b="1" u="sng">
                <a:ea typeface="Arial" pitchFamily="-72" charset="0"/>
                <a:cs typeface="Arial" pitchFamily="-72" charset="0"/>
              </a:rPr>
              <a:t>Project Motivation and Goal</a:t>
            </a:r>
          </a:p>
        </p:txBody>
      </p:sp>
      <p:sp>
        <p:nvSpPr>
          <p:cNvPr id="14341" name="TextBox 8"/>
          <p:cNvSpPr txBox="1">
            <a:spLocks noChangeArrowheads="1"/>
          </p:cNvSpPr>
          <p:nvPr/>
        </p:nvSpPr>
        <p:spPr bwMode="auto">
          <a:xfrm>
            <a:off x="203200" y="2874963"/>
            <a:ext cx="8734425" cy="517525"/>
          </a:xfrm>
          <a:prstGeom prst="rect">
            <a:avLst/>
          </a:prstGeom>
          <a:noFill/>
          <a:ln w="9525">
            <a:noFill/>
            <a:miter lim="800000"/>
            <a:headEnd/>
            <a:tailEnd/>
          </a:ln>
        </p:spPr>
        <p:txBody>
          <a:bodyPr>
            <a:prstTxWarp prst="textNoShape">
              <a:avLst/>
            </a:prstTxWarp>
            <a:spAutoFit/>
          </a:bodyPr>
          <a:lstStyle/>
          <a:p>
            <a:r>
              <a:rPr lang="en-US" sz="1400" b="1" u="sng">
                <a:ea typeface="Arial" pitchFamily="-72" charset="0"/>
                <a:cs typeface="Arial" pitchFamily="-72" charset="0"/>
              </a:rPr>
              <a:t>CIRA</a:t>
            </a:r>
            <a:r>
              <a:rPr lang="en-US" sz="1400">
                <a:ea typeface="Arial" pitchFamily="-72" charset="0"/>
                <a:cs typeface="Arial" pitchFamily="-72" charset="0"/>
              </a:rPr>
              <a:t>: </a:t>
            </a:r>
            <a:r>
              <a:rPr lang="en-US" sz="1400">
                <a:solidFill>
                  <a:srgbClr val="0000CC"/>
                </a:solidFill>
                <a:ea typeface="Arial" pitchFamily="-72" charset="0"/>
                <a:cs typeface="Arial" pitchFamily="-72" charset="0"/>
              </a:rPr>
              <a:t>Utilize the split window difference (10.35–12.3 µm) to identify regions of enhanced or deepening low-level water vapor to help predict where and when convective clouds will form</a:t>
            </a:r>
            <a:r>
              <a:rPr lang="en-US" sz="1400">
                <a:solidFill>
                  <a:srgbClr val="595959"/>
                </a:solidFill>
                <a:ea typeface="Arial" pitchFamily="-72" charset="0"/>
                <a:cs typeface="Arial" pitchFamily="-72" charset="0"/>
              </a:rPr>
              <a:t> </a:t>
            </a:r>
          </a:p>
        </p:txBody>
      </p:sp>
      <p:sp>
        <p:nvSpPr>
          <p:cNvPr id="14342" name="TextBox 9"/>
          <p:cNvSpPr txBox="1">
            <a:spLocks noChangeArrowheads="1"/>
          </p:cNvSpPr>
          <p:nvPr/>
        </p:nvSpPr>
        <p:spPr bwMode="auto">
          <a:xfrm>
            <a:off x="87313" y="2492375"/>
            <a:ext cx="1716087" cy="304800"/>
          </a:xfrm>
          <a:prstGeom prst="rect">
            <a:avLst/>
          </a:prstGeom>
          <a:noFill/>
          <a:ln w="9525">
            <a:noFill/>
            <a:miter lim="800000"/>
            <a:headEnd/>
            <a:tailEnd/>
          </a:ln>
        </p:spPr>
        <p:txBody>
          <a:bodyPr wrap="none">
            <a:prstTxWarp prst="textNoShape">
              <a:avLst/>
            </a:prstTxWarp>
            <a:spAutoFit/>
          </a:bodyPr>
          <a:lstStyle/>
          <a:p>
            <a:r>
              <a:rPr lang="en-US" sz="1400" b="1" u="sng">
                <a:ea typeface="Arial" pitchFamily="-72" charset="0"/>
                <a:cs typeface="Arial" pitchFamily="-72" charset="0"/>
              </a:rPr>
              <a:t>Institutional Plans</a:t>
            </a:r>
          </a:p>
        </p:txBody>
      </p:sp>
      <p:sp>
        <p:nvSpPr>
          <p:cNvPr id="14343" name="TextBox 7"/>
          <p:cNvSpPr txBox="1">
            <a:spLocks noChangeArrowheads="1"/>
          </p:cNvSpPr>
          <p:nvPr/>
        </p:nvSpPr>
        <p:spPr bwMode="auto">
          <a:xfrm>
            <a:off x="200025" y="3522663"/>
            <a:ext cx="8734425" cy="517525"/>
          </a:xfrm>
          <a:prstGeom prst="rect">
            <a:avLst/>
          </a:prstGeom>
          <a:noFill/>
          <a:ln w="9525">
            <a:noFill/>
            <a:miter lim="800000"/>
            <a:headEnd/>
            <a:tailEnd/>
          </a:ln>
        </p:spPr>
        <p:txBody>
          <a:bodyPr>
            <a:prstTxWarp prst="textNoShape">
              <a:avLst/>
            </a:prstTxWarp>
            <a:spAutoFit/>
          </a:bodyPr>
          <a:lstStyle/>
          <a:p>
            <a:r>
              <a:rPr lang="en-US" sz="1400" b="1" u="sng">
                <a:ea typeface="Arial" pitchFamily="-72" charset="0"/>
                <a:cs typeface="Arial" pitchFamily="-72" charset="0"/>
              </a:rPr>
              <a:t>CIMSS</a:t>
            </a:r>
            <a:r>
              <a:rPr lang="en-US" sz="1400">
                <a:ea typeface="Arial" pitchFamily="-72" charset="0"/>
                <a:cs typeface="Arial" pitchFamily="-72" charset="0"/>
              </a:rPr>
              <a:t>: </a:t>
            </a:r>
            <a:r>
              <a:rPr lang="en-US" sz="1400">
                <a:solidFill>
                  <a:srgbClr val="0000CC"/>
                </a:solidFill>
                <a:ea typeface="Arial" pitchFamily="-72" charset="0"/>
                <a:cs typeface="Arial" pitchFamily="-72" charset="0"/>
              </a:rPr>
              <a:t>Produce Mesoscale Atmospheric Motion Vectors matching ABI temporal resolution and calculate fields of convergence, divergence, vorticity, and shear</a:t>
            </a:r>
          </a:p>
        </p:txBody>
      </p:sp>
      <p:sp>
        <p:nvSpPr>
          <p:cNvPr id="14344" name="TextBox 10"/>
          <p:cNvSpPr txBox="1">
            <a:spLocks noChangeArrowheads="1"/>
          </p:cNvSpPr>
          <p:nvPr/>
        </p:nvSpPr>
        <p:spPr bwMode="auto">
          <a:xfrm>
            <a:off x="203200" y="4940300"/>
            <a:ext cx="8734425" cy="517525"/>
          </a:xfrm>
          <a:prstGeom prst="rect">
            <a:avLst/>
          </a:prstGeom>
          <a:noFill/>
          <a:ln w="9525">
            <a:noFill/>
            <a:miter lim="800000"/>
            <a:headEnd/>
            <a:tailEnd/>
          </a:ln>
        </p:spPr>
        <p:txBody>
          <a:bodyPr>
            <a:prstTxWarp prst="textNoShape">
              <a:avLst/>
            </a:prstTxWarp>
            <a:spAutoFit/>
          </a:bodyPr>
          <a:lstStyle/>
          <a:p>
            <a:r>
              <a:rPr lang="en-US" sz="1400" b="1" u="sng">
                <a:ea typeface="Arial" pitchFamily="-72" charset="0"/>
                <a:cs typeface="Arial" pitchFamily="-72" charset="0"/>
              </a:rPr>
              <a:t>NSSL</a:t>
            </a:r>
            <a:r>
              <a:rPr lang="en-US" sz="1400">
                <a:ea typeface="Arial" pitchFamily="-72" charset="0"/>
                <a:cs typeface="Arial" pitchFamily="-72" charset="0"/>
              </a:rPr>
              <a:t>: </a:t>
            </a:r>
            <a:r>
              <a:rPr lang="en-US" sz="1400">
                <a:solidFill>
                  <a:srgbClr val="0000CC"/>
                </a:solidFill>
                <a:ea typeface="Arial" pitchFamily="-72" charset="0"/>
                <a:cs typeface="Arial" pitchFamily="-72" charset="0"/>
              </a:rPr>
              <a:t>Wind observations from the WSR-88D network using the Variational Doppler Radar Analysis System(VDRAS) will be used to provide a more complete picture of the pre-storm wind and moisture fields.</a:t>
            </a:r>
            <a:r>
              <a:rPr lang="en-US" sz="1400">
                <a:ea typeface="Arial" pitchFamily="-72" charset="0"/>
                <a:cs typeface="Arial" pitchFamily="-72" charset="0"/>
              </a:rPr>
              <a:t> </a:t>
            </a:r>
          </a:p>
        </p:txBody>
      </p:sp>
      <p:sp>
        <p:nvSpPr>
          <p:cNvPr id="14345" name="TextBox 11"/>
          <p:cNvSpPr txBox="1">
            <a:spLocks noChangeArrowheads="1"/>
          </p:cNvSpPr>
          <p:nvPr/>
        </p:nvSpPr>
        <p:spPr bwMode="auto">
          <a:xfrm>
            <a:off x="203200" y="4189413"/>
            <a:ext cx="8734425" cy="517525"/>
          </a:xfrm>
          <a:prstGeom prst="rect">
            <a:avLst/>
          </a:prstGeom>
          <a:noFill/>
          <a:ln w="9525">
            <a:noFill/>
            <a:miter lim="800000"/>
            <a:headEnd/>
            <a:tailEnd/>
          </a:ln>
        </p:spPr>
        <p:txBody>
          <a:bodyPr>
            <a:prstTxWarp prst="textNoShape">
              <a:avLst/>
            </a:prstTxWarp>
            <a:spAutoFit/>
          </a:bodyPr>
          <a:lstStyle/>
          <a:p>
            <a:r>
              <a:rPr lang="en-US" sz="1400" b="1" u="sng">
                <a:ea typeface="Arial" pitchFamily="-72" charset="0"/>
                <a:cs typeface="Arial" pitchFamily="-72" charset="0"/>
              </a:rPr>
              <a:t>UAH</a:t>
            </a:r>
            <a:r>
              <a:rPr lang="en-US" sz="1400">
                <a:ea typeface="Arial" pitchFamily="-72" charset="0"/>
                <a:cs typeface="Arial" pitchFamily="-72" charset="0"/>
              </a:rPr>
              <a:t>: </a:t>
            </a:r>
            <a:r>
              <a:rPr lang="en-US" sz="1400">
                <a:solidFill>
                  <a:srgbClr val="0000CC"/>
                </a:solidFill>
                <a:ea typeface="Arial" pitchFamily="-72" charset="0"/>
                <a:cs typeface="Arial" pitchFamily="-72" charset="0"/>
              </a:rPr>
              <a:t>Heating Index and Land Surface Variability indices, and their associated gradients, will be examined for their utility to predict CI on “synoptically calm” days</a:t>
            </a:r>
          </a:p>
        </p:txBody>
      </p:sp>
      <p:sp>
        <p:nvSpPr>
          <p:cNvPr id="14346" name="TextBox 12"/>
          <p:cNvSpPr txBox="1">
            <a:spLocks noChangeArrowheads="1"/>
          </p:cNvSpPr>
          <p:nvPr/>
        </p:nvSpPr>
        <p:spPr bwMode="auto">
          <a:xfrm>
            <a:off x="200025" y="5691188"/>
            <a:ext cx="8734425" cy="730250"/>
          </a:xfrm>
          <a:prstGeom prst="rect">
            <a:avLst/>
          </a:prstGeom>
          <a:noFill/>
          <a:ln w="9525">
            <a:noFill/>
            <a:miter lim="800000"/>
            <a:headEnd/>
            <a:tailEnd/>
          </a:ln>
        </p:spPr>
        <p:txBody>
          <a:bodyPr>
            <a:prstTxWarp prst="textNoShape">
              <a:avLst/>
            </a:prstTxWarp>
            <a:spAutoFit/>
          </a:bodyPr>
          <a:lstStyle/>
          <a:p>
            <a:r>
              <a:rPr lang="en-US" sz="1400" b="1" u="sng">
                <a:ea typeface="Arial" pitchFamily="-72" charset="0"/>
                <a:cs typeface="Arial" pitchFamily="-72" charset="0"/>
              </a:rPr>
              <a:t>CREST</a:t>
            </a:r>
            <a:r>
              <a:rPr lang="en-US" sz="1400">
                <a:ea typeface="Arial" pitchFamily="-72" charset="0"/>
                <a:cs typeface="Arial" pitchFamily="-72" charset="0"/>
              </a:rPr>
              <a:t>: </a:t>
            </a:r>
            <a:r>
              <a:rPr lang="en-US" sz="1400">
                <a:solidFill>
                  <a:srgbClr val="0000CC"/>
                </a:solidFill>
                <a:ea typeface="Arial" pitchFamily="-72" charset="0"/>
                <a:cs typeface="Arial" pitchFamily="-72" charset="0"/>
              </a:rPr>
              <a:t>To assist with algorithm validation, radar echoes and National Lightning Detection Network data will be used to catalogue when CI occurs, and the WDSII Segmotion algorithm, along with satellite and model winds, will be used to back-track clouds into the cloud free regions. </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Right Triangle 2"/>
          <p:cNvSpPr/>
          <p:nvPr/>
        </p:nvSpPr>
        <p:spPr>
          <a:xfrm rot="16200000">
            <a:off x="4594837" y="2343150"/>
            <a:ext cx="3917950" cy="4911725"/>
          </a:xfrm>
          <a:prstGeom prst="rtTriangle">
            <a:avLst/>
          </a:prstGeom>
          <a:gradFill flip="none" rotWithShape="1">
            <a:gsLst>
              <a:gs pos="0">
                <a:srgbClr val="FF0000"/>
              </a:gs>
              <a:gs pos="100000">
                <a:srgbClr val="FFFFFF"/>
              </a:gs>
            </a:gsLst>
            <a:lin ang="18900000" scaled="0"/>
            <a:tileRec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5" name="TextBox 4"/>
          <p:cNvSpPr txBox="1"/>
          <p:nvPr/>
        </p:nvSpPr>
        <p:spPr>
          <a:xfrm>
            <a:off x="104042" y="88519"/>
            <a:ext cx="3155950" cy="457200"/>
          </a:xfrm>
          <a:prstGeom prst="rect">
            <a:avLst/>
          </a:prstGeom>
          <a:solidFill>
            <a:schemeClr val="bg1">
              <a:lumMod val="65000"/>
            </a:schemeClr>
          </a:solidFill>
        </p:spPr>
        <p:txBody>
          <a:bodyPr wrap="none">
            <a:spAutoFit/>
          </a:bodyPr>
          <a:lstStyle/>
          <a:p>
            <a:pPr fontAlgn="auto">
              <a:spcBef>
                <a:spcPts val="0"/>
              </a:spcBef>
              <a:spcAft>
                <a:spcPts val="0"/>
              </a:spcAft>
              <a:defRPr/>
            </a:pPr>
            <a:r>
              <a:rPr lang="en-US" b="1" dirty="0">
                <a:latin typeface="Times New Roman"/>
                <a:ea typeface="+mn-ea"/>
                <a:cs typeface="Times New Roman"/>
              </a:rPr>
              <a:t>Project Components…</a:t>
            </a:r>
          </a:p>
        </p:txBody>
      </p:sp>
      <p:sp>
        <p:nvSpPr>
          <p:cNvPr id="16387" name="Text Box 148"/>
          <p:cNvSpPr txBox="1">
            <a:spLocks noChangeArrowheads="1"/>
          </p:cNvSpPr>
          <p:nvPr/>
        </p:nvSpPr>
        <p:spPr bwMode="auto">
          <a:xfrm>
            <a:off x="6408738" y="4511675"/>
            <a:ext cx="2576512" cy="2206625"/>
          </a:xfrm>
          <a:prstGeom prst="rect">
            <a:avLst/>
          </a:prstGeom>
          <a:noFill/>
          <a:ln w="9525">
            <a:noFill/>
            <a:miter lim="800000"/>
            <a:headEnd/>
            <a:tailEnd/>
          </a:ln>
        </p:spPr>
        <p:txBody>
          <a:bodyPr lIns="77831" tIns="38918" rIns="77831" bIns="38918">
            <a:prstTxWarp prst="textNoShape">
              <a:avLst/>
            </a:prstTxWarp>
            <a:spAutoFit/>
          </a:bodyPr>
          <a:lstStyle/>
          <a:p>
            <a:pPr algn="r" defTabSz="779463" eaLnBrk="0" hangingPunct="0"/>
            <a:r>
              <a:rPr lang="en-US" sz="1400" b="1" u="sng">
                <a:latin typeface="Calibri" pitchFamily="-72" charset="0"/>
              </a:rPr>
              <a:t>Project Challenge</a:t>
            </a:r>
          </a:p>
          <a:p>
            <a:pPr algn="r" defTabSz="779463"/>
            <a:r>
              <a:rPr lang="en-US" sz="1400">
                <a:latin typeface="Calibri" pitchFamily="-72" charset="0"/>
              </a:rPr>
              <a:t>The formation of an automated probabilistic system that predicts CI 1-6 hours in advance. To produce a continuous forecast in space and time, one approach is to use NWP CI forecasts as a first guess, then modify it from information gleaned from these satellite techniques.	</a:t>
            </a:r>
          </a:p>
        </p:txBody>
      </p:sp>
      <p:grpSp>
        <p:nvGrpSpPr>
          <p:cNvPr id="16498" name="Group 1138"/>
          <p:cNvGrpSpPr>
            <a:grpSpLocks/>
          </p:cNvGrpSpPr>
          <p:nvPr/>
        </p:nvGrpSpPr>
        <p:grpSpPr bwMode="auto">
          <a:xfrm>
            <a:off x="192088" y="121495"/>
            <a:ext cx="8212138" cy="4786312"/>
            <a:chOff x="52" y="133"/>
            <a:chExt cx="5173" cy="3015"/>
          </a:xfrm>
        </p:grpSpPr>
        <p:pic>
          <p:nvPicPr>
            <p:cNvPr id="16444" name="Picture 58" descr="example_annotated.gif"/>
            <p:cNvPicPr>
              <a:picLocks noChangeAspect="1"/>
            </p:cNvPicPr>
            <p:nvPr/>
          </p:nvPicPr>
          <p:blipFill>
            <a:blip r:embed="rId4"/>
            <a:srcRect/>
            <a:stretch>
              <a:fillRect/>
            </a:stretch>
          </p:blipFill>
          <p:spPr bwMode="auto">
            <a:xfrm>
              <a:off x="52" y="721"/>
              <a:ext cx="5173" cy="1401"/>
            </a:xfrm>
            <a:prstGeom prst="rect">
              <a:avLst/>
            </a:prstGeom>
            <a:noFill/>
            <a:ln w="9525">
              <a:noFill/>
              <a:miter lim="800000"/>
              <a:headEnd/>
              <a:tailEnd/>
            </a:ln>
          </p:spPr>
        </p:pic>
        <p:sp>
          <p:nvSpPr>
            <p:cNvPr id="16445" name="Content Placeholder 2"/>
            <p:cNvSpPr txBox="1">
              <a:spLocks/>
            </p:cNvSpPr>
            <p:nvPr/>
          </p:nvSpPr>
          <p:spPr bwMode="auto">
            <a:xfrm>
              <a:off x="601" y="2347"/>
              <a:ext cx="3436" cy="801"/>
            </a:xfrm>
            <a:prstGeom prst="rect">
              <a:avLst/>
            </a:prstGeom>
            <a:noFill/>
            <a:ln w="9525">
              <a:noFill/>
              <a:miter lim="800000"/>
              <a:headEnd/>
              <a:tailEnd/>
            </a:ln>
          </p:spPr>
          <p:txBody>
            <a:bodyPr>
              <a:prstTxWarp prst="textNoShape">
                <a:avLst/>
              </a:prstTxWarp>
            </a:bodyPr>
            <a:lstStyle/>
            <a:p>
              <a:pPr>
                <a:spcBef>
                  <a:spcPct val="20000"/>
                </a:spcBef>
                <a:buFont typeface="Arial" pitchFamily="-72" charset="0"/>
                <a:buNone/>
              </a:pPr>
              <a:r>
                <a:rPr lang="en-US" sz="1000">
                  <a:ea typeface="Arial" pitchFamily="-72" charset="0"/>
                  <a:cs typeface="Arial" pitchFamily="-72" charset="0"/>
                </a:rPr>
                <a:t> </a:t>
              </a:r>
              <a:r>
                <a:rPr lang="en-US" sz="1600">
                  <a:ea typeface="Arial" pitchFamily="-72" charset="0"/>
                  <a:cs typeface="Arial" pitchFamily="-72" charset="0"/>
                </a:rPr>
                <a:t>Synthetic split window difference observations from 20 April 2011.  Note that the east-west maximum in central Texas is a precursor to convective clouds and eventually convective initiation there.</a:t>
              </a:r>
            </a:p>
          </p:txBody>
        </p:sp>
        <p:sp>
          <p:nvSpPr>
            <p:cNvPr id="16501" name="Text Box 1141"/>
            <p:cNvSpPr txBox="1">
              <a:spLocks noChangeArrowheads="1"/>
            </p:cNvSpPr>
            <p:nvPr/>
          </p:nvSpPr>
          <p:spPr bwMode="auto">
            <a:xfrm>
              <a:off x="2508" y="133"/>
              <a:ext cx="2228" cy="288"/>
            </a:xfrm>
            <a:prstGeom prst="rect">
              <a:avLst/>
            </a:prstGeom>
            <a:noFill/>
            <a:ln w="9525">
              <a:noFill/>
              <a:miter lim="800000"/>
              <a:headEnd/>
              <a:tailEnd/>
            </a:ln>
          </p:spPr>
          <p:txBody>
            <a:bodyPr wrap="none">
              <a:prstTxWarp prst="textNoShape">
                <a:avLst/>
              </a:prstTxWarp>
              <a:spAutoFit/>
            </a:bodyPr>
            <a:lstStyle/>
            <a:p>
              <a:pPr>
                <a:defRPr/>
              </a:pPr>
              <a:r>
                <a:rPr lang="en-US" b="1">
                  <a:solidFill>
                    <a:schemeClr val="hlink"/>
                  </a:solidFill>
                  <a:effectLst>
                    <a:outerShdw blurRad="38100" dist="38100" dir="2700000" algn="tl">
                      <a:srgbClr val="DDDDDD"/>
                    </a:outerShdw>
                  </a:effectLst>
                </a:rPr>
                <a:t>Low Level Water Vapor</a:t>
              </a:r>
            </a:p>
          </p:txBody>
        </p:sp>
      </p:grpSp>
      <p:grpSp>
        <p:nvGrpSpPr>
          <p:cNvPr id="16510" name="Group 1150"/>
          <p:cNvGrpSpPr>
            <a:grpSpLocks/>
          </p:cNvGrpSpPr>
          <p:nvPr/>
        </p:nvGrpSpPr>
        <p:grpSpPr bwMode="auto">
          <a:xfrm>
            <a:off x="280033" y="139700"/>
            <a:ext cx="8556625" cy="5880100"/>
            <a:chOff x="205" y="133"/>
            <a:chExt cx="5451" cy="3721"/>
          </a:xfrm>
        </p:grpSpPr>
        <p:pic>
          <p:nvPicPr>
            <p:cNvPr id="16434" name="Picture 52" descr="ABI_IR_AMV_AllLevels.png"/>
            <p:cNvPicPr>
              <a:picLocks noChangeAspect="1"/>
            </p:cNvPicPr>
            <p:nvPr/>
          </p:nvPicPr>
          <p:blipFill>
            <a:blip r:embed="rId5"/>
            <a:srcRect t="5070" b="8450"/>
            <a:stretch>
              <a:fillRect/>
            </a:stretch>
          </p:blipFill>
          <p:spPr bwMode="auto">
            <a:xfrm>
              <a:off x="205" y="698"/>
              <a:ext cx="4113" cy="2219"/>
            </a:xfrm>
            <a:prstGeom prst="rect">
              <a:avLst/>
            </a:prstGeom>
            <a:noFill/>
            <a:ln w="9525">
              <a:noFill/>
              <a:miter lim="800000"/>
              <a:headEnd/>
              <a:tailEnd/>
            </a:ln>
          </p:spPr>
        </p:pic>
        <p:sp>
          <p:nvSpPr>
            <p:cNvPr id="16512" name="Text Box 1152"/>
            <p:cNvSpPr txBox="1">
              <a:spLocks noChangeArrowheads="1"/>
            </p:cNvSpPr>
            <p:nvPr/>
          </p:nvSpPr>
          <p:spPr bwMode="auto">
            <a:xfrm>
              <a:off x="2377" y="133"/>
              <a:ext cx="3279" cy="289"/>
            </a:xfrm>
            <a:prstGeom prst="rect">
              <a:avLst/>
            </a:prstGeom>
            <a:noFill/>
            <a:ln w="9525">
              <a:noFill/>
              <a:miter lim="800000"/>
              <a:headEnd/>
              <a:tailEnd/>
            </a:ln>
          </p:spPr>
          <p:txBody>
            <a:bodyPr wrap="none">
              <a:prstTxWarp prst="textNoShape">
                <a:avLst/>
              </a:prstTxWarp>
              <a:spAutoFit/>
            </a:bodyPr>
            <a:lstStyle/>
            <a:p>
              <a:pPr>
                <a:defRPr/>
              </a:pPr>
              <a:r>
                <a:rPr lang="en-US" b="1">
                  <a:solidFill>
                    <a:srgbClr val="128925"/>
                  </a:solidFill>
                  <a:effectLst>
                    <a:outerShdw blurRad="38100" dist="38100" dir="2700000" algn="tl">
                      <a:srgbClr val="DDDDDD"/>
                    </a:outerShdw>
                  </a:effectLst>
                </a:rPr>
                <a:t>Atmospheric Winds, Convergence</a:t>
              </a:r>
            </a:p>
          </p:txBody>
        </p:sp>
        <p:sp>
          <p:nvSpPr>
            <p:cNvPr id="16436" name="Text Box 1153"/>
            <p:cNvSpPr txBox="1">
              <a:spLocks noChangeArrowheads="1"/>
            </p:cNvSpPr>
            <p:nvPr/>
          </p:nvSpPr>
          <p:spPr bwMode="auto">
            <a:xfrm>
              <a:off x="542" y="2917"/>
              <a:ext cx="2502" cy="937"/>
            </a:xfrm>
            <a:prstGeom prst="rect">
              <a:avLst/>
            </a:prstGeom>
            <a:noFill/>
            <a:ln w="9525">
              <a:noFill/>
              <a:miter lim="800000"/>
              <a:headEnd/>
              <a:tailEnd/>
            </a:ln>
          </p:spPr>
          <p:txBody>
            <a:bodyPr>
              <a:prstTxWarp prst="textNoShape">
                <a:avLst/>
              </a:prstTxWarp>
              <a:spAutoFit/>
            </a:bodyPr>
            <a:lstStyle/>
            <a:p>
              <a:r>
                <a:rPr lang="en-US" sz="1600"/>
                <a:t>• </a:t>
              </a:r>
              <a:r>
                <a:rPr lang="en-US" sz="1400">
                  <a:ea typeface="Arial" pitchFamily="-72" charset="0"/>
                  <a:cs typeface="Arial" pitchFamily="-72" charset="0"/>
                </a:rPr>
                <a:t>ABI top of atmosphere radiances have been generated for May 21, 1700 UTC to May 21, 2015 UTC.</a:t>
              </a:r>
            </a:p>
            <a:p>
              <a:pPr>
                <a:spcBef>
                  <a:spcPct val="20000"/>
                </a:spcBef>
                <a:buFont typeface="Arial" pitchFamily="-72" charset="0"/>
                <a:buNone/>
              </a:pPr>
              <a:r>
                <a:rPr lang="en-US" sz="1600">
                  <a:ea typeface="Arial" pitchFamily="-72" charset="0"/>
                  <a:cs typeface="Arial" pitchFamily="-72" charset="0"/>
                </a:rPr>
                <a:t>•  </a:t>
              </a:r>
              <a:r>
                <a:rPr lang="en-US" sz="1400">
                  <a:ea typeface="Arial" pitchFamily="-72" charset="0"/>
                  <a:cs typeface="Arial" pitchFamily="-72" charset="0"/>
                </a:rPr>
                <a:t>The GOES-R AWG Winds Algorithm isn’t significantly impacted by using the “quick” forward model to generate visible reflectances.</a:t>
              </a:r>
              <a:endParaRPr lang="en-US" sz="1800"/>
            </a:p>
          </p:txBody>
        </p:sp>
      </p:grpSp>
      <p:grpSp>
        <p:nvGrpSpPr>
          <p:cNvPr id="16685" name="Group 1325"/>
          <p:cNvGrpSpPr>
            <a:grpSpLocks/>
          </p:cNvGrpSpPr>
          <p:nvPr/>
        </p:nvGrpSpPr>
        <p:grpSpPr bwMode="auto">
          <a:xfrm>
            <a:off x="22837" y="121495"/>
            <a:ext cx="9096375" cy="6792912"/>
            <a:chOff x="78" y="17"/>
            <a:chExt cx="5730" cy="4279"/>
          </a:xfrm>
        </p:grpSpPr>
        <p:sp>
          <p:nvSpPr>
            <p:cNvPr id="16392" name="Freeform 1326"/>
            <p:cNvSpPr>
              <a:spLocks/>
            </p:cNvSpPr>
            <p:nvPr/>
          </p:nvSpPr>
          <p:spPr bwMode="auto">
            <a:xfrm>
              <a:off x="78" y="17"/>
              <a:ext cx="5730" cy="4279"/>
            </a:xfrm>
            <a:custGeom>
              <a:avLst/>
              <a:gdLst>
                <a:gd name="T0" fmla="*/ 2435 w 5730"/>
                <a:gd name="T1" fmla="*/ 4279 h 4279"/>
                <a:gd name="T2" fmla="*/ 5730 w 5730"/>
                <a:gd name="T3" fmla="*/ 1661 h 4279"/>
                <a:gd name="T4" fmla="*/ 5722 w 5730"/>
                <a:gd name="T5" fmla="*/ 0 h 4279"/>
                <a:gd name="T6" fmla="*/ 2078 w 5730"/>
                <a:gd name="T7" fmla="*/ 0 h 4279"/>
                <a:gd name="T8" fmla="*/ 2078 w 5730"/>
                <a:gd name="T9" fmla="*/ 331 h 4279"/>
                <a:gd name="T10" fmla="*/ 17 w 5730"/>
                <a:gd name="T11" fmla="*/ 331 h 4279"/>
                <a:gd name="T12" fmla="*/ 0 w 5730"/>
                <a:gd name="T13" fmla="*/ 4262 h 4279"/>
                <a:gd name="T14" fmla="*/ 2435 w 5730"/>
                <a:gd name="T15" fmla="*/ 4279 h 4279"/>
                <a:gd name="T16" fmla="*/ 0 60000 65536"/>
                <a:gd name="T17" fmla="*/ 0 60000 65536"/>
                <a:gd name="T18" fmla="*/ 0 60000 65536"/>
                <a:gd name="T19" fmla="*/ 0 60000 65536"/>
                <a:gd name="T20" fmla="*/ 0 60000 65536"/>
                <a:gd name="T21" fmla="*/ 0 60000 65536"/>
                <a:gd name="T22" fmla="*/ 0 60000 65536"/>
                <a:gd name="T23" fmla="*/ 0 60000 65536"/>
                <a:gd name="T24" fmla="*/ 0 w 5730"/>
                <a:gd name="T25" fmla="*/ 0 h 4279"/>
                <a:gd name="T26" fmla="*/ 5730 w 5730"/>
                <a:gd name="T27" fmla="*/ 4279 h 427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730" h="4279">
                  <a:moveTo>
                    <a:pt x="2435" y="4279"/>
                  </a:moveTo>
                  <a:lnTo>
                    <a:pt x="5730" y="1661"/>
                  </a:lnTo>
                  <a:lnTo>
                    <a:pt x="5722" y="0"/>
                  </a:lnTo>
                  <a:lnTo>
                    <a:pt x="2078" y="0"/>
                  </a:lnTo>
                  <a:lnTo>
                    <a:pt x="2078" y="331"/>
                  </a:lnTo>
                  <a:lnTo>
                    <a:pt x="17" y="331"/>
                  </a:lnTo>
                  <a:lnTo>
                    <a:pt x="0" y="4262"/>
                  </a:lnTo>
                  <a:lnTo>
                    <a:pt x="2435" y="4279"/>
                  </a:lnTo>
                  <a:close/>
                </a:path>
              </a:pathLst>
            </a:custGeom>
            <a:solidFill>
              <a:schemeClr val="bg1"/>
            </a:solidFill>
            <a:ln w="9525">
              <a:noFill/>
              <a:round/>
              <a:headEnd/>
              <a:tailEnd/>
            </a:ln>
          </p:spPr>
          <p:txBody>
            <a:bodyPr wrap="none" anchor="ctr">
              <a:prstTxWarp prst="textNoShape">
                <a:avLst/>
              </a:prstTxWarp>
            </a:bodyPr>
            <a:lstStyle/>
            <a:p>
              <a:endParaRPr lang="en-US" sz="1800"/>
            </a:p>
          </p:txBody>
        </p:sp>
        <p:grpSp>
          <p:nvGrpSpPr>
            <p:cNvPr id="16393" name="Group 1327"/>
            <p:cNvGrpSpPr>
              <a:grpSpLocks/>
            </p:cNvGrpSpPr>
            <p:nvPr/>
          </p:nvGrpSpPr>
          <p:grpSpPr bwMode="auto">
            <a:xfrm>
              <a:off x="435" y="199"/>
              <a:ext cx="4387" cy="3421"/>
              <a:chOff x="427" y="199"/>
              <a:chExt cx="4387" cy="3421"/>
            </a:xfrm>
          </p:grpSpPr>
          <p:grpSp>
            <p:nvGrpSpPr>
              <p:cNvPr id="16394" name="Group 11"/>
              <p:cNvGrpSpPr>
                <a:grpSpLocks/>
              </p:cNvGrpSpPr>
              <p:nvPr/>
            </p:nvGrpSpPr>
            <p:grpSpPr bwMode="auto">
              <a:xfrm>
                <a:off x="503" y="661"/>
                <a:ext cx="4311" cy="1469"/>
                <a:chOff x="936623" y="1200151"/>
                <a:chExt cx="7762883" cy="2846388"/>
              </a:xfrm>
            </p:grpSpPr>
            <p:grpSp>
              <p:nvGrpSpPr>
                <p:cNvPr id="16397" name="Group 59"/>
                <p:cNvGrpSpPr>
                  <a:grpSpLocks/>
                </p:cNvGrpSpPr>
                <p:nvPr/>
              </p:nvGrpSpPr>
              <p:grpSpPr bwMode="auto">
                <a:xfrm>
                  <a:off x="7331080" y="1919289"/>
                  <a:ext cx="1368426" cy="1562100"/>
                  <a:chOff x="4618" y="1209"/>
                  <a:chExt cx="862" cy="984"/>
                </a:xfrm>
              </p:grpSpPr>
              <p:sp>
                <p:nvSpPr>
                  <p:cNvPr id="16427" name="Freeform 18"/>
                  <p:cNvSpPr>
                    <a:spLocks/>
                  </p:cNvSpPr>
                  <p:nvPr/>
                </p:nvSpPr>
                <p:spPr bwMode="auto">
                  <a:xfrm>
                    <a:off x="4666" y="1209"/>
                    <a:ext cx="528" cy="442"/>
                  </a:xfrm>
                  <a:custGeom>
                    <a:avLst/>
                    <a:gdLst>
                      <a:gd name="T0" fmla="*/ 281 w 424"/>
                      <a:gd name="T1" fmla="*/ 36 h 394"/>
                      <a:gd name="T2" fmla="*/ 60 w 424"/>
                      <a:gd name="T3" fmla="*/ 46 h 394"/>
                      <a:gd name="T4" fmla="*/ 0 w 424"/>
                      <a:gd name="T5" fmla="*/ 131 h 394"/>
                      <a:gd name="T6" fmla="*/ 106 w 424"/>
                      <a:gd name="T7" fmla="*/ 173 h 394"/>
                      <a:gd name="T8" fmla="*/ 71 w 424"/>
                      <a:gd name="T9" fmla="*/ 278 h 394"/>
                      <a:gd name="T10" fmla="*/ 71 w 424"/>
                      <a:gd name="T11" fmla="*/ 416 h 394"/>
                      <a:gd name="T12" fmla="*/ 141 w 424"/>
                      <a:gd name="T13" fmla="*/ 438 h 394"/>
                      <a:gd name="T14" fmla="*/ 352 w 424"/>
                      <a:gd name="T15" fmla="*/ 342 h 394"/>
                      <a:gd name="T16" fmla="*/ 469 w 424"/>
                      <a:gd name="T17" fmla="*/ 247 h 394"/>
                      <a:gd name="T18" fmla="*/ 528 w 424"/>
                      <a:gd name="T19" fmla="*/ 151 h 394"/>
                      <a:gd name="T20" fmla="*/ 422 w 424"/>
                      <a:gd name="T21" fmla="*/ 15 h 394"/>
                      <a:gd name="T22" fmla="*/ 281 w 424"/>
                      <a:gd name="T23" fmla="*/ 36 h 39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24"/>
                      <a:gd name="T37" fmla="*/ 0 h 394"/>
                      <a:gd name="T38" fmla="*/ 424 w 424"/>
                      <a:gd name="T39" fmla="*/ 394 h 39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24" h="394">
                        <a:moveTo>
                          <a:pt x="226" y="32"/>
                        </a:moveTo>
                        <a:cubicBezTo>
                          <a:pt x="166" y="35"/>
                          <a:pt x="106" y="33"/>
                          <a:pt x="48" y="41"/>
                        </a:cubicBezTo>
                        <a:cubicBezTo>
                          <a:pt x="18" y="45"/>
                          <a:pt x="0" y="117"/>
                          <a:pt x="0" y="117"/>
                        </a:cubicBezTo>
                        <a:cubicBezTo>
                          <a:pt x="31" y="126"/>
                          <a:pt x="53" y="144"/>
                          <a:pt x="85" y="154"/>
                        </a:cubicBezTo>
                        <a:cubicBezTo>
                          <a:pt x="74" y="185"/>
                          <a:pt x="67" y="216"/>
                          <a:pt x="57" y="248"/>
                        </a:cubicBezTo>
                        <a:cubicBezTo>
                          <a:pt x="50" y="286"/>
                          <a:pt x="38" y="332"/>
                          <a:pt x="57" y="371"/>
                        </a:cubicBezTo>
                        <a:cubicBezTo>
                          <a:pt x="65" y="388"/>
                          <a:pt x="94" y="383"/>
                          <a:pt x="113" y="390"/>
                        </a:cubicBezTo>
                        <a:cubicBezTo>
                          <a:pt x="283" y="365"/>
                          <a:pt x="215" y="394"/>
                          <a:pt x="283" y="305"/>
                        </a:cubicBezTo>
                        <a:cubicBezTo>
                          <a:pt x="298" y="256"/>
                          <a:pt x="330" y="236"/>
                          <a:pt x="377" y="220"/>
                        </a:cubicBezTo>
                        <a:cubicBezTo>
                          <a:pt x="406" y="190"/>
                          <a:pt x="411" y="174"/>
                          <a:pt x="424" y="135"/>
                        </a:cubicBezTo>
                        <a:cubicBezTo>
                          <a:pt x="414" y="64"/>
                          <a:pt x="408" y="34"/>
                          <a:pt x="339" y="13"/>
                        </a:cubicBezTo>
                        <a:cubicBezTo>
                          <a:pt x="201" y="22"/>
                          <a:pt x="169" y="0"/>
                          <a:pt x="226" y="32"/>
                        </a:cubicBezTo>
                        <a:close/>
                      </a:path>
                    </a:pathLst>
                  </a:custGeom>
                  <a:solidFill>
                    <a:schemeClr val="accent1"/>
                  </a:solidFill>
                  <a:ln w="9525">
                    <a:solidFill>
                      <a:schemeClr val="tx1"/>
                    </a:solidFill>
                    <a:round/>
                    <a:headEnd/>
                    <a:tailEnd/>
                  </a:ln>
                </p:spPr>
                <p:txBody>
                  <a:bodyPr wrap="none" anchor="ctr">
                    <a:prstTxWarp prst="textNoShape">
                      <a:avLst/>
                    </a:prstTxWarp>
                  </a:bodyPr>
                  <a:lstStyle/>
                  <a:p>
                    <a:endParaRPr lang="en-US" sz="1800">
                      <a:latin typeface="Calibri" pitchFamily="-72" charset="0"/>
                    </a:endParaRPr>
                  </a:p>
                </p:txBody>
              </p:sp>
              <p:sp>
                <p:nvSpPr>
                  <p:cNvPr id="16428" name="AutoShape 22"/>
                  <p:cNvSpPr>
                    <a:spLocks noChangeArrowheads="1"/>
                  </p:cNvSpPr>
                  <p:nvPr/>
                </p:nvSpPr>
                <p:spPr bwMode="auto">
                  <a:xfrm>
                    <a:off x="4906" y="1497"/>
                    <a:ext cx="144" cy="336"/>
                  </a:xfrm>
                  <a:prstGeom prst="lightningBolt">
                    <a:avLst/>
                  </a:prstGeom>
                  <a:solidFill>
                    <a:srgbClr val="E3B01E"/>
                  </a:solidFill>
                  <a:ln w="9525">
                    <a:solidFill>
                      <a:srgbClr val="E3152A"/>
                    </a:solidFill>
                    <a:miter lim="800000"/>
                    <a:headEnd/>
                    <a:tailEnd/>
                  </a:ln>
                </p:spPr>
                <p:txBody>
                  <a:bodyPr wrap="none" anchor="ctr">
                    <a:prstTxWarp prst="textNoShape">
                      <a:avLst/>
                    </a:prstTxWarp>
                  </a:bodyPr>
                  <a:lstStyle/>
                  <a:p>
                    <a:endParaRPr lang="en-US" sz="1800">
                      <a:latin typeface="Calibri" pitchFamily="-72" charset="0"/>
                    </a:endParaRPr>
                  </a:p>
                </p:txBody>
              </p:sp>
              <p:sp>
                <p:nvSpPr>
                  <p:cNvPr id="16429" name="AutoShape 23"/>
                  <p:cNvSpPr>
                    <a:spLocks noChangeArrowheads="1"/>
                  </p:cNvSpPr>
                  <p:nvPr/>
                </p:nvSpPr>
                <p:spPr bwMode="auto">
                  <a:xfrm rot="-1348212">
                    <a:off x="5050" y="1401"/>
                    <a:ext cx="144" cy="336"/>
                  </a:xfrm>
                  <a:prstGeom prst="lightningBolt">
                    <a:avLst/>
                  </a:prstGeom>
                  <a:solidFill>
                    <a:srgbClr val="E3B01E"/>
                  </a:solidFill>
                  <a:ln w="9525">
                    <a:solidFill>
                      <a:srgbClr val="E3152A"/>
                    </a:solidFill>
                    <a:miter lim="800000"/>
                    <a:headEnd/>
                    <a:tailEnd/>
                  </a:ln>
                </p:spPr>
                <p:txBody>
                  <a:bodyPr wrap="none" anchor="ctr">
                    <a:prstTxWarp prst="textNoShape">
                      <a:avLst/>
                    </a:prstTxWarp>
                  </a:bodyPr>
                  <a:lstStyle/>
                  <a:p>
                    <a:endParaRPr lang="en-US" sz="1800">
                      <a:latin typeface="Calibri" pitchFamily="-72" charset="0"/>
                    </a:endParaRPr>
                  </a:p>
                </p:txBody>
              </p:sp>
              <p:sp>
                <p:nvSpPr>
                  <p:cNvPr id="16430" name="Line 24"/>
                  <p:cNvSpPr>
                    <a:spLocks noChangeShapeType="1"/>
                  </p:cNvSpPr>
                  <p:nvPr/>
                </p:nvSpPr>
                <p:spPr bwMode="auto">
                  <a:xfrm flipH="1">
                    <a:off x="4618" y="1641"/>
                    <a:ext cx="144" cy="192"/>
                  </a:xfrm>
                  <a:prstGeom prst="line">
                    <a:avLst/>
                  </a:prstGeom>
                  <a:noFill/>
                  <a:ln w="9525">
                    <a:solidFill>
                      <a:schemeClr val="accent2"/>
                    </a:solidFill>
                    <a:round/>
                    <a:headEnd/>
                    <a:tailEnd/>
                  </a:ln>
                </p:spPr>
                <p:txBody>
                  <a:bodyPr wrap="none" anchor="ctr">
                    <a:prstTxWarp prst="textNoShape">
                      <a:avLst/>
                    </a:prstTxWarp>
                  </a:bodyPr>
                  <a:lstStyle/>
                  <a:p>
                    <a:endParaRPr lang="en-US"/>
                  </a:p>
                </p:txBody>
              </p:sp>
              <p:sp>
                <p:nvSpPr>
                  <p:cNvPr id="16431" name="Line 25"/>
                  <p:cNvSpPr>
                    <a:spLocks noChangeShapeType="1"/>
                  </p:cNvSpPr>
                  <p:nvPr/>
                </p:nvSpPr>
                <p:spPr bwMode="auto">
                  <a:xfrm flipH="1">
                    <a:off x="4666" y="1641"/>
                    <a:ext cx="144" cy="192"/>
                  </a:xfrm>
                  <a:prstGeom prst="line">
                    <a:avLst/>
                  </a:prstGeom>
                  <a:noFill/>
                  <a:ln w="9525">
                    <a:solidFill>
                      <a:schemeClr val="accent2"/>
                    </a:solidFill>
                    <a:round/>
                    <a:headEnd/>
                    <a:tailEnd/>
                  </a:ln>
                </p:spPr>
                <p:txBody>
                  <a:bodyPr wrap="none" anchor="ctr">
                    <a:prstTxWarp prst="textNoShape">
                      <a:avLst/>
                    </a:prstTxWarp>
                  </a:bodyPr>
                  <a:lstStyle/>
                  <a:p>
                    <a:endParaRPr lang="en-US"/>
                  </a:p>
                </p:txBody>
              </p:sp>
              <p:sp>
                <p:nvSpPr>
                  <p:cNvPr id="16432" name="Line 26"/>
                  <p:cNvSpPr>
                    <a:spLocks noChangeShapeType="1"/>
                  </p:cNvSpPr>
                  <p:nvPr/>
                </p:nvSpPr>
                <p:spPr bwMode="auto">
                  <a:xfrm flipH="1">
                    <a:off x="4714" y="1641"/>
                    <a:ext cx="144" cy="192"/>
                  </a:xfrm>
                  <a:prstGeom prst="line">
                    <a:avLst/>
                  </a:prstGeom>
                  <a:noFill/>
                  <a:ln w="9525">
                    <a:solidFill>
                      <a:schemeClr val="accent2"/>
                    </a:solidFill>
                    <a:round/>
                    <a:headEnd/>
                    <a:tailEnd/>
                  </a:ln>
                </p:spPr>
                <p:txBody>
                  <a:bodyPr wrap="none" anchor="ctr">
                    <a:prstTxWarp prst="textNoShape">
                      <a:avLst/>
                    </a:prstTxWarp>
                  </a:bodyPr>
                  <a:lstStyle/>
                  <a:p>
                    <a:endParaRPr lang="en-US"/>
                  </a:p>
                </p:txBody>
              </p:sp>
              <p:sp>
                <p:nvSpPr>
                  <p:cNvPr id="16433" name="Text Box 28"/>
                  <p:cNvSpPr txBox="1">
                    <a:spLocks noChangeArrowheads="1"/>
                  </p:cNvSpPr>
                  <p:nvPr/>
                </p:nvSpPr>
                <p:spPr bwMode="auto">
                  <a:xfrm>
                    <a:off x="4810" y="2005"/>
                    <a:ext cx="670" cy="188"/>
                  </a:xfrm>
                  <a:prstGeom prst="rect">
                    <a:avLst/>
                  </a:prstGeom>
                  <a:noFill/>
                  <a:ln w="9525">
                    <a:noFill/>
                    <a:miter lim="800000"/>
                    <a:headEnd/>
                    <a:tailEnd/>
                  </a:ln>
                </p:spPr>
                <p:txBody>
                  <a:bodyPr>
                    <a:prstTxWarp prst="textNoShape">
                      <a:avLst/>
                    </a:prstTxWarp>
                    <a:spAutoFit/>
                  </a:bodyPr>
                  <a:lstStyle/>
                  <a:p>
                    <a:r>
                      <a:rPr lang="en-US" sz="1000">
                        <a:ea typeface="Arial" pitchFamily="-72" charset="0"/>
                        <a:cs typeface="Arial" pitchFamily="-72" charset="0"/>
                      </a:rPr>
                      <a:t>CI  t = 0</a:t>
                    </a:r>
                  </a:p>
                </p:txBody>
              </p:sp>
            </p:grpSp>
            <p:grpSp>
              <p:nvGrpSpPr>
                <p:cNvPr id="16398" name="Group 58"/>
                <p:cNvGrpSpPr>
                  <a:grpSpLocks/>
                </p:cNvGrpSpPr>
                <p:nvPr/>
              </p:nvGrpSpPr>
              <p:grpSpPr bwMode="auto">
                <a:xfrm>
                  <a:off x="4206875" y="2224089"/>
                  <a:ext cx="3733800" cy="1179513"/>
                  <a:chOff x="2650" y="1401"/>
                  <a:chExt cx="2352" cy="743"/>
                </a:xfrm>
              </p:grpSpPr>
              <p:sp>
                <p:nvSpPr>
                  <p:cNvPr id="16420" name="Freeform 17"/>
                  <p:cNvSpPr>
                    <a:spLocks/>
                  </p:cNvSpPr>
                  <p:nvPr/>
                </p:nvSpPr>
                <p:spPr bwMode="auto">
                  <a:xfrm>
                    <a:off x="4002" y="1467"/>
                    <a:ext cx="424" cy="394"/>
                  </a:xfrm>
                  <a:custGeom>
                    <a:avLst/>
                    <a:gdLst>
                      <a:gd name="T0" fmla="*/ 226 w 424"/>
                      <a:gd name="T1" fmla="*/ 32 h 394"/>
                      <a:gd name="T2" fmla="*/ 48 w 424"/>
                      <a:gd name="T3" fmla="*/ 41 h 394"/>
                      <a:gd name="T4" fmla="*/ 0 w 424"/>
                      <a:gd name="T5" fmla="*/ 117 h 394"/>
                      <a:gd name="T6" fmla="*/ 85 w 424"/>
                      <a:gd name="T7" fmla="*/ 154 h 394"/>
                      <a:gd name="T8" fmla="*/ 57 w 424"/>
                      <a:gd name="T9" fmla="*/ 248 h 394"/>
                      <a:gd name="T10" fmla="*/ 57 w 424"/>
                      <a:gd name="T11" fmla="*/ 371 h 394"/>
                      <a:gd name="T12" fmla="*/ 113 w 424"/>
                      <a:gd name="T13" fmla="*/ 390 h 394"/>
                      <a:gd name="T14" fmla="*/ 283 w 424"/>
                      <a:gd name="T15" fmla="*/ 305 h 394"/>
                      <a:gd name="T16" fmla="*/ 377 w 424"/>
                      <a:gd name="T17" fmla="*/ 220 h 394"/>
                      <a:gd name="T18" fmla="*/ 424 w 424"/>
                      <a:gd name="T19" fmla="*/ 135 h 394"/>
                      <a:gd name="T20" fmla="*/ 339 w 424"/>
                      <a:gd name="T21" fmla="*/ 13 h 394"/>
                      <a:gd name="T22" fmla="*/ 226 w 424"/>
                      <a:gd name="T23" fmla="*/ 32 h 39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24"/>
                      <a:gd name="T37" fmla="*/ 0 h 394"/>
                      <a:gd name="T38" fmla="*/ 424 w 424"/>
                      <a:gd name="T39" fmla="*/ 394 h 39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24" h="394">
                        <a:moveTo>
                          <a:pt x="226" y="32"/>
                        </a:moveTo>
                        <a:cubicBezTo>
                          <a:pt x="166" y="35"/>
                          <a:pt x="106" y="33"/>
                          <a:pt x="48" y="41"/>
                        </a:cubicBezTo>
                        <a:cubicBezTo>
                          <a:pt x="18" y="45"/>
                          <a:pt x="0" y="117"/>
                          <a:pt x="0" y="117"/>
                        </a:cubicBezTo>
                        <a:cubicBezTo>
                          <a:pt x="31" y="126"/>
                          <a:pt x="53" y="144"/>
                          <a:pt x="85" y="154"/>
                        </a:cubicBezTo>
                        <a:cubicBezTo>
                          <a:pt x="74" y="185"/>
                          <a:pt x="67" y="216"/>
                          <a:pt x="57" y="248"/>
                        </a:cubicBezTo>
                        <a:cubicBezTo>
                          <a:pt x="50" y="286"/>
                          <a:pt x="38" y="332"/>
                          <a:pt x="57" y="371"/>
                        </a:cubicBezTo>
                        <a:cubicBezTo>
                          <a:pt x="65" y="388"/>
                          <a:pt x="94" y="383"/>
                          <a:pt x="113" y="390"/>
                        </a:cubicBezTo>
                        <a:cubicBezTo>
                          <a:pt x="283" y="365"/>
                          <a:pt x="215" y="394"/>
                          <a:pt x="283" y="305"/>
                        </a:cubicBezTo>
                        <a:cubicBezTo>
                          <a:pt x="298" y="256"/>
                          <a:pt x="330" y="236"/>
                          <a:pt x="377" y="220"/>
                        </a:cubicBezTo>
                        <a:cubicBezTo>
                          <a:pt x="406" y="190"/>
                          <a:pt x="411" y="174"/>
                          <a:pt x="424" y="135"/>
                        </a:cubicBezTo>
                        <a:cubicBezTo>
                          <a:pt x="414" y="64"/>
                          <a:pt x="408" y="34"/>
                          <a:pt x="339" y="13"/>
                        </a:cubicBezTo>
                        <a:cubicBezTo>
                          <a:pt x="201" y="22"/>
                          <a:pt x="169" y="0"/>
                          <a:pt x="226" y="32"/>
                        </a:cubicBezTo>
                        <a:close/>
                      </a:path>
                    </a:pathLst>
                  </a:custGeom>
                  <a:solidFill>
                    <a:schemeClr val="accent1"/>
                  </a:solidFill>
                  <a:ln w="9525">
                    <a:solidFill>
                      <a:schemeClr val="tx1"/>
                    </a:solidFill>
                    <a:round/>
                    <a:headEnd/>
                    <a:tailEnd/>
                  </a:ln>
                </p:spPr>
                <p:txBody>
                  <a:bodyPr wrap="none" anchor="ctr">
                    <a:prstTxWarp prst="textNoShape">
                      <a:avLst/>
                    </a:prstTxWarp>
                  </a:bodyPr>
                  <a:lstStyle/>
                  <a:p>
                    <a:endParaRPr lang="en-US" sz="1800">
                      <a:latin typeface="Calibri" pitchFamily="-72" charset="0"/>
                    </a:endParaRPr>
                  </a:p>
                </p:txBody>
              </p:sp>
              <p:sp>
                <p:nvSpPr>
                  <p:cNvPr id="16421" name="Freeform 19"/>
                  <p:cNvSpPr>
                    <a:spLocks/>
                  </p:cNvSpPr>
                  <p:nvPr/>
                </p:nvSpPr>
                <p:spPr bwMode="auto">
                  <a:xfrm>
                    <a:off x="3274" y="1593"/>
                    <a:ext cx="328" cy="298"/>
                  </a:xfrm>
                  <a:custGeom>
                    <a:avLst/>
                    <a:gdLst>
                      <a:gd name="T0" fmla="*/ 175 w 424"/>
                      <a:gd name="T1" fmla="*/ 24 h 394"/>
                      <a:gd name="T2" fmla="*/ 37 w 424"/>
                      <a:gd name="T3" fmla="*/ 31 h 394"/>
                      <a:gd name="T4" fmla="*/ 0 w 424"/>
                      <a:gd name="T5" fmla="*/ 88 h 394"/>
                      <a:gd name="T6" fmla="*/ 66 w 424"/>
                      <a:gd name="T7" fmla="*/ 116 h 394"/>
                      <a:gd name="T8" fmla="*/ 44 w 424"/>
                      <a:gd name="T9" fmla="*/ 188 h 394"/>
                      <a:gd name="T10" fmla="*/ 44 w 424"/>
                      <a:gd name="T11" fmla="*/ 281 h 394"/>
                      <a:gd name="T12" fmla="*/ 87 w 424"/>
                      <a:gd name="T13" fmla="*/ 295 h 394"/>
                      <a:gd name="T14" fmla="*/ 219 w 424"/>
                      <a:gd name="T15" fmla="*/ 231 h 394"/>
                      <a:gd name="T16" fmla="*/ 292 w 424"/>
                      <a:gd name="T17" fmla="*/ 166 h 394"/>
                      <a:gd name="T18" fmla="*/ 328 w 424"/>
                      <a:gd name="T19" fmla="*/ 102 h 394"/>
                      <a:gd name="T20" fmla="*/ 262 w 424"/>
                      <a:gd name="T21" fmla="*/ 10 h 394"/>
                      <a:gd name="T22" fmla="*/ 175 w 424"/>
                      <a:gd name="T23" fmla="*/ 24 h 39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24"/>
                      <a:gd name="T37" fmla="*/ 0 h 394"/>
                      <a:gd name="T38" fmla="*/ 424 w 424"/>
                      <a:gd name="T39" fmla="*/ 394 h 39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24" h="394">
                        <a:moveTo>
                          <a:pt x="226" y="32"/>
                        </a:moveTo>
                        <a:cubicBezTo>
                          <a:pt x="166" y="35"/>
                          <a:pt x="106" y="33"/>
                          <a:pt x="48" y="41"/>
                        </a:cubicBezTo>
                        <a:cubicBezTo>
                          <a:pt x="18" y="45"/>
                          <a:pt x="0" y="117"/>
                          <a:pt x="0" y="117"/>
                        </a:cubicBezTo>
                        <a:cubicBezTo>
                          <a:pt x="31" y="126"/>
                          <a:pt x="53" y="144"/>
                          <a:pt x="85" y="154"/>
                        </a:cubicBezTo>
                        <a:cubicBezTo>
                          <a:pt x="74" y="185"/>
                          <a:pt x="67" y="216"/>
                          <a:pt x="57" y="248"/>
                        </a:cubicBezTo>
                        <a:cubicBezTo>
                          <a:pt x="50" y="286"/>
                          <a:pt x="38" y="332"/>
                          <a:pt x="57" y="371"/>
                        </a:cubicBezTo>
                        <a:cubicBezTo>
                          <a:pt x="65" y="388"/>
                          <a:pt x="94" y="383"/>
                          <a:pt x="113" y="390"/>
                        </a:cubicBezTo>
                        <a:cubicBezTo>
                          <a:pt x="283" y="365"/>
                          <a:pt x="215" y="394"/>
                          <a:pt x="283" y="305"/>
                        </a:cubicBezTo>
                        <a:cubicBezTo>
                          <a:pt x="298" y="256"/>
                          <a:pt x="330" y="236"/>
                          <a:pt x="377" y="220"/>
                        </a:cubicBezTo>
                        <a:cubicBezTo>
                          <a:pt x="406" y="190"/>
                          <a:pt x="411" y="174"/>
                          <a:pt x="424" y="135"/>
                        </a:cubicBezTo>
                        <a:cubicBezTo>
                          <a:pt x="414" y="64"/>
                          <a:pt x="408" y="34"/>
                          <a:pt x="339" y="13"/>
                        </a:cubicBezTo>
                        <a:cubicBezTo>
                          <a:pt x="201" y="22"/>
                          <a:pt x="169" y="0"/>
                          <a:pt x="226" y="32"/>
                        </a:cubicBezTo>
                        <a:close/>
                      </a:path>
                    </a:pathLst>
                  </a:custGeom>
                  <a:solidFill>
                    <a:schemeClr val="accent1"/>
                  </a:solidFill>
                  <a:ln w="9525">
                    <a:solidFill>
                      <a:schemeClr val="tx1"/>
                    </a:solidFill>
                    <a:round/>
                    <a:headEnd/>
                    <a:tailEnd/>
                  </a:ln>
                </p:spPr>
                <p:txBody>
                  <a:bodyPr wrap="none" anchor="ctr">
                    <a:prstTxWarp prst="textNoShape">
                      <a:avLst/>
                    </a:prstTxWarp>
                  </a:bodyPr>
                  <a:lstStyle/>
                  <a:p>
                    <a:endParaRPr lang="en-US" sz="1800">
                      <a:latin typeface="Calibri" pitchFamily="-72" charset="0"/>
                    </a:endParaRPr>
                  </a:p>
                </p:txBody>
              </p:sp>
              <p:sp>
                <p:nvSpPr>
                  <p:cNvPr id="16422" name="Freeform 20"/>
                  <p:cNvSpPr>
                    <a:spLocks/>
                  </p:cNvSpPr>
                  <p:nvPr/>
                </p:nvSpPr>
                <p:spPr bwMode="auto">
                  <a:xfrm>
                    <a:off x="2650" y="1583"/>
                    <a:ext cx="184" cy="250"/>
                  </a:xfrm>
                  <a:custGeom>
                    <a:avLst/>
                    <a:gdLst>
                      <a:gd name="T0" fmla="*/ 98 w 424"/>
                      <a:gd name="T1" fmla="*/ 20 h 394"/>
                      <a:gd name="T2" fmla="*/ 21 w 424"/>
                      <a:gd name="T3" fmla="*/ 26 h 394"/>
                      <a:gd name="T4" fmla="*/ 0 w 424"/>
                      <a:gd name="T5" fmla="*/ 74 h 394"/>
                      <a:gd name="T6" fmla="*/ 37 w 424"/>
                      <a:gd name="T7" fmla="*/ 98 h 394"/>
                      <a:gd name="T8" fmla="*/ 25 w 424"/>
                      <a:gd name="T9" fmla="*/ 157 h 394"/>
                      <a:gd name="T10" fmla="*/ 25 w 424"/>
                      <a:gd name="T11" fmla="*/ 235 h 394"/>
                      <a:gd name="T12" fmla="*/ 49 w 424"/>
                      <a:gd name="T13" fmla="*/ 247 h 394"/>
                      <a:gd name="T14" fmla="*/ 123 w 424"/>
                      <a:gd name="T15" fmla="*/ 194 h 394"/>
                      <a:gd name="T16" fmla="*/ 164 w 424"/>
                      <a:gd name="T17" fmla="*/ 140 h 394"/>
                      <a:gd name="T18" fmla="*/ 184 w 424"/>
                      <a:gd name="T19" fmla="*/ 86 h 394"/>
                      <a:gd name="T20" fmla="*/ 147 w 424"/>
                      <a:gd name="T21" fmla="*/ 8 h 394"/>
                      <a:gd name="T22" fmla="*/ 98 w 424"/>
                      <a:gd name="T23" fmla="*/ 20 h 39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24"/>
                      <a:gd name="T37" fmla="*/ 0 h 394"/>
                      <a:gd name="T38" fmla="*/ 424 w 424"/>
                      <a:gd name="T39" fmla="*/ 394 h 39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24" h="394">
                        <a:moveTo>
                          <a:pt x="226" y="32"/>
                        </a:moveTo>
                        <a:cubicBezTo>
                          <a:pt x="166" y="35"/>
                          <a:pt x="106" y="33"/>
                          <a:pt x="48" y="41"/>
                        </a:cubicBezTo>
                        <a:cubicBezTo>
                          <a:pt x="18" y="45"/>
                          <a:pt x="0" y="117"/>
                          <a:pt x="0" y="117"/>
                        </a:cubicBezTo>
                        <a:cubicBezTo>
                          <a:pt x="31" y="126"/>
                          <a:pt x="53" y="144"/>
                          <a:pt x="85" y="154"/>
                        </a:cubicBezTo>
                        <a:cubicBezTo>
                          <a:pt x="74" y="185"/>
                          <a:pt x="67" y="216"/>
                          <a:pt x="57" y="248"/>
                        </a:cubicBezTo>
                        <a:cubicBezTo>
                          <a:pt x="50" y="286"/>
                          <a:pt x="38" y="332"/>
                          <a:pt x="57" y="371"/>
                        </a:cubicBezTo>
                        <a:cubicBezTo>
                          <a:pt x="65" y="388"/>
                          <a:pt x="94" y="383"/>
                          <a:pt x="113" y="390"/>
                        </a:cubicBezTo>
                        <a:cubicBezTo>
                          <a:pt x="283" y="365"/>
                          <a:pt x="215" y="394"/>
                          <a:pt x="283" y="305"/>
                        </a:cubicBezTo>
                        <a:cubicBezTo>
                          <a:pt x="298" y="256"/>
                          <a:pt x="330" y="236"/>
                          <a:pt x="377" y="220"/>
                        </a:cubicBezTo>
                        <a:cubicBezTo>
                          <a:pt x="406" y="190"/>
                          <a:pt x="411" y="174"/>
                          <a:pt x="424" y="135"/>
                        </a:cubicBezTo>
                        <a:cubicBezTo>
                          <a:pt x="414" y="64"/>
                          <a:pt x="408" y="34"/>
                          <a:pt x="339" y="13"/>
                        </a:cubicBezTo>
                        <a:cubicBezTo>
                          <a:pt x="201" y="22"/>
                          <a:pt x="169" y="0"/>
                          <a:pt x="226" y="32"/>
                        </a:cubicBezTo>
                        <a:close/>
                      </a:path>
                    </a:pathLst>
                  </a:custGeom>
                  <a:solidFill>
                    <a:schemeClr val="accent1"/>
                  </a:solidFill>
                  <a:ln w="9525">
                    <a:solidFill>
                      <a:schemeClr val="tx1"/>
                    </a:solidFill>
                    <a:round/>
                    <a:headEnd/>
                    <a:tailEnd/>
                  </a:ln>
                </p:spPr>
                <p:txBody>
                  <a:bodyPr wrap="none" anchor="ctr">
                    <a:prstTxWarp prst="textNoShape">
                      <a:avLst/>
                    </a:prstTxWarp>
                  </a:bodyPr>
                  <a:lstStyle/>
                  <a:p>
                    <a:endParaRPr lang="en-US" sz="1800">
                      <a:latin typeface="Calibri" pitchFamily="-72" charset="0"/>
                    </a:endParaRPr>
                  </a:p>
                </p:txBody>
              </p:sp>
              <p:sp>
                <p:nvSpPr>
                  <p:cNvPr id="16423" name="Freeform 21"/>
                  <p:cNvSpPr>
                    <a:spLocks/>
                  </p:cNvSpPr>
                  <p:nvPr/>
                </p:nvSpPr>
                <p:spPr bwMode="auto">
                  <a:xfrm>
                    <a:off x="2746" y="1401"/>
                    <a:ext cx="2256" cy="352"/>
                  </a:xfrm>
                  <a:custGeom>
                    <a:avLst/>
                    <a:gdLst>
                      <a:gd name="T0" fmla="*/ 0 w 2256"/>
                      <a:gd name="T1" fmla="*/ 336 h 352"/>
                      <a:gd name="T2" fmla="*/ 720 w 2256"/>
                      <a:gd name="T3" fmla="*/ 336 h 352"/>
                      <a:gd name="T4" fmla="*/ 1536 w 2256"/>
                      <a:gd name="T5" fmla="*/ 240 h 352"/>
                      <a:gd name="T6" fmla="*/ 2256 w 2256"/>
                      <a:gd name="T7" fmla="*/ 0 h 352"/>
                      <a:gd name="T8" fmla="*/ 0 60000 65536"/>
                      <a:gd name="T9" fmla="*/ 0 60000 65536"/>
                      <a:gd name="T10" fmla="*/ 0 60000 65536"/>
                      <a:gd name="T11" fmla="*/ 0 60000 65536"/>
                      <a:gd name="T12" fmla="*/ 0 w 2256"/>
                      <a:gd name="T13" fmla="*/ 0 h 352"/>
                      <a:gd name="T14" fmla="*/ 2256 w 2256"/>
                      <a:gd name="T15" fmla="*/ 352 h 352"/>
                    </a:gdLst>
                    <a:ahLst/>
                    <a:cxnLst>
                      <a:cxn ang="T8">
                        <a:pos x="T0" y="T1"/>
                      </a:cxn>
                      <a:cxn ang="T9">
                        <a:pos x="T2" y="T3"/>
                      </a:cxn>
                      <a:cxn ang="T10">
                        <a:pos x="T4" y="T5"/>
                      </a:cxn>
                      <a:cxn ang="T11">
                        <a:pos x="T6" y="T7"/>
                      </a:cxn>
                    </a:cxnLst>
                    <a:rect l="T12" t="T13" r="T14" b="T15"/>
                    <a:pathLst>
                      <a:path w="2256" h="352">
                        <a:moveTo>
                          <a:pt x="0" y="336"/>
                        </a:moveTo>
                        <a:cubicBezTo>
                          <a:pt x="232" y="344"/>
                          <a:pt x="464" y="352"/>
                          <a:pt x="720" y="336"/>
                        </a:cubicBezTo>
                        <a:cubicBezTo>
                          <a:pt x="976" y="320"/>
                          <a:pt x="1280" y="296"/>
                          <a:pt x="1536" y="240"/>
                        </a:cubicBezTo>
                        <a:cubicBezTo>
                          <a:pt x="1792" y="184"/>
                          <a:pt x="2024" y="92"/>
                          <a:pt x="2256" y="0"/>
                        </a:cubicBezTo>
                      </a:path>
                    </a:pathLst>
                  </a:custGeom>
                  <a:noFill/>
                  <a:ln w="9525">
                    <a:solidFill>
                      <a:schemeClr val="tx1"/>
                    </a:solidFill>
                    <a:round/>
                    <a:headEnd/>
                    <a:tailEnd/>
                  </a:ln>
                </p:spPr>
                <p:txBody>
                  <a:bodyPr wrap="none" anchor="ctr">
                    <a:prstTxWarp prst="textNoShape">
                      <a:avLst/>
                    </a:prstTxWarp>
                  </a:bodyPr>
                  <a:lstStyle/>
                  <a:p>
                    <a:endParaRPr lang="en-US" sz="1800">
                      <a:latin typeface="Calibri" pitchFamily="-72" charset="0"/>
                    </a:endParaRPr>
                  </a:p>
                </p:txBody>
              </p:sp>
              <p:sp>
                <p:nvSpPr>
                  <p:cNvPr id="16424" name="Text Box 29"/>
                  <p:cNvSpPr txBox="1">
                    <a:spLocks noChangeArrowheads="1"/>
                  </p:cNvSpPr>
                  <p:nvPr/>
                </p:nvSpPr>
                <p:spPr bwMode="auto">
                  <a:xfrm>
                    <a:off x="4080" y="1956"/>
                    <a:ext cx="538" cy="188"/>
                  </a:xfrm>
                  <a:prstGeom prst="rect">
                    <a:avLst/>
                  </a:prstGeom>
                  <a:noFill/>
                  <a:ln w="9525">
                    <a:noFill/>
                    <a:miter lim="800000"/>
                    <a:headEnd/>
                    <a:tailEnd/>
                  </a:ln>
                </p:spPr>
                <p:txBody>
                  <a:bodyPr>
                    <a:prstTxWarp prst="textNoShape">
                      <a:avLst/>
                    </a:prstTxWarp>
                    <a:spAutoFit/>
                  </a:bodyPr>
                  <a:lstStyle/>
                  <a:p>
                    <a:r>
                      <a:rPr lang="en-US" sz="1000">
                        <a:ea typeface="Arial" pitchFamily="-72" charset="0"/>
                        <a:cs typeface="Arial" pitchFamily="-72" charset="0"/>
                      </a:rPr>
                      <a:t> t-1 hr</a:t>
                    </a:r>
                  </a:p>
                </p:txBody>
              </p:sp>
              <p:sp>
                <p:nvSpPr>
                  <p:cNvPr id="16425" name="Text Box 30"/>
                  <p:cNvSpPr txBox="1">
                    <a:spLocks noChangeArrowheads="1"/>
                  </p:cNvSpPr>
                  <p:nvPr/>
                </p:nvSpPr>
                <p:spPr bwMode="auto">
                  <a:xfrm>
                    <a:off x="3274" y="1929"/>
                    <a:ext cx="727" cy="188"/>
                  </a:xfrm>
                  <a:prstGeom prst="rect">
                    <a:avLst/>
                  </a:prstGeom>
                  <a:noFill/>
                  <a:ln w="9525">
                    <a:noFill/>
                    <a:miter lim="800000"/>
                    <a:headEnd/>
                    <a:tailEnd/>
                  </a:ln>
                </p:spPr>
                <p:txBody>
                  <a:bodyPr>
                    <a:prstTxWarp prst="textNoShape">
                      <a:avLst/>
                    </a:prstTxWarp>
                    <a:spAutoFit/>
                  </a:bodyPr>
                  <a:lstStyle/>
                  <a:p>
                    <a:r>
                      <a:rPr lang="en-US" sz="1000">
                        <a:ea typeface="Arial" pitchFamily="-72" charset="0"/>
                        <a:cs typeface="Arial" pitchFamily="-72" charset="0"/>
                      </a:rPr>
                      <a:t> t-2 hr</a:t>
                    </a:r>
                  </a:p>
                </p:txBody>
              </p:sp>
              <p:sp>
                <p:nvSpPr>
                  <p:cNvPr id="16426" name="Text Box 31"/>
                  <p:cNvSpPr txBox="1">
                    <a:spLocks noChangeArrowheads="1"/>
                  </p:cNvSpPr>
                  <p:nvPr/>
                </p:nvSpPr>
                <p:spPr bwMode="auto">
                  <a:xfrm>
                    <a:off x="2650" y="1785"/>
                    <a:ext cx="624" cy="188"/>
                  </a:xfrm>
                  <a:prstGeom prst="rect">
                    <a:avLst/>
                  </a:prstGeom>
                  <a:noFill/>
                  <a:ln w="9525">
                    <a:noFill/>
                    <a:miter lim="800000"/>
                    <a:headEnd/>
                    <a:tailEnd/>
                  </a:ln>
                </p:spPr>
                <p:txBody>
                  <a:bodyPr>
                    <a:prstTxWarp prst="textNoShape">
                      <a:avLst/>
                    </a:prstTxWarp>
                    <a:spAutoFit/>
                  </a:bodyPr>
                  <a:lstStyle/>
                  <a:p>
                    <a:r>
                      <a:rPr lang="en-US" sz="1000">
                        <a:ea typeface="Arial" pitchFamily="-72" charset="0"/>
                        <a:cs typeface="Arial" pitchFamily="-72" charset="0"/>
                      </a:rPr>
                      <a:t> t-3 hr</a:t>
                    </a:r>
                  </a:p>
                </p:txBody>
              </p:sp>
            </p:grpSp>
            <p:grpSp>
              <p:nvGrpSpPr>
                <p:cNvPr id="16399" name="Group 60"/>
                <p:cNvGrpSpPr>
                  <a:grpSpLocks/>
                </p:cNvGrpSpPr>
                <p:nvPr/>
              </p:nvGrpSpPr>
              <p:grpSpPr bwMode="auto">
                <a:xfrm>
                  <a:off x="936623" y="1200151"/>
                  <a:ext cx="3562350" cy="2846388"/>
                  <a:chOff x="590" y="756"/>
                  <a:chExt cx="2244" cy="1793"/>
                </a:xfrm>
              </p:grpSpPr>
              <p:sp>
                <p:nvSpPr>
                  <p:cNvPr id="16400" name="Freeform 33"/>
                  <p:cNvSpPr>
                    <a:spLocks/>
                  </p:cNvSpPr>
                  <p:nvPr/>
                </p:nvSpPr>
                <p:spPr bwMode="auto">
                  <a:xfrm rot="386951">
                    <a:off x="1545" y="1081"/>
                    <a:ext cx="1209" cy="576"/>
                  </a:xfrm>
                  <a:custGeom>
                    <a:avLst/>
                    <a:gdLst>
                      <a:gd name="T0" fmla="*/ 1209 w 1344"/>
                      <a:gd name="T1" fmla="*/ 576 h 576"/>
                      <a:gd name="T2" fmla="*/ 734 w 1344"/>
                      <a:gd name="T3" fmla="*/ 528 h 576"/>
                      <a:gd name="T4" fmla="*/ 345 w 1344"/>
                      <a:gd name="T5" fmla="*/ 336 h 576"/>
                      <a:gd name="T6" fmla="*/ 0 w 1344"/>
                      <a:gd name="T7" fmla="*/ 0 h 576"/>
                      <a:gd name="T8" fmla="*/ 0 60000 65536"/>
                      <a:gd name="T9" fmla="*/ 0 60000 65536"/>
                      <a:gd name="T10" fmla="*/ 0 60000 65536"/>
                      <a:gd name="T11" fmla="*/ 0 60000 65536"/>
                      <a:gd name="T12" fmla="*/ 0 w 1344"/>
                      <a:gd name="T13" fmla="*/ 0 h 576"/>
                      <a:gd name="T14" fmla="*/ 1344 w 1344"/>
                      <a:gd name="T15" fmla="*/ 576 h 576"/>
                    </a:gdLst>
                    <a:ahLst/>
                    <a:cxnLst>
                      <a:cxn ang="T8">
                        <a:pos x="T0" y="T1"/>
                      </a:cxn>
                      <a:cxn ang="T9">
                        <a:pos x="T2" y="T3"/>
                      </a:cxn>
                      <a:cxn ang="T10">
                        <a:pos x="T4" y="T5"/>
                      </a:cxn>
                      <a:cxn ang="T11">
                        <a:pos x="T6" y="T7"/>
                      </a:cxn>
                    </a:cxnLst>
                    <a:rect l="T12" t="T13" r="T14" b="T15"/>
                    <a:pathLst>
                      <a:path w="1344" h="576">
                        <a:moveTo>
                          <a:pt x="1344" y="576"/>
                        </a:moveTo>
                        <a:cubicBezTo>
                          <a:pt x="1160" y="572"/>
                          <a:pt x="976" y="568"/>
                          <a:pt x="816" y="528"/>
                        </a:cubicBezTo>
                        <a:cubicBezTo>
                          <a:pt x="656" y="488"/>
                          <a:pt x="520" y="424"/>
                          <a:pt x="384" y="336"/>
                        </a:cubicBezTo>
                        <a:cubicBezTo>
                          <a:pt x="248" y="248"/>
                          <a:pt x="124" y="124"/>
                          <a:pt x="0" y="0"/>
                        </a:cubicBezTo>
                      </a:path>
                    </a:pathLst>
                  </a:custGeom>
                  <a:noFill/>
                  <a:ln w="28575">
                    <a:solidFill>
                      <a:schemeClr val="accent2"/>
                    </a:solidFill>
                    <a:round/>
                    <a:headEnd/>
                    <a:tailEnd/>
                  </a:ln>
                </p:spPr>
                <p:txBody>
                  <a:bodyPr wrap="none" anchor="ctr">
                    <a:prstTxWarp prst="textNoShape">
                      <a:avLst/>
                    </a:prstTxWarp>
                  </a:bodyPr>
                  <a:lstStyle/>
                  <a:p>
                    <a:endParaRPr lang="en-US" sz="1800">
                      <a:latin typeface="Calibri" pitchFamily="-72" charset="0"/>
                    </a:endParaRPr>
                  </a:p>
                </p:txBody>
              </p:sp>
              <p:sp>
                <p:nvSpPr>
                  <p:cNvPr id="16401" name="Text Box 34"/>
                  <p:cNvSpPr txBox="1">
                    <a:spLocks noChangeArrowheads="1"/>
                  </p:cNvSpPr>
                  <p:nvPr/>
                </p:nvSpPr>
                <p:spPr bwMode="auto">
                  <a:xfrm>
                    <a:off x="2189" y="1544"/>
                    <a:ext cx="174" cy="235"/>
                  </a:xfrm>
                  <a:prstGeom prst="rect">
                    <a:avLst/>
                  </a:prstGeom>
                  <a:noFill/>
                  <a:ln w="9525">
                    <a:noFill/>
                    <a:miter lim="800000"/>
                    <a:headEnd/>
                    <a:tailEnd/>
                  </a:ln>
                </p:spPr>
                <p:txBody>
                  <a:bodyPr>
                    <a:prstTxWarp prst="textNoShape">
                      <a:avLst/>
                    </a:prstTxWarp>
                    <a:spAutoFit/>
                  </a:bodyPr>
                  <a:lstStyle/>
                  <a:p>
                    <a:r>
                      <a:rPr lang="en-US" sz="1400">
                        <a:latin typeface="Calibri" pitchFamily="-72" charset="0"/>
                      </a:rPr>
                      <a:t>x</a:t>
                    </a:r>
                  </a:p>
                </p:txBody>
              </p:sp>
              <p:sp>
                <p:nvSpPr>
                  <p:cNvPr id="16402" name="Text Box 35"/>
                  <p:cNvSpPr txBox="1">
                    <a:spLocks noChangeArrowheads="1"/>
                  </p:cNvSpPr>
                  <p:nvPr/>
                </p:nvSpPr>
                <p:spPr bwMode="auto">
                  <a:xfrm>
                    <a:off x="1786" y="1256"/>
                    <a:ext cx="173" cy="235"/>
                  </a:xfrm>
                  <a:prstGeom prst="rect">
                    <a:avLst/>
                  </a:prstGeom>
                  <a:noFill/>
                  <a:ln w="9525">
                    <a:noFill/>
                    <a:miter lim="800000"/>
                    <a:headEnd/>
                    <a:tailEnd/>
                  </a:ln>
                </p:spPr>
                <p:txBody>
                  <a:bodyPr>
                    <a:prstTxWarp prst="textNoShape">
                      <a:avLst/>
                    </a:prstTxWarp>
                    <a:spAutoFit/>
                  </a:bodyPr>
                  <a:lstStyle/>
                  <a:p>
                    <a:r>
                      <a:rPr lang="en-US" sz="1400">
                        <a:latin typeface="Calibri" pitchFamily="-72" charset="0"/>
                      </a:rPr>
                      <a:t>x</a:t>
                    </a:r>
                  </a:p>
                </p:txBody>
              </p:sp>
              <p:sp>
                <p:nvSpPr>
                  <p:cNvPr id="16403" name="Text Box 36"/>
                  <p:cNvSpPr txBox="1">
                    <a:spLocks noChangeArrowheads="1"/>
                  </p:cNvSpPr>
                  <p:nvPr/>
                </p:nvSpPr>
                <p:spPr bwMode="auto">
                  <a:xfrm>
                    <a:off x="1499" y="921"/>
                    <a:ext cx="171" cy="234"/>
                  </a:xfrm>
                  <a:prstGeom prst="rect">
                    <a:avLst/>
                  </a:prstGeom>
                  <a:noFill/>
                  <a:ln w="9525">
                    <a:noFill/>
                    <a:miter lim="800000"/>
                    <a:headEnd/>
                    <a:tailEnd/>
                  </a:ln>
                </p:spPr>
                <p:txBody>
                  <a:bodyPr>
                    <a:prstTxWarp prst="textNoShape">
                      <a:avLst/>
                    </a:prstTxWarp>
                    <a:spAutoFit/>
                  </a:bodyPr>
                  <a:lstStyle/>
                  <a:p>
                    <a:r>
                      <a:rPr lang="en-US" sz="1400">
                        <a:latin typeface="Calibri" pitchFamily="-72" charset="0"/>
                      </a:rPr>
                      <a:t>x</a:t>
                    </a:r>
                  </a:p>
                </p:txBody>
              </p:sp>
              <p:sp>
                <p:nvSpPr>
                  <p:cNvPr id="16404" name="Text Box 37"/>
                  <p:cNvSpPr txBox="1">
                    <a:spLocks noChangeArrowheads="1"/>
                  </p:cNvSpPr>
                  <p:nvPr/>
                </p:nvSpPr>
                <p:spPr bwMode="auto">
                  <a:xfrm>
                    <a:off x="2270" y="2082"/>
                    <a:ext cx="564" cy="187"/>
                  </a:xfrm>
                  <a:prstGeom prst="rect">
                    <a:avLst/>
                  </a:prstGeom>
                  <a:noFill/>
                  <a:ln w="9525">
                    <a:noFill/>
                    <a:miter lim="800000"/>
                    <a:headEnd/>
                    <a:tailEnd/>
                  </a:ln>
                </p:spPr>
                <p:txBody>
                  <a:bodyPr>
                    <a:prstTxWarp prst="textNoShape">
                      <a:avLst/>
                    </a:prstTxWarp>
                    <a:spAutoFit/>
                  </a:bodyPr>
                  <a:lstStyle/>
                  <a:p>
                    <a:r>
                      <a:rPr lang="en-US" sz="1000">
                        <a:ea typeface="Arial" pitchFamily="-72" charset="0"/>
                        <a:cs typeface="Arial" pitchFamily="-72" charset="0"/>
                      </a:rPr>
                      <a:t> t-4 hr</a:t>
                    </a:r>
                  </a:p>
                </p:txBody>
              </p:sp>
              <p:sp>
                <p:nvSpPr>
                  <p:cNvPr id="16405" name="Text Box 38"/>
                  <p:cNvSpPr txBox="1">
                    <a:spLocks noChangeArrowheads="1"/>
                  </p:cNvSpPr>
                  <p:nvPr/>
                </p:nvSpPr>
                <p:spPr bwMode="auto">
                  <a:xfrm>
                    <a:off x="1790" y="2226"/>
                    <a:ext cx="480" cy="188"/>
                  </a:xfrm>
                  <a:prstGeom prst="rect">
                    <a:avLst/>
                  </a:prstGeom>
                  <a:noFill/>
                  <a:ln w="9525">
                    <a:noFill/>
                    <a:miter lim="800000"/>
                    <a:headEnd/>
                    <a:tailEnd/>
                  </a:ln>
                </p:spPr>
                <p:txBody>
                  <a:bodyPr>
                    <a:prstTxWarp prst="textNoShape">
                      <a:avLst/>
                    </a:prstTxWarp>
                    <a:spAutoFit/>
                  </a:bodyPr>
                  <a:lstStyle/>
                  <a:p>
                    <a:r>
                      <a:rPr lang="en-US" sz="1000">
                        <a:ea typeface="Arial" pitchFamily="-72" charset="0"/>
                        <a:cs typeface="Arial" pitchFamily="-72" charset="0"/>
                      </a:rPr>
                      <a:t> t-5 hr</a:t>
                    </a:r>
                  </a:p>
                </p:txBody>
              </p:sp>
              <p:sp>
                <p:nvSpPr>
                  <p:cNvPr id="16406" name="Text Box 39"/>
                  <p:cNvSpPr txBox="1">
                    <a:spLocks noChangeArrowheads="1"/>
                  </p:cNvSpPr>
                  <p:nvPr/>
                </p:nvSpPr>
                <p:spPr bwMode="auto">
                  <a:xfrm>
                    <a:off x="1210" y="2361"/>
                    <a:ext cx="576" cy="188"/>
                  </a:xfrm>
                  <a:prstGeom prst="rect">
                    <a:avLst/>
                  </a:prstGeom>
                  <a:noFill/>
                  <a:ln w="9525">
                    <a:noFill/>
                    <a:miter lim="800000"/>
                    <a:headEnd/>
                    <a:tailEnd/>
                  </a:ln>
                </p:spPr>
                <p:txBody>
                  <a:bodyPr>
                    <a:prstTxWarp prst="textNoShape">
                      <a:avLst/>
                    </a:prstTxWarp>
                    <a:spAutoFit/>
                  </a:bodyPr>
                  <a:lstStyle/>
                  <a:p>
                    <a:r>
                      <a:rPr lang="en-US" sz="1000">
                        <a:ea typeface="Arial" pitchFamily="-72" charset="0"/>
                        <a:cs typeface="Arial" pitchFamily="-72" charset="0"/>
                      </a:rPr>
                      <a:t> t-6 hr</a:t>
                    </a:r>
                  </a:p>
                </p:txBody>
              </p:sp>
              <p:sp>
                <p:nvSpPr>
                  <p:cNvPr id="16407" name="Text Box 40"/>
                  <p:cNvSpPr txBox="1">
                    <a:spLocks noChangeArrowheads="1"/>
                  </p:cNvSpPr>
                  <p:nvPr/>
                </p:nvSpPr>
                <p:spPr bwMode="auto">
                  <a:xfrm>
                    <a:off x="891" y="756"/>
                    <a:ext cx="872" cy="188"/>
                  </a:xfrm>
                  <a:prstGeom prst="rect">
                    <a:avLst/>
                  </a:prstGeom>
                  <a:noFill/>
                  <a:ln w="9525">
                    <a:noFill/>
                    <a:miter lim="800000"/>
                    <a:headEnd/>
                    <a:tailEnd/>
                  </a:ln>
                </p:spPr>
                <p:txBody>
                  <a:bodyPr>
                    <a:prstTxWarp prst="textNoShape">
                      <a:avLst/>
                    </a:prstTxWarp>
                    <a:spAutoFit/>
                  </a:bodyPr>
                  <a:lstStyle/>
                  <a:p>
                    <a:r>
                      <a:rPr lang="en-US" sz="1000">
                        <a:solidFill>
                          <a:schemeClr val="accent2"/>
                        </a:solidFill>
                        <a:ea typeface="Arial" pitchFamily="-72" charset="0"/>
                        <a:cs typeface="Arial" pitchFamily="-72" charset="0"/>
                      </a:rPr>
                      <a:t>Cloud level winds</a:t>
                    </a:r>
                  </a:p>
                </p:txBody>
              </p:sp>
              <p:sp>
                <p:nvSpPr>
                  <p:cNvPr id="16408" name="Freeform 41"/>
                  <p:cNvSpPr>
                    <a:spLocks/>
                  </p:cNvSpPr>
                  <p:nvPr/>
                </p:nvSpPr>
                <p:spPr bwMode="auto">
                  <a:xfrm>
                    <a:off x="1402" y="1593"/>
                    <a:ext cx="1296" cy="144"/>
                  </a:xfrm>
                  <a:custGeom>
                    <a:avLst/>
                    <a:gdLst>
                      <a:gd name="T0" fmla="*/ 1296 w 1296"/>
                      <a:gd name="T1" fmla="*/ 144 h 144"/>
                      <a:gd name="T2" fmla="*/ 672 w 1296"/>
                      <a:gd name="T3" fmla="*/ 96 h 144"/>
                      <a:gd name="T4" fmla="*/ 0 w 1296"/>
                      <a:gd name="T5" fmla="*/ 0 h 144"/>
                      <a:gd name="T6" fmla="*/ 0 60000 65536"/>
                      <a:gd name="T7" fmla="*/ 0 60000 65536"/>
                      <a:gd name="T8" fmla="*/ 0 60000 65536"/>
                      <a:gd name="T9" fmla="*/ 0 w 1296"/>
                      <a:gd name="T10" fmla="*/ 0 h 144"/>
                      <a:gd name="T11" fmla="*/ 1296 w 1296"/>
                      <a:gd name="T12" fmla="*/ 144 h 144"/>
                    </a:gdLst>
                    <a:ahLst/>
                    <a:cxnLst>
                      <a:cxn ang="T6">
                        <a:pos x="T0" y="T1"/>
                      </a:cxn>
                      <a:cxn ang="T7">
                        <a:pos x="T2" y="T3"/>
                      </a:cxn>
                      <a:cxn ang="T8">
                        <a:pos x="T4" y="T5"/>
                      </a:cxn>
                    </a:cxnLst>
                    <a:rect l="T9" t="T10" r="T11" b="T12"/>
                    <a:pathLst>
                      <a:path w="1296" h="144">
                        <a:moveTo>
                          <a:pt x="1296" y="144"/>
                        </a:moveTo>
                        <a:cubicBezTo>
                          <a:pt x="1092" y="132"/>
                          <a:pt x="888" y="120"/>
                          <a:pt x="672" y="96"/>
                        </a:cubicBezTo>
                        <a:cubicBezTo>
                          <a:pt x="456" y="72"/>
                          <a:pt x="228" y="36"/>
                          <a:pt x="0" y="0"/>
                        </a:cubicBezTo>
                      </a:path>
                    </a:pathLst>
                  </a:custGeom>
                  <a:noFill/>
                  <a:ln w="28575">
                    <a:solidFill>
                      <a:srgbClr val="0CAC2E"/>
                    </a:solidFill>
                    <a:round/>
                    <a:headEnd/>
                    <a:tailEnd/>
                  </a:ln>
                </p:spPr>
                <p:txBody>
                  <a:bodyPr wrap="none" anchor="ctr">
                    <a:prstTxWarp prst="textNoShape">
                      <a:avLst/>
                    </a:prstTxWarp>
                  </a:bodyPr>
                  <a:lstStyle/>
                  <a:p>
                    <a:endParaRPr lang="en-US" sz="1800">
                      <a:latin typeface="Calibri" pitchFamily="-72" charset="0"/>
                    </a:endParaRPr>
                  </a:p>
                </p:txBody>
              </p:sp>
              <p:sp>
                <p:nvSpPr>
                  <p:cNvPr id="16409" name="Text Box 42"/>
                  <p:cNvSpPr txBox="1">
                    <a:spLocks noChangeArrowheads="1"/>
                  </p:cNvSpPr>
                  <p:nvPr/>
                </p:nvSpPr>
                <p:spPr bwMode="auto">
                  <a:xfrm>
                    <a:off x="2239" y="1612"/>
                    <a:ext cx="170" cy="234"/>
                  </a:xfrm>
                  <a:prstGeom prst="rect">
                    <a:avLst/>
                  </a:prstGeom>
                  <a:noFill/>
                  <a:ln w="9525">
                    <a:noFill/>
                    <a:miter lim="800000"/>
                    <a:headEnd/>
                    <a:tailEnd/>
                  </a:ln>
                </p:spPr>
                <p:txBody>
                  <a:bodyPr>
                    <a:prstTxWarp prst="textNoShape">
                      <a:avLst/>
                    </a:prstTxWarp>
                    <a:spAutoFit/>
                  </a:bodyPr>
                  <a:lstStyle/>
                  <a:p>
                    <a:r>
                      <a:rPr lang="en-US" sz="1400">
                        <a:latin typeface="Calibri" pitchFamily="-72" charset="0"/>
                      </a:rPr>
                      <a:t>x</a:t>
                    </a:r>
                  </a:p>
                </p:txBody>
              </p:sp>
              <p:sp>
                <p:nvSpPr>
                  <p:cNvPr id="16410" name="Text Box 43"/>
                  <p:cNvSpPr txBox="1">
                    <a:spLocks noChangeArrowheads="1"/>
                  </p:cNvSpPr>
                  <p:nvPr/>
                </p:nvSpPr>
                <p:spPr bwMode="auto">
                  <a:xfrm>
                    <a:off x="1834" y="1576"/>
                    <a:ext cx="172" cy="235"/>
                  </a:xfrm>
                  <a:prstGeom prst="rect">
                    <a:avLst/>
                  </a:prstGeom>
                  <a:noFill/>
                  <a:ln w="9525">
                    <a:noFill/>
                    <a:miter lim="800000"/>
                    <a:headEnd/>
                    <a:tailEnd/>
                  </a:ln>
                </p:spPr>
                <p:txBody>
                  <a:bodyPr>
                    <a:prstTxWarp prst="textNoShape">
                      <a:avLst/>
                    </a:prstTxWarp>
                    <a:spAutoFit/>
                  </a:bodyPr>
                  <a:lstStyle/>
                  <a:p>
                    <a:r>
                      <a:rPr lang="en-US" sz="1400">
                        <a:latin typeface="Calibri" pitchFamily="-72" charset="0"/>
                      </a:rPr>
                      <a:t>x</a:t>
                    </a:r>
                  </a:p>
                </p:txBody>
              </p:sp>
              <p:sp>
                <p:nvSpPr>
                  <p:cNvPr id="16411" name="Text Box 44"/>
                  <p:cNvSpPr txBox="1">
                    <a:spLocks noChangeArrowheads="1"/>
                  </p:cNvSpPr>
                  <p:nvPr/>
                </p:nvSpPr>
                <p:spPr bwMode="auto">
                  <a:xfrm>
                    <a:off x="1306" y="1497"/>
                    <a:ext cx="173" cy="234"/>
                  </a:xfrm>
                  <a:prstGeom prst="rect">
                    <a:avLst/>
                  </a:prstGeom>
                  <a:noFill/>
                  <a:ln w="9525">
                    <a:noFill/>
                    <a:miter lim="800000"/>
                    <a:headEnd/>
                    <a:tailEnd/>
                  </a:ln>
                </p:spPr>
                <p:txBody>
                  <a:bodyPr>
                    <a:prstTxWarp prst="textNoShape">
                      <a:avLst/>
                    </a:prstTxWarp>
                    <a:spAutoFit/>
                  </a:bodyPr>
                  <a:lstStyle/>
                  <a:p>
                    <a:r>
                      <a:rPr lang="en-US" sz="1400">
                        <a:latin typeface="Calibri" pitchFamily="-72" charset="0"/>
                      </a:rPr>
                      <a:t>x</a:t>
                    </a:r>
                  </a:p>
                </p:txBody>
              </p:sp>
              <p:sp>
                <p:nvSpPr>
                  <p:cNvPr id="16412" name="Freeform 45"/>
                  <p:cNvSpPr>
                    <a:spLocks/>
                  </p:cNvSpPr>
                  <p:nvPr/>
                </p:nvSpPr>
                <p:spPr bwMode="auto">
                  <a:xfrm>
                    <a:off x="1594" y="1689"/>
                    <a:ext cx="1056" cy="280"/>
                  </a:xfrm>
                  <a:custGeom>
                    <a:avLst/>
                    <a:gdLst>
                      <a:gd name="T0" fmla="*/ 1056 w 1056"/>
                      <a:gd name="T1" fmla="*/ 40 h 280"/>
                      <a:gd name="T2" fmla="*/ 576 w 1056"/>
                      <a:gd name="T3" fmla="*/ 40 h 280"/>
                      <a:gd name="T4" fmla="*/ 0 w 1056"/>
                      <a:gd name="T5" fmla="*/ 280 h 280"/>
                      <a:gd name="T6" fmla="*/ 0 60000 65536"/>
                      <a:gd name="T7" fmla="*/ 0 60000 65536"/>
                      <a:gd name="T8" fmla="*/ 0 60000 65536"/>
                      <a:gd name="T9" fmla="*/ 0 w 1056"/>
                      <a:gd name="T10" fmla="*/ 0 h 280"/>
                      <a:gd name="T11" fmla="*/ 1056 w 1056"/>
                      <a:gd name="T12" fmla="*/ 280 h 280"/>
                    </a:gdLst>
                    <a:ahLst/>
                    <a:cxnLst>
                      <a:cxn ang="T6">
                        <a:pos x="T0" y="T1"/>
                      </a:cxn>
                      <a:cxn ang="T7">
                        <a:pos x="T2" y="T3"/>
                      </a:cxn>
                      <a:cxn ang="T8">
                        <a:pos x="T4" y="T5"/>
                      </a:cxn>
                    </a:cxnLst>
                    <a:rect l="T9" t="T10" r="T11" b="T12"/>
                    <a:pathLst>
                      <a:path w="1056" h="280">
                        <a:moveTo>
                          <a:pt x="1056" y="40"/>
                        </a:moveTo>
                        <a:cubicBezTo>
                          <a:pt x="904" y="20"/>
                          <a:pt x="752" y="0"/>
                          <a:pt x="576" y="40"/>
                        </a:cubicBezTo>
                        <a:cubicBezTo>
                          <a:pt x="400" y="80"/>
                          <a:pt x="96" y="240"/>
                          <a:pt x="0" y="280"/>
                        </a:cubicBezTo>
                      </a:path>
                    </a:pathLst>
                  </a:custGeom>
                  <a:noFill/>
                  <a:ln w="28575">
                    <a:solidFill>
                      <a:srgbClr val="E3152A"/>
                    </a:solidFill>
                    <a:round/>
                    <a:headEnd/>
                    <a:tailEnd/>
                  </a:ln>
                </p:spPr>
                <p:txBody>
                  <a:bodyPr wrap="none" anchor="ctr">
                    <a:prstTxWarp prst="textNoShape">
                      <a:avLst/>
                    </a:prstTxWarp>
                  </a:bodyPr>
                  <a:lstStyle/>
                  <a:p>
                    <a:endParaRPr lang="en-US" sz="1800">
                      <a:latin typeface="Calibri" pitchFamily="-72" charset="0"/>
                    </a:endParaRPr>
                  </a:p>
                </p:txBody>
              </p:sp>
              <p:sp>
                <p:nvSpPr>
                  <p:cNvPr id="16413" name="Text Box 46"/>
                  <p:cNvSpPr txBox="1">
                    <a:spLocks noChangeArrowheads="1"/>
                  </p:cNvSpPr>
                  <p:nvPr/>
                </p:nvSpPr>
                <p:spPr bwMode="auto">
                  <a:xfrm>
                    <a:off x="1902" y="1689"/>
                    <a:ext cx="172" cy="234"/>
                  </a:xfrm>
                  <a:prstGeom prst="rect">
                    <a:avLst/>
                  </a:prstGeom>
                  <a:noFill/>
                  <a:ln w="9525">
                    <a:noFill/>
                    <a:miter lim="800000"/>
                    <a:headEnd/>
                    <a:tailEnd/>
                  </a:ln>
                </p:spPr>
                <p:txBody>
                  <a:bodyPr>
                    <a:prstTxWarp prst="textNoShape">
                      <a:avLst/>
                    </a:prstTxWarp>
                    <a:spAutoFit/>
                  </a:bodyPr>
                  <a:lstStyle/>
                  <a:p>
                    <a:r>
                      <a:rPr lang="en-US" sz="1400">
                        <a:latin typeface="Calibri" pitchFamily="-72" charset="0"/>
                      </a:rPr>
                      <a:t>x</a:t>
                    </a:r>
                  </a:p>
                </p:txBody>
              </p:sp>
              <p:sp>
                <p:nvSpPr>
                  <p:cNvPr id="16414" name="Text Box 47"/>
                  <p:cNvSpPr txBox="1">
                    <a:spLocks noChangeArrowheads="1"/>
                  </p:cNvSpPr>
                  <p:nvPr/>
                </p:nvSpPr>
                <p:spPr bwMode="auto">
                  <a:xfrm>
                    <a:off x="1519" y="1864"/>
                    <a:ext cx="171" cy="235"/>
                  </a:xfrm>
                  <a:prstGeom prst="rect">
                    <a:avLst/>
                  </a:prstGeom>
                  <a:noFill/>
                  <a:ln w="9525">
                    <a:noFill/>
                    <a:miter lim="800000"/>
                    <a:headEnd/>
                    <a:tailEnd/>
                  </a:ln>
                </p:spPr>
                <p:txBody>
                  <a:bodyPr>
                    <a:prstTxWarp prst="textNoShape">
                      <a:avLst/>
                    </a:prstTxWarp>
                    <a:spAutoFit/>
                  </a:bodyPr>
                  <a:lstStyle/>
                  <a:p>
                    <a:r>
                      <a:rPr lang="en-US" sz="1400">
                        <a:latin typeface="Calibri" pitchFamily="-72" charset="0"/>
                      </a:rPr>
                      <a:t>x</a:t>
                    </a:r>
                  </a:p>
                </p:txBody>
              </p:sp>
              <p:sp>
                <p:nvSpPr>
                  <p:cNvPr id="16415" name="Freeform 50"/>
                  <p:cNvSpPr>
                    <a:spLocks/>
                  </p:cNvSpPr>
                  <p:nvPr/>
                </p:nvSpPr>
                <p:spPr bwMode="auto">
                  <a:xfrm>
                    <a:off x="2266" y="1545"/>
                    <a:ext cx="144" cy="576"/>
                  </a:xfrm>
                  <a:custGeom>
                    <a:avLst/>
                    <a:gdLst>
                      <a:gd name="T0" fmla="*/ 0 w 144"/>
                      <a:gd name="T1" fmla="*/ 0 h 576"/>
                      <a:gd name="T2" fmla="*/ 48 w 144"/>
                      <a:gd name="T3" fmla="*/ 240 h 576"/>
                      <a:gd name="T4" fmla="*/ 144 w 144"/>
                      <a:gd name="T5" fmla="*/ 576 h 576"/>
                      <a:gd name="T6" fmla="*/ 0 60000 65536"/>
                      <a:gd name="T7" fmla="*/ 0 60000 65536"/>
                      <a:gd name="T8" fmla="*/ 0 60000 65536"/>
                      <a:gd name="T9" fmla="*/ 0 w 144"/>
                      <a:gd name="T10" fmla="*/ 0 h 576"/>
                      <a:gd name="T11" fmla="*/ 144 w 144"/>
                      <a:gd name="T12" fmla="*/ 576 h 576"/>
                    </a:gdLst>
                    <a:ahLst/>
                    <a:cxnLst>
                      <a:cxn ang="T6">
                        <a:pos x="T0" y="T1"/>
                      </a:cxn>
                      <a:cxn ang="T7">
                        <a:pos x="T2" y="T3"/>
                      </a:cxn>
                      <a:cxn ang="T8">
                        <a:pos x="T4" y="T5"/>
                      </a:cxn>
                    </a:cxnLst>
                    <a:rect l="T9" t="T10" r="T11" b="T12"/>
                    <a:pathLst>
                      <a:path w="144" h="576">
                        <a:moveTo>
                          <a:pt x="0" y="0"/>
                        </a:moveTo>
                        <a:cubicBezTo>
                          <a:pt x="12" y="72"/>
                          <a:pt x="24" y="144"/>
                          <a:pt x="48" y="240"/>
                        </a:cubicBezTo>
                        <a:cubicBezTo>
                          <a:pt x="72" y="336"/>
                          <a:pt x="108" y="456"/>
                          <a:pt x="144" y="576"/>
                        </a:cubicBezTo>
                      </a:path>
                    </a:pathLst>
                  </a:custGeom>
                  <a:noFill/>
                  <a:ln w="9525">
                    <a:solidFill>
                      <a:schemeClr val="tx1"/>
                    </a:solidFill>
                    <a:prstDash val="dash"/>
                    <a:round/>
                    <a:headEnd/>
                    <a:tailEnd/>
                  </a:ln>
                </p:spPr>
                <p:txBody>
                  <a:bodyPr wrap="none" anchor="ctr">
                    <a:prstTxWarp prst="textNoShape">
                      <a:avLst/>
                    </a:prstTxWarp>
                  </a:bodyPr>
                  <a:lstStyle/>
                  <a:p>
                    <a:endParaRPr lang="en-US" sz="1800">
                      <a:latin typeface="Calibri" pitchFamily="-72" charset="0"/>
                    </a:endParaRPr>
                  </a:p>
                </p:txBody>
              </p:sp>
              <p:sp>
                <p:nvSpPr>
                  <p:cNvPr id="16416" name="Freeform 51"/>
                  <p:cNvSpPr>
                    <a:spLocks/>
                  </p:cNvSpPr>
                  <p:nvPr/>
                </p:nvSpPr>
                <p:spPr bwMode="auto">
                  <a:xfrm>
                    <a:off x="1834" y="1353"/>
                    <a:ext cx="240" cy="864"/>
                  </a:xfrm>
                  <a:custGeom>
                    <a:avLst/>
                    <a:gdLst>
                      <a:gd name="T0" fmla="*/ 0 w 240"/>
                      <a:gd name="T1" fmla="*/ 0 h 864"/>
                      <a:gd name="T2" fmla="*/ 96 w 240"/>
                      <a:gd name="T3" fmla="*/ 336 h 864"/>
                      <a:gd name="T4" fmla="*/ 192 w 240"/>
                      <a:gd name="T5" fmla="*/ 480 h 864"/>
                      <a:gd name="T6" fmla="*/ 240 w 240"/>
                      <a:gd name="T7" fmla="*/ 864 h 864"/>
                      <a:gd name="T8" fmla="*/ 0 60000 65536"/>
                      <a:gd name="T9" fmla="*/ 0 60000 65536"/>
                      <a:gd name="T10" fmla="*/ 0 60000 65536"/>
                      <a:gd name="T11" fmla="*/ 0 60000 65536"/>
                      <a:gd name="T12" fmla="*/ 0 w 240"/>
                      <a:gd name="T13" fmla="*/ 0 h 864"/>
                      <a:gd name="T14" fmla="*/ 240 w 240"/>
                      <a:gd name="T15" fmla="*/ 864 h 864"/>
                    </a:gdLst>
                    <a:ahLst/>
                    <a:cxnLst>
                      <a:cxn ang="T8">
                        <a:pos x="T0" y="T1"/>
                      </a:cxn>
                      <a:cxn ang="T9">
                        <a:pos x="T2" y="T3"/>
                      </a:cxn>
                      <a:cxn ang="T10">
                        <a:pos x="T4" y="T5"/>
                      </a:cxn>
                      <a:cxn ang="T11">
                        <a:pos x="T6" y="T7"/>
                      </a:cxn>
                    </a:cxnLst>
                    <a:rect l="T12" t="T13" r="T14" b="T15"/>
                    <a:pathLst>
                      <a:path w="240" h="864">
                        <a:moveTo>
                          <a:pt x="0" y="0"/>
                        </a:moveTo>
                        <a:cubicBezTo>
                          <a:pt x="32" y="128"/>
                          <a:pt x="64" y="256"/>
                          <a:pt x="96" y="336"/>
                        </a:cubicBezTo>
                        <a:cubicBezTo>
                          <a:pt x="128" y="416"/>
                          <a:pt x="168" y="392"/>
                          <a:pt x="192" y="480"/>
                        </a:cubicBezTo>
                        <a:cubicBezTo>
                          <a:pt x="216" y="568"/>
                          <a:pt x="228" y="716"/>
                          <a:pt x="240" y="864"/>
                        </a:cubicBezTo>
                      </a:path>
                    </a:pathLst>
                  </a:custGeom>
                  <a:noFill/>
                  <a:ln w="9525">
                    <a:solidFill>
                      <a:srgbClr val="000000"/>
                    </a:solidFill>
                    <a:prstDash val="dash"/>
                    <a:round/>
                    <a:headEnd/>
                    <a:tailEnd/>
                  </a:ln>
                </p:spPr>
                <p:txBody>
                  <a:bodyPr wrap="none" anchor="ctr">
                    <a:prstTxWarp prst="textNoShape">
                      <a:avLst/>
                    </a:prstTxWarp>
                  </a:bodyPr>
                  <a:lstStyle/>
                  <a:p>
                    <a:endParaRPr lang="en-US" sz="1800">
                      <a:latin typeface="Calibri" pitchFamily="-72" charset="0"/>
                    </a:endParaRPr>
                  </a:p>
                </p:txBody>
              </p:sp>
              <p:sp>
                <p:nvSpPr>
                  <p:cNvPr id="16417" name="Freeform 52"/>
                  <p:cNvSpPr>
                    <a:spLocks/>
                  </p:cNvSpPr>
                  <p:nvPr/>
                </p:nvSpPr>
                <p:spPr bwMode="auto">
                  <a:xfrm>
                    <a:off x="1394" y="1017"/>
                    <a:ext cx="288" cy="1392"/>
                  </a:xfrm>
                  <a:custGeom>
                    <a:avLst/>
                    <a:gdLst>
                      <a:gd name="T0" fmla="*/ 200 w 288"/>
                      <a:gd name="T1" fmla="*/ 0 h 1392"/>
                      <a:gd name="T2" fmla="*/ 8 w 288"/>
                      <a:gd name="T3" fmla="*/ 576 h 1392"/>
                      <a:gd name="T4" fmla="*/ 248 w 288"/>
                      <a:gd name="T5" fmla="*/ 1008 h 1392"/>
                      <a:gd name="T6" fmla="*/ 248 w 288"/>
                      <a:gd name="T7" fmla="*/ 1392 h 1392"/>
                      <a:gd name="T8" fmla="*/ 0 60000 65536"/>
                      <a:gd name="T9" fmla="*/ 0 60000 65536"/>
                      <a:gd name="T10" fmla="*/ 0 60000 65536"/>
                      <a:gd name="T11" fmla="*/ 0 60000 65536"/>
                      <a:gd name="T12" fmla="*/ 0 w 288"/>
                      <a:gd name="T13" fmla="*/ 0 h 1392"/>
                      <a:gd name="T14" fmla="*/ 288 w 288"/>
                      <a:gd name="T15" fmla="*/ 1392 h 1392"/>
                    </a:gdLst>
                    <a:ahLst/>
                    <a:cxnLst>
                      <a:cxn ang="T8">
                        <a:pos x="T0" y="T1"/>
                      </a:cxn>
                      <a:cxn ang="T9">
                        <a:pos x="T2" y="T3"/>
                      </a:cxn>
                      <a:cxn ang="T10">
                        <a:pos x="T4" y="T5"/>
                      </a:cxn>
                      <a:cxn ang="T11">
                        <a:pos x="T6" y="T7"/>
                      </a:cxn>
                    </a:cxnLst>
                    <a:rect l="T12" t="T13" r="T14" b="T15"/>
                    <a:pathLst>
                      <a:path w="288" h="1392">
                        <a:moveTo>
                          <a:pt x="200" y="0"/>
                        </a:moveTo>
                        <a:cubicBezTo>
                          <a:pt x="100" y="204"/>
                          <a:pt x="0" y="408"/>
                          <a:pt x="8" y="576"/>
                        </a:cubicBezTo>
                        <a:cubicBezTo>
                          <a:pt x="16" y="744"/>
                          <a:pt x="208" y="872"/>
                          <a:pt x="248" y="1008"/>
                        </a:cubicBezTo>
                        <a:cubicBezTo>
                          <a:pt x="288" y="1144"/>
                          <a:pt x="268" y="1268"/>
                          <a:pt x="248" y="1392"/>
                        </a:cubicBezTo>
                      </a:path>
                    </a:pathLst>
                  </a:custGeom>
                  <a:noFill/>
                  <a:ln w="9525">
                    <a:solidFill>
                      <a:schemeClr val="tx1"/>
                    </a:solidFill>
                    <a:prstDash val="dash"/>
                    <a:round/>
                    <a:headEnd/>
                    <a:tailEnd/>
                  </a:ln>
                </p:spPr>
                <p:txBody>
                  <a:bodyPr wrap="none" anchor="ctr">
                    <a:prstTxWarp prst="textNoShape">
                      <a:avLst/>
                    </a:prstTxWarp>
                  </a:bodyPr>
                  <a:lstStyle/>
                  <a:p>
                    <a:endParaRPr lang="en-US" sz="1800">
                      <a:latin typeface="Calibri" pitchFamily="-72" charset="0"/>
                    </a:endParaRPr>
                  </a:p>
                </p:txBody>
              </p:sp>
              <p:sp>
                <p:nvSpPr>
                  <p:cNvPr id="16418" name="Text Box 53"/>
                  <p:cNvSpPr txBox="1">
                    <a:spLocks noChangeArrowheads="1"/>
                  </p:cNvSpPr>
                  <p:nvPr/>
                </p:nvSpPr>
                <p:spPr bwMode="auto">
                  <a:xfrm>
                    <a:off x="590" y="1332"/>
                    <a:ext cx="1306" cy="305"/>
                  </a:xfrm>
                  <a:prstGeom prst="rect">
                    <a:avLst/>
                  </a:prstGeom>
                  <a:noFill/>
                  <a:ln w="9525">
                    <a:noFill/>
                    <a:miter lim="800000"/>
                    <a:headEnd/>
                    <a:tailEnd/>
                  </a:ln>
                </p:spPr>
                <p:txBody>
                  <a:bodyPr>
                    <a:prstTxWarp prst="textNoShape">
                      <a:avLst/>
                    </a:prstTxWarp>
                    <a:spAutoFit/>
                  </a:bodyPr>
                  <a:lstStyle/>
                  <a:p>
                    <a:r>
                      <a:rPr lang="en-US" sz="1000">
                        <a:solidFill>
                          <a:srgbClr val="0CAC2E"/>
                        </a:solidFill>
                        <a:ea typeface="Arial" pitchFamily="-72" charset="0"/>
                        <a:cs typeface="Arial" pitchFamily="-72" charset="0"/>
                      </a:rPr>
                      <a:t>Cloud-50 mb</a:t>
                    </a:r>
                  </a:p>
                  <a:p>
                    <a:r>
                      <a:rPr lang="en-US" sz="1000">
                        <a:solidFill>
                          <a:srgbClr val="0CAC2E"/>
                        </a:solidFill>
                        <a:ea typeface="Arial" pitchFamily="-72" charset="0"/>
                        <a:cs typeface="Arial" pitchFamily="-72" charset="0"/>
                      </a:rPr>
                      <a:t>winds</a:t>
                    </a:r>
                  </a:p>
                </p:txBody>
              </p:sp>
              <p:sp>
                <p:nvSpPr>
                  <p:cNvPr id="16419" name="Text Box 54"/>
                  <p:cNvSpPr txBox="1">
                    <a:spLocks noChangeArrowheads="1"/>
                  </p:cNvSpPr>
                  <p:nvPr/>
                </p:nvSpPr>
                <p:spPr bwMode="auto">
                  <a:xfrm>
                    <a:off x="717" y="1888"/>
                    <a:ext cx="1125" cy="305"/>
                  </a:xfrm>
                  <a:prstGeom prst="rect">
                    <a:avLst/>
                  </a:prstGeom>
                  <a:noFill/>
                  <a:ln w="9525">
                    <a:noFill/>
                    <a:miter lim="800000"/>
                    <a:headEnd/>
                    <a:tailEnd/>
                  </a:ln>
                </p:spPr>
                <p:txBody>
                  <a:bodyPr>
                    <a:prstTxWarp prst="textNoShape">
                      <a:avLst/>
                    </a:prstTxWarp>
                    <a:spAutoFit/>
                  </a:bodyPr>
                  <a:lstStyle/>
                  <a:p>
                    <a:r>
                      <a:rPr lang="en-US" sz="1000">
                        <a:solidFill>
                          <a:srgbClr val="E3152A"/>
                        </a:solidFill>
                        <a:ea typeface="Arial" pitchFamily="-72" charset="0"/>
                        <a:cs typeface="Arial" pitchFamily="-72" charset="0"/>
                      </a:rPr>
                      <a:t>Cloud-100 mb</a:t>
                    </a:r>
                  </a:p>
                  <a:p>
                    <a:r>
                      <a:rPr lang="en-US" sz="1000">
                        <a:solidFill>
                          <a:srgbClr val="E3152A"/>
                        </a:solidFill>
                        <a:ea typeface="Arial" pitchFamily="-72" charset="0"/>
                        <a:cs typeface="Arial" pitchFamily="-72" charset="0"/>
                      </a:rPr>
                      <a:t>winds</a:t>
                    </a:r>
                  </a:p>
                </p:txBody>
              </p:sp>
            </p:grpSp>
          </p:grpSp>
          <p:sp>
            <p:nvSpPr>
              <p:cNvPr id="16726" name="Text Box 1366"/>
              <p:cNvSpPr txBox="1">
                <a:spLocks noChangeArrowheads="1"/>
              </p:cNvSpPr>
              <p:nvPr/>
            </p:nvSpPr>
            <p:spPr bwMode="auto">
              <a:xfrm>
                <a:off x="2798" y="199"/>
                <a:ext cx="1087" cy="288"/>
              </a:xfrm>
              <a:prstGeom prst="rect">
                <a:avLst/>
              </a:prstGeom>
              <a:noFill/>
              <a:ln w="9525">
                <a:noFill/>
                <a:miter lim="800000"/>
                <a:headEnd/>
                <a:tailEnd/>
              </a:ln>
            </p:spPr>
            <p:txBody>
              <a:bodyPr wrap="none">
                <a:prstTxWarp prst="textNoShape">
                  <a:avLst/>
                </a:prstTxWarp>
                <a:spAutoFit/>
              </a:bodyPr>
              <a:lstStyle/>
              <a:p>
                <a:pPr>
                  <a:defRPr/>
                </a:pPr>
                <a:r>
                  <a:rPr lang="en-US" b="1" dirty="0">
                    <a:solidFill>
                      <a:schemeClr val="accent2"/>
                    </a:solidFill>
                    <a:effectLst>
                      <a:outerShdw blurRad="38100" dist="38100" dir="2700000" algn="tl">
                        <a:srgbClr val="DDDDDD"/>
                      </a:outerShdw>
                    </a:effectLst>
                  </a:rPr>
                  <a:t>Evaluation</a:t>
                </a:r>
              </a:p>
            </p:txBody>
          </p:sp>
          <p:sp>
            <p:nvSpPr>
              <p:cNvPr id="16396" name="Text Box 57"/>
              <p:cNvSpPr txBox="1">
                <a:spLocks noChangeArrowheads="1"/>
              </p:cNvSpPr>
              <p:nvPr/>
            </p:nvSpPr>
            <p:spPr bwMode="auto">
              <a:xfrm>
                <a:off x="427" y="2356"/>
                <a:ext cx="2886" cy="1264"/>
              </a:xfrm>
              <a:prstGeom prst="rect">
                <a:avLst/>
              </a:prstGeom>
              <a:noFill/>
              <a:ln w="9525">
                <a:noFill/>
                <a:miter lim="800000"/>
                <a:headEnd/>
                <a:tailEnd/>
              </a:ln>
            </p:spPr>
            <p:txBody>
              <a:bodyPr>
                <a:prstTxWarp prst="textNoShape">
                  <a:avLst/>
                </a:prstTxWarp>
                <a:spAutoFit/>
              </a:bodyPr>
              <a:lstStyle/>
              <a:p>
                <a:pPr>
                  <a:buFont typeface="Arial" pitchFamily="-72" charset="0"/>
                  <a:buChar char="•"/>
                </a:pPr>
                <a:r>
                  <a:rPr lang="en-US" sz="1400">
                    <a:ea typeface="Arial" pitchFamily="-72" charset="0"/>
                    <a:cs typeface="Arial" pitchFamily="-72" charset="0"/>
                  </a:rPr>
                  <a:t> Back trajectories in clouds will be followed from initiation of severe weather based on IR satellite using WDSSII segmotion algorithm.</a:t>
                </a:r>
              </a:p>
              <a:p>
                <a:pPr>
                  <a:buFont typeface="Arial" pitchFamily="-72" charset="0"/>
                  <a:buChar char="•"/>
                </a:pPr>
                <a:r>
                  <a:rPr lang="en-US" sz="1400">
                    <a:ea typeface="Arial" pitchFamily="-72" charset="0"/>
                    <a:cs typeface="Arial" pitchFamily="-72" charset="0"/>
                  </a:rPr>
                  <a:t> When clouds disappear, clear-air trajectories will be followed back to initiation - 6 hours using NWP analysis winds at several different levels below the one that best matches the cloud trajectory.</a:t>
                </a:r>
              </a:p>
              <a:p>
                <a:pPr>
                  <a:buFont typeface="Arial" pitchFamily="-72" charset="0"/>
                  <a:buChar char="•"/>
                </a:pPr>
                <a:r>
                  <a:rPr lang="en-US" sz="1400">
                    <a:ea typeface="Arial" pitchFamily="-72" charset="0"/>
                    <a:cs typeface="Arial" pitchFamily="-72" charset="0"/>
                  </a:rPr>
                  <a:t> Maps to be created of time to initiation for each location.</a:t>
                </a:r>
              </a:p>
            </p:txBody>
          </p:sp>
        </p:grpSp>
      </p:grpSp>
      <p:grpSp>
        <p:nvGrpSpPr>
          <p:cNvPr id="66" name="Group 65"/>
          <p:cNvGrpSpPr/>
          <p:nvPr/>
        </p:nvGrpSpPr>
        <p:grpSpPr>
          <a:xfrm>
            <a:off x="192088" y="139700"/>
            <a:ext cx="8101278" cy="6153102"/>
            <a:chOff x="192088" y="139700"/>
            <a:chExt cx="8101278" cy="6153102"/>
          </a:xfrm>
        </p:grpSpPr>
        <p:sp>
          <p:nvSpPr>
            <p:cNvPr id="16503" name="Text Box 1143"/>
            <p:cNvSpPr txBox="1">
              <a:spLocks noChangeArrowheads="1"/>
            </p:cNvSpPr>
            <p:nvPr/>
          </p:nvSpPr>
          <p:spPr bwMode="auto">
            <a:xfrm>
              <a:off x="3914775" y="139700"/>
              <a:ext cx="4181475" cy="457200"/>
            </a:xfrm>
            <a:prstGeom prst="rect">
              <a:avLst/>
            </a:prstGeom>
            <a:noFill/>
            <a:ln w="9525">
              <a:noFill/>
              <a:miter lim="800000"/>
              <a:headEnd/>
              <a:tailEnd/>
            </a:ln>
          </p:spPr>
          <p:txBody>
            <a:bodyPr wrap="none">
              <a:prstTxWarp prst="textNoShape">
                <a:avLst/>
              </a:prstTxWarp>
              <a:spAutoFit/>
            </a:bodyPr>
            <a:lstStyle/>
            <a:p>
              <a:pPr>
                <a:defRPr/>
              </a:pPr>
              <a:r>
                <a:rPr lang="en-US" b="1" dirty="0">
                  <a:solidFill>
                    <a:schemeClr val="accent2"/>
                  </a:solidFill>
                  <a:effectLst>
                    <a:outerShdw blurRad="38100" dist="38100" dir="2700000" algn="tl">
                      <a:srgbClr val="DDDDDD"/>
                    </a:outerShdw>
                  </a:effectLst>
                </a:rPr>
                <a:t>Differential Surface Heating</a:t>
              </a:r>
              <a:endParaRPr lang="en-US" sz="1800" b="1" dirty="0">
                <a:solidFill>
                  <a:schemeClr val="accent2"/>
                </a:solidFill>
              </a:endParaRPr>
            </a:p>
          </p:txBody>
        </p:sp>
        <p:pic>
          <p:nvPicPr>
            <p:cNvPr id="16438" name="Picture 36" descr="API_Method_Figure_Fig_2.bmp"/>
            <p:cNvPicPr>
              <a:picLocks noChangeAspect="1"/>
            </p:cNvPicPr>
            <p:nvPr/>
          </p:nvPicPr>
          <p:blipFill>
            <a:blip r:embed="rId6"/>
            <a:srcRect l="3284" t="4564" r="3284" b="4564"/>
            <a:stretch>
              <a:fillRect/>
            </a:stretch>
          </p:blipFill>
          <p:spPr bwMode="auto">
            <a:xfrm>
              <a:off x="4899902" y="966788"/>
              <a:ext cx="3155950" cy="2208213"/>
            </a:xfrm>
            <a:prstGeom prst="rect">
              <a:avLst/>
            </a:prstGeom>
            <a:noFill/>
            <a:ln w="9525">
              <a:noFill/>
              <a:miter lim="800000"/>
              <a:headEnd/>
              <a:tailEnd/>
            </a:ln>
          </p:spPr>
        </p:pic>
        <p:sp>
          <p:nvSpPr>
            <p:cNvPr id="16439" name="Text Box 1145"/>
            <p:cNvSpPr txBox="1">
              <a:spLocks noChangeArrowheads="1"/>
            </p:cNvSpPr>
            <p:nvPr/>
          </p:nvSpPr>
          <p:spPr bwMode="auto">
            <a:xfrm>
              <a:off x="4869128" y="3199188"/>
              <a:ext cx="3424238" cy="1071062"/>
            </a:xfrm>
            <a:prstGeom prst="rect">
              <a:avLst/>
            </a:prstGeom>
            <a:noFill/>
            <a:ln w="9525">
              <a:noFill/>
              <a:miter lim="800000"/>
              <a:headEnd/>
              <a:tailEnd/>
            </a:ln>
          </p:spPr>
          <p:txBody>
            <a:bodyPr>
              <a:prstTxWarp prst="textNoShape">
                <a:avLst/>
              </a:prstTxWarp>
              <a:spAutoFit/>
            </a:bodyPr>
            <a:lstStyle/>
            <a:p>
              <a:pPr>
                <a:spcBef>
                  <a:spcPct val="20000"/>
                </a:spcBef>
                <a:buFont typeface="Arial" pitchFamily="-72" charset="0"/>
                <a:buNone/>
              </a:pPr>
              <a:r>
                <a:rPr lang="en-US" sz="1400" dirty="0">
                  <a:ea typeface="Arial" pitchFamily="-72" charset="0"/>
                  <a:cs typeface="Arial" pitchFamily="-72" charset="0"/>
                </a:rPr>
                <a:t>Antecedent rainfall is used to estimate how heating is partitioned </a:t>
              </a:r>
              <a:r>
                <a:rPr lang="en-US" sz="1400" dirty="0" smtClean="0">
                  <a:ea typeface="Arial" pitchFamily="-72" charset="0"/>
                  <a:cs typeface="Arial" pitchFamily="-72" charset="0"/>
                </a:rPr>
                <a:t>between  latent </a:t>
              </a:r>
              <a:r>
                <a:rPr lang="en-US" sz="1400" dirty="0">
                  <a:ea typeface="Arial" pitchFamily="-72" charset="0"/>
                  <a:cs typeface="Arial" pitchFamily="-72" charset="0"/>
                </a:rPr>
                <a:t>and sensible.</a:t>
              </a:r>
            </a:p>
            <a:p>
              <a:endParaRPr lang="en-US" sz="1800" dirty="0"/>
            </a:p>
          </p:txBody>
        </p:sp>
        <p:grpSp>
          <p:nvGrpSpPr>
            <p:cNvPr id="16440" name="Group 1146"/>
            <p:cNvGrpSpPr>
              <a:grpSpLocks/>
            </p:cNvGrpSpPr>
            <p:nvPr/>
          </p:nvGrpSpPr>
          <p:grpSpPr bwMode="auto">
            <a:xfrm>
              <a:off x="239713" y="2242394"/>
              <a:ext cx="3155950" cy="2665413"/>
              <a:chOff x="52" y="1287"/>
              <a:chExt cx="1265" cy="1045"/>
            </a:xfrm>
          </p:grpSpPr>
          <p:pic>
            <p:nvPicPr>
              <p:cNvPr id="16442" name="Picture 60" descr="Sample_case_SH_GRAD_J229_DOTS.png"/>
              <p:cNvPicPr>
                <a:picLocks noChangeAspect="1"/>
              </p:cNvPicPr>
              <p:nvPr/>
            </p:nvPicPr>
            <p:blipFill>
              <a:blip r:embed="rId7"/>
              <a:srcRect/>
              <a:stretch>
                <a:fillRect/>
              </a:stretch>
            </p:blipFill>
            <p:spPr bwMode="auto">
              <a:xfrm>
                <a:off x="52" y="1287"/>
                <a:ext cx="1265" cy="870"/>
              </a:xfrm>
              <a:prstGeom prst="rect">
                <a:avLst/>
              </a:prstGeom>
              <a:noFill/>
              <a:ln w="9525">
                <a:noFill/>
                <a:miter lim="800000"/>
                <a:headEnd/>
                <a:tailEnd/>
              </a:ln>
            </p:spPr>
          </p:pic>
          <p:pic>
            <p:nvPicPr>
              <p:cNvPr id="16443" name="Picture 65" descr="SH_Gradient_Scale - For POSTER.png"/>
              <p:cNvPicPr>
                <a:picLocks noChangeAspect="1"/>
              </p:cNvPicPr>
              <p:nvPr/>
            </p:nvPicPr>
            <p:blipFill>
              <a:blip r:embed="rId8"/>
              <a:srcRect/>
              <a:stretch>
                <a:fillRect/>
              </a:stretch>
            </p:blipFill>
            <p:spPr bwMode="auto">
              <a:xfrm>
                <a:off x="135" y="2156"/>
                <a:ext cx="1120" cy="176"/>
              </a:xfrm>
              <a:prstGeom prst="rect">
                <a:avLst/>
              </a:prstGeom>
              <a:noFill/>
              <a:ln w="9525">
                <a:noFill/>
                <a:miter lim="800000"/>
                <a:headEnd/>
                <a:tailEnd/>
              </a:ln>
            </p:spPr>
          </p:pic>
        </p:grpSp>
        <p:sp>
          <p:nvSpPr>
            <p:cNvPr id="16441" name="Text Box 1149"/>
            <p:cNvSpPr txBox="1">
              <a:spLocks noChangeArrowheads="1"/>
            </p:cNvSpPr>
            <p:nvPr/>
          </p:nvSpPr>
          <p:spPr bwMode="auto">
            <a:xfrm>
              <a:off x="239713" y="4907807"/>
              <a:ext cx="3971925" cy="1384995"/>
            </a:xfrm>
            <a:prstGeom prst="rect">
              <a:avLst/>
            </a:prstGeom>
            <a:noFill/>
            <a:ln w="9525">
              <a:noFill/>
              <a:miter lim="800000"/>
              <a:headEnd/>
              <a:tailEnd/>
            </a:ln>
          </p:spPr>
          <p:txBody>
            <a:bodyPr wrap="square">
              <a:prstTxWarp prst="textNoShape">
                <a:avLst/>
              </a:prstTxWarp>
              <a:spAutoFit/>
            </a:bodyPr>
            <a:lstStyle/>
            <a:p>
              <a:pPr>
                <a:spcBef>
                  <a:spcPct val="20000"/>
                </a:spcBef>
                <a:buFont typeface="Arial" pitchFamily="-72" charset="0"/>
                <a:buNone/>
              </a:pPr>
              <a:r>
                <a:rPr lang="en-US" sz="1400" dirty="0">
                  <a:ea typeface="Arial" pitchFamily="-72" charset="0"/>
                  <a:cs typeface="Arial" pitchFamily="-72" charset="0"/>
                </a:rPr>
                <a:t>Sensible heating gradients are formed once incoming net radiation is known (from GOES), and hence locations where differential heating may lead to the formation of non-classical </a:t>
              </a:r>
              <a:r>
                <a:rPr lang="en-US" sz="1400" dirty="0" err="1">
                  <a:ea typeface="Arial" pitchFamily="-72" charset="0"/>
                  <a:cs typeface="Arial" pitchFamily="-72" charset="0"/>
                </a:rPr>
                <a:t>meso</a:t>
              </a:r>
              <a:r>
                <a:rPr lang="en-US" sz="1400" dirty="0">
                  <a:ea typeface="Arial" pitchFamily="-72" charset="0"/>
                  <a:cs typeface="Arial" pitchFamily="-72" charset="0"/>
                </a:rPr>
                <a:t>-scale circulations, and hence regions where CI is more favored in 1-6 </a:t>
              </a:r>
              <a:r>
                <a:rPr lang="en-US" sz="1400" dirty="0" err="1">
                  <a:ea typeface="Arial" pitchFamily="-72" charset="0"/>
                  <a:cs typeface="Arial" pitchFamily="-72" charset="0"/>
                </a:rPr>
                <a:t>h</a:t>
              </a:r>
              <a:r>
                <a:rPr lang="en-US" sz="1400" dirty="0">
                  <a:ea typeface="Arial" pitchFamily="-72" charset="0"/>
                  <a:cs typeface="Arial" pitchFamily="-72" charset="0"/>
                </a:rPr>
                <a:t> </a:t>
              </a:r>
              <a:r>
                <a:rPr lang="en-US" sz="1400" dirty="0" smtClean="0">
                  <a:ea typeface="Arial" pitchFamily="-72" charset="0"/>
                  <a:cs typeface="Arial" pitchFamily="-72" charset="0"/>
                </a:rPr>
                <a:t>timeframes</a:t>
              </a:r>
            </a:p>
          </p:txBody>
        </p:sp>
        <p:graphicFrame>
          <p:nvGraphicFramePr>
            <p:cNvPr id="16386" name="Object 2"/>
            <p:cNvGraphicFramePr>
              <a:graphicFrameLocks noChangeAspect="1"/>
            </p:cNvGraphicFramePr>
            <p:nvPr/>
          </p:nvGraphicFramePr>
          <p:xfrm>
            <a:off x="192088" y="820255"/>
            <a:ext cx="3614098" cy="386841"/>
          </p:xfrm>
          <a:graphic>
            <a:graphicData uri="http://schemas.openxmlformats.org/presentationml/2006/ole">
              <p:oleObj spid="_x0000_s16386" name="Equation" r:id="rId9" imgW="4152900" imgH="444500" progId="Equation.3">
                <p:embed/>
              </p:oleObj>
            </a:graphicData>
          </a:graphic>
        </p:graphicFrame>
        <p:sp>
          <p:nvSpPr>
            <p:cNvPr id="65" name="Text Box 1145"/>
            <p:cNvSpPr txBox="1">
              <a:spLocks noChangeArrowheads="1"/>
            </p:cNvSpPr>
            <p:nvPr/>
          </p:nvSpPr>
          <p:spPr bwMode="auto">
            <a:xfrm>
              <a:off x="215108" y="1207096"/>
              <a:ext cx="4343238" cy="954107"/>
            </a:xfrm>
            <a:prstGeom prst="rect">
              <a:avLst/>
            </a:prstGeom>
            <a:noFill/>
            <a:ln w="9525">
              <a:noFill/>
              <a:miter lim="800000"/>
              <a:headEnd/>
              <a:tailEnd/>
            </a:ln>
          </p:spPr>
          <p:txBody>
            <a:bodyPr wrap="square">
              <a:prstTxWarp prst="textNoShape">
                <a:avLst/>
              </a:prstTxWarp>
              <a:spAutoFit/>
            </a:bodyPr>
            <a:lstStyle/>
            <a:p>
              <a:pPr algn="just" defTabSz="779463" eaLnBrk="0" hangingPunct="0"/>
              <a:r>
                <a:rPr lang="en-US" sz="1400" dirty="0" smtClean="0"/>
                <a:t>Land-Surface Variability (LSV) is a means of evaluating locations where elevation gradients, land cover type, and gradients in NDVI, can enhance the occurrence of convective cloud development</a:t>
              </a:r>
              <a:r>
                <a:rPr lang="en-US" sz="1400" dirty="0" smtClean="0"/>
                <a:t>.</a:t>
              </a:r>
              <a:endParaRPr lang="en-US" sz="1400"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6498"/>
                                        </p:tgtEl>
                                        <p:attrNameLst>
                                          <p:attrName>style.visibility</p:attrName>
                                        </p:attrNameLst>
                                      </p:cBhvr>
                                      <p:to>
                                        <p:strVal val="visible"/>
                                      </p:to>
                                    </p:set>
                                    <p:animEffect transition="in" filter="dissolve">
                                      <p:cBhvr>
                                        <p:cTn id="7" dur="500"/>
                                        <p:tgtEl>
                                          <p:spTgt spid="16498"/>
                                        </p:tgtEl>
                                      </p:cBhvr>
                                    </p:animEffect>
                                  </p:childTnLst>
                                  <p:subTnLst>
                                    <p:set>
                                      <p:cBhvr override="childStyle">
                                        <p:cTn dur="1" fill="hold" display="0" masterRel="nextClick" afterEffect="1"/>
                                        <p:tgtEl>
                                          <p:spTgt spid="16498"/>
                                        </p:tgtEl>
                                        <p:attrNameLst>
                                          <p:attrName>style.visibility</p:attrName>
                                        </p:attrNameLst>
                                      </p:cBhvr>
                                      <p:to>
                                        <p:strVal val="hidden"/>
                                      </p:to>
                                    </p:set>
                                  </p:sub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6510"/>
                                        </p:tgtEl>
                                        <p:attrNameLst>
                                          <p:attrName>style.visibility</p:attrName>
                                        </p:attrNameLst>
                                      </p:cBhvr>
                                      <p:to>
                                        <p:strVal val="visible"/>
                                      </p:to>
                                    </p:set>
                                    <p:animEffect transition="in" filter="dissolve">
                                      <p:cBhvr>
                                        <p:cTn id="12" dur="500"/>
                                        <p:tgtEl>
                                          <p:spTgt spid="16510"/>
                                        </p:tgtEl>
                                      </p:cBhvr>
                                    </p:animEffect>
                                  </p:childTnLst>
                                  <p:subTnLst>
                                    <p:set>
                                      <p:cBhvr override="childStyle">
                                        <p:cTn dur="1" fill="hold" display="0" masterRel="nextClick" afterEffect="1"/>
                                        <p:tgtEl>
                                          <p:spTgt spid="16510"/>
                                        </p:tgtEl>
                                        <p:attrNameLst>
                                          <p:attrName>style.visibility</p:attrName>
                                        </p:attrNameLst>
                                      </p:cBhvr>
                                      <p:to>
                                        <p:strVal val="hidden"/>
                                      </p:to>
                                    </p:set>
                                  </p:sub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6685"/>
                                        </p:tgtEl>
                                        <p:attrNameLst>
                                          <p:attrName>style.visibility</p:attrName>
                                        </p:attrNameLst>
                                      </p:cBhvr>
                                      <p:to>
                                        <p:strVal val="visible"/>
                                      </p:to>
                                    </p:set>
                                    <p:animEffect transition="in" filter="dissolve">
                                      <p:cBhvr>
                                        <p:cTn id="17" dur="500"/>
                                        <p:tgtEl>
                                          <p:spTgt spid="16685"/>
                                        </p:tgtEl>
                                      </p:cBhvr>
                                    </p:animEffect>
                                  </p:childTnLst>
                                  <p:subTnLst>
                                    <p:set>
                                      <p:cBhvr override="childStyle">
                                        <p:cTn dur="1" fill="hold" display="0" masterRel="nextClick" afterEffect="1"/>
                                        <p:tgtEl>
                                          <p:spTgt spid="16685"/>
                                        </p:tgtEl>
                                        <p:attrNameLst>
                                          <p:attrName>style.visibility</p:attrName>
                                        </p:attrNameLst>
                                      </p:cBhvr>
                                      <p:to>
                                        <p:strVal val="hidden"/>
                                      </p:to>
                                    </p:set>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fade">
                                      <p:cBhvr>
                                        <p:cTn id="22" dur="20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extBox 3"/>
          <p:cNvSpPr txBox="1"/>
          <p:nvPr/>
        </p:nvSpPr>
        <p:spPr>
          <a:xfrm>
            <a:off x="82550" y="87313"/>
            <a:ext cx="3629025" cy="457200"/>
          </a:xfrm>
          <a:prstGeom prst="rect">
            <a:avLst/>
          </a:prstGeom>
          <a:solidFill>
            <a:schemeClr val="bg1">
              <a:lumMod val="65000"/>
            </a:schemeClr>
          </a:solidFill>
        </p:spPr>
        <p:txBody>
          <a:bodyPr wrap="none">
            <a:spAutoFit/>
          </a:bodyPr>
          <a:lstStyle/>
          <a:p>
            <a:pPr fontAlgn="auto">
              <a:spcBef>
                <a:spcPts val="0"/>
              </a:spcBef>
              <a:spcAft>
                <a:spcPts val="0"/>
              </a:spcAft>
              <a:defRPr/>
            </a:pPr>
            <a:r>
              <a:rPr lang="en-US" b="1" dirty="0">
                <a:latin typeface="Times New Roman"/>
                <a:ea typeface="+mn-ea"/>
                <a:cs typeface="Times New Roman"/>
              </a:rPr>
              <a:t>Work completed to date…</a:t>
            </a:r>
          </a:p>
        </p:txBody>
      </p:sp>
      <p:pic>
        <p:nvPicPr>
          <p:cNvPr id="18434" name="Picture 5" descr="visible_2202.gif"/>
          <p:cNvPicPr>
            <a:picLocks noChangeAspect="1"/>
          </p:cNvPicPr>
          <p:nvPr/>
        </p:nvPicPr>
        <p:blipFill>
          <a:blip r:embed="rId3"/>
          <a:srcRect/>
          <a:stretch>
            <a:fillRect/>
          </a:stretch>
        </p:blipFill>
        <p:spPr bwMode="auto">
          <a:xfrm>
            <a:off x="192088" y="654050"/>
            <a:ext cx="2036762" cy="2036763"/>
          </a:xfrm>
          <a:prstGeom prst="rect">
            <a:avLst/>
          </a:prstGeom>
          <a:noFill/>
          <a:ln w="25400">
            <a:solidFill>
              <a:srgbClr val="FF0000"/>
            </a:solidFill>
            <a:miter lim="800000"/>
            <a:headEnd/>
            <a:tailEnd/>
          </a:ln>
        </p:spPr>
      </p:pic>
      <p:pic>
        <p:nvPicPr>
          <p:cNvPr id="18435" name="Picture 8" descr="visible_2302.gif"/>
          <p:cNvPicPr>
            <a:picLocks noChangeAspect="1"/>
          </p:cNvPicPr>
          <p:nvPr/>
        </p:nvPicPr>
        <p:blipFill>
          <a:blip r:embed="rId4"/>
          <a:srcRect/>
          <a:stretch>
            <a:fillRect/>
          </a:stretch>
        </p:blipFill>
        <p:spPr bwMode="auto">
          <a:xfrm>
            <a:off x="2514600" y="661988"/>
            <a:ext cx="2022475" cy="2028825"/>
          </a:xfrm>
          <a:prstGeom prst="rect">
            <a:avLst/>
          </a:prstGeom>
          <a:noFill/>
          <a:ln w="25400">
            <a:solidFill>
              <a:srgbClr val="FF0000"/>
            </a:solidFill>
            <a:miter lim="800000"/>
            <a:headEnd/>
            <a:tailEnd/>
          </a:ln>
        </p:spPr>
      </p:pic>
      <p:pic>
        <p:nvPicPr>
          <p:cNvPr id="18436" name="Picture 9" descr="visible_conv_2202.gif"/>
          <p:cNvPicPr>
            <a:picLocks noChangeAspect="1"/>
          </p:cNvPicPr>
          <p:nvPr/>
        </p:nvPicPr>
        <p:blipFill>
          <a:blip r:embed="rId5"/>
          <a:srcRect/>
          <a:stretch>
            <a:fillRect/>
          </a:stretch>
        </p:blipFill>
        <p:spPr bwMode="auto">
          <a:xfrm>
            <a:off x="192088" y="2908300"/>
            <a:ext cx="2028825" cy="2030413"/>
          </a:xfrm>
          <a:prstGeom prst="rect">
            <a:avLst/>
          </a:prstGeom>
          <a:noFill/>
          <a:ln w="25400">
            <a:solidFill>
              <a:srgbClr val="008000"/>
            </a:solidFill>
            <a:miter lim="800000"/>
            <a:headEnd/>
            <a:tailEnd/>
          </a:ln>
        </p:spPr>
      </p:pic>
      <p:pic>
        <p:nvPicPr>
          <p:cNvPr id="18437" name="Picture 10" descr="visible_conv_2302.gif"/>
          <p:cNvPicPr>
            <a:picLocks noChangeAspect="1"/>
          </p:cNvPicPr>
          <p:nvPr/>
        </p:nvPicPr>
        <p:blipFill>
          <a:blip r:embed="rId6"/>
          <a:srcRect/>
          <a:stretch>
            <a:fillRect/>
          </a:stretch>
        </p:blipFill>
        <p:spPr bwMode="auto">
          <a:xfrm>
            <a:off x="2514600" y="2908300"/>
            <a:ext cx="2057400" cy="2054225"/>
          </a:xfrm>
          <a:prstGeom prst="rect">
            <a:avLst/>
          </a:prstGeom>
          <a:noFill/>
          <a:ln w="25400">
            <a:solidFill>
              <a:srgbClr val="008000"/>
            </a:solidFill>
            <a:miter lim="800000"/>
            <a:headEnd/>
            <a:tailEnd/>
          </a:ln>
        </p:spPr>
      </p:pic>
      <p:sp>
        <p:nvSpPr>
          <p:cNvPr id="18438" name="TextBox 11"/>
          <p:cNvSpPr txBox="1">
            <a:spLocks noChangeArrowheads="1"/>
          </p:cNvSpPr>
          <p:nvPr/>
        </p:nvSpPr>
        <p:spPr bwMode="auto">
          <a:xfrm>
            <a:off x="82550" y="5181600"/>
            <a:ext cx="4622800" cy="1368425"/>
          </a:xfrm>
          <a:prstGeom prst="rect">
            <a:avLst/>
          </a:prstGeom>
          <a:noFill/>
          <a:ln w="9525">
            <a:noFill/>
            <a:miter lim="800000"/>
            <a:headEnd/>
            <a:tailEnd/>
          </a:ln>
        </p:spPr>
        <p:txBody>
          <a:bodyPr>
            <a:prstTxWarp prst="textNoShape">
              <a:avLst/>
            </a:prstTxWarp>
            <a:spAutoFit/>
          </a:bodyPr>
          <a:lstStyle/>
          <a:p>
            <a:pPr marL="114300" indent="-114300">
              <a:buFont typeface="Arial" pitchFamily="-72" charset="0"/>
              <a:buChar char="•"/>
            </a:pPr>
            <a:r>
              <a:rPr lang="en-US" sz="1400">
                <a:ea typeface="Arial" pitchFamily="-72" charset="0"/>
                <a:cs typeface="Arial" pitchFamily="-72" charset="0"/>
              </a:rPr>
              <a:t>Green areas indicate Doppler radar-derived convergence, overlaid on parallax-corrected GOES-13 Visible imagery from 21 May 2011</a:t>
            </a:r>
          </a:p>
          <a:p>
            <a:pPr marL="114300" indent="-114300">
              <a:buFont typeface="Arial" pitchFamily="-72" charset="0"/>
              <a:buChar char="•"/>
            </a:pPr>
            <a:r>
              <a:rPr lang="en-US" sz="1400">
                <a:ea typeface="Arial" pitchFamily="-72" charset="0"/>
                <a:cs typeface="Arial" pitchFamily="-72" charset="0"/>
              </a:rPr>
              <a:t>The yellow circles highlight regions of dryline convergence detected by the clear-sky radar technique</a:t>
            </a:r>
          </a:p>
        </p:txBody>
      </p:sp>
      <p:sp>
        <p:nvSpPr>
          <p:cNvPr id="13" name="Oval 12"/>
          <p:cNvSpPr/>
          <p:nvPr/>
        </p:nvSpPr>
        <p:spPr>
          <a:xfrm rot="821203">
            <a:off x="1009650" y="3313113"/>
            <a:ext cx="346075" cy="869950"/>
          </a:xfrm>
          <a:prstGeom prst="ellipse">
            <a:avLst/>
          </a:prstGeom>
          <a:noFill/>
          <a:ln w="25400">
            <a:solidFill>
              <a:srgbClr val="FFFF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14" name="Oval 13"/>
          <p:cNvSpPr/>
          <p:nvPr/>
        </p:nvSpPr>
        <p:spPr>
          <a:xfrm rot="821203">
            <a:off x="3297238" y="3313113"/>
            <a:ext cx="347662" cy="869950"/>
          </a:xfrm>
          <a:prstGeom prst="ellipse">
            <a:avLst/>
          </a:prstGeom>
          <a:noFill/>
          <a:ln w="25400">
            <a:solidFill>
              <a:srgbClr val="FFFF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18441" name="Content Placeholder 2"/>
          <p:cNvSpPr txBox="1">
            <a:spLocks/>
          </p:cNvSpPr>
          <p:nvPr/>
        </p:nvSpPr>
        <p:spPr bwMode="auto">
          <a:xfrm>
            <a:off x="4849813" y="4213225"/>
            <a:ext cx="4179887" cy="1851025"/>
          </a:xfrm>
          <a:prstGeom prst="rect">
            <a:avLst/>
          </a:prstGeom>
          <a:noFill/>
          <a:ln w="9525">
            <a:noFill/>
            <a:miter lim="800000"/>
            <a:headEnd/>
            <a:tailEnd/>
          </a:ln>
        </p:spPr>
        <p:txBody>
          <a:bodyPr>
            <a:prstTxWarp prst="textNoShape">
              <a:avLst/>
            </a:prstTxWarp>
          </a:bodyPr>
          <a:lstStyle/>
          <a:p>
            <a:pPr marL="114300" indent="-114300">
              <a:spcBef>
                <a:spcPct val="20000"/>
              </a:spcBef>
              <a:buFont typeface="Arial" pitchFamily="-72" charset="0"/>
              <a:buChar char="•"/>
            </a:pPr>
            <a:r>
              <a:rPr lang="en-US" sz="1400">
                <a:ea typeface="Arial" pitchFamily="-72" charset="0"/>
                <a:cs typeface="Arial" pitchFamily="-72" charset="0"/>
              </a:rPr>
              <a:t>21 May 2011 was chosen for the initial case study, and the NSSL WRF was re-run so that 5-minute data could be saved</a:t>
            </a:r>
          </a:p>
          <a:p>
            <a:pPr marL="114300" indent="-114300">
              <a:spcBef>
                <a:spcPct val="20000"/>
              </a:spcBef>
              <a:buFont typeface="Arial" pitchFamily="-72" charset="0"/>
              <a:buChar char="•"/>
            </a:pPr>
            <a:r>
              <a:rPr lang="en-US" sz="1400">
                <a:ea typeface="Arial" pitchFamily="-72" charset="0"/>
                <a:cs typeface="Arial" pitchFamily="-72" charset="0"/>
              </a:rPr>
              <a:t>WRF output was used to generate simulated split window difference output, and the loop above shows that regions with locally increasing values (green to yellow to red) predicted where clouds (blue) would form.</a:t>
            </a:r>
          </a:p>
        </p:txBody>
      </p:sp>
      <p:pic>
        <p:nvPicPr>
          <p:cNvPr id="18442" name="Picture 16" descr="simLWD_loop.gif"/>
          <p:cNvPicPr>
            <a:picLocks noChangeAspect="1"/>
          </p:cNvPicPr>
          <p:nvPr/>
        </p:nvPicPr>
        <p:blipFill>
          <a:blip r:embed="rId7"/>
          <a:srcRect/>
          <a:stretch>
            <a:fillRect/>
          </a:stretch>
        </p:blipFill>
        <p:spPr bwMode="auto">
          <a:xfrm>
            <a:off x="4849813" y="1057275"/>
            <a:ext cx="4059237" cy="30448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277</TotalTime>
  <Words>822</Words>
  <Application>Microsoft Macintosh PowerPoint</Application>
  <PresentationFormat>On-screen Show (4:3)</PresentationFormat>
  <Paragraphs>58</Paragraphs>
  <Slides>3</Slides>
  <Notes>3</Notes>
  <HiddenSlides>0</HiddenSlides>
  <MMClips>0</MMClips>
  <ScaleCrop>false</ScaleCrop>
  <HeadingPairs>
    <vt:vector size="6" baseType="variant">
      <vt:variant>
        <vt:lpstr>Design Template</vt:lpstr>
      </vt:variant>
      <vt:variant>
        <vt:i4>1</vt:i4>
      </vt:variant>
      <vt:variant>
        <vt:lpstr>Embedded OLE Servers</vt:lpstr>
      </vt:variant>
      <vt:variant>
        <vt:i4>1</vt:i4>
      </vt:variant>
      <vt:variant>
        <vt:lpstr>Slide Titles</vt:lpstr>
      </vt:variant>
      <vt:variant>
        <vt:i4>3</vt:i4>
      </vt:variant>
    </vt:vector>
  </HeadingPairs>
  <TitlesOfParts>
    <vt:vector size="5" baseType="lpstr">
      <vt:lpstr>Office Theme</vt:lpstr>
      <vt:lpstr>Equation</vt:lpstr>
      <vt:lpstr>Slide 1</vt:lpstr>
      <vt:lpstr>Slide 2</vt:lpstr>
      <vt:lpstr>Slide 3</vt:lpstr>
    </vt:vector>
  </TitlesOfParts>
  <Company>UAH</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John Mecikalski</dc:creator>
  <cp:lastModifiedBy>John Mecikalski</cp:lastModifiedBy>
  <cp:revision>67</cp:revision>
  <dcterms:created xsi:type="dcterms:W3CDTF">2011-09-19T22:20:02Z</dcterms:created>
  <dcterms:modified xsi:type="dcterms:W3CDTF">2011-09-19T22:58:34Z</dcterms:modified>
</cp:coreProperties>
</file>