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FF"/>
    <a:srgbClr val="FF33CC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71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846C-2A0B-447B-90AF-15742377582A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7BDB-FA9D-488A-8F89-BA74266ED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07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846C-2A0B-447B-90AF-15742377582A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7BDB-FA9D-488A-8F89-BA74266ED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76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846C-2A0B-447B-90AF-15742377582A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7BDB-FA9D-488A-8F89-BA74266ED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74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846C-2A0B-447B-90AF-15742377582A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7BDB-FA9D-488A-8F89-BA74266ED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89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846C-2A0B-447B-90AF-15742377582A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7BDB-FA9D-488A-8F89-BA74266ED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01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846C-2A0B-447B-90AF-15742377582A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7BDB-FA9D-488A-8F89-BA74266ED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74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846C-2A0B-447B-90AF-15742377582A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7BDB-FA9D-488A-8F89-BA74266ED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5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846C-2A0B-447B-90AF-15742377582A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7BDB-FA9D-488A-8F89-BA74266ED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339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846C-2A0B-447B-90AF-15742377582A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7BDB-FA9D-488A-8F89-BA74266ED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89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846C-2A0B-447B-90AF-15742377582A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7BDB-FA9D-488A-8F89-BA74266ED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21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846C-2A0B-447B-90AF-15742377582A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7BDB-FA9D-488A-8F89-BA74266ED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32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A846C-2A0B-447B-90AF-15742377582A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A7BDB-FA9D-488A-8F89-BA74266ED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62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556" y="76200"/>
            <a:ext cx="882812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Utility of GOES-R and LEO Soundings for Hurricane Data Assimilation and Forecasting</a:t>
            </a:r>
          </a:p>
          <a:p>
            <a:pPr algn="ctr"/>
            <a:endParaRPr lang="en-US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Jun Li</a:t>
            </a:r>
            <a:r>
              <a:rPr lang="en-US" sz="14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Timothy J. </a:t>
            </a:r>
            <a:r>
              <a:rPr lang="en-US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Schmit</a:t>
            </a:r>
            <a:r>
              <a:rPr lang="en-US" sz="14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Hui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Liu</a:t>
            </a:r>
            <a:r>
              <a:rPr lang="en-US" sz="14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Jinlong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en-US" sz="14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and Jing </a:t>
            </a:r>
            <a:r>
              <a:rPr lang="en-US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Zheng</a:t>
            </a:r>
            <a:r>
              <a:rPr lang="en-US" sz="14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@Cooperative Institute for Meteorological Satellite Studies, University of Wisconsin-Madison, Madison, WI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#Advanced Satellite Products Branch, Satellite Applications and Research, NESDIS/NOAA, Madison, WI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&amp;National Center for Atmospheric Research, Boulder, CO</a:t>
            </a:r>
          </a:p>
          <a:p>
            <a:pPr algn="ctr"/>
            <a:endParaRPr lang="en-US" sz="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GOES-R Risk Reduction Annual Meeting, 21 – 23 September 2011, Huntsville, Alabama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18288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Project Objectives:</a:t>
            </a:r>
          </a:p>
          <a:p>
            <a:pPr marL="342900" indent="-342900">
              <a:buAutoNum type="arabicParenBoth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Both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improve the short-range hurricane forecasting by assimilating the high spectral resolution advanced IR soundings (AIRS, IASI,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CrIS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in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regional numerical weather prediction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(NWP) models. </a:t>
            </a:r>
          </a:p>
          <a:p>
            <a:pPr marL="342900" indent="-342900">
              <a:buAutoNum type="arabicParenBoth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Both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combine GOES-R and advanced IR soundings for hurricane track and intensity forecasting.  AIRS/IASI/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CrIS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MODIS/GOES Sounder are used to emulate the LEO and GEO observations.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57" y="3828633"/>
            <a:ext cx="89722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Progress:</a:t>
            </a:r>
          </a:p>
          <a:p>
            <a:pPr marL="342900" indent="-342900">
              <a:buAutoNum type="arabicParenBoth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Both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MODIS total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preciptable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water (TPW) is used as proxy for GOES-R ABI.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Positive impact </a:t>
            </a: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found on both track and intensity analysis when MODIS TPW is assimilated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arenBoth"/>
            </a:pP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Both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Single field-of-view (SFOV) temperature and moisture profiles (12 ~ 14 km at nadir) from AIRS radiance measurements with CIMSS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hyperspectral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IR Sounding Retrieval algorithm (CHISR) have been used in assimilation experiments for hurricane track and intensity forecasts.  Both WRF/DART and WRF/3DVAR are used for Hurricane and typhoon assimilation.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Positive impact is found on cyclone intensity and track forecast, both temperature and water vapor profiles are important for hurricane forecast.</a:t>
            </a:r>
          </a:p>
        </p:txBody>
      </p:sp>
    </p:spTree>
    <p:extLst>
      <p:ext uri="{BB962C8B-B14F-4D97-AF65-F5344CB8AC3E}">
        <p14:creationId xmlns:p14="http://schemas.microsoft.com/office/powerpoint/2010/main" xmlns="" val="24207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83" t="2515" r="12954" b="6411"/>
          <a:stretch/>
        </p:blipFill>
        <p:spPr bwMode="auto">
          <a:xfrm>
            <a:off x="0" y="0"/>
            <a:ext cx="3057351" cy="27600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pic>
        <p:nvPicPr>
          <p:cNvPr id="3" name="Picture 5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08" t="2560" r="13475" b="6921"/>
          <a:stretch/>
        </p:blipFill>
        <p:spPr bwMode="auto">
          <a:xfrm>
            <a:off x="2719358" y="0"/>
            <a:ext cx="299564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96" t="2731" r="12928" b="6196"/>
          <a:stretch/>
        </p:blipFill>
        <p:spPr bwMode="auto">
          <a:xfrm>
            <a:off x="5410200" y="0"/>
            <a:ext cx="3051740" cy="276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61434" y="228600"/>
            <a:ext cx="193193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FF33CC"/>
                </a:solidFill>
              </a:rPr>
              <a:t>Terra </a:t>
            </a:r>
            <a:r>
              <a:rPr lang="en-US" sz="1000" dirty="0" smtClean="0">
                <a:solidFill>
                  <a:srgbClr val="FF33CC"/>
                </a:solidFill>
              </a:rPr>
              <a:t>MODIS TPW over ocean</a:t>
            </a:r>
          </a:p>
          <a:p>
            <a:pPr eaLnBrk="1" hangingPunct="1"/>
            <a:r>
              <a:rPr lang="en-US" sz="1000" dirty="0" smtClean="0">
                <a:solidFill>
                  <a:srgbClr val="FF33CC"/>
                </a:solidFill>
              </a:rPr>
              <a:t>(10 September 2008)</a:t>
            </a:r>
            <a:endParaRPr lang="en-US" sz="1000" dirty="0">
              <a:solidFill>
                <a:srgbClr val="FF33CC"/>
              </a:solidFill>
            </a:endParaRPr>
          </a:p>
        </p:txBody>
      </p:sp>
      <p:pic>
        <p:nvPicPr>
          <p:cNvPr id="9" name="Picture 5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03" b="2908"/>
          <a:stretch/>
        </p:blipFill>
        <p:spPr bwMode="auto">
          <a:xfrm>
            <a:off x="1430221" y="2743200"/>
            <a:ext cx="630533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928434" y="228600"/>
            <a:ext cx="192232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rgbClr val="FF33CC"/>
                </a:solidFill>
              </a:rPr>
              <a:t>Aqua MODIS TPW over ocean</a:t>
            </a:r>
          </a:p>
          <a:p>
            <a:pPr eaLnBrk="1" hangingPunct="1"/>
            <a:r>
              <a:rPr lang="en-US" sz="1000" dirty="0" smtClean="0">
                <a:solidFill>
                  <a:srgbClr val="FF33CC"/>
                </a:solidFill>
              </a:rPr>
              <a:t>(10 September 2008)</a:t>
            </a:r>
            <a:endParaRPr lang="en-US" sz="1000" dirty="0">
              <a:solidFill>
                <a:srgbClr val="FF33CC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633559" y="228600"/>
            <a:ext cx="13885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rgbClr val="FF33CC"/>
                </a:solidFill>
              </a:rPr>
              <a:t>AMSR-E TPW</a:t>
            </a:r>
          </a:p>
          <a:p>
            <a:pPr eaLnBrk="1" hangingPunct="1"/>
            <a:r>
              <a:rPr lang="en-US" sz="1000" dirty="0" smtClean="0">
                <a:solidFill>
                  <a:srgbClr val="FF33CC"/>
                </a:solidFill>
              </a:rPr>
              <a:t>(10 September 2008)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2895600"/>
            <a:ext cx="3276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Control (CTL):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Radiosondes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cloud winds (AMVs from JMA) extracted from NCEP/GFS dataset, aircraft data, station and ship surface pressure data, JTWC advisory TC positions, 6-hourly analysis cycle.</a:t>
            </a: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TPW-IR:</a:t>
            </a:r>
            <a:r>
              <a:rPr lang="en-US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Add MODIS IR TPW data (both Terra and Aqua).</a:t>
            </a: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TPW-IR-MW: Add MODIS and AMSR TPW data.</a:t>
            </a: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Assimilations with WRF/DART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started Sep. 1, 2008. WRF 9 km moving nest grid with feedback to 27 km grid in the forecasts.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2895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ABI water vapor product should be better than MODIS because: </a:t>
            </a:r>
          </a:p>
          <a:p>
            <a:pPr marL="228600" indent="-228600">
              <a:buAutoNum type="arabicParenBoth"/>
            </a:pPr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ABI has more water vapor absorption bands;</a:t>
            </a:r>
          </a:p>
          <a:p>
            <a:pPr marL="228600" indent="-228600">
              <a:buAutoNum type="arabicParenBoth"/>
            </a:pPr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MODIS TPW is from regression, ABI TPW is from physical retrieval;</a:t>
            </a:r>
          </a:p>
          <a:p>
            <a:pPr marL="228600" indent="-228600">
              <a:buAutoNum type="arabicParenBoth"/>
            </a:pPr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ABI has three layer </a:t>
            </a:r>
            <a:r>
              <a:rPr lang="en-US" sz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precipitable</a:t>
            </a:r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water;</a:t>
            </a:r>
          </a:p>
          <a:p>
            <a:pPr marL="228600" indent="-228600">
              <a:buAutoNum type="arabicParenBoth"/>
            </a:pPr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ABI has high temporal resolution. </a:t>
            </a:r>
            <a:endParaRPr lang="en-US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7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76199"/>
            <a:ext cx="4114286" cy="308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5" descr="track_paper2_path_obs_gts_t_q_tq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52" y="3276600"/>
            <a:ext cx="47593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6" descr="track_paper2_path_dis_gts_t_q_tq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262" y="3292475"/>
            <a:ext cx="4757738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90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AIRS 700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T (upper left);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WRF 700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T (lower left);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Difference between AIRS and WRF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199" y="2259449"/>
            <a:ext cx="2057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AIRS run with WRF/3DVAR uses clear-skies from 3 granules g066/067/068, assimilate T/q profiles between 200 - 700hPa in the experiments for next 48 hour Hurricane Ike (2008) track forecast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650" y="3522030"/>
            <a:ext cx="2403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GTS: Conventional and other Sat data</a:t>
            </a:r>
          </a:p>
          <a:p>
            <a:r>
              <a:rPr lang="en-US" sz="1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A1T27: GTS+AIRS 200 – 700 </a:t>
            </a:r>
            <a:r>
              <a:rPr lang="en-US" sz="1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1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r>
              <a:rPr lang="en-US" sz="10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A1Q27: GTS+AIRS 200 – 700 </a:t>
            </a:r>
            <a:r>
              <a:rPr lang="en-US" sz="10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10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Q</a:t>
            </a:r>
          </a:p>
          <a:p>
            <a:r>
              <a:rPr lang="en-US" sz="1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A1TQ27: GTS+AIRS 200 – 700  </a:t>
            </a:r>
            <a:r>
              <a:rPr lang="en-US" sz="10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1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TQ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59591"/>
            <a:ext cx="4648200" cy="329320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Future work:</a:t>
            </a:r>
          </a:p>
          <a:p>
            <a:pPr marL="342900" indent="-342900">
              <a:buAutoNum type="arabicParenBoth"/>
            </a:pPr>
            <a:endParaRPr lang="en-US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Both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Assimilate the GOES Sounder high temporal resolution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precipitable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water (PW) between 300 and 700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AutoNum type="arabicParenBoth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Combined AIRS and MODIS/GOES Sounder for hurricane forecast in order to prepare the application of combined GOES-R/JPSS atmospheric profiles in high impact weather applications;</a:t>
            </a:r>
          </a:p>
          <a:p>
            <a:pPr marL="342900" indent="-342900">
              <a:buAutoNum type="arabicParenBoth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Continue to collaborate with CIRA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Zupanski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on using GOES-R for hurricane (e.g., using SEVIRI/AIRS data).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92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577</Words>
  <Application>Microsoft Office PowerPoint</Application>
  <PresentationFormat>On-screen Show (4:3)</PresentationFormat>
  <Paragraphs>50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 Li</dc:creator>
  <cp:lastModifiedBy>hspeters</cp:lastModifiedBy>
  <cp:revision>11</cp:revision>
  <dcterms:created xsi:type="dcterms:W3CDTF">2011-09-09T20:37:13Z</dcterms:created>
  <dcterms:modified xsi:type="dcterms:W3CDTF">2011-09-22T20:31:30Z</dcterms:modified>
</cp:coreProperties>
</file>