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_logo_lo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2" y="254987"/>
            <a:ext cx="8543528" cy="2237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416" y="2647442"/>
            <a:ext cx="8336389" cy="1470025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Applications of GOES-R Data to the Warn-on-Forecast Project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856" y="4290172"/>
            <a:ext cx="6762749" cy="1429309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 smtClean="0"/>
              <a:t>Thomas Jones</a:t>
            </a:r>
          </a:p>
          <a:p>
            <a:pPr algn="ctr"/>
            <a:r>
              <a:rPr lang="en-US" sz="1400" i="1" dirty="0" smtClean="0"/>
              <a:t>September 15, 2011</a:t>
            </a:r>
          </a:p>
          <a:p>
            <a:pPr algn="ctr"/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pPr algn="ctr"/>
            <a:r>
              <a:rPr lang="en-US" sz="1600" dirty="0" smtClean="0"/>
              <a:t>GOES-R Science Week Meeting: Huntsville, 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698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69686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Warn-on-Forecast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1" y="1144537"/>
            <a:ext cx="8258628" cy="523449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Goals of the </a:t>
            </a:r>
            <a:r>
              <a:rPr lang="en-US" sz="2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WoF</a:t>
            </a:r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Project</a:t>
            </a:r>
          </a:p>
          <a:p>
            <a:pPr lvl="1"/>
            <a:r>
              <a:rPr lang="en-US" sz="1900" dirty="0" smtClean="0"/>
              <a:t>Explore the use of current and future data sets to improve short-term  (&lt; 3 hour) forecasts </a:t>
            </a:r>
          </a:p>
          <a:p>
            <a:pPr lvl="1"/>
            <a:r>
              <a:rPr lang="en-US" sz="1900" dirty="0" smtClean="0"/>
              <a:t>Assimilate these data into </a:t>
            </a:r>
            <a:r>
              <a:rPr lang="en-US" sz="1900" dirty="0" err="1" smtClean="0"/>
              <a:t>meso</a:t>
            </a:r>
            <a:r>
              <a:rPr lang="en-US" sz="1900" dirty="0" smtClean="0"/>
              <a:t> and storm-scale NWP models</a:t>
            </a:r>
          </a:p>
          <a:p>
            <a:pPr lvl="1"/>
            <a:r>
              <a:rPr lang="en-US" sz="1900" dirty="0" smtClean="0"/>
              <a:t>Compare and contrast different datasets and assimilation techniques to determine those which prove most useful in a real-time, operational warning environment</a:t>
            </a:r>
          </a:p>
          <a:p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Applications for satellite data in </a:t>
            </a:r>
            <a:r>
              <a:rPr lang="en-US" sz="2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WoF</a:t>
            </a:r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data assimilation</a:t>
            </a:r>
          </a:p>
          <a:p>
            <a:pPr lvl="1"/>
            <a:r>
              <a:rPr lang="en-US" sz="1900" dirty="0" smtClean="0"/>
              <a:t>Provide information on the </a:t>
            </a:r>
            <a:r>
              <a:rPr lang="en-US" sz="1900" i="1" dirty="0" smtClean="0"/>
              <a:t>near-storm environment</a:t>
            </a:r>
          </a:p>
          <a:p>
            <a:pPr lvl="1"/>
            <a:r>
              <a:rPr lang="en-US" sz="1900" dirty="0" smtClean="0"/>
              <a:t>Provide information on the </a:t>
            </a:r>
            <a:r>
              <a:rPr lang="en-US" sz="1900" i="1" dirty="0" smtClean="0"/>
              <a:t>location and properties of clouds</a:t>
            </a:r>
          </a:p>
          <a:p>
            <a:pPr lvl="1"/>
            <a:r>
              <a:rPr lang="en-US" sz="1900" dirty="0" smtClean="0"/>
              <a:t>These data can be used to deduce </a:t>
            </a:r>
            <a:r>
              <a:rPr lang="en-US" sz="1900" i="1" dirty="0" smtClean="0"/>
              <a:t>convective initiation </a:t>
            </a:r>
            <a:r>
              <a:rPr lang="en-US" sz="1900" dirty="0" smtClean="0"/>
              <a:t>and subsequent </a:t>
            </a:r>
            <a:r>
              <a:rPr lang="en-US" sz="1900" i="1" dirty="0" smtClean="0"/>
              <a:t>evolution</a:t>
            </a:r>
            <a:r>
              <a:rPr lang="en-US" sz="1900" dirty="0" smtClean="0"/>
              <a:t> of the convection</a:t>
            </a:r>
          </a:p>
          <a:p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Assimilating this information into regional NWP models should lead to an improvement of </a:t>
            </a:r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short-term </a:t>
            </a:r>
            <a:r>
              <a:rPr lang="en-US" sz="2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forecast of convective events.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combo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67" y="183252"/>
            <a:ext cx="3733925" cy="5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" y="1041161"/>
            <a:ext cx="7985580" cy="535348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Current Projects:</a:t>
            </a:r>
          </a:p>
          <a:p>
            <a:pPr lvl="1"/>
            <a:r>
              <a:rPr lang="en-US" sz="1900" dirty="0" smtClean="0"/>
              <a:t>Use </a:t>
            </a:r>
            <a:r>
              <a:rPr lang="en-US" sz="1900" dirty="0" err="1" smtClean="0"/>
              <a:t>hyperspectral</a:t>
            </a:r>
            <a:r>
              <a:rPr lang="en-US" sz="1900" dirty="0" smtClean="0"/>
              <a:t> sounder data (AIRS)</a:t>
            </a:r>
          </a:p>
          <a:p>
            <a:pPr marL="577850" lvl="2" indent="0">
              <a:buNone/>
            </a:pPr>
            <a:r>
              <a:rPr lang="en-US" sz="1900" dirty="0" smtClean="0"/>
              <a:t>To improve 0-3 hour forecasts of a severe</a:t>
            </a:r>
          </a:p>
          <a:p>
            <a:pPr marL="577850" lvl="2" indent="0">
              <a:buNone/>
            </a:pPr>
            <a:r>
              <a:rPr lang="en-US" sz="1900" dirty="0" smtClean="0"/>
              <a:t>weather event (May 10, 2010).</a:t>
            </a:r>
          </a:p>
          <a:p>
            <a:pPr lvl="1"/>
            <a:r>
              <a:rPr lang="en-US" sz="1900" dirty="0"/>
              <a:t>Temperature and dewpoint profiles</a:t>
            </a:r>
          </a:p>
          <a:p>
            <a:pPr marL="577850" lvl="2" indent="0">
              <a:buNone/>
            </a:pPr>
            <a:r>
              <a:rPr lang="en-US" sz="1900" dirty="0" smtClean="0"/>
              <a:t>improve </a:t>
            </a:r>
            <a:r>
              <a:rPr lang="en-US" sz="1900" dirty="0"/>
              <a:t>mid-tropospheric characterization </a:t>
            </a:r>
          </a:p>
          <a:p>
            <a:pPr marL="577850" lvl="2" indent="0">
              <a:buNone/>
            </a:pPr>
            <a:r>
              <a:rPr lang="en-US" sz="1900" dirty="0" smtClean="0"/>
              <a:t>of the atmosphere</a:t>
            </a:r>
          </a:p>
          <a:p>
            <a:pPr lvl="1"/>
            <a:r>
              <a:rPr lang="en-US" sz="1900" dirty="0" smtClean="0"/>
              <a:t>Increases forecast convection compared to</a:t>
            </a:r>
          </a:p>
          <a:p>
            <a:pPr marL="577850" lvl="2" indent="0">
              <a:buNone/>
            </a:pPr>
            <a:r>
              <a:rPr lang="en-US" sz="1900" dirty="0" smtClean="0"/>
              <a:t>not assimilating these data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Future Projects:</a:t>
            </a:r>
          </a:p>
          <a:p>
            <a:pPr lvl="1"/>
            <a:r>
              <a:rPr lang="en-US" sz="1900" dirty="0" smtClean="0"/>
              <a:t>Assimilate satellite derived cloud products </a:t>
            </a:r>
          </a:p>
          <a:p>
            <a:pPr lvl="1"/>
            <a:r>
              <a:rPr lang="en-US" sz="1900" dirty="0" smtClean="0"/>
              <a:t>Examples include:</a:t>
            </a:r>
          </a:p>
          <a:p>
            <a:pPr lvl="2"/>
            <a:r>
              <a:rPr lang="en-US" sz="1900" dirty="0" smtClean="0"/>
              <a:t>Cloud top pressure and temperature</a:t>
            </a:r>
          </a:p>
          <a:p>
            <a:pPr lvl="2"/>
            <a:r>
              <a:rPr lang="en-US" sz="1900" dirty="0" smtClean="0"/>
              <a:t>Cloud coverage</a:t>
            </a:r>
          </a:p>
          <a:p>
            <a:pPr lvl="2"/>
            <a:r>
              <a:rPr lang="en-US" sz="1900" dirty="0" smtClean="0"/>
              <a:t>Cloud liquid and ice water contents</a:t>
            </a:r>
          </a:p>
          <a:p>
            <a:pPr lvl="1"/>
            <a:r>
              <a:rPr lang="en-US" sz="1900" dirty="0" smtClean="0"/>
              <a:t>All products to be retrieved from GOES-R ABI radiances</a:t>
            </a:r>
            <a:endParaRPr lang="en-US" sz="1900" dirty="0"/>
          </a:p>
          <a:p>
            <a:pPr lvl="1"/>
            <a:r>
              <a:rPr lang="en-US" sz="1900" dirty="0" smtClean="0"/>
              <a:t>Testing </a:t>
            </a:r>
            <a:r>
              <a:rPr lang="en-US" sz="1900" smtClean="0"/>
              <a:t>of </a:t>
            </a:r>
            <a:r>
              <a:rPr lang="en-US" sz="1900" smtClean="0"/>
              <a:t>satellite-derived </a:t>
            </a:r>
            <a:r>
              <a:rPr lang="en-US" sz="1900" dirty="0" smtClean="0"/>
              <a:t>cloud products will utilize MODIS (and similar) data as will as OSSE experiments to prepare for GOES-R coming online in 2015-16.</a:t>
            </a:r>
          </a:p>
        </p:txBody>
      </p:sp>
      <p:pic>
        <p:nvPicPr>
          <p:cNvPr id="9" name="Picture 8" descr="goes_cloud_22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44" y="3183214"/>
            <a:ext cx="2295440" cy="2179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1"/>
            <a:ext cx="7583487" cy="555170"/>
          </a:xfrm>
        </p:spPr>
        <p:txBody>
          <a:bodyPr/>
          <a:lstStyle/>
          <a:p>
            <a:r>
              <a:rPr 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Warn-on-Forecast</a:t>
            </a:r>
          </a:p>
        </p:txBody>
      </p:sp>
      <p:pic>
        <p:nvPicPr>
          <p:cNvPr id="5" name="Picture 4" descr="combo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67" y="183252"/>
            <a:ext cx="3733925" cy="573043"/>
          </a:xfrm>
          <a:prstGeom prst="rect">
            <a:avLst/>
          </a:prstGeom>
        </p:spPr>
      </p:pic>
      <p:pic>
        <p:nvPicPr>
          <p:cNvPr id="6" name="Picture 5" descr="Figure9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44" y="936171"/>
            <a:ext cx="1815261" cy="1723823"/>
          </a:xfrm>
          <a:prstGeom prst="rect">
            <a:avLst/>
          </a:prstGeom>
        </p:spPr>
      </p:pic>
      <p:pic>
        <p:nvPicPr>
          <p:cNvPr id="7" name="Picture 6" descr="Figure9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05" y="936171"/>
            <a:ext cx="1815261" cy="1723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72427" y="2659994"/>
            <a:ext cx="2679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Increases forecast convection</a:t>
            </a:r>
          </a:p>
          <a:p>
            <a:pPr algn="ctr"/>
            <a:r>
              <a:rPr lang="en-US" sz="1400" i="1" dirty="0" smtClean="0"/>
              <a:t>Better match to WSR-88D</a:t>
            </a:r>
            <a:endParaRPr lang="en-US" sz="1400" i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98457" y="2198914"/>
            <a:ext cx="1291249" cy="551544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89706" y="2119086"/>
            <a:ext cx="639151" cy="631372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9860" y="4326204"/>
            <a:ext cx="169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GOES Cloud Cover</a:t>
            </a:r>
            <a:endParaRPr lang="en-US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496629" y="3918857"/>
            <a:ext cx="402057" cy="474693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089705" y="4633981"/>
            <a:ext cx="808982" cy="187848"/>
          </a:xfrm>
          <a:prstGeom prst="straightConnector1">
            <a:avLst/>
          </a:prstGeom>
          <a:ln w="19050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075078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151</TotalTime>
  <Words>292</Words>
  <Application>Microsoft Macintosh PowerPoint</Application>
  <PresentationFormat>On-screen Show (4:3)</PresentationFormat>
  <Paragraphs>38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Revolution</vt:lpstr>
      <vt:lpstr>Applications of GOES-R Data to the Warn-on-Forecast Project</vt:lpstr>
      <vt:lpstr>Warn-on-Forecast</vt:lpstr>
      <vt:lpstr>Warn-on-Forecast</vt:lpstr>
    </vt:vector>
  </TitlesOfParts>
  <Company>NSSL-CIMMS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GOES-R Data to the Warn-on-Forecast Project</dc:title>
  <dc:creator>Thomas Jones</dc:creator>
  <cp:lastModifiedBy>Thomas Jones</cp:lastModifiedBy>
  <cp:revision>44</cp:revision>
  <dcterms:created xsi:type="dcterms:W3CDTF">2011-09-08T14:38:43Z</dcterms:created>
  <dcterms:modified xsi:type="dcterms:W3CDTF">2011-09-19T14:25:52Z</dcterms:modified>
</cp:coreProperties>
</file>