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42473563" cy="3209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66CCFF"/>
    <a:srgbClr val="0099CC"/>
    <a:srgbClr val="CCECFF"/>
    <a:srgbClr val="DDDDDD"/>
    <a:srgbClr val="EAEAEA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8" autoAdjust="0"/>
    <p:restoredTop sz="94977" autoAdjust="0"/>
  </p:normalViewPr>
  <p:slideViewPr>
    <p:cSldViewPr snapToGrid="0">
      <p:cViewPr>
        <p:scale>
          <a:sx n="20" d="100"/>
          <a:sy n="20" d="100"/>
        </p:scale>
        <p:origin x="-907" y="413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llertl:Documents:HIRAD:GRIP:HIRADstormCenters_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Karl 16 Sept Center Position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993280197536833"/>
          <c:y val="9.0058440055859959E-2"/>
          <c:w val="0.75333140206935045"/>
          <c:h val="0.8676634719955395"/>
        </c:manualLayout>
      </c:layout>
      <c:scatterChart>
        <c:scatterStyle val="smoothMarker"/>
        <c:varyColors val="0"/>
        <c:ser>
          <c:idx val="2"/>
          <c:order val="0"/>
          <c:tx>
            <c:v>P3 reported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elete val="1"/>
          </c:dLbls>
          <c:xVal>
            <c:numRef>
              <c:f>Sheet1!$J$3:$J$6</c:f>
              <c:numCache>
                <c:formatCode>General</c:formatCode>
                <c:ptCount val="4"/>
                <c:pt idx="0">
                  <c:v>-93.343000000000004</c:v>
                </c:pt>
                <c:pt idx="1">
                  <c:v>-93.458000000000013</c:v>
                </c:pt>
                <c:pt idx="2">
                  <c:v>-93.617999999999995</c:v>
                </c:pt>
                <c:pt idx="3">
                  <c:v>-93.99</c:v>
                </c:pt>
              </c:numCache>
            </c:numRef>
          </c:xVal>
          <c:yVal>
            <c:numRef>
              <c:f>Sheet1!$I$3:$I$6</c:f>
              <c:numCache>
                <c:formatCode>General</c:formatCode>
                <c:ptCount val="4"/>
                <c:pt idx="0">
                  <c:v>19.664000000000001</c:v>
                </c:pt>
                <c:pt idx="1">
                  <c:v>19.706</c:v>
                </c:pt>
                <c:pt idx="2">
                  <c:v>19.766999999999999</c:v>
                </c:pt>
                <c:pt idx="3">
                  <c:v>19.713000000000001</c:v>
                </c:pt>
              </c:numCache>
            </c:numRef>
          </c:yVal>
          <c:smooth val="1"/>
        </c:ser>
        <c:ser>
          <c:idx val="4"/>
          <c:order val="1"/>
          <c:tx>
            <c:v>HIRAD subjective</c:v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dLbls>
            <c:delete val="1"/>
          </c:dLbls>
          <c:xVal>
            <c:numRef>
              <c:f>Sheet1!$V$3:$V$7</c:f>
              <c:numCache>
                <c:formatCode>General</c:formatCode>
                <c:ptCount val="5"/>
                <c:pt idx="0">
                  <c:v>-93.41</c:v>
                </c:pt>
                <c:pt idx="1">
                  <c:v>-93.442999999999998</c:v>
                </c:pt>
                <c:pt idx="2">
                  <c:v>-93.587999999999994</c:v>
                </c:pt>
                <c:pt idx="3">
                  <c:v>-93.669999999999973</c:v>
                </c:pt>
                <c:pt idx="4">
                  <c:v>-93.74</c:v>
                </c:pt>
              </c:numCache>
            </c:numRef>
          </c:xVal>
          <c:yVal>
            <c:numRef>
              <c:f>Sheet1!$U$3:$U$7</c:f>
              <c:numCache>
                <c:formatCode>General</c:formatCode>
                <c:ptCount val="5"/>
                <c:pt idx="0">
                  <c:v>19.739999999999991</c:v>
                </c:pt>
                <c:pt idx="1">
                  <c:v>19.77</c:v>
                </c:pt>
                <c:pt idx="2">
                  <c:v>19.8</c:v>
                </c:pt>
                <c:pt idx="3">
                  <c:v>19.818999999999999</c:v>
                </c:pt>
                <c:pt idx="4">
                  <c:v>19.8</c:v>
                </c:pt>
              </c:numCache>
            </c:numRef>
          </c:yVal>
          <c:smooth val="1"/>
        </c:ser>
        <c:ser>
          <c:idx val="5"/>
          <c:order val="2"/>
          <c:tx>
            <c:v>P3 radar subjective</c:v>
          </c:tx>
          <c:dLbls>
            <c:delete val="1"/>
          </c:dLbls>
          <c:xVal>
            <c:numRef>
              <c:f>Sheet1!$X$3:$X$6</c:f>
              <c:numCache>
                <c:formatCode>General</c:formatCode>
                <c:ptCount val="4"/>
                <c:pt idx="0">
                  <c:v>-93.308999999999983</c:v>
                </c:pt>
                <c:pt idx="1">
                  <c:v>-93.492000000000004</c:v>
                </c:pt>
                <c:pt idx="2">
                  <c:v>-93.631</c:v>
                </c:pt>
              </c:numCache>
            </c:numRef>
          </c:xVal>
          <c:yVal>
            <c:numRef>
              <c:f>Sheet1!$W$3:$W$6</c:f>
              <c:numCache>
                <c:formatCode>General</c:formatCode>
                <c:ptCount val="4"/>
                <c:pt idx="0">
                  <c:v>19.684000000000001</c:v>
                </c:pt>
                <c:pt idx="1">
                  <c:v>19.792000000000002</c:v>
                </c:pt>
                <c:pt idx="2">
                  <c:v>19.808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0810624"/>
        <c:axId val="91026944"/>
      </c:scatterChart>
      <c:valAx>
        <c:axId val="90810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026944"/>
        <c:crosses val="autoZero"/>
        <c:crossBetween val="midCat"/>
      </c:valAx>
      <c:valAx>
        <c:axId val="9102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high"/>
        <c:crossAx val="90810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146483429788985"/>
          <c:y val="0.18140271062939167"/>
          <c:w val="0.20508699008432921"/>
          <c:h val="0.13579353625136592"/>
        </c:manualLayout>
      </c:layout>
      <c:overlay val="0"/>
      <c:spPr>
        <a:solidFill>
          <a:schemeClr val="bg2">
            <a:lumMod val="20000"/>
            <a:lumOff val="80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408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26052" tIns="213023" rIns="426052" bIns="213023" numCol="1" anchor="t" anchorCtr="0" compatLnSpc="1">
            <a:prstTxWarp prst="textNoShape">
              <a:avLst/>
            </a:prstTxWarp>
          </a:bodyPr>
          <a:lstStyle>
            <a:lvl1pPr defTabSz="4259263">
              <a:defRPr sz="5300" b="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064913" y="0"/>
            <a:ext cx="18408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26052" tIns="213023" rIns="426052" bIns="213023" numCol="1" anchor="t" anchorCtr="0" compatLnSpc="1">
            <a:prstTxWarp prst="textNoShape">
              <a:avLst/>
            </a:prstTxWarp>
          </a:bodyPr>
          <a:lstStyle>
            <a:lvl1pPr algn="r" defTabSz="4259263">
              <a:defRPr sz="5300" b="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18075"/>
            <a:ext cx="18408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26052" tIns="213023" rIns="426052" bIns="213023" numCol="1" anchor="b" anchorCtr="0" compatLnSpc="1">
            <a:prstTxWarp prst="textNoShape">
              <a:avLst/>
            </a:prstTxWarp>
          </a:bodyPr>
          <a:lstStyle>
            <a:lvl1pPr defTabSz="4259263">
              <a:defRPr sz="5300" b="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064913" y="30318075"/>
            <a:ext cx="18408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6052" tIns="213023" rIns="426052" bIns="213023" numCol="1" anchor="b" anchorCtr="0" compatLnSpc="1">
            <a:prstTxWarp prst="textNoShape">
              <a:avLst/>
            </a:prstTxWarp>
          </a:bodyPr>
          <a:lstStyle>
            <a:lvl1pPr algn="r" defTabSz="4259263">
              <a:defRPr sz="5300" b="0">
                <a:cs typeface="Arial" pitchFamily="34" charset="0"/>
              </a:defRPr>
            </a:lvl1pPr>
          </a:lstStyle>
          <a:p>
            <a:pPr>
              <a:defRPr/>
            </a:pPr>
            <a:fld id="{65377C39-C495-400B-9ABB-B9EEB7EC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408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18109" tIns="209050" rIns="418109" bIns="209050" numCol="1" anchor="t" anchorCtr="0" compatLnSpc="1">
            <a:prstTxWarp prst="textNoShape">
              <a:avLst/>
            </a:prstTxWarp>
          </a:bodyPr>
          <a:lstStyle>
            <a:lvl1pPr defTabSz="4183063">
              <a:defRPr sz="5300" b="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056975" y="0"/>
            <a:ext cx="18408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18109" tIns="209050" rIns="418109" bIns="209050" numCol="1" anchor="t" anchorCtr="0" compatLnSpc="1">
            <a:prstTxWarp prst="textNoShape">
              <a:avLst/>
            </a:prstTxWarp>
          </a:bodyPr>
          <a:lstStyle>
            <a:lvl1pPr algn="r" defTabSz="4183063">
              <a:defRPr sz="5300" b="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09588" y="2403475"/>
            <a:ext cx="16054387" cy="12041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44975" y="15251113"/>
            <a:ext cx="33983613" cy="144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18109" tIns="209050" rIns="418109" bIns="20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486350"/>
            <a:ext cx="18408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18109" tIns="209050" rIns="418109" bIns="209050" numCol="1" anchor="b" anchorCtr="0" compatLnSpc="1">
            <a:prstTxWarp prst="textNoShape">
              <a:avLst/>
            </a:prstTxWarp>
          </a:bodyPr>
          <a:lstStyle>
            <a:lvl1pPr defTabSz="4183063">
              <a:defRPr sz="5300" b="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056975" y="30486350"/>
            <a:ext cx="18408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418109" tIns="209050" rIns="418109" bIns="209050" numCol="1" anchor="b" anchorCtr="0" compatLnSpc="1">
            <a:prstTxWarp prst="textNoShape">
              <a:avLst/>
            </a:prstTxWarp>
          </a:bodyPr>
          <a:lstStyle>
            <a:lvl1pPr algn="r" defTabSz="4183063">
              <a:defRPr sz="5300" b="0">
                <a:cs typeface="Arial" pitchFamily="34" charset="0"/>
              </a:defRPr>
            </a:lvl1pPr>
          </a:lstStyle>
          <a:p>
            <a:pPr>
              <a:defRPr/>
            </a:pPr>
            <a:fld id="{E0277C55-18FC-4BC2-9C20-D3A7FD929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183063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183063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183063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183063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183063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183063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183063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183063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183063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E186CFA-1E78-46A0-90CD-425074E7CF4B}" type="slidenum">
              <a:rPr lang="en-US" sz="5300" b="0" smtClean="0">
                <a:cs typeface="Arial" charset="0"/>
              </a:rPr>
              <a:pPr eaLnBrk="1" hangingPunct="1"/>
              <a:t>1</a:t>
            </a:fld>
            <a:endParaRPr lang="en-US" sz="5300" b="0" smtClean="0">
              <a:cs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FE57-A0B9-4082-AC7A-B2832D6F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8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8FCB-60FB-40EB-97B1-44FD979C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7350"/>
            <a:ext cx="9326562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7350"/>
            <a:ext cx="27827288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8311-639F-48EC-825A-7EC27C57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D74D-B4A1-4767-98FF-1E494C13A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4B16-ED2E-4102-9063-8F6F9B5D7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45CA-D113-43BE-93D6-3C64D835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C6A6A-E6D0-47B1-8C67-3B4D910D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C3E8-30C4-4752-9E82-D869557F5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5F1F-0B5A-46BC-A935-A4835F0D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A31A8-4116-45F4-8B2A-FEC7F7AA5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E1CA-B4CB-444A-8206-76AB2980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7350"/>
            <a:ext cx="37306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1050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8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1050"/>
            <a:ext cx="139001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8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1050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800" b="0">
                <a:cs typeface="Arial" pitchFamily="34" charset="0"/>
              </a:defRPr>
            </a:lvl1pPr>
          </a:lstStyle>
          <a:p>
            <a:pPr>
              <a:defRPr/>
            </a:pPr>
            <a:fld id="{B407A3D0-B391-4FCA-8241-DAAEC60B5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MS PGothic" pitchFamily="34" charset="-128"/>
        </a:defRPr>
      </a:lvl2pPr>
      <a:lvl3pPr marL="5486400" indent="-1098550" algn="l" defTabSz="4387850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  <a:ea typeface="MS PGothic" pitchFamily="34" charset="-128"/>
        </a:defRPr>
      </a:lvl3pPr>
      <a:lvl4pPr marL="7680325" indent="-1095375" algn="l" defTabSz="4387850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MS PGothic" pitchFamily="34" charset="-128"/>
        </a:defRPr>
      </a:lvl4pPr>
      <a:lvl5pPr marL="9874250" indent="-1095375" algn="l" defTabSz="4387850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MS PGothic" pitchFamily="34" charset="-128"/>
        </a:defRPr>
      </a:lvl5pPr>
      <a:lvl6pPr marL="10331450" indent="-1095375" algn="l" defTabSz="438785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88650" indent="-1095375" algn="l" defTabSz="438785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5850" indent="-1095375" algn="l" defTabSz="438785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3050" indent="-1095375" algn="l" defTabSz="438785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4.jpeg"/><Relationship Id="rId3" Type="http://schemas.openxmlformats.org/officeDocument/2006/relationships/image" Target="../media/image2.png"/><Relationship Id="rId21" Type="http://schemas.openxmlformats.org/officeDocument/2006/relationships/image" Target="../media/image20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Straight Arrow Connector 282"/>
          <p:cNvCxnSpPr/>
          <p:nvPr/>
        </p:nvCxnSpPr>
        <p:spPr>
          <a:xfrm>
            <a:off x="28981462" y="27760350"/>
            <a:ext cx="349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97" name="Group 16"/>
          <p:cNvGrpSpPr>
            <a:grpSpLocks/>
          </p:cNvGrpSpPr>
          <p:nvPr/>
        </p:nvGrpSpPr>
        <p:grpSpPr bwMode="auto">
          <a:xfrm>
            <a:off x="35616198" y="9226613"/>
            <a:ext cx="3643312" cy="5116512"/>
            <a:chOff x="576" y="0"/>
            <a:chExt cx="3435" cy="4320"/>
          </a:xfrm>
        </p:grpSpPr>
        <p:grpSp>
          <p:nvGrpSpPr>
            <p:cNvPr id="2199" name="Group 17"/>
            <p:cNvGrpSpPr>
              <a:grpSpLocks/>
            </p:cNvGrpSpPr>
            <p:nvPr/>
          </p:nvGrpSpPr>
          <p:grpSpPr bwMode="auto">
            <a:xfrm>
              <a:off x="576" y="0"/>
              <a:ext cx="3435" cy="4320"/>
              <a:chOff x="1584" y="144"/>
              <a:chExt cx="2352" cy="3802"/>
            </a:xfrm>
          </p:grpSpPr>
          <p:pic>
            <p:nvPicPr>
              <p:cNvPr id="2227" name="Picture 18" descr="N49R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44"/>
                <a:ext cx="2352" cy="1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8" name="Picture 19" descr="backgroun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536"/>
                <a:ext cx="2352" cy="1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9" name="Picture 20" descr="backgroun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544"/>
                <a:ext cx="2352" cy="1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00" name="Line 21"/>
            <p:cNvSpPr>
              <a:spLocks noChangeShapeType="1"/>
            </p:cNvSpPr>
            <p:nvPr/>
          </p:nvSpPr>
          <p:spPr bwMode="auto">
            <a:xfrm>
              <a:off x="1857" y="1152"/>
              <a:ext cx="1339" cy="21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Line 22"/>
            <p:cNvSpPr>
              <a:spLocks noChangeShapeType="1"/>
            </p:cNvSpPr>
            <p:nvPr/>
          </p:nvSpPr>
          <p:spPr bwMode="auto">
            <a:xfrm flipH="1">
              <a:off x="1275" y="1152"/>
              <a:ext cx="524" cy="1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2" name="Group 23"/>
            <p:cNvGrpSpPr>
              <a:grpSpLocks/>
            </p:cNvGrpSpPr>
            <p:nvPr/>
          </p:nvGrpSpPr>
          <p:grpSpPr bwMode="auto">
            <a:xfrm>
              <a:off x="1102" y="2736"/>
              <a:ext cx="2204" cy="622"/>
              <a:chOff x="1872" y="2736"/>
              <a:chExt cx="1814" cy="622"/>
            </a:xfrm>
          </p:grpSpPr>
          <p:sp>
            <p:nvSpPr>
              <p:cNvPr id="2216" name="Oval 24"/>
              <p:cNvSpPr>
                <a:spLocks noChangeArrowheads="1"/>
              </p:cNvSpPr>
              <p:nvPr/>
            </p:nvSpPr>
            <p:spPr bwMode="auto">
              <a:xfrm rot="2700000">
                <a:off x="2132" y="2668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17" name="Oval 25"/>
              <p:cNvSpPr>
                <a:spLocks noChangeArrowheads="1"/>
              </p:cNvSpPr>
              <p:nvPr/>
            </p:nvSpPr>
            <p:spPr bwMode="auto">
              <a:xfrm rot="2700000">
                <a:off x="2276" y="2716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18" name="Oval 26"/>
              <p:cNvSpPr>
                <a:spLocks noChangeArrowheads="1"/>
              </p:cNvSpPr>
              <p:nvPr/>
            </p:nvSpPr>
            <p:spPr bwMode="auto">
              <a:xfrm rot="2700000">
                <a:off x="2420" y="2764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19" name="Oval 27"/>
              <p:cNvSpPr>
                <a:spLocks noChangeArrowheads="1"/>
              </p:cNvSpPr>
              <p:nvPr/>
            </p:nvSpPr>
            <p:spPr bwMode="auto">
              <a:xfrm rot="2700000">
                <a:off x="2564" y="2812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0" name="Oval 28"/>
              <p:cNvSpPr>
                <a:spLocks noChangeArrowheads="1"/>
              </p:cNvSpPr>
              <p:nvPr/>
            </p:nvSpPr>
            <p:spPr bwMode="auto">
              <a:xfrm rot="2700000">
                <a:off x="2708" y="2860"/>
                <a:ext cx="142" cy="37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1" name="Oval 29"/>
              <p:cNvSpPr>
                <a:spLocks noChangeArrowheads="1"/>
              </p:cNvSpPr>
              <p:nvPr/>
            </p:nvSpPr>
            <p:spPr bwMode="auto">
              <a:xfrm rot="2700000">
                <a:off x="2852" y="2908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2" name="Oval 30"/>
              <p:cNvSpPr>
                <a:spLocks noChangeArrowheads="1"/>
              </p:cNvSpPr>
              <p:nvPr/>
            </p:nvSpPr>
            <p:spPr bwMode="auto">
              <a:xfrm rot="2700000">
                <a:off x="2996" y="2956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3" name="Oval 31"/>
              <p:cNvSpPr>
                <a:spLocks noChangeArrowheads="1"/>
              </p:cNvSpPr>
              <p:nvPr/>
            </p:nvSpPr>
            <p:spPr bwMode="auto">
              <a:xfrm rot="2700000">
                <a:off x="3140" y="3004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4" name="Oval 32"/>
              <p:cNvSpPr>
                <a:spLocks noChangeArrowheads="1"/>
              </p:cNvSpPr>
              <p:nvPr/>
            </p:nvSpPr>
            <p:spPr bwMode="auto">
              <a:xfrm rot="2700000">
                <a:off x="3284" y="3052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5" name="Oval 33"/>
              <p:cNvSpPr>
                <a:spLocks noChangeArrowheads="1"/>
              </p:cNvSpPr>
              <p:nvPr/>
            </p:nvSpPr>
            <p:spPr bwMode="auto">
              <a:xfrm rot="2700000">
                <a:off x="3428" y="3100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6" name="Oval 34"/>
              <p:cNvSpPr>
                <a:spLocks noChangeArrowheads="1"/>
              </p:cNvSpPr>
              <p:nvPr/>
            </p:nvSpPr>
            <p:spPr bwMode="auto">
              <a:xfrm rot="2700000">
                <a:off x="1988" y="2620"/>
                <a:ext cx="142" cy="3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03" name="Line 35"/>
            <p:cNvSpPr>
              <a:spLocks noChangeShapeType="1"/>
            </p:cNvSpPr>
            <p:nvPr/>
          </p:nvSpPr>
          <p:spPr bwMode="auto">
            <a:xfrm>
              <a:off x="1857" y="1152"/>
              <a:ext cx="233" cy="192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Line 36"/>
            <p:cNvSpPr>
              <a:spLocks noChangeShapeType="1"/>
            </p:cNvSpPr>
            <p:nvPr/>
          </p:nvSpPr>
          <p:spPr bwMode="auto">
            <a:xfrm>
              <a:off x="1857" y="1200"/>
              <a:ext cx="407" cy="187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Line 37"/>
            <p:cNvSpPr>
              <a:spLocks noChangeShapeType="1"/>
            </p:cNvSpPr>
            <p:nvPr/>
          </p:nvSpPr>
          <p:spPr bwMode="auto">
            <a:xfrm flipH="1">
              <a:off x="984" y="2064"/>
              <a:ext cx="2270" cy="187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Line 38"/>
            <p:cNvSpPr>
              <a:spLocks noChangeShapeType="1"/>
            </p:cNvSpPr>
            <p:nvPr/>
          </p:nvSpPr>
          <p:spPr bwMode="auto">
            <a:xfrm flipH="1">
              <a:off x="1216" y="2064"/>
              <a:ext cx="2271" cy="187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Line 39"/>
            <p:cNvSpPr>
              <a:spLocks noChangeShapeType="1"/>
            </p:cNvSpPr>
            <p:nvPr/>
          </p:nvSpPr>
          <p:spPr bwMode="auto">
            <a:xfrm flipH="1" flipV="1">
              <a:off x="1915" y="3168"/>
              <a:ext cx="175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Line 40"/>
            <p:cNvSpPr>
              <a:spLocks noChangeShapeType="1"/>
            </p:cNvSpPr>
            <p:nvPr/>
          </p:nvSpPr>
          <p:spPr bwMode="auto">
            <a:xfrm flipH="1" flipV="1">
              <a:off x="2264" y="2880"/>
              <a:ext cx="175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Line 41"/>
            <p:cNvSpPr>
              <a:spLocks noChangeShapeType="1"/>
            </p:cNvSpPr>
            <p:nvPr/>
          </p:nvSpPr>
          <p:spPr bwMode="auto">
            <a:xfrm flipH="1" flipV="1">
              <a:off x="2614" y="2592"/>
              <a:ext cx="174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Line 42"/>
            <p:cNvSpPr>
              <a:spLocks noChangeShapeType="1"/>
            </p:cNvSpPr>
            <p:nvPr/>
          </p:nvSpPr>
          <p:spPr bwMode="auto">
            <a:xfrm flipH="1" flipV="1">
              <a:off x="1566" y="3456"/>
              <a:ext cx="174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Line 43"/>
            <p:cNvSpPr>
              <a:spLocks noChangeShapeType="1"/>
            </p:cNvSpPr>
            <p:nvPr/>
          </p:nvSpPr>
          <p:spPr bwMode="auto">
            <a:xfrm flipH="1" flipV="1">
              <a:off x="1216" y="3744"/>
              <a:ext cx="175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Line 44"/>
            <p:cNvSpPr>
              <a:spLocks noChangeShapeType="1"/>
            </p:cNvSpPr>
            <p:nvPr/>
          </p:nvSpPr>
          <p:spPr bwMode="auto">
            <a:xfrm flipH="1" flipV="1">
              <a:off x="2963" y="2304"/>
              <a:ext cx="175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Line 45"/>
            <p:cNvSpPr>
              <a:spLocks noChangeShapeType="1"/>
            </p:cNvSpPr>
            <p:nvPr/>
          </p:nvSpPr>
          <p:spPr bwMode="auto">
            <a:xfrm flipH="1" flipV="1">
              <a:off x="984" y="2976"/>
              <a:ext cx="1921" cy="57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Line 46"/>
            <p:cNvSpPr>
              <a:spLocks noChangeShapeType="1"/>
            </p:cNvSpPr>
            <p:nvPr/>
          </p:nvSpPr>
          <p:spPr bwMode="auto">
            <a:xfrm flipH="1">
              <a:off x="2788" y="3312"/>
              <a:ext cx="408" cy="33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Line 47"/>
            <p:cNvSpPr>
              <a:spLocks noChangeShapeType="1"/>
            </p:cNvSpPr>
            <p:nvPr/>
          </p:nvSpPr>
          <p:spPr bwMode="auto">
            <a:xfrm flipH="1">
              <a:off x="867" y="2688"/>
              <a:ext cx="466" cy="38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" name="Picture 7" descr="AV-6 1st Flt - EAFB in background_sm.jpg"/>
          <p:cNvPicPr>
            <a:picLocks noChangeAspect="1"/>
          </p:cNvPicPr>
          <p:nvPr/>
        </p:nvPicPr>
        <p:blipFill rotWithShape="1">
          <a:blip r:embed="rId5"/>
          <a:srcRect l="4399" t="22817" r="5105" b="18419"/>
          <a:stretch/>
        </p:blipFill>
        <p:spPr bwMode="auto">
          <a:xfrm flipH="1">
            <a:off x="35649693" y="9412288"/>
            <a:ext cx="3609809" cy="14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6830511" y="10403641"/>
            <a:ext cx="144372" cy="4410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 flipH="1" flipV="1">
            <a:off x="36912837" y="10433237"/>
            <a:ext cx="277887" cy="5538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0" name="Rectangle 318"/>
          <p:cNvSpPr>
            <a:spLocks noChangeArrowheads="1"/>
          </p:cNvSpPr>
          <p:nvPr/>
        </p:nvSpPr>
        <p:spPr bwMode="auto">
          <a:xfrm>
            <a:off x="27084338" y="5518151"/>
            <a:ext cx="7937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828800"/>
            <a:r>
              <a:rPr lang="en-US" sz="3200" i="1" dirty="0">
                <a:latin typeface="Arial" charset="0"/>
              </a:rPr>
              <a:t>W. Linwood </a:t>
            </a:r>
            <a:r>
              <a:rPr lang="en-US" sz="3200" i="1" dirty="0" smtClean="0">
                <a:latin typeface="Arial" charset="0"/>
              </a:rPr>
              <a:t>Jones and </a:t>
            </a:r>
            <a:r>
              <a:rPr lang="en-US" sz="3200" i="1" dirty="0">
                <a:latin typeface="Arial" charset="0"/>
              </a:rPr>
              <a:t>Cathy May</a:t>
            </a:r>
          </a:p>
          <a:p>
            <a:pPr algn="ctr" defTabSz="1828800"/>
            <a:r>
              <a:rPr lang="en-US" sz="3200" i="1" dirty="0">
                <a:latin typeface="Arial" charset="0"/>
              </a:rPr>
              <a:t>Central Florida Remote Sensing Laboratory</a:t>
            </a:r>
          </a:p>
          <a:p>
            <a:pPr algn="ctr" defTabSz="1828800"/>
            <a:r>
              <a:rPr lang="en-US" sz="3200" i="1" dirty="0">
                <a:latin typeface="Arial" charset="0"/>
              </a:rPr>
              <a:t>University of Central Florida</a:t>
            </a:r>
          </a:p>
        </p:txBody>
      </p:sp>
      <p:sp>
        <p:nvSpPr>
          <p:cNvPr id="2051" name="Rectangle 319"/>
          <p:cNvSpPr>
            <a:spLocks noChangeArrowheads="1"/>
          </p:cNvSpPr>
          <p:nvPr/>
        </p:nvSpPr>
        <p:spPr bwMode="auto">
          <a:xfrm>
            <a:off x="34683254" y="5465764"/>
            <a:ext cx="86642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44650" indent="-1644650" algn="ctr" defTabSz="4387850"/>
            <a:r>
              <a:rPr lang="en-US" sz="3200" i="1" dirty="0">
                <a:latin typeface="Arial" charset="0"/>
              </a:rPr>
              <a:t>Christopher S. </a:t>
            </a:r>
            <a:r>
              <a:rPr lang="en-US" sz="3200" i="1" dirty="0" smtClean="0">
                <a:latin typeface="Arial" charset="0"/>
              </a:rPr>
              <a:t>Ruf</a:t>
            </a:r>
            <a:endParaRPr lang="en-US" sz="3200" i="1" baseline="30000" dirty="0">
              <a:latin typeface="Arial" charset="0"/>
            </a:endParaRPr>
          </a:p>
          <a:p>
            <a:pPr marL="1644650" indent="-1644650" algn="ctr" defTabSz="4387850"/>
            <a:r>
              <a:rPr lang="en-US" sz="3200" i="1" dirty="0">
                <a:latin typeface="Arial" charset="0"/>
              </a:rPr>
              <a:t>Space Physics Research Laboratory, </a:t>
            </a:r>
          </a:p>
          <a:p>
            <a:pPr marL="1644650" indent="-1644650" algn="ctr" defTabSz="4387850"/>
            <a:r>
              <a:rPr lang="en-US" sz="3200" i="1" dirty="0" smtClean="0">
                <a:latin typeface="Arial" charset="0"/>
              </a:rPr>
              <a:t>University </a:t>
            </a:r>
            <a:r>
              <a:rPr lang="en-US" sz="3200" i="1" dirty="0">
                <a:latin typeface="Arial" charset="0"/>
              </a:rPr>
              <a:t>of </a:t>
            </a:r>
            <a:r>
              <a:rPr lang="en-US" sz="3200" i="1" dirty="0" smtClean="0">
                <a:latin typeface="Arial" charset="0"/>
              </a:rPr>
              <a:t>Michigan</a:t>
            </a:r>
            <a:endParaRPr lang="en-US" sz="3200" i="1" dirty="0">
              <a:latin typeface="Arial" charset="0"/>
            </a:endParaRPr>
          </a:p>
        </p:txBody>
      </p:sp>
      <p:sp>
        <p:nvSpPr>
          <p:cNvPr id="2052" name="Rectangle 321"/>
          <p:cNvSpPr>
            <a:spLocks noChangeArrowheads="1"/>
          </p:cNvSpPr>
          <p:nvPr/>
        </p:nvSpPr>
        <p:spPr bwMode="auto">
          <a:xfrm>
            <a:off x="1100130" y="315913"/>
            <a:ext cx="3586368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200" dirty="0"/>
              <a:t>Observations of C-Band Brightness Temperature from the Hurricane Imaging Radiometer (HIRAD) </a:t>
            </a:r>
            <a:r>
              <a:rPr lang="en-US" sz="7200" dirty="0" smtClean="0"/>
              <a:t>on-board the NASA WB-57 during </a:t>
            </a:r>
            <a:r>
              <a:rPr lang="en-US" sz="7200" dirty="0"/>
              <a:t>GRIP in Hurricanes Earl And Karl (2010) </a:t>
            </a:r>
          </a:p>
        </p:txBody>
      </p:sp>
      <p:sp>
        <p:nvSpPr>
          <p:cNvPr id="2055" name="Rectangle 456"/>
          <p:cNvSpPr>
            <a:spLocks noChangeArrowheads="1"/>
          </p:cNvSpPr>
          <p:nvPr/>
        </p:nvSpPr>
        <p:spPr bwMode="auto">
          <a:xfrm>
            <a:off x="29194125" y="7986713"/>
            <a:ext cx="12277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828800"/>
            <a:r>
              <a:rPr lang="en-US"/>
              <a:t> </a:t>
            </a:r>
            <a:r>
              <a:rPr lang="en-US">
                <a:latin typeface="Arial" charset="0"/>
              </a:rPr>
              <a:t>HIRAD Technology Investment Roadmap</a:t>
            </a:r>
          </a:p>
        </p:txBody>
      </p:sp>
      <p:sp>
        <p:nvSpPr>
          <p:cNvPr id="2056" name="Rectangle 457"/>
          <p:cNvSpPr>
            <a:spLocks noChangeArrowheads="1"/>
          </p:cNvSpPr>
          <p:nvPr/>
        </p:nvSpPr>
        <p:spPr bwMode="auto">
          <a:xfrm>
            <a:off x="27084338" y="8875713"/>
            <a:ext cx="16414750" cy="706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568"/>
          <p:cNvSpPr>
            <a:spLocks noChangeArrowheads="1"/>
          </p:cNvSpPr>
          <p:nvPr/>
        </p:nvSpPr>
        <p:spPr bwMode="auto">
          <a:xfrm>
            <a:off x="8345488" y="20791488"/>
            <a:ext cx="10155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387850"/>
            <a:r>
              <a:rPr lang="en-US" dirty="0">
                <a:solidFill>
                  <a:schemeClr val="tx2"/>
                </a:solidFill>
                <a:latin typeface="Arial" charset="0"/>
              </a:rPr>
              <a:t>Earl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Flight: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1-2 Sept 2010</a:t>
            </a:r>
          </a:p>
        </p:txBody>
      </p:sp>
      <p:sp>
        <p:nvSpPr>
          <p:cNvPr id="2062" name="Rectangle 592"/>
          <p:cNvSpPr>
            <a:spLocks noChangeArrowheads="1"/>
          </p:cNvSpPr>
          <p:nvPr/>
        </p:nvSpPr>
        <p:spPr bwMode="auto">
          <a:xfrm>
            <a:off x="28570238" y="17086263"/>
            <a:ext cx="14922500" cy="146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3" name="Rectangle 318"/>
          <p:cNvSpPr>
            <a:spLocks noChangeArrowheads="1"/>
          </p:cNvSpPr>
          <p:nvPr/>
        </p:nvSpPr>
        <p:spPr bwMode="auto">
          <a:xfrm>
            <a:off x="7285" y="5359779"/>
            <a:ext cx="103505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Arial" charset="0"/>
              </a:rPr>
              <a:t>Timothy </a:t>
            </a:r>
            <a:r>
              <a:rPr lang="en-US" sz="3200" i="1" dirty="0" smtClean="0">
                <a:latin typeface="Arial" charset="0"/>
              </a:rPr>
              <a:t>Miller, </a:t>
            </a:r>
            <a:r>
              <a:rPr lang="en-US" sz="3200" i="1" dirty="0">
                <a:latin typeface="Arial" charset="0"/>
              </a:rPr>
              <a:t>Mark James, J. Brent Roberts</a:t>
            </a:r>
            <a:r>
              <a:rPr lang="en-US" sz="3200" i="1" dirty="0" smtClean="0">
                <a:latin typeface="Arial" charset="0"/>
              </a:rPr>
              <a:t>,</a:t>
            </a:r>
          </a:p>
          <a:p>
            <a:pPr algn="ctr"/>
            <a:r>
              <a:rPr lang="en-US" sz="3200" i="1" dirty="0">
                <a:latin typeface="Arial" charset="0"/>
              </a:rPr>
              <a:t>Sayak </a:t>
            </a:r>
            <a:r>
              <a:rPr lang="en-US" sz="3200" i="1" dirty="0" smtClean="0">
                <a:latin typeface="Arial" charset="0"/>
              </a:rPr>
              <a:t>Biswas </a:t>
            </a:r>
            <a:r>
              <a:rPr lang="en-US" sz="3200" i="1" dirty="0">
                <a:latin typeface="Arial" charset="0"/>
              </a:rPr>
              <a:t>and Courtney Buckley</a:t>
            </a:r>
          </a:p>
          <a:p>
            <a:pPr algn="ctr"/>
            <a:r>
              <a:rPr lang="en-US" sz="3200" i="1" dirty="0">
                <a:latin typeface="Arial" charset="0"/>
              </a:rPr>
              <a:t>NASA Marshall Space Flight </a:t>
            </a:r>
            <a:r>
              <a:rPr lang="en-US" sz="3200" i="1" dirty="0" smtClean="0">
                <a:latin typeface="Arial" charset="0"/>
              </a:rPr>
              <a:t>Center</a:t>
            </a:r>
            <a:endParaRPr lang="en-US" sz="3200" i="1" dirty="0">
              <a:latin typeface="Arial" charset="0"/>
            </a:endParaRPr>
          </a:p>
        </p:txBody>
      </p:sp>
      <p:sp>
        <p:nvSpPr>
          <p:cNvPr id="2064" name="Rectangle 318"/>
          <p:cNvSpPr>
            <a:spLocks noChangeArrowheads="1"/>
          </p:cNvSpPr>
          <p:nvPr/>
        </p:nvSpPr>
        <p:spPr bwMode="auto">
          <a:xfrm>
            <a:off x="8831263" y="5389563"/>
            <a:ext cx="110680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dirty="0">
                <a:latin typeface="Arial" charset="0"/>
              </a:rPr>
              <a:t>Eric Uhlhorn</a:t>
            </a:r>
          </a:p>
          <a:p>
            <a:pPr algn="ctr"/>
            <a:r>
              <a:rPr lang="en-US" sz="3200" i="1" dirty="0">
                <a:latin typeface="Arial" charset="0"/>
              </a:rPr>
              <a:t>Atlantic Oceanographic and Meteorological</a:t>
            </a:r>
          </a:p>
          <a:p>
            <a:pPr algn="ctr"/>
            <a:r>
              <a:rPr lang="en-US" sz="3200" i="1" dirty="0">
                <a:latin typeface="Arial" charset="0"/>
              </a:rPr>
              <a:t> Laboratory  (AOML)</a:t>
            </a:r>
          </a:p>
          <a:p>
            <a:pPr algn="ctr"/>
            <a:endParaRPr lang="en-US" sz="3200" i="1" dirty="0">
              <a:latin typeface="Arial" charset="0"/>
            </a:endParaRPr>
          </a:p>
        </p:txBody>
      </p:sp>
      <p:sp>
        <p:nvSpPr>
          <p:cNvPr id="2065" name="Rectangle 318"/>
          <p:cNvSpPr>
            <a:spLocks noChangeArrowheads="1"/>
          </p:cNvSpPr>
          <p:nvPr/>
        </p:nvSpPr>
        <p:spPr bwMode="auto">
          <a:xfrm>
            <a:off x="17464529" y="5389563"/>
            <a:ext cx="110680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dirty="0">
                <a:latin typeface="Arial" charset="0"/>
              </a:rPr>
              <a:t>Peter Black</a:t>
            </a:r>
          </a:p>
          <a:p>
            <a:pPr algn="ctr"/>
            <a:r>
              <a:rPr lang="en-US" sz="3200" i="1" dirty="0">
                <a:latin typeface="Arial" charset="0"/>
              </a:rPr>
              <a:t>SAIC, </a:t>
            </a:r>
            <a:r>
              <a:rPr lang="en-US" sz="3200" i="1" dirty="0" err="1">
                <a:latin typeface="Arial" charset="0"/>
              </a:rPr>
              <a:t>Inc</a:t>
            </a:r>
            <a:r>
              <a:rPr lang="en-US" sz="3200" i="1" dirty="0">
                <a:latin typeface="Arial" charset="0"/>
              </a:rPr>
              <a:t> at NRL/ </a:t>
            </a:r>
          </a:p>
          <a:p>
            <a:pPr algn="ctr"/>
            <a:r>
              <a:rPr lang="en-US" sz="3200" i="1" dirty="0">
                <a:latin typeface="Arial" charset="0"/>
              </a:rPr>
              <a:t>Marine Meteorology Division</a:t>
            </a:r>
          </a:p>
        </p:txBody>
      </p:sp>
      <p:sp>
        <p:nvSpPr>
          <p:cNvPr id="2069" name="Rectangle 3"/>
          <p:cNvSpPr>
            <a:spLocks noChangeArrowheads="1"/>
          </p:cNvSpPr>
          <p:nvPr/>
        </p:nvSpPr>
        <p:spPr bwMode="auto">
          <a:xfrm>
            <a:off x="31385669" y="14054138"/>
            <a:ext cx="3892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HIRAD first flight- 2010: NASA GRIP- Genesis and Rapid Intensification Project (WB-57</a:t>
            </a:r>
            <a:r>
              <a:rPr lang="en-US" sz="2400" dirty="0">
                <a:latin typeface="Century Gothic" pitchFamily="34" charset="0"/>
              </a:rPr>
              <a:t>)</a:t>
            </a:r>
          </a:p>
        </p:txBody>
      </p:sp>
      <p:sp>
        <p:nvSpPr>
          <p:cNvPr id="2070" name="TextBox 222"/>
          <p:cNvSpPr txBox="1">
            <a:spLocks noChangeArrowheads="1"/>
          </p:cNvSpPr>
          <p:nvPr/>
        </p:nvSpPr>
        <p:spPr bwMode="auto">
          <a:xfrm>
            <a:off x="268780" y="20699475"/>
            <a:ext cx="87753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400" dirty="0">
                <a:latin typeface="Arial" charset="0"/>
              </a:rPr>
              <a:t>Earl and Karl </a:t>
            </a:r>
            <a:r>
              <a:rPr lang="en-US" sz="4400" dirty="0" smtClean="0">
                <a:latin typeface="Arial" charset="0"/>
              </a:rPr>
              <a:t>Storm Tracks: HIRAD WB-57 Flight Locations</a:t>
            </a:r>
            <a:endParaRPr lang="en-US" sz="4400" dirty="0">
              <a:latin typeface="Arial" charset="0"/>
            </a:endParaRPr>
          </a:p>
        </p:txBody>
      </p:sp>
      <p:sp>
        <p:nvSpPr>
          <p:cNvPr id="2071" name="TextBox 223"/>
          <p:cNvSpPr txBox="1">
            <a:spLocks noChangeArrowheads="1"/>
          </p:cNvSpPr>
          <p:nvPr/>
        </p:nvSpPr>
        <p:spPr bwMode="auto">
          <a:xfrm>
            <a:off x="28403550" y="16005175"/>
            <a:ext cx="144922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Karl 16 Sept 2010</a:t>
            </a:r>
          </a:p>
        </p:txBody>
      </p:sp>
      <p:pic>
        <p:nvPicPr>
          <p:cNvPr id="2072" name="Picture 5" descr="C:\My Stuff\My Work\Documents\IHC 2009\figures\(T) Logo2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63" y="2754313"/>
            <a:ext cx="252571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138" descr="SAIC_logo_06_BW_l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38" y="2722563"/>
            <a:ext cx="48863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313" descr="CFRSL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550" y="2868613"/>
            <a:ext cx="20177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148" descr="NRL_MRY_blue_gold_3d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613" y="2811463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5" descr="C:\My Stuff\My Work\Documents\IHC 2009\figures\NASA_logo_Trans.gif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2897188"/>
            <a:ext cx="253841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6" descr="C:\My Stuff\My Work\Documents\IHC 2009\figures\(T) NOAA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363" y="2811463"/>
            <a:ext cx="26431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Rectangle 51"/>
          <p:cNvSpPr>
            <a:spLocks noChangeArrowheads="1"/>
          </p:cNvSpPr>
          <p:nvPr/>
        </p:nvSpPr>
        <p:spPr bwMode="auto">
          <a:xfrm>
            <a:off x="35134483" y="14620888"/>
            <a:ext cx="4760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Next up: NASA Hurricane and Severe Storm Sentinel (HS3) mission 2012-14 (Global </a:t>
            </a:r>
            <a:r>
              <a:rPr lang="en-US" sz="2400" dirty="0">
                <a:latin typeface="Century Gothic" pitchFamily="34" charset="0"/>
              </a:rPr>
              <a:t>Hawk)</a:t>
            </a:r>
          </a:p>
        </p:txBody>
      </p:sp>
      <p:pic>
        <p:nvPicPr>
          <p:cNvPr id="2079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0"/>
          <a:stretch>
            <a:fillRect/>
          </a:stretch>
        </p:blipFill>
        <p:spPr bwMode="auto">
          <a:xfrm>
            <a:off x="31586488" y="9283700"/>
            <a:ext cx="345281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14"/>
          <p:cNvSpPr txBox="1">
            <a:spLocks noChangeArrowheads="1"/>
          </p:cNvSpPr>
          <p:nvPr/>
        </p:nvSpPr>
        <p:spPr bwMode="auto">
          <a:xfrm>
            <a:off x="19031971" y="27479104"/>
            <a:ext cx="9371579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Key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features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radar and HIRAD comparison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right):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yewall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dBZ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HIRAD Tb maxima are located in left-front quadrant. This, together with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eyewall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right-rear quadrant, suggest easterly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environmental shear.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Partial outer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concentric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eyewall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suggested equally well in radar and HIRAD images, as is outer principal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rainband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22" name="Group 14"/>
          <p:cNvGrpSpPr>
            <a:grpSpLocks/>
          </p:cNvGrpSpPr>
          <p:nvPr/>
        </p:nvGrpSpPr>
        <p:grpSpPr bwMode="auto">
          <a:xfrm>
            <a:off x="27249438" y="9283700"/>
            <a:ext cx="4021137" cy="4408488"/>
            <a:chOff x="39699277" y="12526719"/>
            <a:chExt cx="3695700" cy="3367586"/>
          </a:xfrm>
        </p:grpSpPr>
        <p:grpSp>
          <p:nvGrpSpPr>
            <p:cNvPr id="2191" name="Group 6"/>
            <p:cNvGrpSpPr>
              <a:grpSpLocks/>
            </p:cNvGrpSpPr>
            <p:nvPr/>
          </p:nvGrpSpPr>
          <p:grpSpPr bwMode="auto">
            <a:xfrm>
              <a:off x="39699277" y="12526719"/>
              <a:ext cx="3695700" cy="3367586"/>
              <a:chOff x="39758542" y="12638080"/>
              <a:chExt cx="3695700" cy="3367586"/>
            </a:xfrm>
          </p:grpSpPr>
          <p:pic>
            <p:nvPicPr>
              <p:cNvPr id="2195" name="Picture 177" descr="C:\Users\black\Desktop\seastate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30673"/>
              <a:stretch>
                <a:fillRect/>
              </a:stretch>
            </p:blipFill>
            <p:spPr bwMode="auto">
              <a:xfrm>
                <a:off x="39758542" y="13496434"/>
                <a:ext cx="3695700" cy="250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6" name="Picture 8" descr="wc130j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68861" y="12638080"/>
                <a:ext cx="3658791" cy="164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192" name="Straight Connector 8"/>
            <p:cNvCxnSpPr>
              <a:cxnSpLocks noChangeShapeType="1"/>
              <a:endCxn id="2194" idx="2"/>
            </p:cNvCxnSpPr>
            <p:nvPr/>
          </p:nvCxnSpPr>
          <p:spPr bwMode="auto">
            <a:xfrm flipH="1">
              <a:off x="41049853" y="13692188"/>
              <a:ext cx="309463" cy="149028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3" name="Straight Connector 185"/>
            <p:cNvCxnSpPr>
              <a:cxnSpLocks noChangeShapeType="1"/>
            </p:cNvCxnSpPr>
            <p:nvPr/>
          </p:nvCxnSpPr>
          <p:spPr bwMode="auto">
            <a:xfrm>
              <a:off x="41351894" y="13669582"/>
              <a:ext cx="345119" cy="15128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94" name="Oval 10"/>
            <p:cNvSpPr>
              <a:spLocks noChangeArrowheads="1"/>
            </p:cNvSpPr>
            <p:nvPr/>
          </p:nvSpPr>
          <p:spPr bwMode="auto">
            <a:xfrm>
              <a:off x="41049853" y="15058041"/>
              <a:ext cx="623490" cy="24885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828800"/>
              <a:endParaRPr lang="en-US"/>
            </a:p>
          </p:txBody>
        </p:sp>
      </p:grpSp>
      <p:sp>
        <p:nvSpPr>
          <p:cNvPr id="2123" name="TextBox 21"/>
          <p:cNvSpPr txBox="1">
            <a:spLocks noChangeArrowheads="1"/>
          </p:cNvSpPr>
          <p:nvPr/>
        </p:nvSpPr>
        <p:spPr bwMode="auto">
          <a:xfrm>
            <a:off x="26940310" y="13707964"/>
            <a:ext cx="4432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400" dirty="0">
                <a:latin typeface="Century Gothic" pitchFamily="34" charset="0"/>
              </a:rPr>
              <a:t>Operational use of SFMR for Ocean Surface Wind Speed and Rain </a:t>
            </a:r>
            <a:r>
              <a:rPr lang="en-US" sz="2400" dirty="0" smtClean="0">
                <a:latin typeface="Century Gothic" pitchFamily="34" charset="0"/>
              </a:rPr>
              <a:t>Rate since 2002 &amp; since 1980 NASA </a:t>
            </a:r>
            <a:r>
              <a:rPr lang="en-US" sz="2400" dirty="0" err="1" smtClean="0">
                <a:latin typeface="Century Gothic" pitchFamily="34" charset="0"/>
              </a:rPr>
              <a:t>LaRC</a:t>
            </a:r>
            <a:r>
              <a:rPr lang="en-US" sz="2400" dirty="0" smtClean="0">
                <a:latin typeface="Century Gothic" pitchFamily="34" charset="0"/>
              </a:rPr>
              <a:t>  AFE/RADSCAT flights </a:t>
            </a:r>
            <a:endParaRPr lang="en-US" sz="2400" dirty="0">
              <a:latin typeface="Century Gothic" pitchFamily="34" charset="0"/>
            </a:endParaRPr>
          </a:p>
          <a:p>
            <a:pPr algn="ctr" eaLnBrk="1" hangingPunct="1"/>
            <a:r>
              <a:rPr lang="en-US" sz="2400" dirty="0">
                <a:latin typeface="Century Gothic" pitchFamily="34" charset="0"/>
              </a:rPr>
              <a:t>(AF WC-130J, NOAA WP-3D)</a:t>
            </a:r>
          </a:p>
        </p:txBody>
      </p:sp>
      <p:sp>
        <p:nvSpPr>
          <p:cNvPr id="2124" name="Text Box 5"/>
          <p:cNvSpPr txBox="1">
            <a:spLocks noChangeArrowheads="1"/>
          </p:cNvSpPr>
          <p:nvPr/>
        </p:nvSpPr>
        <p:spPr bwMode="auto">
          <a:xfrm>
            <a:off x="39555107" y="14624560"/>
            <a:ext cx="402939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Century Gothic" pitchFamily="34" charset="0"/>
              </a:rPr>
              <a:t>Improved Hurricane </a:t>
            </a:r>
            <a:r>
              <a:rPr lang="en-US" sz="2400" dirty="0" smtClean="0">
                <a:latin typeface="Century Gothic" pitchFamily="34" charset="0"/>
              </a:rPr>
              <a:t>Ocean </a:t>
            </a:r>
            <a:r>
              <a:rPr lang="en-US" sz="2400" dirty="0">
                <a:latin typeface="Century Gothic" pitchFamily="34" charset="0"/>
              </a:rPr>
              <a:t>Surface Vector Winds and Rain Rate</a:t>
            </a:r>
          </a:p>
        </p:txBody>
      </p:sp>
      <p:sp>
        <p:nvSpPr>
          <p:cNvPr id="2125" name="Text Box 2"/>
          <p:cNvSpPr txBox="1">
            <a:spLocks noChangeArrowheads="1"/>
          </p:cNvSpPr>
          <p:nvPr/>
        </p:nvSpPr>
        <p:spPr bwMode="auto">
          <a:xfrm>
            <a:off x="39406830" y="8893176"/>
            <a:ext cx="4221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Century Gothic" pitchFamily="34" charset="0"/>
              </a:rPr>
              <a:t>Technology Transfer: Operational Tropical Cyclone </a:t>
            </a:r>
            <a:r>
              <a:rPr lang="en-US" sz="2400" dirty="0" smtClean="0">
                <a:latin typeface="Century Gothic" pitchFamily="34" charset="0"/>
              </a:rPr>
              <a:t>Reconnaissance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2126" name="Right Arrow 22"/>
          <p:cNvSpPr>
            <a:spLocks noChangeArrowheads="1"/>
          </p:cNvSpPr>
          <p:nvPr/>
        </p:nvSpPr>
        <p:spPr bwMode="auto">
          <a:xfrm>
            <a:off x="30624463" y="10387013"/>
            <a:ext cx="1784350" cy="354012"/>
          </a:xfrm>
          <a:prstGeom prst="rightArrow">
            <a:avLst>
              <a:gd name="adj1" fmla="val 50000"/>
              <a:gd name="adj2" fmla="val 501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828800"/>
            <a:endParaRPr lang="en-US"/>
          </a:p>
        </p:txBody>
      </p:sp>
      <p:sp>
        <p:nvSpPr>
          <p:cNvPr id="2127" name="Right Arrow 202"/>
          <p:cNvSpPr>
            <a:spLocks noChangeArrowheads="1"/>
          </p:cNvSpPr>
          <p:nvPr/>
        </p:nvSpPr>
        <p:spPr bwMode="auto">
          <a:xfrm>
            <a:off x="34337625" y="10809288"/>
            <a:ext cx="1784350" cy="355600"/>
          </a:xfrm>
          <a:prstGeom prst="rightArrow">
            <a:avLst>
              <a:gd name="adj1" fmla="val 50000"/>
              <a:gd name="adj2" fmla="val 499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828800"/>
            <a:endParaRPr lang="en-US"/>
          </a:p>
        </p:txBody>
      </p:sp>
      <p:sp>
        <p:nvSpPr>
          <p:cNvPr id="2128" name="Right Arrow 203"/>
          <p:cNvSpPr>
            <a:spLocks noChangeArrowheads="1"/>
          </p:cNvSpPr>
          <p:nvPr/>
        </p:nvSpPr>
        <p:spPr bwMode="auto">
          <a:xfrm>
            <a:off x="38500636" y="11476037"/>
            <a:ext cx="1784350" cy="355600"/>
          </a:xfrm>
          <a:prstGeom prst="rightArrow">
            <a:avLst>
              <a:gd name="adj1" fmla="val 50000"/>
              <a:gd name="adj2" fmla="val 499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828800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82625" y="22157137"/>
            <a:ext cx="7693025" cy="10379075"/>
            <a:chOff x="682625" y="21944013"/>
            <a:chExt cx="7693025" cy="10379075"/>
          </a:xfrm>
        </p:grpSpPr>
        <p:sp>
          <p:nvSpPr>
            <p:cNvPr id="2061" name="Rectangle 591"/>
            <p:cNvSpPr>
              <a:spLocks noChangeArrowheads="1"/>
            </p:cNvSpPr>
            <p:nvPr/>
          </p:nvSpPr>
          <p:spPr bwMode="auto">
            <a:xfrm>
              <a:off x="682625" y="21944013"/>
              <a:ext cx="7693025" cy="10379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0" name="Group 29"/>
            <p:cNvGrpSpPr>
              <a:grpSpLocks/>
            </p:cNvGrpSpPr>
            <p:nvPr/>
          </p:nvGrpSpPr>
          <p:grpSpPr bwMode="auto">
            <a:xfrm>
              <a:off x="846138" y="22232938"/>
              <a:ext cx="7408862" cy="10006487"/>
              <a:chOff x="845820" y="22232797"/>
              <a:chExt cx="7409012" cy="10005855"/>
            </a:xfrm>
          </p:grpSpPr>
          <p:grpSp>
            <p:nvGrpSpPr>
              <p:cNvPr id="2161" name="Group 28"/>
              <p:cNvGrpSpPr>
                <a:grpSpLocks/>
              </p:cNvGrpSpPr>
              <p:nvPr/>
            </p:nvGrpSpPr>
            <p:grpSpPr bwMode="auto">
              <a:xfrm>
                <a:off x="845821" y="22232797"/>
                <a:ext cx="7409010" cy="5113414"/>
                <a:chOff x="845821" y="22232797"/>
                <a:chExt cx="7409010" cy="5113414"/>
              </a:xfrm>
            </p:grpSpPr>
            <p:grpSp>
              <p:nvGrpSpPr>
                <p:cNvPr id="2176" name="Group 211"/>
                <p:cNvGrpSpPr>
                  <a:grpSpLocks/>
                </p:cNvGrpSpPr>
                <p:nvPr/>
              </p:nvGrpSpPr>
              <p:grpSpPr bwMode="auto">
                <a:xfrm>
                  <a:off x="845821" y="22232797"/>
                  <a:ext cx="7409010" cy="5113414"/>
                  <a:chOff x="780719" y="1211179"/>
                  <a:chExt cx="7409010" cy="5582653"/>
                </a:xfrm>
              </p:grpSpPr>
              <p:grpSp>
                <p:nvGrpSpPr>
                  <p:cNvPr id="2179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780719" y="1211179"/>
                    <a:ext cx="7409010" cy="5582653"/>
                    <a:chOff x="1300204" y="3593432"/>
                    <a:chExt cx="3585255" cy="2883568"/>
                  </a:xfrm>
                </p:grpSpPr>
                <p:pic>
                  <p:nvPicPr>
                    <p:cNvPr id="2181" name="Picture 3"/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8467" r="46729"/>
                    <a:stretch>
                      <a:fillRect/>
                    </a:stretch>
                  </p:blipFill>
                  <p:spPr bwMode="auto">
                    <a:xfrm>
                      <a:off x="1300204" y="3593432"/>
                      <a:ext cx="3585255" cy="28835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16" name="Isosceles Triangle 215"/>
                    <p:cNvSpPr/>
                    <p:nvPr/>
                  </p:nvSpPr>
                  <p:spPr>
                    <a:xfrm>
                      <a:off x="2433319" y="4506505"/>
                      <a:ext cx="203577" cy="111896"/>
                    </a:xfrm>
                    <a:prstGeom prst="triangl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17" name="Text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6896" y="4372230"/>
                      <a:ext cx="962572" cy="2595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HIRAD flight</a:t>
                      </a:r>
                    </a:p>
                  </p:txBody>
                </p:sp>
              </p:grpSp>
              <p:sp>
                <p:nvSpPr>
                  <p:cNvPr id="2180" name="TextBox 2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7165" y="1531850"/>
                    <a:ext cx="3339444" cy="7055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sz="3600" dirty="0">
                        <a:latin typeface="Arial" pitchFamily="34" charset="0"/>
                        <a:cs typeface="Arial" pitchFamily="34" charset="0"/>
                      </a:rPr>
                      <a:t>Hurricane Earl</a:t>
                    </a: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085973" y="24328165"/>
                  <a:ext cx="851532" cy="46163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Sept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956231" y="25207584"/>
                  <a:ext cx="782603" cy="46163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Aug</a:t>
                  </a:r>
                </a:p>
              </p:txBody>
            </p:sp>
          </p:grpSp>
          <p:grpSp>
            <p:nvGrpSpPr>
              <p:cNvPr id="2162" name="Group 229"/>
              <p:cNvGrpSpPr>
                <a:grpSpLocks/>
              </p:cNvGrpSpPr>
              <p:nvPr/>
            </p:nvGrpSpPr>
            <p:grpSpPr bwMode="auto">
              <a:xfrm>
                <a:off x="845820" y="27133459"/>
                <a:ext cx="7409012" cy="5105193"/>
                <a:chOff x="20547" y="1136723"/>
                <a:chExt cx="8943474" cy="5448353"/>
              </a:xfrm>
            </p:grpSpPr>
            <p:grpSp>
              <p:nvGrpSpPr>
                <p:cNvPr id="2163" name="Group 230"/>
                <p:cNvGrpSpPr>
                  <a:grpSpLocks/>
                </p:cNvGrpSpPr>
                <p:nvPr/>
              </p:nvGrpSpPr>
              <p:grpSpPr bwMode="auto">
                <a:xfrm>
                  <a:off x="20547" y="1136723"/>
                  <a:ext cx="8943474" cy="5346701"/>
                  <a:chOff x="1104900" y="1511300"/>
                  <a:chExt cx="5103395" cy="2924342"/>
                </a:xfrm>
              </p:grpSpPr>
              <p:pic>
                <p:nvPicPr>
                  <p:cNvPr id="2166" name="Picture 3"/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7596" b="45306"/>
                  <a:stretch>
                    <a:fillRect/>
                  </a:stretch>
                </p:blipFill>
                <p:spPr bwMode="auto">
                  <a:xfrm>
                    <a:off x="1104900" y="1511300"/>
                    <a:ext cx="5103395" cy="2924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5" name="Isosceles Triangle 234"/>
                  <p:cNvSpPr/>
                  <p:nvPr/>
                </p:nvSpPr>
                <p:spPr>
                  <a:xfrm>
                    <a:off x="5828849" y="4152762"/>
                    <a:ext cx="254787" cy="139913"/>
                  </a:xfrm>
                  <a:prstGeom prst="triangle">
                    <a:avLst/>
                  </a:prstGeom>
                  <a:solidFill>
                    <a:srgbClr val="00009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Isosceles Triangle 235"/>
                  <p:cNvSpPr/>
                  <p:nvPr/>
                </p:nvSpPr>
                <p:spPr>
                  <a:xfrm>
                    <a:off x="3259108" y="3024191"/>
                    <a:ext cx="253694" cy="139913"/>
                  </a:xfrm>
                  <a:prstGeom prst="triangle">
                    <a:avLst/>
                  </a:prstGeom>
                  <a:solidFill>
                    <a:srgbClr val="000090"/>
                  </a:solidFill>
                  <a:ln>
                    <a:solidFill>
                      <a:srgbClr val="00009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Isosceles Triangle 236"/>
                  <p:cNvSpPr/>
                  <p:nvPr/>
                </p:nvSpPr>
                <p:spPr>
                  <a:xfrm>
                    <a:off x="2577853" y="2953771"/>
                    <a:ext cx="254787" cy="139913"/>
                  </a:xfrm>
                  <a:prstGeom prst="triangle">
                    <a:avLst/>
                  </a:prstGeom>
                  <a:solidFill>
                    <a:srgbClr val="00009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0" name="Text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8266" y="2181945"/>
                    <a:ext cx="1946900" cy="3413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sz="3200" dirty="0">
                        <a:latin typeface="Arial" pitchFamily="34" charset="0"/>
                        <a:cs typeface="Arial" pitchFamily="34" charset="0"/>
                      </a:rPr>
                      <a:t>HIRAD flights</a:t>
                    </a:r>
                  </a:p>
                </p:txBody>
              </p:sp>
              <p:cxnSp>
                <p:nvCxnSpPr>
                  <p:cNvPr id="2171" name="Straight Arrow Connector 2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52175" y="2501784"/>
                    <a:ext cx="277373" cy="52240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172" name="Straight Arrow Connector 239"/>
                  <p:cNvCxnSpPr>
                    <a:cxnSpLocks noChangeShapeType="1"/>
                    <a:endCxn id="237" idx="5"/>
                  </p:cNvCxnSpPr>
                  <p:nvPr/>
                </p:nvCxnSpPr>
                <p:spPr bwMode="auto">
                  <a:xfrm flipH="1">
                    <a:off x="2768600" y="2464532"/>
                    <a:ext cx="581054" cy="559656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173" name="Straight Arrow Connector 2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55907" y="2501784"/>
                    <a:ext cx="1639867" cy="164270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174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218323" y="2992949"/>
                    <a:ext cx="335630" cy="299304"/>
                  </a:xfrm>
                  <a:prstGeom prst="ellips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800">
                      <a:latin typeface="Arial" charset="0"/>
                    </a:endParaRPr>
                  </a:p>
                </p:txBody>
              </p:sp>
              <p:sp>
                <p:nvSpPr>
                  <p:cNvPr id="2175" name="TextBox 2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151" y="3239453"/>
                    <a:ext cx="88197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sz="1400"/>
                      <a:t>Best day</a:t>
                    </a:r>
                  </a:p>
                </p:txBody>
              </p:sp>
            </p:grpSp>
            <p:sp>
              <p:nvSpPr>
                <p:cNvPr id="2164" name="TextBox 231"/>
                <p:cNvSpPr txBox="1">
                  <a:spLocks noChangeArrowheads="1"/>
                </p:cNvSpPr>
                <p:nvPr/>
              </p:nvSpPr>
              <p:spPr bwMode="auto">
                <a:xfrm>
                  <a:off x="1037148" y="5606220"/>
                  <a:ext cx="4500490" cy="6897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3600" dirty="0" smtClean="0">
                      <a:latin typeface="Arial" pitchFamily="34" charset="0"/>
                      <a:cs typeface="Arial" pitchFamily="34" charset="0"/>
                    </a:rPr>
                    <a:t>Hurricane Karl</a:t>
                  </a:r>
                  <a:endParaRPr lang="en-US" sz="3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65" name="TextBox 232"/>
                <p:cNvSpPr txBox="1">
                  <a:spLocks noChangeArrowheads="1"/>
                </p:cNvSpPr>
                <p:nvPr/>
              </p:nvSpPr>
              <p:spPr bwMode="auto">
                <a:xfrm>
                  <a:off x="7548534" y="6092410"/>
                  <a:ext cx="1027891" cy="492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Sept</a:t>
                  </a:r>
                </a:p>
              </p:txBody>
            </p:sp>
          </p:grpSp>
        </p:grpSp>
      </p:grpSp>
      <p:sp>
        <p:nvSpPr>
          <p:cNvPr id="2131" name="TextBox 30"/>
          <p:cNvSpPr txBox="1">
            <a:spLocks noChangeArrowheads="1"/>
          </p:cNvSpPr>
          <p:nvPr/>
        </p:nvSpPr>
        <p:spPr bwMode="auto">
          <a:xfrm>
            <a:off x="32123063" y="9278938"/>
            <a:ext cx="236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/>
              <a:t> GRIP (2010) HIRAD </a:t>
            </a:r>
          </a:p>
          <a:p>
            <a:pPr algn="ctr" eaLnBrk="1" hangingPunct="1"/>
            <a:r>
              <a:rPr lang="en-US" sz="1800"/>
              <a:t>Swath Geometry</a:t>
            </a:r>
          </a:p>
        </p:txBody>
      </p:sp>
      <p:sp>
        <p:nvSpPr>
          <p:cNvPr id="2132" name="TextBox 226"/>
          <p:cNvSpPr txBox="1">
            <a:spLocks noChangeArrowheads="1"/>
          </p:cNvSpPr>
          <p:nvPr/>
        </p:nvSpPr>
        <p:spPr bwMode="auto">
          <a:xfrm>
            <a:off x="31586488" y="9885363"/>
            <a:ext cx="3240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SzPct val="200000"/>
              <a:buFont typeface="Arial" charset="0"/>
              <a:buChar char="•"/>
            </a:pPr>
            <a:r>
              <a:rPr lang="en-US" sz="1400"/>
              <a:t>Similar to NASA HS3 Global Hawk </a:t>
            </a:r>
          </a:p>
          <a:p>
            <a:pPr lvl="1" eaLnBrk="1" hangingPunct="1">
              <a:buSzPct val="200000"/>
            </a:pPr>
            <a:r>
              <a:rPr lang="en-US" sz="1400"/>
              <a:t>configuration for 2012-2014</a:t>
            </a:r>
          </a:p>
        </p:txBody>
      </p:sp>
      <p:sp>
        <p:nvSpPr>
          <p:cNvPr id="2139" name="TextBox 227"/>
          <p:cNvSpPr txBox="1">
            <a:spLocks noChangeArrowheads="1"/>
          </p:cNvSpPr>
          <p:nvPr/>
        </p:nvSpPr>
        <p:spPr bwMode="auto">
          <a:xfrm>
            <a:off x="15876534" y="25570580"/>
            <a:ext cx="2624191" cy="9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800" dirty="0">
                <a:latin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cs typeface="Arial" charset="0"/>
              </a:rPr>
              <a:t>Model</a:t>
            </a:r>
            <a:r>
              <a:rPr lang="ja-JP" altLang="en-US" sz="1800" dirty="0">
                <a:latin typeface="Arial" charset="0"/>
                <a:cs typeface="Arial" charset="0"/>
              </a:rPr>
              <a:t>”</a:t>
            </a:r>
            <a:r>
              <a:rPr lang="en-US" sz="1800" dirty="0">
                <a:latin typeface="Arial" charset="0"/>
                <a:cs typeface="Arial" charset="0"/>
              </a:rPr>
              <a:t> data are Tb</a:t>
            </a:r>
            <a:r>
              <a:rPr lang="ja-JP" altLang="en-US" sz="1800" dirty="0">
                <a:latin typeface="Arial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cs typeface="Arial" charset="0"/>
              </a:rPr>
              <a:t>s computed from SFMR wind &amp; rain fields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815170" y="10146506"/>
            <a:ext cx="3361260" cy="4142343"/>
            <a:chOff x="39894305" y="10128492"/>
            <a:chExt cx="3361260" cy="4142343"/>
          </a:xfrm>
        </p:grpSpPr>
        <p:pic>
          <p:nvPicPr>
            <p:cNvPr id="2198" name="Picture 46" descr="Untitled-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94305" y="10385627"/>
              <a:ext cx="3288630" cy="97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2" name="Picture 184" descr="G:\Backup19 22Jun11\Desktop19\WC-130J_in-flight_DSC_1651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3776" y="12087115"/>
              <a:ext cx="3284110" cy="2183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39919275" y="10128492"/>
              <a:ext cx="3336290" cy="4142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28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6" name="Picture 205" descr="IMG_169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 bwMode="auto">
          <a:xfrm>
            <a:off x="37833300" y="0"/>
            <a:ext cx="60579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871284" y="27154188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9075738" y="22123738"/>
            <a:ext cx="9554521" cy="10388600"/>
            <a:chOff x="9075738" y="22123738"/>
            <a:chExt cx="9554521" cy="103886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9075738" y="22123738"/>
              <a:ext cx="9554521" cy="10388600"/>
              <a:chOff x="9075738" y="22123738"/>
              <a:chExt cx="9554521" cy="10388600"/>
            </a:xfrm>
          </p:grpSpPr>
          <p:grpSp>
            <p:nvGrpSpPr>
              <p:cNvPr id="2134" name="Group 25"/>
              <p:cNvGrpSpPr>
                <a:grpSpLocks/>
              </p:cNvGrpSpPr>
              <p:nvPr/>
            </p:nvGrpSpPr>
            <p:grpSpPr bwMode="auto">
              <a:xfrm>
                <a:off x="9420225" y="26718118"/>
                <a:ext cx="7085888" cy="5495890"/>
                <a:chOff x="1585913" y="22282150"/>
                <a:chExt cx="9844087" cy="8669338"/>
              </a:xfrm>
            </p:grpSpPr>
            <p:grpSp>
              <p:nvGrpSpPr>
                <p:cNvPr id="2151" name="Group 159"/>
                <p:cNvGrpSpPr>
                  <a:grpSpLocks/>
                </p:cNvGrpSpPr>
                <p:nvPr/>
              </p:nvGrpSpPr>
              <p:grpSpPr bwMode="auto">
                <a:xfrm>
                  <a:off x="1585913" y="22282150"/>
                  <a:ext cx="9844087" cy="8669338"/>
                  <a:chOff x="1047750" y="1120775"/>
                  <a:chExt cx="7124700" cy="5162550"/>
                </a:xfrm>
              </p:grpSpPr>
              <p:pic>
                <p:nvPicPr>
                  <p:cNvPr id="2153" name="Content Placeholder 7" descr="sfmr_hirad_storm_centric.png"/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7750" y="1120775"/>
                    <a:ext cx="7124700" cy="51625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" name="Oval 161"/>
                  <p:cNvSpPr/>
                  <p:nvPr/>
                </p:nvSpPr>
                <p:spPr>
                  <a:xfrm>
                    <a:off x="4114255" y="2286871"/>
                    <a:ext cx="381490" cy="106621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037637" y="3962996"/>
                    <a:ext cx="381490" cy="106621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2743123" y="3429141"/>
                    <a:ext cx="1447750" cy="30420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615460" y="3309844"/>
                    <a:ext cx="1447749" cy="30420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166" name="Straight Arrow Connector 165"/>
                  <p:cNvCxnSpPr/>
                  <p:nvPr/>
                </p:nvCxnSpPr>
                <p:spPr bwMode="auto">
                  <a:xfrm rot="10800000">
                    <a:off x="6174943" y="3505194"/>
                    <a:ext cx="529937" cy="1491"/>
                  </a:xfrm>
                  <a:prstGeom prst="straightConnector1">
                    <a:avLst/>
                  </a:prstGeom>
                  <a:ln w="444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9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38850" y="3081338"/>
                    <a:ext cx="855663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sz="1800">
                        <a:latin typeface="Calibri" pitchFamily="34" charset="0"/>
                      </a:rPr>
                      <a:t>SFMR</a:t>
                    </a:r>
                  </a:p>
                </p:txBody>
              </p:sp>
              <p:sp>
                <p:nvSpPr>
                  <p:cNvPr id="2160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7200" y="5105400"/>
                    <a:ext cx="855663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 b="1">
                        <a:solidFill>
                          <a:schemeClr val="tx1"/>
                        </a:solidFill>
                        <a:latin typeface="Times New Roman" pitchFamily="18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sz="1800">
                        <a:latin typeface="Calibri" pitchFamily="34" charset="0"/>
                      </a:rPr>
                      <a:t>SFMR</a:t>
                    </a:r>
                  </a:p>
                </p:txBody>
              </p:sp>
            </p:grpSp>
            <p:cxnSp>
              <p:nvCxnSpPr>
                <p:cNvPr id="169" name="Straight Arrow Connector 168"/>
                <p:cNvCxnSpPr/>
                <p:nvPr/>
              </p:nvCxnSpPr>
              <p:spPr bwMode="auto">
                <a:xfrm flipV="1">
                  <a:off x="5994879" y="28943154"/>
                  <a:ext cx="37492" cy="686139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15958921" y="27574519"/>
                <a:ext cx="2613216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HIRAD 4- and 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5-GHz observed 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Tb values agree 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with SFMR Tb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values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Rectangle 578"/>
              <p:cNvSpPr>
                <a:spLocks noChangeArrowheads="1"/>
              </p:cNvSpPr>
              <p:nvPr/>
            </p:nvSpPr>
            <p:spPr bwMode="auto">
              <a:xfrm>
                <a:off x="9075738" y="22123738"/>
                <a:ext cx="9532937" cy="1038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15995739" y="27603203"/>
                <a:ext cx="2612936" cy="2218085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828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5774451" y="30675315"/>
                <a:ext cx="2855808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HIRAD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obs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from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WB-57 at 20-km;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SFMR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obs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from </a:t>
                </a: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WP-3D at 3 km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9391862" y="22372637"/>
                <a:ext cx="8922766" cy="4025901"/>
                <a:chOff x="9391862" y="22372637"/>
                <a:chExt cx="8922766" cy="4025901"/>
              </a:xfrm>
            </p:grpSpPr>
            <p:grpSp>
              <p:nvGrpSpPr>
                <p:cNvPr id="230" name="Group 229"/>
                <p:cNvGrpSpPr/>
                <p:nvPr/>
              </p:nvGrpSpPr>
              <p:grpSpPr>
                <a:xfrm>
                  <a:off x="9391862" y="22372637"/>
                  <a:ext cx="8922766" cy="4025901"/>
                  <a:chOff x="449263" y="1068388"/>
                  <a:chExt cx="8593137" cy="3590925"/>
                </a:xfrm>
              </p:grpSpPr>
              <p:sp>
                <p:nvSpPr>
                  <p:cNvPr id="231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46875" y="1738313"/>
                    <a:ext cx="16764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400" b="1"/>
                      <a:t>Model Tb@ 4GHz</a:t>
                    </a:r>
                  </a:p>
                </p:txBody>
              </p:sp>
              <p:grpSp>
                <p:nvGrpSpPr>
                  <p:cNvPr id="232" name="Group 231"/>
                  <p:cNvGrpSpPr/>
                  <p:nvPr/>
                </p:nvGrpSpPr>
                <p:grpSpPr>
                  <a:xfrm>
                    <a:off x="449263" y="1068388"/>
                    <a:ext cx="8593137" cy="3590925"/>
                    <a:chOff x="449263" y="1068388"/>
                    <a:chExt cx="8593137" cy="3590925"/>
                  </a:xfrm>
                </p:grpSpPr>
                <p:pic>
                  <p:nvPicPr>
                    <p:cNvPr id="233" name="Picture 27" descr="west_leg_comparison_4_5.png"/>
                    <p:cNvPicPr>
                      <a:picLocks noChangeAspect="1"/>
                    </p:cNvPicPr>
                    <p:nvPr/>
                  </p:nvPicPr>
                  <p:blipFill>
                    <a:blip r:embed="rId2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9263" y="1068388"/>
                      <a:ext cx="6146800" cy="3590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234" name="Straight Connector 233"/>
                    <p:cNvCxnSpPr/>
                    <p:nvPr/>
                  </p:nvCxnSpPr>
                  <p:spPr>
                    <a:xfrm>
                      <a:off x="6122988" y="3189288"/>
                      <a:ext cx="381000" cy="0"/>
                    </a:xfrm>
                    <a:prstGeom prst="line">
                      <a:avLst/>
                    </a:prstGeom>
                    <a:ln w="539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/>
                    <p:cNvCxnSpPr/>
                    <p:nvPr/>
                  </p:nvCxnSpPr>
                  <p:spPr>
                    <a:xfrm>
                      <a:off x="6122988" y="3649663"/>
                      <a:ext cx="381000" cy="0"/>
                    </a:xfrm>
                    <a:prstGeom prst="line">
                      <a:avLst/>
                    </a:prstGeom>
                    <a:ln w="53975">
                      <a:solidFill>
                        <a:srgbClr val="20F83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9" name="Text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46875" y="1149350"/>
                      <a:ext cx="1909763" cy="3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/>
                        <a:t>HIRAD Tb@ 4GHz</a:t>
                      </a:r>
                    </a:p>
                  </p:txBody>
                </p:sp>
                <p:sp>
                  <p:nvSpPr>
                    <p:cNvPr id="240" name="Text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37350" y="1446213"/>
                      <a:ext cx="1993900" cy="3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/>
                        <a:t>HIRAD Tb@ 5GHz</a:t>
                      </a:r>
                    </a:p>
                  </p:txBody>
                </p:sp>
                <p:grpSp>
                  <p:nvGrpSpPr>
                    <p:cNvPr id="24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37275" y="1893888"/>
                      <a:ext cx="2286000" cy="454025"/>
                      <a:chOff x="6629400" y="1066800"/>
                      <a:chExt cx="2286000" cy="454025"/>
                    </a:xfrm>
                  </p:grpSpPr>
                  <p:cxnSp>
                    <p:nvCxnSpPr>
                      <p:cNvPr id="246" name="Straight Connector 245"/>
                      <p:cNvCxnSpPr/>
                      <p:nvPr/>
                    </p:nvCxnSpPr>
                    <p:spPr>
                      <a:xfrm>
                        <a:off x="6629400" y="1371600"/>
                        <a:ext cx="381000" cy="0"/>
                      </a:xfrm>
                      <a:prstGeom prst="line">
                        <a:avLst/>
                      </a:prstGeom>
                      <a:ln w="22225">
                        <a:solidFill>
                          <a:srgbClr val="1D0EE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7" name="Text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39000" y="1216025"/>
                        <a:ext cx="167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400" b="1"/>
                          <a:t>Model Tb@ 5GHz</a:t>
                        </a:r>
                      </a:p>
                    </p:txBody>
                  </p:sp>
                  <p:cxnSp>
                    <p:nvCxnSpPr>
                      <p:cNvPr id="248" name="Straight Connector 247"/>
                      <p:cNvCxnSpPr/>
                      <p:nvPr/>
                    </p:nvCxnSpPr>
                    <p:spPr>
                      <a:xfrm>
                        <a:off x="6629400" y="1066800"/>
                        <a:ext cx="381000" cy="0"/>
                      </a:xfrm>
                      <a:prstGeom prst="line">
                        <a:avLst/>
                      </a:prstGeom>
                      <a:ln w="2222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4" name="Straight Connector 243"/>
                    <p:cNvCxnSpPr/>
                    <p:nvPr/>
                  </p:nvCxnSpPr>
                  <p:spPr>
                    <a:xfrm>
                      <a:off x="6137275" y="1603375"/>
                      <a:ext cx="381000" cy="0"/>
                    </a:xfrm>
                    <a:prstGeom prst="line">
                      <a:avLst/>
                    </a:prstGeom>
                    <a:ln w="53975">
                      <a:solidFill>
                        <a:srgbClr val="0606B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149975" y="1346200"/>
                      <a:ext cx="381000" cy="0"/>
                    </a:xfrm>
                    <a:prstGeom prst="line">
                      <a:avLst/>
                    </a:prstGeom>
                    <a:noFill/>
                    <a:ln w="539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42" name="Text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37350" y="3029381"/>
                      <a:ext cx="2159000" cy="3079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/>
                        <a:t>SFMR Wind +50 (m/s)</a:t>
                      </a:r>
                    </a:p>
                  </p:txBody>
                </p:sp>
                <p:sp>
                  <p:nvSpPr>
                    <p:cNvPr id="243" name="Text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56400" y="3488115"/>
                      <a:ext cx="2286000" cy="3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/>
                        <a:t>SFMR Rain +50 (mm/</a:t>
                      </a:r>
                      <a:r>
                        <a:rPr lang="en-US" sz="1400" b="1" dirty="0" err="1"/>
                        <a:t>hr</a:t>
                      </a:r>
                      <a:r>
                        <a:rPr lang="en-US" sz="1400" b="1" dirty="0"/>
                        <a:t>)</a:t>
                      </a:r>
                    </a:p>
                  </p:txBody>
                </p:sp>
              </p:grp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15184469" y="2439035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50</a:t>
                  </a:r>
                  <a:endParaRPr lang="en-US" sz="1600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5184469" y="24882475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30</a:t>
                  </a:r>
                  <a:endParaRPr lang="en-US" sz="1600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5184469" y="25314181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10</a:t>
                  </a:r>
                  <a:endParaRPr lang="en-US" sz="1600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5043255" y="24050625"/>
                  <a:ext cx="8755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WS (</a:t>
                  </a:r>
                  <a:r>
                    <a:rPr lang="en-US" sz="1600" dirty="0" err="1" smtClean="0"/>
                    <a:t>kt</a:t>
                  </a:r>
                  <a:r>
                    <a:rPr lang="en-US" sz="1600" dirty="0" smtClean="0"/>
                    <a:t>)</a:t>
                  </a:r>
                  <a:endParaRPr lang="en-US" sz="1600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 rot="16200000">
                  <a:off x="9316186" y="23379717"/>
                  <a:ext cx="7841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Tb (K)</a:t>
                  </a:r>
                  <a:endParaRPr lang="en-US" sz="1600" dirty="0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9752086" y="24773523"/>
                  <a:ext cx="441146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30 </a:t>
                  </a:r>
                  <a:endParaRPr lang="en-US" sz="1600" dirty="0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9722006" y="25314181"/>
                  <a:ext cx="441146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10 </a:t>
                  </a:r>
                  <a:endParaRPr lang="en-US" sz="1600" dirty="0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9886918" y="25738723"/>
                  <a:ext cx="28725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  </a:t>
                  </a:r>
                  <a:endParaRPr lang="en-US" sz="1600" dirty="0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 rot="16200000">
                  <a:off x="8945455" y="25270646"/>
                  <a:ext cx="12747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RR (mm/</a:t>
                  </a:r>
                  <a:r>
                    <a:rPr lang="en-US" sz="1600" dirty="0" err="1" smtClean="0"/>
                    <a:t>hr</a:t>
                  </a:r>
                  <a:r>
                    <a:rPr lang="en-US" sz="1600" dirty="0" smtClean="0"/>
                    <a:t>)</a:t>
                  </a:r>
                  <a:endParaRPr lang="en-US" sz="1600" dirty="0"/>
                </a:p>
              </p:txBody>
            </p:sp>
          </p:grpSp>
          <p:cxnSp>
            <p:nvCxnSpPr>
              <p:cNvPr id="2136" name="Straight Arrow Connector 99"/>
              <p:cNvCxnSpPr>
                <a:cxnSpLocks noChangeShapeType="1"/>
              </p:cNvCxnSpPr>
              <p:nvPr/>
            </p:nvCxnSpPr>
            <p:spPr bwMode="auto">
              <a:xfrm flipH="1" flipV="1">
                <a:off x="10355263" y="25912763"/>
                <a:ext cx="751101" cy="345962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37" name="Straight Arrow Connector 269"/>
              <p:cNvCxnSpPr>
                <a:cxnSpLocks noChangeShapeType="1"/>
              </p:cNvCxnSpPr>
              <p:nvPr/>
            </p:nvCxnSpPr>
            <p:spPr bwMode="auto">
              <a:xfrm flipV="1">
                <a:off x="12393825" y="25912763"/>
                <a:ext cx="2389187" cy="34163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11" name="Rectangle 110"/>
            <p:cNvSpPr/>
            <p:nvPr/>
          </p:nvSpPr>
          <p:spPr bwMode="auto">
            <a:xfrm>
              <a:off x="17127783" y="24589323"/>
              <a:ext cx="914400" cy="32503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28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17040403" y="25112077"/>
              <a:ext cx="1134112" cy="31702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28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7187159" y="2458256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kt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107989" y="25052786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(mm/</a:t>
            </a:r>
            <a:r>
              <a:rPr lang="en-US" sz="1600" dirty="0" err="1" smtClean="0"/>
              <a:t>hr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48810" y="7693144"/>
            <a:ext cx="14431963" cy="13437218"/>
            <a:chOff x="12145964" y="7745413"/>
            <a:chExt cx="14431963" cy="13437218"/>
          </a:xfrm>
        </p:grpSpPr>
        <p:sp>
          <p:nvSpPr>
            <p:cNvPr id="2057" name="Rectangle 468"/>
            <p:cNvSpPr>
              <a:spLocks noChangeArrowheads="1"/>
            </p:cNvSpPr>
            <p:nvPr/>
          </p:nvSpPr>
          <p:spPr bwMode="auto">
            <a:xfrm>
              <a:off x="13036550" y="7745413"/>
              <a:ext cx="1294923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387850"/>
              <a:r>
                <a:rPr lang="en-US" dirty="0">
                  <a:latin typeface="Arial" charset="0"/>
                </a:rPr>
                <a:t>Hurricane Imaging </a:t>
              </a:r>
              <a:r>
                <a:rPr lang="en-US" dirty="0" err="1" smtClean="0">
                  <a:latin typeface="Arial" charset="0"/>
                </a:rPr>
                <a:t>RADiometer</a:t>
              </a:r>
              <a:r>
                <a:rPr lang="en-US" dirty="0" smtClean="0"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(HIRAD)</a:t>
              </a:r>
            </a:p>
          </p:txBody>
        </p:sp>
        <p:sp>
          <p:nvSpPr>
            <p:cNvPr id="2058" name="Rectangle 472"/>
            <p:cNvSpPr>
              <a:spLocks noChangeArrowheads="1"/>
            </p:cNvSpPr>
            <p:nvPr/>
          </p:nvSpPr>
          <p:spPr bwMode="auto">
            <a:xfrm>
              <a:off x="12145964" y="8858250"/>
              <a:ext cx="14431962" cy="1177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Text Box 37"/>
            <p:cNvSpPr txBox="1">
              <a:spLocks noChangeArrowheads="1"/>
            </p:cNvSpPr>
            <p:nvPr/>
          </p:nvSpPr>
          <p:spPr bwMode="auto">
            <a:xfrm>
              <a:off x="12234271" y="9025457"/>
              <a:ext cx="7192557" cy="1215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2800" u="sng" dirty="0" smtClean="0">
                  <a:latin typeface="Arial" pitchFamily="34" charset="0"/>
                  <a:cs typeface="Arial" pitchFamily="34" charset="0"/>
                </a:rPr>
                <a:t>HIRAD Passive Microwave C-Band Radiometer 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buSzPct val="200000"/>
                <a:buFontTx/>
                <a:buChar char="•"/>
              </a:pPr>
              <a:r>
                <a:rPr lang="en-US" sz="2800" i="1" u="sng" dirty="0" smtClean="0">
                  <a:latin typeface="Arial" pitchFamily="34" charset="0"/>
                  <a:cs typeface="Arial" pitchFamily="34" charset="0"/>
                </a:rPr>
                <a:t>Version 1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H-pol at 4, 5, 6 &amp; 6.6 GHz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freq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for wind speed and rain rate</a:t>
              </a:r>
            </a:p>
            <a:p>
              <a:pPr>
                <a:buSzPct val="200000"/>
                <a:buFontTx/>
                <a:buChar char="•"/>
              </a:pPr>
              <a:r>
                <a:rPr lang="en-US" sz="2800" i="1" u="sng" dirty="0" smtClean="0">
                  <a:latin typeface="Arial" pitchFamily="34" charset="0"/>
                  <a:cs typeface="Arial" pitchFamily="34" charset="0"/>
                </a:rPr>
                <a:t>Version 2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H- &amp; V-pol continuum of C-band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freq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for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cean Surface Vector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ind (OSVW) &amp; rain rate</a:t>
              </a:r>
            </a:p>
            <a:p>
              <a:endParaRPr lang="en-US" sz="2800" u="sng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u="sng" dirty="0" smtClean="0">
                  <a:latin typeface="Arial" pitchFamily="34" charset="0"/>
                  <a:cs typeface="Arial" pitchFamily="34" charset="0"/>
                </a:rPr>
                <a:t>Performance </a:t>
              </a:r>
              <a:r>
                <a:rPr lang="en-US" sz="2800" u="sng" dirty="0">
                  <a:latin typeface="Arial" pitchFamily="34" charset="0"/>
                  <a:cs typeface="Arial" pitchFamily="34" charset="0"/>
                </a:rPr>
                <a:t>Characteristics (Version 1</a:t>
              </a:r>
              <a:r>
                <a:rPr lang="en-US" sz="2800" u="sng" dirty="0" smtClean="0">
                  <a:latin typeface="Arial" pitchFamily="34" charset="0"/>
                  <a:cs typeface="Arial" pitchFamily="34" charset="0"/>
                </a:rPr>
                <a:t>):</a:t>
              </a:r>
            </a:p>
            <a:p>
              <a:pPr>
                <a:buSzPct val="200000"/>
                <a:buFontTx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Earth Incidence angle: 0- 60°, </a:t>
              </a:r>
            </a:p>
            <a:p>
              <a:pPr>
                <a:buSzPct val="200000"/>
                <a:buFontTx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Spatial Resolution: 2-5 km, </a:t>
              </a:r>
            </a:p>
            <a:p>
              <a:pPr>
                <a:buSzPct val="200000"/>
                <a:buFontTx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Swath: ~70 km for 20 km altitude</a:t>
              </a:r>
            </a:p>
            <a:p>
              <a:pPr>
                <a:buFontTx/>
                <a:buChar char="•"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u="sng" dirty="0" smtClean="0">
                  <a:latin typeface="Arial" pitchFamily="34" charset="0"/>
                  <a:cs typeface="Arial" pitchFamily="34" charset="0"/>
                </a:rPr>
                <a:t>Observational </a:t>
              </a:r>
              <a:r>
                <a:rPr lang="en-US" sz="2800" u="sng" dirty="0">
                  <a:latin typeface="Arial" pitchFamily="34" charset="0"/>
                  <a:cs typeface="Arial" pitchFamily="34" charset="0"/>
                </a:rPr>
                <a:t>Goals (Version 1</a:t>
              </a:r>
              <a:r>
                <a:rPr lang="en-US" sz="2800" u="sng" dirty="0" smtClean="0">
                  <a:latin typeface="Arial" pitchFamily="34" charset="0"/>
                  <a:cs typeface="Arial" pitchFamily="34" charset="0"/>
                </a:rPr>
                <a:t>):</a:t>
              </a: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WS: 10 to &gt;85 m/s;  RR: 2 to &gt; 100 mm/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hr</a:t>
              </a:r>
              <a:endParaRPr lang="en-US" sz="2800" u="sng" dirty="0" smtClean="0">
                <a:latin typeface="Arial" pitchFamily="34" charset="0"/>
                <a:cs typeface="Arial" pitchFamily="34" charset="0"/>
              </a:endParaRPr>
            </a:p>
            <a:p>
              <a:pPr eaLnBrk="1" hangingPunct="1"/>
              <a:endParaRPr lang="en-US" sz="2800" u="sng" dirty="0" smtClean="0">
                <a:latin typeface="Arial" charset="0"/>
              </a:endParaRPr>
            </a:p>
            <a:p>
              <a:pPr eaLnBrk="1" hangingPunct="1"/>
              <a:r>
                <a:rPr lang="en-US" sz="2800" u="sng" dirty="0" smtClean="0">
                  <a:latin typeface="Arial" charset="0"/>
                </a:rPr>
                <a:t>HIRAD advances:</a:t>
              </a:r>
              <a:endParaRPr lang="en-US" sz="2800" u="sng" dirty="0">
                <a:latin typeface="Arial" charset="0"/>
              </a:endParaRP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2800" dirty="0" smtClean="0">
                  <a:latin typeface="Arial" charset="0"/>
                </a:rPr>
                <a:t>Expands </a:t>
              </a:r>
              <a:r>
                <a:rPr lang="en-US" sz="2800" dirty="0">
                  <a:latin typeface="Arial" charset="0"/>
                </a:rPr>
                <a:t>Stepped Frequency Microwave Radiometer </a:t>
              </a:r>
              <a:r>
                <a:rPr lang="en-US" sz="2800" dirty="0" smtClean="0">
                  <a:latin typeface="Arial" charset="0"/>
                </a:rPr>
                <a:t>(SFMR) coverage from nadir to wide swath</a:t>
              </a: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2800" dirty="0" smtClean="0">
                  <a:latin typeface="Arial" charset="0"/>
                </a:rPr>
                <a:t>Eliminates </a:t>
              </a:r>
              <a:r>
                <a:rPr lang="en-US" sz="2800" dirty="0">
                  <a:latin typeface="Arial" charset="0"/>
                </a:rPr>
                <a:t>SFMR </a:t>
              </a:r>
              <a:r>
                <a:rPr lang="en-US" sz="2800" dirty="0" smtClean="0">
                  <a:latin typeface="Arial" charset="0"/>
                </a:rPr>
                <a:t>max wind under-sampling  with wide-swath sampling of entire </a:t>
              </a:r>
              <a:r>
                <a:rPr lang="en-US" sz="2800" dirty="0" err="1" smtClean="0">
                  <a:latin typeface="Arial" charset="0"/>
                </a:rPr>
                <a:t>eyewall</a:t>
              </a:r>
              <a:r>
                <a:rPr lang="en-US" sz="2800" dirty="0" smtClean="0">
                  <a:latin typeface="Arial" charset="0"/>
                </a:rPr>
                <a:t> (instantaneously)</a:t>
              </a:r>
              <a:endParaRPr lang="en-US" sz="2800" dirty="0">
                <a:latin typeface="Arial" charset="0"/>
              </a:endParaRP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2800" dirty="0">
                  <a:latin typeface="Arial" charset="0"/>
                </a:rPr>
                <a:t>Uses synthetic thinned array and RFI mitigation technology of Lightweight Rain Radiometer (NASA Instrument Incubator) </a:t>
              </a:r>
              <a:endParaRPr lang="en-US" sz="2800" b="0" dirty="0">
                <a:latin typeface="Arial" charset="0"/>
              </a:endParaRPr>
            </a:p>
          </p:txBody>
        </p:sp>
        <p:pic>
          <p:nvPicPr>
            <p:cNvPr id="2080" name="Picture 156" descr="100_328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9313" y="9152149"/>
              <a:ext cx="4711348" cy="324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643757" y="13547223"/>
              <a:ext cx="4936242" cy="2869908"/>
            </a:xfrm>
            <a:prstGeom prst="rect">
              <a:avLst/>
            </a:prstGeom>
          </p:spPr>
        </p:pic>
        <p:pic>
          <p:nvPicPr>
            <p:cNvPr id="204" name="Picture 203" descr="DSC_0465000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4619" y="12585595"/>
              <a:ext cx="3121025" cy="208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Bent-Up Arrow 116"/>
            <p:cNvSpPr/>
            <p:nvPr/>
          </p:nvSpPr>
          <p:spPr bwMode="auto">
            <a:xfrm flipV="1">
              <a:off x="24718697" y="10553347"/>
              <a:ext cx="1044523" cy="1856933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28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Down Arrow 118"/>
            <p:cNvSpPr/>
            <p:nvPr/>
          </p:nvSpPr>
          <p:spPr bwMode="auto">
            <a:xfrm>
              <a:off x="20615148" y="12501302"/>
              <a:ext cx="484632" cy="97840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828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4895132" y="9509551"/>
              <a:ext cx="15526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HIRAD </a:t>
              </a:r>
            </a:p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Version 1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419820" y="12719250"/>
              <a:ext cx="15526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HIRAD</a:t>
              </a:r>
            </a:p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Version 2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244873" y="16742617"/>
              <a:ext cx="733305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SzPct val="200000"/>
                <a:buFont typeface="Arial" pitchFamily="34" charset="0"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Version 2: A fully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polarimetric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continuum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frequencies will be measured from which 6 will be sampled that will result in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wind direction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retrievals as well as more accurate wind speeds (fields of OSVW) </a:t>
              </a:r>
            </a:p>
            <a:p>
              <a:pPr marL="457200" indent="-457200">
                <a:buSzPct val="200000"/>
                <a:buFont typeface="Arial" pitchFamily="34" charset="0"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This approach will eliminate wind and rain retrieval ambiguities in gale-force wind regimes.</a:t>
              </a:r>
            </a:p>
          </p:txBody>
        </p:sp>
        <p:cxnSp>
          <p:nvCxnSpPr>
            <p:cNvPr id="124" name="Straight Connector 123"/>
            <p:cNvCxnSpPr>
              <a:stCxn id="2058" idx="0"/>
              <a:endCxn id="2058" idx="2"/>
            </p:cNvCxnSpPr>
            <p:nvPr/>
          </p:nvCxnSpPr>
          <p:spPr bwMode="auto">
            <a:xfrm>
              <a:off x="19361945" y="8858250"/>
              <a:ext cx="0" cy="117760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92" name="Chart 2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53483"/>
              </p:ext>
            </p:extLst>
          </p:nvPr>
        </p:nvGraphicFramePr>
        <p:xfrm>
          <a:off x="17107989" y="20725876"/>
          <a:ext cx="11078391" cy="659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19361945" y="25160170"/>
            <a:ext cx="5461752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Good agreement between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HIRAD</a:t>
            </a:r>
          </a:p>
          <a:p>
            <a:pPr lvl="1">
              <a:buSzPct val="2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WP-3D LF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centers</a:t>
            </a:r>
          </a:p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WP-3D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centers consistently south</a:t>
            </a:r>
          </a:p>
          <a:p>
            <a:pPr lvl="1">
              <a:buSzPct val="2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LF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HIRAD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centers as seen </a:t>
            </a:r>
          </a:p>
          <a:p>
            <a:pPr lvl="1">
              <a:buSzPct val="20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radar composite image to right</a:t>
            </a:r>
          </a:p>
        </p:txBody>
      </p:sp>
      <p:sp>
        <p:nvSpPr>
          <p:cNvPr id="210" name="Isosceles Triangle 209"/>
          <p:cNvSpPr/>
          <p:nvPr/>
        </p:nvSpPr>
        <p:spPr bwMode="auto">
          <a:xfrm>
            <a:off x="29423092" y="17741302"/>
            <a:ext cx="359202" cy="276149"/>
          </a:xfrm>
          <a:prstGeom prst="triangl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222" name="Isosceles Triangle 221"/>
          <p:cNvSpPr/>
          <p:nvPr/>
        </p:nvSpPr>
        <p:spPr bwMode="auto">
          <a:xfrm>
            <a:off x="29439602" y="17741302"/>
            <a:ext cx="342692" cy="276149"/>
          </a:xfrm>
          <a:prstGeom prst="triangl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5883709" y="17258771"/>
            <a:ext cx="7807830" cy="14360532"/>
            <a:chOff x="35883709" y="17258771"/>
            <a:chExt cx="7807830" cy="14360532"/>
          </a:xfrm>
        </p:grpSpPr>
        <p:grpSp>
          <p:nvGrpSpPr>
            <p:cNvPr id="15" name="Group 14"/>
            <p:cNvGrpSpPr/>
            <p:nvPr/>
          </p:nvGrpSpPr>
          <p:grpSpPr>
            <a:xfrm>
              <a:off x="35984199" y="17434518"/>
              <a:ext cx="7707340" cy="14184785"/>
              <a:chOff x="35984199" y="17434518"/>
              <a:chExt cx="7707340" cy="1418478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984199" y="17434518"/>
                <a:ext cx="7707340" cy="14184785"/>
                <a:chOff x="36023048" y="17399243"/>
                <a:chExt cx="7707340" cy="1418478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6023048" y="17399243"/>
                  <a:ext cx="7453442" cy="14156079"/>
                  <a:chOff x="28717742" y="17554236"/>
                  <a:chExt cx="7453442" cy="14156079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28746860" y="19692493"/>
                    <a:ext cx="7182088" cy="12017822"/>
                    <a:chOff x="28746860" y="19692493"/>
                    <a:chExt cx="7182088" cy="12017822"/>
                  </a:xfrm>
                </p:grpSpPr>
                <p:sp>
                  <p:nvSpPr>
                    <p:cNvPr id="2089" name="Text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45332" y="23620425"/>
                      <a:ext cx="6883616" cy="70788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en-US" sz="4000" dirty="0">
                          <a:latin typeface="Arial" pitchFamily="34" charset="0"/>
                          <a:cs typeface="Arial" pitchFamily="34" charset="0"/>
                        </a:rPr>
                        <a:t>HIRAD 5 GHz excess </a:t>
                      </a:r>
                      <a:r>
                        <a:rPr lang="en-US" sz="4000" dirty="0" smtClean="0">
                          <a:latin typeface="Arial" pitchFamily="34" charset="0"/>
                          <a:cs typeface="Arial" pitchFamily="34" charset="0"/>
                        </a:rPr>
                        <a:t>Tb (K)</a:t>
                      </a:r>
                      <a:endParaRPr lang="en-US" sz="4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29" name="Group 128"/>
                    <p:cNvGrpSpPr/>
                    <p:nvPr/>
                  </p:nvGrpSpPr>
                  <p:grpSpPr>
                    <a:xfrm>
                      <a:off x="28746860" y="19692493"/>
                      <a:ext cx="6902833" cy="12017822"/>
                      <a:chOff x="28974277" y="22413093"/>
                      <a:chExt cx="4357845" cy="7437361"/>
                    </a:xfrm>
                  </p:grpSpPr>
                  <p:pic>
                    <p:nvPicPr>
                      <p:cNvPr id="285" name="Picture 284" descr="246_65_max.jpg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26158" t="17354" r="32364" b="31098"/>
                      <a:stretch/>
                    </p:blipFill>
                    <p:spPr>
                      <a:xfrm>
                        <a:off x="29047582" y="25570581"/>
                        <a:ext cx="4284540" cy="4247831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86" name="Straight Arrow Connector 285"/>
                      <p:cNvCxnSpPr/>
                      <p:nvPr/>
                    </p:nvCxnSpPr>
                    <p:spPr>
                      <a:xfrm flipH="1">
                        <a:off x="32289757" y="25354041"/>
                        <a:ext cx="181032" cy="35178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Straight Arrow Connector 286"/>
                      <p:cNvCxnSpPr/>
                      <p:nvPr/>
                    </p:nvCxnSpPr>
                    <p:spPr>
                      <a:xfrm>
                        <a:off x="29922057" y="29764471"/>
                        <a:ext cx="2576393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Arrow Connector 287"/>
                      <p:cNvCxnSpPr/>
                      <p:nvPr/>
                    </p:nvCxnSpPr>
                    <p:spPr>
                      <a:xfrm flipH="1">
                        <a:off x="29124446" y="25483375"/>
                        <a:ext cx="769950" cy="191154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Straight Arrow Connector 288"/>
                      <p:cNvCxnSpPr/>
                      <p:nvPr/>
                    </p:nvCxnSpPr>
                    <p:spPr>
                      <a:xfrm>
                        <a:off x="32613536" y="27715089"/>
                        <a:ext cx="349996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Straight Arrow Connector 280"/>
                      <p:cNvCxnSpPr/>
                      <p:nvPr/>
                    </p:nvCxnSpPr>
                    <p:spPr>
                      <a:xfrm flipH="1" flipV="1">
                        <a:off x="32574387" y="29501494"/>
                        <a:ext cx="214147" cy="34896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Straight Arrow Connector 281"/>
                      <p:cNvCxnSpPr/>
                      <p:nvPr/>
                    </p:nvCxnSpPr>
                    <p:spPr>
                      <a:xfrm flipH="1" flipV="1">
                        <a:off x="30201646" y="25308894"/>
                        <a:ext cx="214147" cy="34896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Arrow Connector 283"/>
                      <p:cNvCxnSpPr/>
                      <p:nvPr/>
                    </p:nvCxnSpPr>
                    <p:spPr>
                      <a:xfrm flipH="1">
                        <a:off x="29768315" y="29408886"/>
                        <a:ext cx="181033" cy="35178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16" name="Text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974277" y="22413093"/>
                        <a:ext cx="1125542" cy="285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2400" dirty="0" smtClean="0"/>
                          <a:t>Storm track</a:t>
                        </a:r>
                        <a:endParaRPr lang="en-US" sz="2400" dirty="0"/>
                      </a:p>
                    </p:txBody>
                  </p:sp>
                </p:grpSp>
                <p:cxnSp>
                  <p:nvCxnSpPr>
                    <p:cNvPr id="138" name="Straight Arrow Connector 137"/>
                    <p:cNvCxnSpPr/>
                    <p:nvPr/>
                  </p:nvCxnSpPr>
                  <p:spPr>
                    <a:xfrm flipH="1" flipV="1">
                      <a:off x="28862975" y="28496046"/>
                      <a:ext cx="3682146" cy="414736"/>
                    </a:xfrm>
                    <a:prstGeom prst="straightConnector1">
                      <a:avLst/>
                    </a:prstGeom>
                    <a:ln w="76200">
                      <a:solidFill>
                        <a:schemeClr val="tx1"/>
                      </a:solidFill>
                      <a:headEnd type="oval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97" name="Picture 296" descr="246_65_max.jpg"/>
                  <p:cNvPicPr>
                    <a:picLocks noChangeAspect="1"/>
                  </p:cNvPicPr>
                  <p:nvPr/>
                </p:nvPicPr>
                <p:blipFill rotWithShape="1">
                  <a:blip r:embed="rId2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39403" t="37864" r="41826" b="41451"/>
                  <a:stretch/>
                </p:blipFill>
                <p:spPr>
                  <a:xfrm>
                    <a:off x="28717742" y="17554236"/>
                    <a:ext cx="7453442" cy="6160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3" name="Picture 202" descr="246_65_max.jpg"/>
                <p:cNvPicPr>
                  <a:picLocks noChangeAspect="1"/>
                </p:cNvPicPr>
                <p:nvPr/>
              </p:nvPicPr>
              <p:blipFill rotWithShape="1"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0896" t="6754" r="14463" b="9853"/>
                <a:stretch/>
              </p:blipFill>
              <p:spPr>
                <a:xfrm>
                  <a:off x="42624811" y="24647575"/>
                  <a:ext cx="1105577" cy="6936453"/>
                </a:xfrm>
                <a:prstGeom prst="rect">
                  <a:avLst/>
                </a:prstGeom>
              </p:spPr>
            </p:pic>
          </p:grpSp>
          <p:cxnSp>
            <p:nvCxnSpPr>
              <p:cNvPr id="211" name="Straight Arrow Connector 210"/>
              <p:cNvCxnSpPr/>
              <p:nvPr/>
            </p:nvCxnSpPr>
            <p:spPr>
              <a:xfrm flipH="1" flipV="1">
                <a:off x="36029127" y="20097780"/>
                <a:ext cx="3682146" cy="414736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377420">
                <a:off x="36139165" y="19579621"/>
                <a:ext cx="18570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Storm Track</a:t>
                </a:r>
                <a:endParaRPr lang="en-US" sz="24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6569326" y="1751994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60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498091" y="17417423"/>
              <a:ext cx="663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-60</a:t>
              </a:r>
              <a:endParaRPr lang="en-US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55107" y="1744747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5937547" y="1725877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60</a:t>
              </a:r>
              <a:endParaRPr lang="en-US" sz="2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886983" y="20342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5883709" y="23113072"/>
              <a:ext cx="663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-60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18954750" y="30121317"/>
            <a:ext cx="21945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2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HIRAD GRIP Calibration Challenges</a:t>
            </a:r>
          </a:p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Rain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rate and wind speed retrievals to be based on three calibrated frequencies: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5 GHz T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(Microwave Brightness Temps) have been successfully produced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Calibration of other 2 channels is in progress; completion within 3 months</a:t>
            </a:r>
          </a:p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HIRAD calibration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issues and mitigation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for HS3: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Calibration uses internal reference blackbody targets and noise diodes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Calibration algorithm depends on reference T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uncorrected instrument temperature dependence found during GRIP flights (+/-25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C)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Temperature correction algorithm being developed for GRIP (requires additional instrument characterization testing)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Thermal control subsystem has been upgraded for HS3 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minimize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instrument temperature fluctuations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18954750" y="27473882"/>
            <a:ext cx="9448800" cy="258503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5021414" y="7908764"/>
            <a:ext cx="11736388" cy="12695238"/>
            <a:chOff x="15021414" y="7908764"/>
            <a:chExt cx="11736388" cy="12695238"/>
          </a:xfrm>
        </p:grpSpPr>
        <p:sp>
          <p:nvSpPr>
            <p:cNvPr id="2053" name="Rectangle 439"/>
            <p:cNvSpPr>
              <a:spLocks noChangeArrowheads="1"/>
            </p:cNvSpPr>
            <p:nvPr/>
          </p:nvSpPr>
          <p:spPr bwMode="auto">
            <a:xfrm>
              <a:off x="17073668" y="7908764"/>
              <a:ext cx="79152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828800"/>
              <a:r>
                <a:rPr lang="en-US">
                  <a:latin typeface="Arial" charset="0"/>
                </a:rPr>
                <a:t>HIRAD Physical Principles </a:t>
              </a:r>
            </a:p>
          </p:txBody>
        </p:sp>
        <p:sp>
          <p:nvSpPr>
            <p:cNvPr id="2054" name="Rectangle 445"/>
            <p:cNvSpPr>
              <a:spLocks noChangeArrowheads="1"/>
            </p:cNvSpPr>
            <p:nvPr/>
          </p:nvSpPr>
          <p:spPr bwMode="auto">
            <a:xfrm>
              <a:off x="15202005" y="8785064"/>
              <a:ext cx="11444288" cy="11818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81" name="Picture 51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6" b="16240"/>
            <a:stretch/>
          </p:blipFill>
          <p:spPr bwMode="auto">
            <a:xfrm>
              <a:off x="15021414" y="8793402"/>
              <a:ext cx="11736388" cy="47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Box 143"/>
            <p:cNvSpPr txBox="1"/>
            <p:nvPr/>
          </p:nvSpPr>
          <p:spPr>
            <a:xfrm>
              <a:off x="15363004" y="13592999"/>
              <a:ext cx="11350725" cy="698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200000"/>
                <a:buFont typeface="Arial" pitchFamily="34" charset="0"/>
                <a:buChar char="•"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HIRAD measures ‘emissivity’ over a range of incidence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angles and frequencies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from ocean surface foam (a function of wind speed) and intervening rain. </a:t>
              </a:r>
            </a:p>
            <a:p>
              <a:pPr marL="342900" indent="-342900">
                <a:buSzPct val="200000"/>
                <a:buFont typeface="Arial" pitchFamily="34" charset="0"/>
                <a:buChar char="•"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At C-band microwave frequencies (4-6.6 GHz), emissivity from wind-driven foam is invariant with frequency while rainfall emissivity is a strong function of frequency.</a:t>
              </a:r>
            </a:p>
            <a:p>
              <a:pPr marL="342900" indent="-342900">
                <a:buSzPct val="200000"/>
                <a:buFont typeface="Arial" pitchFamily="34" charset="0"/>
                <a:buChar char="•"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These physical characteristics allow two geophysical variables (wind speed and rain rate) to be derived from emissivity measurements at 4-6 discrete C-band frequencies, an ‘over-determined’, ‘least-squares’ problem solvable with conventional mathematical techniques.</a:t>
              </a:r>
            </a:p>
            <a:p>
              <a:pPr marL="342900" indent="-342900">
                <a:buSzPct val="200000"/>
                <a:buFont typeface="Arial" pitchFamily="34" charset="0"/>
                <a:buChar char="•"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Surface wind speed and rain rate retrievals are derived from empirical correlation of HIRAD measured emissivity at operating  incidence angles with co-located GPS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dropsonde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surface wind observations and accepted functional relations for rain attenuation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frequency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1" name="Picture 2" descr="C:\My Stuff\My Work\Documents\interdepartmental conference\figures\[Globalhawk]HIRAD.png"/>
            <p:cNvPicPr>
              <a:picLocks noChangeAspect="1" noChangeArrowheads="1"/>
            </p:cNvPicPr>
            <p:nvPr/>
          </p:nvPicPr>
          <p:blipFill rotWithShape="1">
            <a:blip r:embed="rId28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8" t="6143" r="6511" b="78050"/>
            <a:stretch/>
          </p:blipFill>
          <p:spPr bwMode="auto">
            <a:xfrm>
              <a:off x="21465540" y="8933709"/>
              <a:ext cx="2491740" cy="66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Rectangle 99"/>
          <p:cNvSpPr/>
          <p:nvPr/>
        </p:nvSpPr>
        <p:spPr bwMode="auto">
          <a:xfrm>
            <a:off x="15774451" y="30668856"/>
            <a:ext cx="2855807" cy="18434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>
            <a:off x="36027298" y="28151076"/>
            <a:ext cx="5543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8481283" y="17216639"/>
            <a:ext cx="10222449" cy="14619264"/>
            <a:chOff x="28481283" y="17216639"/>
            <a:chExt cx="10222449" cy="14619264"/>
          </a:xfrm>
        </p:grpSpPr>
        <p:grpSp>
          <p:nvGrpSpPr>
            <p:cNvPr id="141" name="Group 140"/>
            <p:cNvGrpSpPr/>
            <p:nvPr/>
          </p:nvGrpSpPr>
          <p:grpSpPr>
            <a:xfrm>
              <a:off x="28481283" y="17216639"/>
              <a:ext cx="10222449" cy="14619264"/>
              <a:chOff x="28481283" y="17216639"/>
              <a:chExt cx="10222449" cy="1461926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28481283" y="17216639"/>
                <a:ext cx="10222449" cy="14619264"/>
                <a:chOff x="28481283" y="17216639"/>
                <a:chExt cx="10222449" cy="1461926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8542298" y="17216639"/>
                  <a:ext cx="10161434" cy="14333146"/>
                  <a:chOff x="28542298" y="17216639"/>
                  <a:chExt cx="10161434" cy="14333146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28542298" y="17216639"/>
                    <a:ext cx="7882286" cy="14333146"/>
                    <a:chOff x="28542298" y="17216639"/>
                    <a:chExt cx="7882286" cy="14333146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8542298" y="17216639"/>
                      <a:ext cx="7882286" cy="14333146"/>
                      <a:chOff x="28542298" y="17216639"/>
                      <a:chExt cx="7882286" cy="14333146"/>
                    </a:xfrm>
                  </p:grpSpPr>
                  <p:grpSp>
                    <p:nvGrpSpPr>
                      <p:cNvPr id="6" name="Group 5"/>
                      <p:cNvGrpSpPr/>
                      <p:nvPr/>
                    </p:nvGrpSpPr>
                    <p:grpSpPr>
                      <a:xfrm>
                        <a:off x="28542298" y="17447472"/>
                        <a:ext cx="7882286" cy="14102313"/>
                        <a:chOff x="36071939" y="17554235"/>
                        <a:chExt cx="7882286" cy="14102313"/>
                      </a:xfrm>
                    </p:grpSpPr>
                    <p:sp>
                      <p:nvSpPr>
                        <p:cNvPr id="2090" name="TextBox 20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071939" y="23803445"/>
                          <a:ext cx="7882286" cy="70788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8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sz="4000" dirty="0" smtClean="0">
                              <a:latin typeface="Arial" pitchFamily="34" charset="0"/>
                              <a:cs typeface="Arial" pitchFamily="34" charset="0"/>
                            </a:rPr>
                            <a:t>WP-3D </a:t>
                          </a:r>
                          <a:r>
                            <a:rPr lang="en-US" sz="4000" dirty="0">
                              <a:latin typeface="Arial" pitchFamily="34" charset="0"/>
                              <a:cs typeface="Arial" pitchFamily="34" charset="0"/>
                            </a:rPr>
                            <a:t>LF radar </a:t>
                          </a:r>
                          <a:r>
                            <a:rPr lang="en-US" sz="4000" dirty="0" smtClean="0">
                              <a:latin typeface="Arial" pitchFamily="34" charset="0"/>
                              <a:cs typeface="Arial" pitchFamily="34" charset="0"/>
                            </a:rPr>
                            <a:t>reflectivity </a:t>
                          </a:r>
                          <a:r>
                            <a:rPr lang="en-US" sz="4000" dirty="0" err="1" smtClean="0">
                              <a:latin typeface="Arial" pitchFamily="34" charset="0"/>
                              <a:cs typeface="Arial" pitchFamily="34" charset="0"/>
                            </a:rPr>
                            <a:t>dBZ</a:t>
                          </a:r>
                          <a:endParaRPr lang="en-US" sz="4000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pic>
                      <p:nvPicPr>
                        <p:cNvPr id="2084" name="Picture 12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5474" t="17242" r="31362" b="31321"/>
                        <a:stretch/>
                      </p:blipFill>
                      <p:spPr bwMode="auto">
                        <a:xfrm>
                          <a:off x="36206265" y="24802569"/>
                          <a:ext cx="7048885" cy="68539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grpSp>
                      <p:nvGrpSpPr>
                        <p:cNvPr id="294" name="Group 293"/>
                        <p:cNvGrpSpPr/>
                        <p:nvPr/>
                      </p:nvGrpSpPr>
                      <p:grpSpPr>
                        <a:xfrm>
                          <a:off x="36494071" y="17554235"/>
                          <a:ext cx="6886069" cy="6104999"/>
                          <a:chOff x="4564968" y="997392"/>
                          <a:chExt cx="4512926" cy="4232334"/>
                        </a:xfrm>
                      </p:grpSpPr>
                      <p:pic>
                        <p:nvPicPr>
                          <p:cNvPr id="295" name="Picture 294" descr="CentersComparisonPass3b.png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1439" t="31907" r="34012" b="35692"/>
                          <a:stretch/>
                        </p:blipFill>
                        <p:spPr>
                          <a:xfrm>
                            <a:off x="4564968" y="997392"/>
                            <a:ext cx="4512926" cy="4232334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296" name="Isosceles Triangle 295"/>
                          <p:cNvSpPr/>
                          <p:nvPr/>
                        </p:nvSpPr>
                        <p:spPr bwMode="auto">
                          <a:xfrm>
                            <a:off x="6709136" y="3018697"/>
                            <a:ext cx="224590" cy="191442"/>
                          </a:xfrm>
                          <a:prstGeom prst="triangle">
                            <a:avLst/>
                          </a:prstGeom>
                          <a:noFill/>
                          <a:ln w="57150" cap="flat" cmpd="sng" algn="ctr">
                            <a:solidFill>
                              <a:srgbClr val="00B05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05" name="Text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981462" y="26078905"/>
                        <a:ext cx="221138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US" sz="2400" dirty="0">
                            <a:latin typeface="Arial" pitchFamily="34" charset="0"/>
                            <a:cs typeface="Arial" pitchFamily="34" charset="0"/>
                          </a:rPr>
                          <a:t>WB-57 flight track</a:t>
                        </a:r>
                      </a:p>
                    </p:txBody>
                  </p:sp>
                  <p:sp>
                    <p:nvSpPr>
                      <p:cNvPr id="2111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397336" y="17216639"/>
                        <a:ext cx="5787162" cy="101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MS PGothic" pitchFamily="34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2400" dirty="0">
                            <a:latin typeface="Arial" pitchFamily="34" charset="0"/>
                            <a:cs typeface="Arial" pitchFamily="34" charset="0"/>
                          </a:rPr>
                          <a:t>P-3 </a:t>
                        </a:r>
                        <a:r>
                          <a:rPr lang="en-US" sz="2400" dirty="0" smtClean="0">
                            <a:latin typeface="Arial" pitchFamily="34" charset="0"/>
                            <a:cs typeface="Arial" pitchFamily="34" charset="0"/>
                          </a:rPr>
                          <a:t>composite center time ~20:44 UTC</a:t>
                        </a:r>
                      </a:p>
                      <a:p>
                        <a:pPr eaLnBrk="1" hangingPunct="1"/>
                        <a:r>
                          <a:rPr lang="en-US" sz="2400" dirty="0">
                            <a:latin typeface="Arial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lang="en-US" sz="2400" dirty="0" smtClean="0">
                            <a:latin typeface="Arial" pitchFamily="34" charset="0"/>
                            <a:cs typeface="Arial" pitchFamily="34" charset="0"/>
                          </a:rPr>
                          <a:t>    Radar; </a:t>
                        </a:r>
                        <a:r>
                          <a:rPr lang="en-US" sz="3600" dirty="0" smtClean="0">
                            <a:latin typeface="Arial" pitchFamily="34" charset="0"/>
                            <a:cs typeface="Arial" pitchFamily="34" charset="0"/>
                          </a:rPr>
                          <a:t>+ </a:t>
                        </a:r>
                        <a:r>
                          <a:rPr lang="en-US" sz="2400" dirty="0" smtClean="0">
                            <a:latin typeface="Arial" pitchFamily="34" charset="0"/>
                            <a:cs typeface="Arial" pitchFamily="34" charset="0"/>
                          </a:rPr>
                          <a:t>HIRAD; </a:t>
                        </a:r>
                        <a:r>
                          <a:rPr lang="en-US" sz="3600" dirty="0" smtClean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+ </a:t>
                        </a:r>
                        <a:r>
                          <a:rPr lang="en-US" sz="2400" dirty="0" smtClean="0">
                            <a:latin typeface="Arial" pitchFamily="34" charset="0"/>
                            <a:cs typeface="Arial" pitchFamily="34" charset="0"/>
                          </a:rPr>
                          <a:t>Wind Centers</a:t>
                        </a:r>
                        <a:endParaRPr lang="en-US" sz="2400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pic>
                  <p:nvPicPr>
                    <p:cNvPr id="207" name="Picture 206"/>
                    <p:cNvPicPr>
                      <a:picLocks noChangeAspect="1"/>
                    </p:cNvPicPr>
                    <p:nvPr/>
                  </p:nvPicPr>
                  <p:blipFill rotWithShape="1">
                    <a:blip r:embed="rId31"/>
                    <a:srcRect l="86156" t="6426" r="8994" b="10562"/>
                    <a:stretch/>
                  </p:blipFill>
                  <p:spPr>
                    <a:xfrm>
                      <a:off x="35057716" y="24695806"/>
                      <a:ext cx="1018516" cy="680774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0133542" y="23460355"/>
                    <a:ext cx="4801314" cy="461665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latin typeface="Arial" pitchFamily="34" charset="0"/>
                        <a:cs typeface="Arial" pitchFamily="34" charset="0"/>
                      </a:rPr>
                      <a:t>Partial outer concentric </a:t>
                    </a:r>
                    <a:r>
                      <a:rPr lang="en-US" sz="2400" dirty="0" err="1" smtClean="0">
                        <a:latin typeface="Arial" pitchFamily="34" charset="0"/>
                        <a:cs typeface="Arial" pitchFamily="34" charset="0"/>
                      </a:rPr>
                      <a:t>eyewall</a:t>
                    </a:r>
                    <a:endParaRPr lang="en-US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 flipH="1" flipV="1">
                    <a:off x="33673730" y="22794357"/>
                    <a:ext cx="459105" cy="65522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18" name="Straight Arrow Connector 217"/>
                  <p:cNvCxnSpPr/>
                  <p:nvPr/>
                </p:nvCxnSpPr>
                <p:spPr bwMode="auto">
                  <a:xfrm flipV="1">
                    <a:off x="34486850" y="22739799"/>
                    <a:ext cx="4216882" cy="81267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18" name="TextBox 117"/>
                <p:cNvSpPr txBox="1"/>
                <p:nvPr/>
              </p:nvSpPr>
              <p:spPr>
                <a:xfrm>
                  <a:off x="28709028" y="28594183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0</a:t>
                  </a:r>
                  <a:endParaRPr lang="en-US" sz="2400" dirty="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8534558" y="27298685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60</a:t>
                  </a:r>
                  <a:endParaRPr lang="en-US" sz="2400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8534558" y="25842625"/>
                  <a:ext cx="6463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120</a:t>
                  </a:r>
                  <a:endParaRPr lang="en-US" sz="2400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28481283" y="24533955"/>
                  <a:ext cx="6463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180</a:t>
                  </a:r>
                  <a:endParaRPr lang="en-US" sz="2400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28532579" y="29920848"/>
                  <a:ext cx="5950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-60</a:t>
                  </a:r>
                  <a:endParaRPr lang="en-US" sz="2400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28534558" y="31272715"/>
                  <a:ext cx="7489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-120</a:t>
                  </a:r>
                  <a:endParaRPr lang="en-US" sz="2400" dirty="0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2314164" y="31363432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0</a:t>
                  </a:r>
                  <a:endParaRPr lang="en-US" sz="2400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0995422" y="31359764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60</a:t>
                  </a:r>
                  <a:endParaRPr lang="en-US" sz="2400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9701988" y="31348428"/>
                  <a:ext cx="6463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120</a:t>
                  </a:r>
                  <a:endParaRPr lang="en-US" sz="2400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3206531" y="31374238"/>
                  <a:ext cx="5950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-60</a:t>
                  </a:r>
                  <a:endParaRPr lang="en-US" sz="2400" dirty="0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34683254" y="31350417"/>
                  <a:ext cx="7489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-120</a:t>
                  </a:r>
                  <a:endParaRPr lang="en-US" sz="2400" dirty="0"/>
                </a:p>
              </p:txBody>
            </p:sp>
          </p:grpSp>
          <p:sp>
            <p:nvSpPr>
              <p:cNvPr id="249" name="Isosceles Triangle 248"/>
              <p:cNvSpPr/>
              <p:nvPr/>
            </p:nvSpPr>
            <p:spPr bwMode="auto">
              <a:xfrm>
                <a:off x="29439602" y="17726493"/>
                <a:ext cx="342692" cy="276149"/>
              </a:xfrm>
              <a:prstGeom prst="triangl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0730369" y="24541562"/>
              <a:ext cx="4357283" cy="5232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Outer principal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rainband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33504048" y="24995620"/>
              <a:ext cx="628787" cy="172249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2" name="Straight Arrow Connector 251"/>
            <p:cNvCxnSpPr/>
            <p:nvPr/>
          </p:nvCxnSpPr>
          <p:spPr bwMode="auto">
            <a:xfrm>
              <a:off x="34285236" y="25051752"/>
              <a:ext cx="4109849" cy="134678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10197</TotalTime>
  <Words>936</Words>
  <Application>Microsoft Office PowerPoint</Application>
  <PresentationFormat>Custom</PresentationFormat>
  <Paragraphs>141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NSSTC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RoberFR</dc:creator>
  <cp:lastModifiedBy>Black, Dr. Peter, Contractor, Code 7541</cp:lastModifiedBy>
  <cp:revision>274</cp:revision>
  <cp:lastPrinted>2011-12-02T16:38:49Z</cp:lastPrinted>
  <dcterms:created xsi:type="dcterms:W3CDTF">2006-09-19T02:21:08Z</dcterms:created>
  <dcterms:modified xsi:type="dcterms:W3CDTF">2012-05-03T16:12:08Z</dcterms:modified>
</cp:coreProperties>
</file>