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348" r:id="rId2"/>
    <p:sldId id="327" r:id="rId3"/>
    <p:sldId id="404" r:id="rId4"/>
    <p:sldId id="385" r:id="rId5"/>
    <p:sldId id="398" r:id="rId6"/>
    <p:sldId id="400" r:id="rId7"/>
    <p:sldId id="361" r:id="rId8"/>
    <p:sldId id="382" r:id="rId9"/>
    <p:sldId id="363" r:id="rId10"/>
    <p:sldId id="383" r:id="rId11"/>
    <p:sldId id="384" r:id="rId12"/>
    <p:sldId id="365" r:id="rId13"/>
    <p:sldId id="396" r:id="rId14"/>
    <p:sldId id="401" r:id="rId15"/>
    <p:sldId id="402" r:id="rId16"/>
    <p:sldId id="389" r:id="rId17"/>
    <p:sldId id="390" r:id="rId18"/>
    <p:sldId id="391" r:id="rId19"/>
    <p:sldId id="392" r:id="rId20"/>
    <p:sldId id="399" r:id="rId21"/>
    <p:sldId id="405" r:id="rId22"/>
    <p:sldId id="40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6600"/>
    <a:srgbClr val="84020B"/>
    <a:srgbClr val="64BC79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3448" autoAdjust="0"/>
  </p:normalViewPr>
  <p:slideViewPr>
    <p:cSldViewPr>
      <p:cViewPr>
        <p:scale>
          <a:sx n="50" d="100"/>
          <a:sy n="50" d="100"/>
        </p:scale>
        <p:origin x="-1158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4505FB-AA05-4921-9C96-5B4439B1C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A3DE2F-E141-4F95-B230-1751899E4B97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9B02A-FA93-4E05-9A0A-49B5D063011D}" type="slidenum">
              <a:rPr lang="en-US"/>
              <a:pPr/>
              <a:t>3</a:t>
            </a:fld>
            <a:endParaRPr lang="en-US"/>
          </a:p>
        </p:txBody>
      </p:sp>
      <p:sp>
        <p:nvSpPr>
          <p:cNvPr id="4505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>
                <a:latin typeface="Times" charset="0"/>
                <a:ea typeface="ＭＳ Ｐゴシック" pitchFamily="34" charset="-128"/>
              </a:rPr>
              <a:t>Plenty of work to do…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4505FB-AA05-4921-9C96-5B4439B1C05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C81D7-711B-4062-99EF-21D20CE1F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A9EA0-1E81-47E2-B1AE-F5C1F989D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0"/>
            <a:ext cx="21526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3055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E0FA9-C2B9-4E93-AB52-710E4DF1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1643B-06F0-4247-974A-CA1739B3B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B12C0-3AF3-4E6B-A8C2-24BC6E3BF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1298D-6293-45A3-BFBF-FE8F3BFB4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86AC4-1AB3-4D86-A19F-BBA2E85C4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ED756-5F9E-4BFE-9B9C-8CE3B185B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F73D8-1657-490F-992F-98D490D91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82F46-D155-4D73-BCA6-DFB43B7A1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26AB6-50BD-49E6-A944-3D28DEB04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6934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A5E7837-F45B-461B-B11F-6466B9C90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JPL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72400" y="152400"/>
            <a:ext cx="1371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Nasa+Logo+histor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906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9.gif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6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Shannon\UAV_HAMSR\First_flight_images\ED10-0233-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62800" y="4572000"/>
            <a:ext cx="1371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2"/>
                </a:solidFill>
                <a:latin typeface="Impact" pitchFamily="34" charset="0"/>
              </a:rPr>
              <a:t>HAMSR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6934994" y="4342606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mechFit_powerup 029.jpg"/>
          <p:cNvPicPr>
            <a:picLocks noGrp="1" noChangeAspect="1"/>
          </p:cNvPicPr>
          <p:nvPr isPhoto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81800" y="508635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304800"/>
            <a:ext cx="57150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84020B"/>
                </a:solidFill>
                <a:latin typeface="Impact" pitchFamily="34" charset="0"/>
              </a:rPr>
              <a:t>HAMSR Observations During </a:t>
            </a:r>
            <a:r>
              <a:rPr lang="en-US" sz="2400" dirty="0" smtClean="0">
                <a:solidFill>
                  <a:srgbClr val="84020B"/>
                </a:solidFill>
                <a:latin typeface="Impact" pitchFamily="34" charset="0"/>
              </a:rPr>
              <a:t>GRIP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Shannon Brown,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Bjorn Lambrigtsen</a:t>
            </a:r>
            <a:r>
              <a:rPr lang="en-US" sz="1600" dirty="0" smtClean="0">
                <a:latin typeface="+mn-lt"/>
                <a:ea typeface="+mj-ea"/>
                <a:cs typeface="+mj-cs"/>
              </a:rPr>
              <a:t>, Richard Denning, Boon Lim, Jordan Tanabe, Alan Tanner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lvl="0" algn="ctr" fontAlgn="auto">
              <a:spcAft>
                <a:spcPts val="0"/>
              </a:spcAf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Jet Propulsion Laboratory, California Institute of Technology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noProof="0" dirty="0" smtClean="0"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5205456"/>
            <a:ext cx="2438400" cy="165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Shannon\UAV_HAMSR\GH_software\UAV_HAMSR_profiler\HAMSR_Karl_54.94GHz_TBlimbcorr_composite_Small_Scale.jpg"/>
          <p:cNvPicPr>
            <a:picLocks noChangeAspect="1" noChangeArrowheads="1"/>
          </p:cNvPicPr>
          <p:nvPr/>
        </p:nvPicPr>
        <p:blipFill>
          <a:blip r:embed="rId5" cstate="print"/>
          <a:srcRect l="12400" t="6400" r="20497" b="10133"/>
          <a:stretch>
            <a:fillRect/>
          </a:stretch>
        </p:blipFill>
        <p:spPr bwMode="auto">
          <a:xfrm>
            <a:off x="1752600" y="5080874"/>
            <a:ext cx="1905000" cy="1777126"/>
          </a:xfrm>
          <a:prstGeom prst="rect">
            <a:avLst/>
          </a:prstGeom>
          <a:noFill/>
        </p:spPr>
      </p:pic>
      <p:pic>
        <p:nvPicPr>
          <p:cNvPr id="14" name="Picture 4" descr="C:\Shannon\UAV_HAMSR\GH_software\UAV_HAMSR_profiler\HAMSR_Karl_3D_scat_composite_Small_Scale_3D.jpg"/>
          <p:cNvPicPr>
            <a:picLocks noChangeAspect="1" noChangeArrowheads="1"/>
          </p:cNvPicPr>
          <p:nvPr/>
        </p:nvPicPr>
        <p:blipFill>
          <a:blip r:embed="rId6" cstate="print"/>
          <a:srcRect l="18000" t="5867" r="26400" b="8000"/>
          <a:stretch>
            <a:fillRect/>
          </a:stretch>
        </p:blipFill>
        <p:spPr bwMode="auto">
          <a:xfrm>
            <a:off x="0" y="4823391"/>
            <a:ext cx="1751222" cy="2034609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228600"/>
            <a:ext cx="9987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1" descr="C:\Shannon\UAV_HAMSR\Integration_pictures\grip_graphictran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152400"/>
            <a:ext cx="1871968" cy="1295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828800" y="539109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Karl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19600" y="554349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-76200" y="470529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Karl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0"/>
            <a:ext cx="4495800" cy="792163"/>
          </a:xfrm>
        </p:spPr>
        <p:txBody>
          <a:bodyPr/>
          <a:lstStyle/>
          <a:p>
            <a:r>
              <a:rPr lang="en-US" dirty="0" smtClean="0"/>
              <a:t>Inner Core Evolution Model vs. Obs.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838200"/>
            <a:ext cx="3536152" cy="2839322"/>
            <a:chOff x="-2" y="685800"/>
            <a:chExt cx="3536152" cy="283932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" y="685800"/>
              <a:ext cx="3536152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675" y="3200400"/>
              <a:ext cx="3209925" cy="32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0" y="3942478"/>
            <a:ext cx="3336698" cy="2915522"/>
            <a:chOff x="3733800" y="914400"/>
            <a:chExt cx="3336698" cy="2915522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33800" y="914400"/>
              <a:ext cx="3336698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3505200"/>
              <a:ext cx="3209925" cy="32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2" descr="C:\Shannon\UAV_HAMSR\GH_software\UAV_HAMSR_profiler\HAMSR_Karl_WCdynamicEnvProfile_vs_time_L2_biasCorr_wPresMin_no118_final_He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914400"/>
            <a:ext cx="3657600" cy="2743200"/>
          </a:xfrm>
          <a:prstGeom prst="rect">
            <a:avLst/>
          </a:prstGeom>
          <a:noFill/>
        </p:spPr>
      </p:pic>
      <p:pic>
        <p:nvPicPr>
          <p:cNvPr id="17" name="Picture 2" descr="C:\Shannon\UAV_HAMSR\GH_software\UAV_HAMSR_profiler\HAMSR_Karl_RH_vs_time_L2_biasCorr_wPresMin_no118_final_Heig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876800"/>
            <a:ext cx="3810000" cy="1828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876800" y="1905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Impact" pitchFamily="34" charset="0"/>
              </a:rPr>
              <a:t>		</a:t>
            </a:r>
            <a:r>
              <a:rPr lang="en-US" dirty="0" smtClean="0">
                <a:solidFill>
                  <a:srgbClr val="FF0000"/>
                </a:solidFill>
                <a:latin typeface="Impact" pitchFamily="34" charset="0"/>
              </a:rPr>
              <a:t>Temperature Anomaly</a:t>
            </a:r>
            <a:endParaRPr lang="en-US" sz="2400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54864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Impact" pitchFamily="34" charset="0"/>
              </a:rPr>
              <a:t>		</a:t>
            </a:r>
            <a:r>
              <a:rPr lang="en-US" dirty="0" smtClean="0">
                <a:solidFill>
                  <a:srgbClr val="FF0000"/>
                </a:solidFill>
                <a:latin typeface="Impact" pitchFamily="34" charset="0"/>
              </a:rPr>
              <a:t>Relative Humidity</a:t>
            </a:r>
            <a:endParaRPr lang="en-US" sz="2400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3733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6km MM5 Simulation of </a:t>
            </a:r>
          </a:p>
          <a:p>
            <a:pPr algn="ctr"/>
            <a:r>
              <a:rPr lang="en-US" dirty="0" smtClean="0"/>
              <a:t>Hurricane Andrew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533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Liu et al., 1999 (II)</a:t>
            </a:r>
            <a:endParaRPr lang="en-US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04800" y="3733800"/>
            <a:ext cx="289560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33600" y="3429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45 hrs</a:t>
            </a:r>
            <a:endParaRPr lang="en-US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810000" y="3810000"/>
            <a:ext cx="266700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62600" y="3440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 hrs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304800" y="1066800"/>
            <a:ext cx="685800" cy="2286000"/>
          </a:xfrm>
          <a:prstGeom prst="rect">
            <a:avLst/>
          </a:pr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800" y="5029200"/>
            <a:ext cx="685800" cy="1371600"/>
          </a:xfrm>
          <a:prstGeom prst="rect">
            <a:avLst/>
          </a:prstGeom>
          <a:noFill/>
          <a:ln w="444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4844477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19800" y="21336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Gopalakrishnan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al., 2011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6200" y="2667000"/>
            <a:ext cx="8915400" cy="0"/>
          </a:xfrm>
          <a:prstGeom prst="line">
            <a:avLst/>
          </a:prstGeom>
          <a:ln w="53975" cmpd="thickThin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038600" y="2209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w Cen MT Condensed Extra Bold" pitchFamily="34" charset="0"/>
              </a:rPr>
              <a:t>(HWRFX model)</a:t>
            </a:r>
            <a:endParaRPr lang="en-US" dirty="0">
              <a:latin typeface="Tw Cen MT Condensed Extra Bold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-76200" y="2743200"/>
            <a:ext cx="9296400" cy="4114800"/>
            <a:chOff x="-76200" y="2743200"/>
            <a:chExt cx="9296400" cy="4114800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72200" y="5086945"/>
              <a:ext cx="2971800" cy="177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000" y="5233692"/>
              <a:ext cx="2743200" cy="1624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4" descr="Erin_warm_core_image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41919" y="2895600"/>
              <a:ext cx="3378281" cy="2426763"/>
            </a:xfrm>
            <a:prstGeom prst="rect">
              <a:avLst/>
            </a:prstGeom>
            <a:noFill/>
          </p:spPr>
        </p:pic>
        <p:pic>
          <p:nvPicPr>
            <p:cNvPr id="14" name="Picture 25" descr="HAMSR_Emily_Warm_Core_071720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19400" y="2895600"/>
              <a:ext cx="3296672" cy="2286000"/>
            </a:xfrm>
            <a:prstGeom prst="rect">
              <a:avLst/>
            </a:prstGeom>
            <a:noFill/>
          </p:spPr>
        </p:pic>
        <p:pic>
          <p:nvPicPr>
            <p:cNvPr id="9219" name="Picture 3" descr="C:\Shannon\UAV_HAMSR\GH_software\UAV_HAMSR_profiler\HAMSR_Karl_WC_vs_height_L2_biasCorr_wPresMin_no118_final_Height_pass16_presCoor_noLog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76200" y="2933700"/>
              <a:ext cx="3154947" cy="2247900"/>
            </a:xfrm>
            <a:prstGeom prst="rect">
              <a:avLst/>
            </a:prstGeom>
            <a:noFill/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7772400" y="5181600"/>
              <a:ext cx="0" cy="5334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248400" y="2743200"/>
              <a:ext cx="2895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Erin 9/10/2001 18 UTC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648200" y="4953000"/>
              <a:ext cx="0" cy="4572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8600" y="5257800"/>
              <a:ext cx="2514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1066800" y="31358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6K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62400" y="312420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11K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67600" y="381000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13K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24200" y="2743200"/>
              <a:ext cx="274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Emily 9/17/2005 7 UTC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800" y="2754868"/>
              <a:ext cx="2590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Karl 9/17/2010 6UTC</a:t>
              </a:r>
              <a:endParaRPr lang="en-US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2362200" y="5029200"/>
              <a:ext cx="0" cy="5334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810000" y="42672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HAMSR</a:t>
              </a:r>
            </a:p>
            <a:p>
              <a:pPr algn="ctr"/>
              <a:r>
                <a:rPr lang="en-US" dirty="0" smtClean="0"/>
                <a:t>TCSP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34200" y="43434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HAMSR</a:t>
              </a:r>
            </a:p>
            <a:p>
              <a:pPr algn="ctr"/>
              <a:r>
                <a:rPr lang="en-US" dirty="0" smtClean="0"/>
                <a:t>CAMEX-4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2000" y="41910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HAMSR</a:t>
              </a:r>
            </a:p>
            <a:p>
              <a:pPr algn="ctr"/>
              <a:r>
                <a:rPr lang="en-US" dirty="0" smtClean="0"/>
                <a:t>GRIP</a:t>
              </a:r>
              <a:endParaRPr lang="en-US" dirty="0"/>
            </a:p>
          </p:txBody>
        </p:sp>
      </p:grpSp>
      <p:cxnSp>
        <p:nvCxnSpPr>
          <p:cNvPr id="49" name="Straight Connector 48"/>
          <p:cNvCxnSpPr/>
          <p:nvPr/>
        </p:nvCxnSpPr>
        <p:spPr>
          <a:xfrm flipV="1">
            <a:off x="3200400" y="152400"/>
            <a:ext cx="0" cy="19050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352800" y="152400"/>
            <a:ext cx="0" cy="19050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715000" y="152400"/>
            <a:ext cx="0" cy="19050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867400" y="152400"/>
            <a:ext cx="0" cy="19050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791200" y="1066800"/>
            <a:ext cx="3352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Correlation between warm core anomaly at different levels to minimum pressure and maximum sustained winds from NHC best track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Sensitivity to WS between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+0.1  to +0.2 K/ms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-1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Sensitivity to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between  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-0. 15 to -0.3 K/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mb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Strongest correlation and higher sensitivity observed in mid-troposphere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Shannon\UAV_HAMSR\GH_software\UAV_HAMSR_profiler\HAMSR_Karl_11km_dT_vs_pres_biasCorr_wPresMin_w118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2971800" cy="2228850"/>
          </a:xfrm>
          <a:prstGeom prst="rect">
            <a:avLst/>
          </a:prstGeom>
          <a:noFill/>
        </p:spPr>
      </p:pic>
      <p:pic>
        <p:nvPicPr>
          <p:cNvPr id="5123" name="Picture 3" descr="C:\Shannon\UAV_HAMSR\GH_software\UAV_HAMSR_profiler\HAMSR_Karl_7km_dT_vs_pres_biasCorr_wPresMin_w118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2971800" cy="2228850"/>
          </a:xfrm>
          <a:prstGeom prst="rect">
            <a:avLst/>
          </a:prstGeom>
          <a:noFill/>
        </p:spPr>
      </p:pic>
      <p:pic>
        <p:nvPicPr>
          <p:cNvPr id="5124" name="Picture 4" descr="C:\Shannon\UAV_HAMSR\GH_software\UAV_HAMSR_profiler\HAMSR_Karl_5km_dT_vs_pres_biasCorr_wPresMin_w118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29150"/>
            <a:ext cx="2971800" cy="22288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71600" y="8382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 km</a:t>
            </a:r>
          </a:p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76400" y="2743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 km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5181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 km</a:t>
            </a:r>
            <a:endParaRPr lang="en-US" b="1" dirty="0"/>
          </a:p>
        </p:txBody>
      </p:sp>
      <p:pic>
        <p:nvPicPr>
          <p:cNvPr id="5125" name="Picture 5" descr="C:\Shannon\UAV_HAMSR\GH_software\UAV_HAMSR_profiler\HAMSR_Karl_5km_dT_vs_ws_biasCorr_wPresMin_w118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629150"/>
            <a:ext cx="2971800" cy="2228850"/>
          </a:xfrm>
          <a:prstGeom prst="rect">
            <a:avLst/>
          </a:prstGeom>
          <a:noFill/>
        </p:spPr>
      </p:pic>
      <p:pic>
        <p:nvPicPr>
          <p:cNvPr id="5126" name="Picture 6" descr="C:\Shannon\UAV_HAMSR\GH_software\UAV_HAMSR_profiler\HAMSR_Karl_11km_dT_vs_ws_biasCorr_wPresMin_w118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228600"/>
            <a:ext cx="2971800" cy="2228850"/>
          </a:xfrm>
          <a:prstGeom prst="rect">
            <a:avLst/>
          </a:prstGeom>
          <a:noFill/>
        </p:spPr>
      </p:pic>
      <p:pic>
        <p:nvPicPr>
          <p:cNvPr id="5127" name="Picture 7" descr="C:\Shannon\UAV_HAMSR\GH_software\UAV_HAMSR_profiler\HAMSR_Karl_7km_dT_vs_ws_biasCorr_wPresMin_w118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2362200"/>
            <a:ext cx="2971800" cy="222885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495800" y="1524001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 km</a:t>
            </a:r>
            <a:endParaRPr lang="en-US" b="1" dirty="0" smtClean="0">
              <a:latin typeface="Symbol" pitchFamily="18" charset="2"/>
            </a:endParaRPr>
          </a:p>
          <a:p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0"/>
            <a:ext cx="24384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act" pitchFamily="34" charset="0"/>
              </a:rPr>
              <a:t>T. </a:t>
            </a:r>
            <a:r>
              <a:rPr lang="en-US" sz="2000" dirty="0" err="1" smtClean="0">
                <a:latin typeface="Impact" pitchFamily="34" charset="0"/>
              </a:rPr>
              <a:t>anom</a:t>
            </a:r>
            <a:r>
              <a:rPr lang="en-US" sz="2000" dirty="0" smtClean="0">
                <a:latin typeface="Impact" pitchFamily="34" charset="0"/>
              </a:rPr>
              <a:t>. </a:t>
            </a:r>
            <a:r>
              <a:rPr lang="en-US" sz="2000" dirty="0" err="1" smtClean="0">
                <a:latin typeface="Impact" pitchFamily="34" charset="0"/>
              </a:rPr>
              <a:t>vs</a:t>
            </a:r>
            <a:r>
              <a:rPr lang="en-US" sz="2000" dirty="0" smtClean="0">
                <a:latin typeface="Impact" pitchFamily="34" charset="0"/>
              </a:rPr>
              <a:t> min pres.</a:t>
            </a:r>
            <a:endParaRPr lang="en-US" sz="2000" dirty="0">
              <a:latin typeface="Impac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0"/>
            <a:ext cx="24384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Impact" pitchFamily="34" charset="0"/>
              </a:rPr>
              <a:t>T. </a:t>
            </a:r>
            <a:r>
              <a:rPr lang="en-US" sz="2000" dirty="0" err="1" smtClean="0">
                <a:latin typeface="Impact" pitchFamily="34" charset="0"/>
              </a:rPr>
              <a:t>anom</a:t>
            </a:r>
            <a:r>
              <a:rPr lang="en-US" sz="2000" dirty="0" smtClean="0">
                <a:latin typeface="Impact" pitchFamily="34" charset="0"/>
              </a:rPr>
              <a:t>. </a:t>
            </a:r>
            <a:r>
              <a:rPr lang="en-US" sz="2000" dirty="0" err="1" smtClean="0">
                <a:latin typeface="Impact" pitchFamily="34" charset="0"/>
              </a:rPr>
              <a:t>vs</a:t>
            </a:r>
            <a:r>
              <a:rPr lang="en-US" sz="2000" dirty="0" smtClean="0">
                <a:latin typeface="Impact" pitchFamily="34" charset="0"/>
              </a:rPr>
              <a:t> max WS</a:t>
            </a:r>
            <a:endParaRPr lang="en-US" sz="2000" dirty="0">
              <a:latin typeface="Impac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3581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 km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191000" y="6019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 km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19400" y="0"/>
            <a:ext cx="0" cy="6858000"/>
          </a:xfrm>
          <a:prstGeom prst="line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66800"/>
            <a:ext cx="69342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5604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5105400"/>
          </a:xfrm>
          <a:solidFill>
            <a:schemeClr val="bg1">
              <a:lumMod val="75000"/>
              <a:alpha val="71000"/>
            </a:schemeClr>
          </a:solidFill>
        </p:spPr>
        <p:txBody>
          <a:bodyPr/>
          <a:lstStyle/>
          <a:p>
            <a:pPr eaLnBrk="1" hangingPunct="1"/>
            <a:r>
              <a:rPr lang="en-US" sz="2000" dirty="0" smtClean="0"/>
              <a:t>Validation of Level 2 product nearing completion</a:t>
            </a:r>
          </a:p>
          <a:p>
            <a:pPr lvl="1" eaLnBrk="1" hangingPunct="1"/>
            <a:r>
              <a:rPr lang="en-US" sz="2000" dirty="0" smtClean="0"/>
              <a:t>HAMSR retrievals show good overall agreement with </a:t>
            </a:r>
            <a:r>
              <a:rPr lang="en-US" sz="2000" dirty="0" err="1" smtClean="0"/>
              <a:t>dropsondes</a:t>
            </a:r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Observations </a:t>
            </a:r>
            <a:r>
              <a:rPr lang="en-US" sz="2000" dirty="0" smtClean="0"/>
              <a:t>of evolution of inner core thermodynamic structure show mean advection of the warm anomaly lower in the troposphere during intensification coupled with a general increase in anomaly magnitude</a:t>
            </a:r>
          </a:p>
          <a:p>
            <a:pPr lvl="1" eaLnBrk="1" hangingPunct="1"/>
            <a:r>
              <a:rPr lang="en-US" sz="1800" dirty="0" smtClean="0"/>
              <a:t>Consistent with previous modeling studies for inner core evolution (Liu et al., 1999, </a:t>
            </a:r>
            <a:r>
              <a:rPr lang="en-US" sz="1800" dirty="0" err="1" smtClean="0"/>
              <a:t>Gopalakrishnan</a:t>
            </a:r>
            <a:r>
              <a:rPr lang="en-US" sz="1800" dirty="0" smtClean="0"/>
              <a:t> et al., 2011)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Strongest relationship found between warm anomaly and intensity in the mid- to lower troposphere above the inversion (5-7 km) during intensification</a:t>
            </a:r>
            <a:endParaRPr lang="en-US" sz="2400" dirty="0" smtClean="0"/>
          </a:p>
          <a:p>
            <a:pPr marL="342900" lvl="1" indent="-342900" eaLnBrk="1" hangingPunct="1">
              <a:buFontTx/>
              <a:buChar char="•"/>
            </a:pPr>
            <a:endParaRPr lang="en-US" sz="2000" dirty="0" smtClean="0"/>
          </a:p>
          <a:p>
            <a:pPr marL="342900" lvl="1" indent="-342900" eaLnBrk="1" hangingPunct="1">
              <a:buFontTx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342900" lvl="1" indent="-342900" eaLnBrk="1" hangingPunct="1">
              <a:buFontTx/>
              <a:buChar char="•"/>
            </a:pPr>
            <a:endParaRPr lang="en-US" dirty="0" smtClean="0"/>
          </a:p>
          <a:p>
            <a:pPr marL="342900" lvl="1" indent="-342900" eaLnBrk="1" hangingPunct="1">
              <a:buFontTx/>
              <a:buChar char="•"/>
            </a:pPr>
            <a:endParaRPr lang="en-US" dirty="0" smtClean="0"/>
          </a:p>
          <a:p>
            <a:pPr marL="342900" lvl="1" indent="-342900" eaLnBrk="1" hangingPunct="1"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505200"/>
            <a:ext cx="6934200" cy="792163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Shannon\UAV_HAMSR\GE_images\Karl_Track.jpg"/>
          <p:cNvPicPr>
            <a:picLocks noChangeAspect="1" noChangeArrowheads="1"/>
          </p:cNvPicPr>
          <p:nvPr/>
        </p:nvPicPr>
        <p:blipFill>
          <a:blip r:embed="rId3" cstate="print"/>
          <a:srcRect l="16571" r="9714"/>
          <a:stretch>
            <a:fillRect/>
          </a:stretch>
        </p:blipFill>
        <p:spPr bwMode="auto">
          <a:xfrm>
            <a:off x="0" y="-33297"/>
            <a:ext cx="9144000" cy="689129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724400"/>
            <a:ext cx="2667000" cy="8382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  <a:latin typeface="Impact" pitchFamily="34" charset="0"/>
              </a:rPr>
              <a:t>Hurricane Karl 2010</a:t>
            </a:r>
            <a:endParaRPr lang="en-US" sz="2400" dirty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6148" name="Picture 4" descr="C:\Shannon\UAV_HAMSR\GH_software\UAV_HAMSR_profiler\Temp_anom_central_pres_time_height_co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114800"/>
            <a:ext cx="3962400" cy="27432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505200" y="3352800"/>
            <a:ext cx="2743200" cy="12192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038600" y="3429000"/>
            <a:ext cx="1752600" cy="1219200"/>
          </a:xfrm>
          <a:prstGeom prst="straightConnector1">
            <a:avLst/>
          </a:prstGeom>
          <a:ln w="34925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28800" y="5943600"/>
            <a:ext cx="1676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</a:rPr>
              <a:t>Minimum Central Pressure (NHC)</a:t>
            </a:r>
            <a:endParaRPr lang="en-US" sz="1400" b="1" dirty="0">
              <a:solidFill>
                <a:srgbClr val="006600"/>
              </a:solidFill>
            </a:endParaRP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>
          <a:xfrm flipV="1">
            <a:off x="3505200" y="5257800"/>
            <a:ext cx="762000" cy="947410"/>
          </a:xfrm>
          <a:prstGeom prst="straightConnector1">
            <a:avLst/>
          </a:prstGeom>
          <a:ln w="254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86600" y="4800600"/>
            <a:ext cx="1676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Temperature Anomaly @ 7km</a:t>
            </a:r>
            <a:endParaRPr lang="en-US" sz="1400" b="1" dirty="0">
              <a:solidFill>
                <a:srgbClr val="006600"/>
              </a:solidFill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6096000" y="5029200"/>
            <a:ext cx="990600" cy="3301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54316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0"/>
            <a:ext cx="3505200" cy="226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4495800" y="914400"/>
            <a:ext cx="457200" cy="8382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600" y="1295400"/>
            <a:ext cx="1219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~0.15 K/</a:t>
            </a:r>
            <a:r>
              <a:rPr lang="en-US" sz="1400" b="1" dirty="0" err="1" smtClean="0"/>
              <a:t>mb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371600" y="0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Gopalakrishnan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al., 2011</a:t>
            </a:r>
            <a:endParaRPr lang="en-U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743200"/>
            <a:ext cx="5715000" cy="914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Monitoring Hurricane Intensity with HAMSR</a:t>
            </a:r>
            <a:endParaRPr lang="en-US" sz="2800" dirty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1200" y="762000"/>
            <a:ext cx="3186113" cy="5033963"/>
          </a:xfrm>
        </p:spPr>
        <p:txBody>
          <a:bodyPr/>
          <a:lstStyle/>
          <a:p>
            <a:pPr eaLnBrk="1" hangingPunct="1"/>
            <a:r>
              <a:rPr lang="en-US" sz="2000" smtClean="0"/>
              <a:t>Investigations using AMSU data have shown strong correlation between 200mb temperature anomaly and hurricane intensity</a:t>
            </a:r>
          </a:p>
          <a:p>
            <a:pPr eaLnBrk="1" hangingPunct="1"/>
            <a:endParaRPr lang="en-US" sz="2200" smtClean="0"/>
          </a:p>
          <a:p>
            <a:pPr lvl="1" eaLnBrk="1" hangingPunct="1"/>
            <a:endParaRPr lang="en-US" sz="2200" smtClean="0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2743200"/>
            <a:ext cx="54864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solidFill>
                  <a:srgbClr val="3366FF"/>
                </a:solidFill>
              </a:rPr>
              <a:t>Comparisons of AMSU warm core temperature anomaly to maximum wind speed (left) and central pressure (right) [from Kidder et al. 2000]</a:t>
            </a:r>
            <a:r>
              <a:rPr lang="en-US">
                <a:solidFill>
                  <a:srgbClr val="3366FF"/>
                </a:solidFill>
              </a:rPr>
              <a:t>	 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2808288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685800"/>
            <a:ext cx="2801938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2400" y="3883025"/>
            <a:ext cx="3200400" cy="2974975"/>
            <a:chOff x="-48" y="1344"/>
            <a:chExt cx="2632" cy="2450"/>
          </a:xfrm>
        </p:grpSpPr>
        <p:pic>
          <p:nvPicPr>
            <p:cNvPr id="22541" name="Picture 9" descr="466px-Hurricane_Emily_16_july_2005_1545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48" y="1344"/>
              <a:ext cx="2632" cy="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Oval 10"/>
            <p:cNvSpPr>
              <a:spLocks noChangeArrowheads="1"/>
            </p:cNvSpPr>
            <p:nvPr/>
          </p:nvSpPr>
          <p:spPr bwMode="auto">
            <a:xfrm>
              <a:off x="1448" y="2829"/>
              <a:ext cx="264" cy="26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1"/>
            <p:cNvSpPr>
              <a:spLocks noChangeAspect="1" noChangeArrowheads="1"/>
            </p:cNvSpPr>
            <p:nvPr/>
          </p:nvSpPr>
          <p:spPr bwMode="auto">
            <a:xfrm>
              <a:off x="1888" y="3300"/>
              <a:ext cx="53" cy="5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Oval 12"/>
            <p:cNvSpPr>
              <a:spLocks noChangeAspect="1" noChangeArrowheads="1"/>
            </p:cNvSpPr>
            <p:nvPr/>
          </p:nvSpPr>
          <p:spPr bwMode="auto">
            <a:xfrm>
              <a:off x="1536" y="2950"/>
              <a:ext cx="53" cy="5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Oval 13"/>
            <p:cNvSpPr>
              <a:spLocks noChangeAspect="1" noChangeArrowheads="1"/>
            </p:cNvSpPr>
            <p:nvPr/>
          </p:nvSpPr>
          <p:spPr bwMode="auto">
            <a:xfrm>
              <a:off x="1448" y="2863"/>
              <a:ext cx="53" cy="5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Oval 14"/>
            <p:cNvSpPr>
              <a:spLocks noChangeAspect="1" noChangeArrowheads="1"/>
            </p:cNvSpPr>
            <p:nvPr/>
          </p:nvSpPr>
          <p:spPr bwMode="auto">
            <a:xfrm>
              <a:off x="1624" y="3037"/>
              <a:ext cx="53" cy="5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Oval 15"/>
            <p:cNvSpPr>
              <a:spLocks noChangeAspect="1" noChangeArrowheads="1"/>
            </p:cNvSpPr>
            <p:nvPr/>
          </p:nvSpPr>
          <p:spPr bwMode="auto">
            <a:xfrm>
              <a:off x="1712" y="3125"/>
              <a:ext cx="53" cy="5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Oval 16"/>
            <p:cNvSpPr>
              <a:spLocks noChangeAspect="1" noChangeArrowheads="1"/>
            </p:cNvSpPr>
            <p:nvPr/>
          </p:nvSpPr>
          <p:spPr bwMode="auto">
            <a:xfrm>
              <a:off x="1800" y="3212"/>
              <a:ext cx="53" cy="5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Oval 17"/>
            <p:cNvSpPr>
              <a:spLocks noChangeAspect="1" noChangeArrowheads="1"/>
            </p:cNvSpPr>
            <p:nvPr/>
          </p:nvSpPr>
          <p:spPr bwMode="auto">
            <a:xfrm>
              <a:off x="1360" y="2775"/>
              <a:ext cx="53" cy="5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Oval 18"/>
            <p:cNvSpPr>
              <a:spLocks noChangeAspect="1" noChangeArrowheads="1"/>
            </p:cNvSpPr>
            <p:nvPr/>
          </p:nvSpPr>
          <p:spPr bwMode="auto">
            <a:xfrm>
              <a:off x="1272" y="2688"/>
              <a:ext cx="53" cy="5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7" name="Rectangle 19"/>
          <p:cNvSpPr>
            <a:spLocks noChangeArrowheads="1"/>
          </p:cNvSpPr>
          <p:nvPr/>
        </p:nvSpPr>
        <p:spPr bwMode="auto">
          <a:xfrm>
            <a:off x="3505200" y="5010150"/>
            <a:ext cx="4572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en-US" sz="2000"/>
              <a:t>High-resolution observations from HAMSR can be used to predict hurricane intensity and improve algorithms for satellite sensors</a:t>
            </a:r>
          </a:p>
          <a:p>
            <a:pPr lvl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Tx/>
              <a:buChar char="–"/>
            </a:pPr>
            <a:r>
              <a:rPr lang="en-US" sz="1600"/>
              <a:t>Eye-wall contamination is a large error source for satellite sensors</a:t>
            </a:r>
          </a:p>
        </p:txBody>
      </p:sp>
      <p:pic>
        <p:nvPicPr>
          <p:cNvPr id="22538" name="Picture 1" descr="Erin_warm_core_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749550"/>
            <a:ext cx="283845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TextBox 20"/>
          <p:cNvSpPr txBox="1">
            <a:spLocks noChangeArrowheads="1"/>
          </p:cNvSpPr>
          <p:nvPr/>
        </p:nvSpPr>
        <p:spPr bwMode="auto">
          <a:xfrm>
            <a:off x="3657600" y="38862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nsolas" pitchFamily="49" charset="0"/>
              </a:rPr>
              <a:t>HAMSR warm-core in Hurricane Erin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42672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 descr="C:\Shannon\UAV_HAMSR\Karl\AMSU_Wisc\201013L0917_1058_ch8.gif"/>
          <p:cNvPicPr>
            <a:picLocks noChangeAspect="1" noChangeArrowheads="1"/>
          </p:cNvPicPr>
          <p:nvPr/>
        </p:nvPicPr>
        <p:blipFill>
          <a:blip r:embed="rId3" cstate="print"/>
          <a:srcRect l="19862" t="12218" r="22510" b="10473"/>
          <a:stretch>
            <a:fillRect/>
          </a:stretch>
        </p:blipFill>
        <p:spPr bwMode="auto">
          <a:xfrm>
            <a:off x="4876800" y="3429000"/>
            <a:ext cx="3979513" cy="3429000"/>
          </a:xfrm>
          <a:prstGeom prst="rect">
            <a:avLst/>
          </a:prstGeom>
          <a:noFill/>
        </p:spPr>
      </p:pic>
      <p:pic>
        <p:nvPicPr>
          <p:cNvPr id="1031" name="Picture 7" descr="C:\Shannon\UAV_HAMSR\Karl\AMSU_Wisc\201013L0917_0039_ch7.gif"/>
          <p:cNvPicPr>
            <a:picLocks noChangeAspect="1" noChangeArrowheads="1"/>
          </p:cNvPicPr>
          <p:nvPr/>
        </p:nvPicPr>
        <p:blipFill>
          <a:blip r:embed="rId4" cstate="print"/>
          <a:srcRect l="19862" t="10473" r="23834" b="10473"/>
          <a:stretch>
            <a:fillRect/>
          </a:stretch>
        </p:blipFill>
        <p:spPr bwMode="auto">
          <a:xfrm>
            <a:off x="0" y="0"/>
            <a:ext cx="3888089" cy="3276600"/>
          </a:xfrm>
          <a:prstGeom prst="rect">
            <a:avLst/>
          </a:prstGeom>
          <a:noFill/>
        </p:spPr>
      </p:pic>
      <p:pic>
        <p:nvPicPr>
          <p:cNvPr id="1032" name="Picture 8" descr="C:\Shannon\UAV_HAMSR\Karl\AMSU_Wisc\201013L0917_0039_ch8.gif"/>
          <p:cNvPicPr>
            <a:picLocks noChangeAspect="1" noChangeArrowheads="1"/>
          </p:cNvPicPr>
          <p:nvPr/>
        </p:nvPicPr>
        <p:blipFill>
          <a:blip r:embed="rId5" cstate="print"/>
          <a:srcRect l="19862" t="6982" r="22510" b="10473"/>
          <a:stretch>
            <a:fillRect/>
          </a:stretch>
        </p:blipFill>
        <p:spPr bwMode="auto">
          <a:xfrm>
            <a:off x="0" y="3276600"/>
            <a:ext cx="3979534" cy="3581400"/>
          </a:xfrm>
          <a:prstGeom prst="rect">
            <a:avLst/>
          </a:prstGeom>
          <a:noFill/>
        </p:spPr>
      </p:pic>
      <p:pic>
        <p:nvPicPr>
          <p:cNvPr id="1033" name="Picture 9" descr="C:\Shannon\UAV_HAMSR\Karl\AMSU_Wisc\201013L0917_1058_ch7.gif"/>
          <p:cNvPicPr>
            <a:picLocks noChangeAspect="1" noChangeArrowheads="1"/>
          </p:cNvPicPr>
          <p:nvPr/>
        </p:nvPicPr>
        <p:blipFill>
          <a:blip r:embed="rId6" cstate="print"/>
          <a:srcRect l="19862" t="6982" r="23834" b="10473"/>
          <a:stretch>
            <a:fillRect/>
          </a:stretch>
        </p:blipFill>
        <p:spPr bwMode="auto">
          <a:xfrm>
            <a:off x="4953000" y="0"/>
            <a:ext cx="3888206" cy="350519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05453" y="0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54.94 GHz 9/17 10:58 UTC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3581400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55.5 GHz 9/17 00:39 UTC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0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54.94 GHz 9/17 00:39 UTC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3581400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55.5 GHz 9/17 10:58 UTC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6324600"/>
            <a:ext cx="525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Impact" pitchFamily="34" charset="0"/>
              </a:rPr>
              <a:t>AMSU Images from Univ. of </a:t>
            </a:r>
            <a:r>
              <a:rPr lang="en-US" sz="2400" dirty="0" err="1" smtClean="0">
                <a:solidFill>
                  <a:srgbClr val="C00000"/>
                </a:solidFill>
                <a:latin typeface="Impact" pitchFamily="34" charset="0"/>
              </a:rPr>
              <a:t>Wisc</a:t>
            </a:r>
            <a:r>
              <a:rPr lang="en-US" sz="2400" dirty="0" smtClean="0">
                <a:solidFill>
                  <a:srgbClr val="C00000"/>
                </a:solidFill>
                <a:latin typeface="Impact" pitchFamily="34" charset="0"/>
              </a:rPr>
              <a:t>-CIMSS</a:t>
            </a:r>
            <a:r>
              <a:rPr lang="en-US" sz="2400" dirty="0" smtClean="0">
                <a:latin typeface="Impact" pitchFamily="34" charset="0"/>
              </a:rPr>
              <a:t> </a:t>
            </a:r>
            <a:endParaRPr lang="en-US" sz="2400" dirty="0">
              <a:latin typeface="Impact" pitchFamily="34" charset="0"/>
            </a:endParaRPr>
          </a:p>
        </p:txBody>
      </p:sp>
      <p:pic>
        <p:nvPicPr>
          <p:cNvPr id="17" name="Picture 6" descr="C:\Shannon\UAV_HAMSR\GH_software\UAV_HAMSR_profiler\HAMSR_Karl_54.94GHz_TBlimbcorr_composite_Small_Scale.jpg"/>
          <p:cNvPicPr>
            <a:picLocks noChangeAspect="1" noChangeArrowheads="1"/>
          </p:cNvPicPr>
          <p:nvPr/>
        </p:nvPicPr>
        <p:blipFill>
          <a:blip r:embed="rId7" cstate="print"/>
          <a:srcRect l="4400" t="1600" r="6000" b="3200"/>
          <a:stretch>
            <a:fillRect/>
          </a:stretch>
        </p:blipFill>
        <p:spPr bwMode="auto">
          <a:xfrm>
            <a:off x="4745320" y="1"/>
            <a:ext cx="4398679" cy="3505199"/>
          </a:xfrm>
          <a:prstGeom prst="rect">
            <a:avLst/>
          </a:prstGeom>
          <a:noFill/>
        </p:spPr>
      </p:pic>
      <p:pic>
        <p:nvPicPr>
          <p:cNvPr id="18" name="Picture 5" descr="C:\Shannon\UAV_HAMSR\GH_software\UAV_HAMSR_profiler\HAMSR_Karl_55.5GHz_TBlimbcorr_composite_Small_Scale.jpg"/>
          <p:cNvPicPr>
            <a:picLocks noChangeAspect="1" noChangeArrowheads="1"/>
          </p:cNvPicPr>
          <p:nvPr/>
        </p:nvPicPr>
        <p:blipFill>
          <a:blip r:embed="rId8" cstate="print"/>
          <a:srcRect l="4400" t="1600" r="6000" b="3200"/>
          <a:stretch>
            <a:fillRect/>
          </a:stretch>
        </p:blipFill>
        <p:spPr bwMode="auto">
          <a:xfrm>
            <a:off x="4745318" y="3352800"/>
            <a:ext cx="4398682" cy="3505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AMSU TB Anomaly and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90397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6096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Brueske</a:t>
            </a:r>
            <a:r>
              <a:rPr lang="en-US" b="1" i="1" dirty="0" smtClean="0"/>
              <a:t> et al. 2003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HAMSR and AMSU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Shannon\UAV_HAMSR\GH_software\UAV_HAMSR_profiler\HAMSR_AMSU_54.94GHz_TBanom_v_p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5900"/>
            <a:ext cx="7162800" cy="53721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15000" y="990600"/>
            <a:ext cx="3124200" cy="238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15200" y="152400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 err="1" smtClean="0"/>
              <a:t>Brueske</a:t>
            </a:r>
            <a:r>
              <a:rPr lang="en-US" sz="1050" b="1" i="1" dirty="0" smtClean="0"/>
              <a:t> et al. 2003</a:t>
            </a:r>
            <a:endParaRPr lang="en-US" sz="105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657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HAMSR 54.94 GHz TB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867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00"/>
                </a:solidFill>
              </a:rPr>
              <a:t>AMSU 54.94 GHz TB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5257800"/>
            <a:ext cx="243840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Fit for uncorrected AMSU from </a:t>
            </a:r>
            <a:r>
              <a:rPr lang="en-US" sz="1400" dirty="0" err="1" smtClean="0"/>
              <a:t>Brueske</a:t>
            </a:r>
            <a:r>
              <a:rPr lang="en-US" sz="1400" dirty="0" smtClean="0"/>
              <a:t> et al. 2003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191000" y="5410200"/>
            <a:ext cx="1600200" cy="304800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1400" y="3048000"/>
            <a:ext cx="24384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Fit for retrieved warm anomaly from AMSU from </a:t>
            </a:r>
            <a:r>
              <a:rPr lang="en-US" sz="1400" dirty="0" err="1" smtClean="0"/>
              <a:t>Brueske</a:t>
            </a:r>
            <a:r>
              <a:rPr lang="en-US" sz="1400" dirty="0" smtClean="0"/>
              <a:t> et al. 2003</a:t>
            </a:r>
          </a:p>
          <a:p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43200" y="3276600"/>
            <a:ext cx="838200" cy="152400"/>
          </a:xfrm>
          <a:prstGeom prst="straightConnector1">
            <a:avLst/>
          </a:prstGeom>
          <a:ln w="222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362200"/>
            <a:ext cx="2981325" cy="160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229600" cy="5059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JPL </a:t>
            </a:r>
            <a:r>
              <a:rPr lang="en-US" sz="2000" b="1" dirty="0" smtClean="0"/>
              <a:t>H</a:t>
            </a:r>
            <a:r>
              <a:rPr lang="en-US" sz="2000" dirty="0" smtClean="0"/>
              <a:t>igh </a:t>
            </a:r>
            <a:r>
              <a:rPr lang="en-US" sz="2000" b="1" dirty="0" smtClean="0"/>
              <a:t>A</a:t>
            </a:r>
            <a:r>
              <a:rPr lang="en-US" sz="2000" dirty="0" smtClean="0"/>
              <a:t>ltitude </a:t>
            </a:r>
            <a:r>
              <a:rPr lang="en-US" sz="2000" b="1" dirty="0" smtClean="0"/>
              <a:t>M</a:t>
            </a:r>
            <a:r>
              <a:rPr lang="en-US" sz="2000" dirty="0" smtClean="0"/>
              <a:t>MIC </a:t>
            </a:r>
            <a:r>
              <a:rPr lang="en-US" sz="2000" b="1" dirty="0" smtClean="0"/>
              <a:t>S</a:t>
            </a:r>
            <a:r>
              <a:rPr lang="en-US" sz="2000" dirty="0" smtClean="0"/>
              <a:t>ounding </a:t>
            </a:r>
            <a:r>
              <a:rPr lang="en-US" sz="2000" b="1" dirty="0" smtClean="0"/>
              <a:t>R</a:t>
            </a:r>
            <a:r>
              <a:rPr lang="en-US" sz="2000" dirty="0" smtClean="0"/>
              <a:t>adiometer (HAMSR)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Microwave radiometer for 3-D all-weather temperature and water vapor sounding, similar to AMSU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25 sounding channels in three bands: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smtClean="0"/>
              <a:t>	</a:t>
            </a:r>
            <a:r>
              <a:rPr lang="en-US" sz="1800" dirty="0" smtClean="0">
                <a:solidFill>
                  <a:srgbClr val="0070C0"/>
                </a:solidFill>
              </a:rPr>
              <a:t>50-60 GHz, 118 GHz, 183 GHz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Cross track scanning</a:t>
            </a:r>
          </a:p>
          <a:p>
            <a:pPr lvl="1">
              <a:lnSpc>
                <a:spcPct val="90000"/>
              </a:lnSpc>
            </a:pPr>
            <a:r>
              <a:rPr lang="en-US" sz="1800" u="sng" dirty="0" smtClean="0"/>
              <a:t>+</a:t>
            </a:r>
            <a:r>
              <a:rPr lang="en-US" sz="1800" dirty="0" smtClean="0"/>
              <a:t> 60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off nadir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65 km swath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1.9 km resolution</a:t>
            </a:r>
          </a:p>
          <a:p>
            <a:pPr lvl="1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Hurricane Field Campaigns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CAMEX-4 (2001)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TCSP (2005)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NAMMA (2006)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rgbClr val="0070C0"/>
                </a:solidFill>
              </a:rPr>
              <a:t>GRIP (2010)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HS3 (2011-2014</a:t>
            </a:r>
            <a:r>
              <a:rPr lang="en-US" sz="1800" dirty="0" smtClean="0"/>
              <a:t>)</a:t>
            </a:r>
          </a:p>
          <a:p>
            <a:pPr lvl="1">
              <a:lnSpc>
                <a:spcPct val="90000"/>
              </a:lnSpc>
            </a:pPr>
            <a:endParaRPr lang="en-US" sz="1800" dirty="0" smtClean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JPL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igh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ltitude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MIC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ounding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adiometer (HAMSR)</a:t>
            </a:r>
          </a:p>
        </p:txBody>
      </p:sp>
      <p:sp>
        <p:nvSpPr>
          <p:cNvPr id="25604" name="Rectangle 12"/>
          <p:cNvSpPr>
            <a:spLocks noChangeArrowheads="1"/>
          </p:cNvSpPr>
          <p:nvPr/>
        </p:nvSpPr>
        <p:spPr bwMode="auto">
          <a:xfrm>
            <a:off x="0" y="4572000"/>
            <a:ext cx="518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6705600" y="1828800"/>
            <a:ext cx="2438400" cy="1905000"/>
            <a:chOff x="0" y="0"/>
            <a:chExt cx="9144000" cy="6858000"/>
          </a:xfrm>
        </p:grpSpPr>
        <p:pic>
          <p:nvPicPr>
            <p:cNvPr id="15" name="Picture 2" descr="C:\Shannon\UAV_HAMSR\Integration_pictures\IMG_019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1364832">
              <a:off x="4817960" y="2916930"/>
              <a:ext cx="642211" cy="529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 descr="JPL logo"/>
            <p:cNvPicPr>
              <a:picLocks noChangeAspect="1" noChangeArrowheads="1"/>
            </p:cNvPicPr>
            <p:nvPr/>
          </p:nvPicPr>
          <p:blipFill>
            <a:blip r:embed="rId6" cstate="print"/>
            <a:srcRect r="13333" b="40984"/>
            <a:stretch>
              <a:fillRect/>
            </a:stretch>
          </p:blipFill>
          <p:spPr bwMode="auto">
            <a:xfrm>
              <a:off x="2286000" y="3048000"/>
              <a:ext cx="762000" cy="276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2286000" y="3048000"/>
              <a:ext cx="762000" cy="304800"/>
            </a:xfrm>
            <a:prstGeom prst="rect">
              <a:avLst/>
            </a:prstGeom>
            <a:solidFill>
              <a:schemeClr val="bg2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21195892">
              <a:off x="4802704" y="2931346"/>
              <a:ext cx="639038" cy="500281"/>
            </a:xfrm>
            <a:prstGeom prst="rect">
              <a:avLst/>
            </a:prstGeom>
            <a:solidFill>
              <a:schemeClr val="bg2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 descr="C:\Shannon\SWOT\PD_HAMSR_20110204_inbound_2.jpg"/>
          <p:cNvPicPr>
            <a:picLocks noChangeAspect="1" noChangeArrowheads="1"/>
          </p:cNvPicPr>
          <p:nvPr/>
        </p:nvPicPr>
        <p:blipFill>
          <a:blip r:embed="rId7" cstate="print"/>
          <a:srcRect l="8653" t="29730" r="25959"/>
          <a:stretch>
            <a:fillRect/>
          </a:stretch>
        </p:blipFill>
        <p:spPr bwMode="auto">
          <a:xfrm>
            <a:off x="6705601" y="5141407"/>
            <a:ext cx="2438400" cy="171659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772400" y="6488668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HAMSR PWV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3" name="Group 26"/>
          <p:cNvGrpSpPr/>
          <p:nvPr/>
        </p:nvGrpSpPr>
        <p:grpSpPr>
          <a:xfrm>
            <a:off x="6858000" y="5105400"/>
            <a:ext cx="2464226" cy="457200"/>
            <a:chOff x="7213174" y="4572000"/>
            <a:chExt cx="2464226" cy="457200"/>
          </a:xfrm>
        </p:grpSpPr>
        <p:pic>
          <p:nvPicPr>
            <p:cNvPr id="22" name="Picture 2" descr="C:\Shannon\SWOT\PD_HAMSR_20110204_inbound_2.jpg"/>
            <p:cNvPicPr>
              <a:picLocks noChangeAspect="1" noChangeArrowheads="1"/>
            </p:cNvPicPr>
            <p:nvPr/>
          </p:nvPicPr>
          <p:blipFill>
            <a:blip r:embed="rId7" cstate="print"/>
            <a:srcRect l="4326" t="2552" r="67060" b="95796"/>
            <a:stretch>
              <a:fillRect/>
            </a:stretch>
          </p:blipFill>
          <p:spPr bwMode="auto">
            <a:xfrm>
              <a:off x="7213174" y="4876799"/>
              <a:ext cx="1682752" cy="152401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7239000" y="4572000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6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01000" y="4572000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34400" y="4583668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13 mm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20000" y="4572000"/>
              <a:ext cx="45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8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337" name="Picture 1" descr="C:\Shannon\UAV_HAMSR\WISPAR_archive\HAMSR_abs_hum_profile_riv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4457700"/>
            <a:ext cx="3200400" cy="240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C:\Shannon\UAV_HAMSR\GH_software\UAV_HAMSR_profiler\HAMSR_Dropsonde_RH_diff_HS3_bothFl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114800"/>
            <a:ext cx="3657600" cy="2743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19800" y="39624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Relative Humidity (%)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0" y="4572000"/>
            <a:ext cx="13716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mean: -0.5 %</a:t>
            </a:r>
          </a:p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pitchFamily="18" charset="2"/>
              </a:rPr>
              <a:t>s 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= 16.5 %  </a:t>
            </a:r>
            <a:endParaRPr lang="en-US" sz="14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3" name="Picture 9" descr="C:\Shannon\UAV_HAMSR\GH_software\UAV_HAMSR_profiler\HAMSR_Dropsonde_Temp_diff_HS3_bothFl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114800"/>
            <a:ext cx="3657600" cy="2743200"/>
          </a:xfrm>
          <a:prstGeom prst="rect">
            <a:avLst/>
          </a:prstGeom>
          <a:noFill/>
        </p:spPr>
      </p:pic>
      <p:pic>
        <p:nvPicPr>
          <p:cNvPr id="11274" name="Picture 10" descr="C:\Shannon\UAV_HAMSR\GH_software\UAV_HAMSR_profiler\HAMSR_drops_PWV_bothFlts_H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143000"/>
            <a:ext cx="3657600" cy="2743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HS3 </a:t>
            </a:r>
            <a:r>
              <a:rPr lang="en-US" sz="2800" dirty="0" err="1" smtClean="0"/>
              <a:t>Dropsonde</a:t>
            </a:r>
            <a:r>
              <a:rPr lang="en-US" sz="2800" dirty="0" smtClean="0"/>
              <a:t> Summary Comparison</a:t>
            </a:r>
            <a:endParaRPr lang="en-US" dirty="0"/>
          </a:p>
        </p:txBody>
      </p:sp>
      <p:grpSp>
        <p:nvGrpSpPr>
          <p:cNvPr id="3" name="Group 17"/>
          <p:cNvGrpSpPr/>
          <p:nvPr/>
        </p:nvGrpSpPr>
        <p:grpSpPr>
          <a:xfrm>
            <a:off x="5334000" y="914400"/>
            <a:ext cx="3581400" cy="2895600"/>
            <a:chOff x="5562600" y="3962400"/>
            <a:chExt cx="3581400" cy="2895600"/>
          </a:xfrm>
        </p:grpSpPr>
        <p:pic>
          <p:nvPicPr>
            <p:cNvPr id="11271" name="Picture 7" descr="C:\Shannon\UAV_HAMSR\GH_software\UAV_HAMSR_profiler\HAMSR_Dropsonde_AbsHum_diff_HS3_bothFlt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2600" y="4171950"/>
              <a:ext cx="3581400" cy="268605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6096000" y="3962400"/>
              <a:ext cx="3048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Absolute Humidity (g/m</a:t>
              </a:r>
              <a:r>
                <a:rPr lang="en-US" baseline="30000" dirty="0" smtClean="0"/>
                <a:t>3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67000" y="3897868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(K)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3600" y="990600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Precipitable</a:t>
            </a:r>
            <a:r>
              <a:rPr lang="en-US" dirty="0" smtClean="0"/>
              <a:t> Water Vapor (mm)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91000" y="4953000"/>
            <a:ext cx="12192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mean: -0.1K</a:t>
            </a:r>
          </a:p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pitchFamily="18" charset="2"/>
              </a:rPr>
              <a:t>s 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= 2 K  </a:t>
            </a:r>
            <a:endParaRPr lang="en-US" sz="14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2829580"/>
            <a:ext cx="152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mean: 0.8 mm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s 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4.4 mm  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438400"/>
            <a:ext cx="1905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 </a:t>
            </a:r>
            <a:r>
              <a:rPr lang="en-US" sz="1400" dirty="0" smtClean="0"/>
              <a:t>50 </a:t>
            </a:r>
            <a:r>
              <a:rPr lang="en-US" sz="1400" dirty="0" err="1" smtClean="0"/>
              <a:t>dropsonde</a:t>
            </a:r>
            <a:r>
              <a:rPr lang="en-US" sz="1400" dirty="0" smtClean="0"/>
              <a:t> comparisons during HS3 over a wide variety of atmospheric conditions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 </a:t>
            </a:r>
            <a:r>
              <a:rPr lang="en-US" sz="1400" dirty="0" err="1" smtClean="0"/>
              <a:t>Dropsonde</a:t>
            </a:r>
            <a:r>
              <a:rPr lang="en-US" sz="1400" dirty="0" smtClean="0"/>
              <a:t> profiles smoothed vertically to match HAMSR vertical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Shannon\UAV_HAMSR\GH_software\UAV_HAMSR_profiler\HAMSR_Karl_55.5GHz_TBlimbcorr_composite_Small_Scale.jpg"/>
          <p:cNvPicPr>
            <a:picLocks noChangeAspect="1" noChangeArrowheads="1"/>
          </p:cNvPicPr>
          <p:nvPr/>
        </p:nvPicPr>
        <p:blipFill>
          <a:blip r:embed="rId3" cstate="print"/>
          <a:srcRect l="4400" t="1600" r="6000" b="3200"/>
          <a:stretch>
            <a:fillRect/>
          </a:stretch>
        </p:blipFill>
        <p:spPr bwMode="auto">
          <a:xfrm>
            <a:off x="4648200" y="440769"/>
            <a:ext cx="4495800" cy="3582591"/>
          </a:xfrm>
          <a:prstGeom prst="rect">
            <a:avLst/>
          </a:prstGeom>
          <a:noFill/>
        </p:spPr>
      </p:pic>
      <p:pic>
        <p:nvPicPr>
          <p:cNvPr id="9" name="Picture 6" descr="C:\Shannon\UAV_HAMSR\GH_software\UAV_HAMSR_profiler\HAMSR_Karl_54.94GHz_TBlimbcorr_composite_Small_Scale.jpg"/>
          <p:cNvPicPr>
            <a:picLocks noChangeAspect="1" noChangeArrowheads="1"/>
          </p:cNvPicPr>
          <p:nvPr/>
        </p:nvPicPr>
        <p:blipFill>
          <a:blip r:embed="rId4" cstate="print"/>
          <a:srcRect l="4400" t="1600" r="6000" b="3200"/>
          <a:stretch>
            <a:fillRect/>
          </a:stretch>
        </p:blipFill>
        <p:spPr bwMode="auto">
          <a:xfrm>
            <a:off x="0" y="500062"/>
            <a:ext cx="4495800" cy="358259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28600" y="4343400"/>
            <a:ext cx="5105400" cy="2057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Composite images of limb corrected brightness temperature at 54.94 [250mb peak] and 55.5 GHz [150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peak] show most significant warming within a 30km radius of storm center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~6K peak warming at 250mb and ~3K peak warming at 150mb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191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BrowalliaUPC" pitchFamily="34" charset="-34"/>
                <a:cs typeface="BrowalliaUPC" pitchFamily="34" charset="-34"/>
              </a:rPr>
              <a:t>54.94 TB [250mb peak]</a:t>
            </a:r>
            <a:endParaRPr lang="en-US" sz="2800" b="1" dirty="0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0"/>
            <a:ext cx="42672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BrowalliaUPC" pitchFamily="34" charset="-34"/>
                <a:cs typeface="BrowalliaUPC" pitchFamily="34" charset="-34"/>
              </a:rPr>
              <a:t>55.5 TB [150mb peak]</a:t>
            </a:r>
            <a:endParaRPr lang="en-US" sz="2800" b="1" dirty="0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2" name="Picture 2" descr="C:\Shannon\UAV_HAMSR\Karl\HAMSR_Karl_3D_scat_composite_Small_Scale.jpg"/>
          <p:cNvPicPr>
            <a:picLocks noChangeAspect="1" noChangeArrowheads="1"/>
          </p:cNvPicPr>
          <p:nvPr/>
        </p:nvPicPr>
        <p:blipFill>
          <a:blip r:embed="rId5" cstate="print"/>
          <a:srcRect l="8800" t="7467" r="18000" b="7467"/>
          <a:stretch>
            <a:fillRect/>
          </a:stretch>
        </p:blipFill>
        <p:spPr bwMode="auto">
          <a:xfrm>
            <a:off x="6400800" y="4648200"/>
            <a:ext cx="2535442" cy="22098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324600" y="4124980"/>
            <a:ext cx="281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BrowalliaUPC" pitchFamily="34" charset="-34"/>
                <a:cs typeface="BrowalliaUPC" pitchFamily="34" charset="-34"/>
              </a:rPr>
              <a:t>Precipitation Structure</a:t>
            </a:r>
            <a:endParaRPr lang="en-US" sz="2800" b="1" dirty="0">
              <a:solidFill>
                <a:srgbClr val="006600"/>
              </a:solidFill>
              <a:latin typeface="BrowalliaUPC" pitchFamily="34" charset="-34"/>
              <a:cs typeface="BrowalliaUPC" pitchFamily="34" charset="-34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0" y="3886200"/>
            <a:ext cx="9144000" cy="2971800"/>
            <a:chOff x="0" y="3886200"/>
            <a:chExt cx="9144000" cy="2971800"/>
          </a:xfrm>
        </p:grpSpPr>
        <p:sp>
          <p:nvSpPr>
            <p:cNvPr id="16" name="Rectangle 15"/>
            <p:cNvSpPr/>
            <p:nvPr/>
          </p:nvSpPr>
          <p:spPr>
            <a:xfrm>
              <a:off x="0" y="3886200"/>
              <a:ext cx="9144000" cy="29718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9" descr="C:\Shannon\UAV_HAMSR\Karl\Karl_model_Merril_1995_b.jpg"/>
            <p:cNvPicPr>
              <a:picLocks noChangeAspect="1" noChangeArrowheads="1"/>
            </p:cNvPicPr>
            <p:nvPr/>
          </p:nvPicPr>
          <p:blipFill>
            <a:blip r:embed="rId6" cstate="print"/>
            <a:srcRect l="6000" t="533" r="10000" b="3200"/>
            <a:stretch>
              <a:fillRect/>
            </a:stretch>
          </p:blipFill>
          <p:spPr bwMode="auto">
            <a:xfrm>
              <a:off x="5257800" y="4038600"/>
              <a:ext cx="3280177" cy="2819400"/>
            </a:xfrm>
            <a:prstGeom prst="rect">
              <a:avLst/>
            </a:prstGeom>
            <a:noFill/>
          </p:spPr>
        </p:pic>
        <p:pic>
          <p:nvPicPr>
            <p:cNvPr id="15" name="Picture 20" descr="C:\Shannon\UAV_HAMSR\Karl\Karl_54.94GHz_model_Merril_1995_b.jpg"/>
            <p:cNvPicPr>
              <a:picLocks noChangeAspect="1" noChangeArrowheads="1"/>
            </p:cNvPicPr>
            <p:nvPr/>
          </p:nvPicPr>
          <p:blipFill>
            <a:blip r:embed="rId7" cstate="print"/>
            <a:srcRect l="6000" t="533" r="10000" b="3200"/>
            <a:stretch>
              <a:fillRect/>
            </a:stretch>
          </p:blipFill>
          <p:spPr bwMode="auto">
            <a:xfrm>
              <a:off x="533400" y="4038600"/>
              <a:ext cx="3280177" cy="2819400"/>
            </a:xfrm>
            <a:prstGeom prst="rect">
              <a:avLst/>
            </a:prstGeom>
            <a:noFill/>
          </p:spPr>
        </p:pic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743200" y="3962400"/>
            <a:ext cx="3657600" cy="708739"/>
          </p:xfrm>
          <a:graphic>
            <a:graphicData uri="http://schemas.openxmlformats.org/presentationml/2006/ole">
              <p:oleObj spid="_x0000_s2050" name="Equation" r:id="rId8" imgW="2882880" imgH="558720" progId="Equation.3">
                <p:embed/>
              </p:oleObj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3810000" y="4572000"/>
              <a:ext cx="1752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Merrill, 1995</a:t>
              </a:r>
              <a:endParaRPr lang="en-US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85" name="Picture 17" descr="C:\Shannon\SWOT\Coastal_HAMSR\HAMSR_WRF_PD_20110204_transi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81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447800" y="62484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Comparison between </a:t>
            </a:r>
            <a:r>
              <a:rPr lang="en-US" b="1" dirty="0" smtClean="0">
                <a:solidFill>
                  <a:schemeClr val="accent6"/>
                </a:solidFill>
              </a:rPr>
              <a:t>2km HAMSR </a:t>
            </a:r>
            <a:r>
              <a:rPr lang="en-US" b="1" dirty="0" smtClean="0">
                <a:solidFill>
                  <a:schemeClr val="accent6"/>
                </a:solidFill>
              </a:rPr>
              <a:t>and </a:t>
            </a:r>
            <a:r>
              <a:rPr lang="en-US" b="1" dirty="0" smtClean="0">
                <a:solidFill>
                  <a:schemeClr val="accent6"/>
                </a:solidFill>
              </a:rPr>
              <a:t>3km WRF PWV </a:t>
            </a:r>
            <a:r>
              <a:rPr lang="en-US" b="1" dirty="0" smtClean="0">
                <a:solidFill>
                  <a:schemeClr val="accent6"/>
                </a:solidFill>
              </a:rPr>
              <a:t>Fields</a:t>
            </a:r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-6350" y="-9525"/>
            <a:ext cx="9156700" cy="6877050"/>
            <a:chOff x="-6350" y="-9525"/>
            <a:chExt cx="9156700" cy="68770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6350" y="-9525"/>
              <a:ext cx="9156700" cy="687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3505200" y="6400800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3km WRF PWV</a:t>
              </a:r>
              <a:endParaRPr lang="en-US" sz="24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71600" y="1295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</a:rPr>
              <a:t>2/4/2011 21 UTC</a:t>
            </a:r>
            <a:endParaRPr lang="en-US" sz="36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6"/>
          <p:cNvSpPr txBox="1">
            <a:spLocks noChangeArrowheads="1"/>
          </p:cNvSpPr>
          <p:nvPr/>
        </p:nvSpPr>
        <p:spPr bwMode="auto">
          <a:xfrm>
            <a:off x="762000" y="914400"/>
            <a:ext cx="72040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en-US" sz="1800" dirty="0" smtClean="0">
              <a:solidFill>
                <a:schemeClr val="accent2"/>
              </a:solidFill>
            </a:endParaRPr>
          </a:p>
          <a:p>
            <a:pPr marL="114300" lvl="1" algn="l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 HAMSR L1b data (calibrated TB</a:t>
            </a:r>
            <a:r>
              <a:rPr lang="ja-JP" altLang="en-US" sz="2000" smtClean="0">
                <a:solidFill>
                  <a:schemeClr val="accent2"/>
                </a:solidFill>
              </a:rPr>
              <a:t>’</a:t>
            </a:r>
            <a:r>
              <a:rPr lang="en-US" altLang="ja-JP" sz="2000" dirty="0" smtClean="0">
                <a:solidFill>
                  <a:schemeClr val="accent2"/>
                </a:solidFill>
              </a:rPr>
              <a:t>s) distributed through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3 servers</a:t>
            </a:r>
          </a:p>
          <a:p>
            <a:pPr marL="571500" lvl="2" algn="l">
              <a:buFontTx/>
              <a:buChar char="•"/>
            </a:pP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GRIP archive server (MSFC)</a:t>
            </a:r>
          </a:p>
          <a:p>
            <a:pPr marL="571500" lvl="2" algn="l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HAMSR data server (JPL)</a:t>
            </a:r>
          </a:p>
          <a:p>
            <a:pPr marL="571500" lvl="2" algn="l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Hurricane portal (JPL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pPr marL="114300" lvl="1" algn="l"/>
            <a:r>
              <a:rPr lang="en-US" sz="2000" dirty="0">
                <a:solidFill>
                  <a:schemeClr val="accent2"/>
                </a:solidFill>
              </a:rPr>
              <a:t> 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marL="114300" lvl="1" algn="l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 Validation and finalization of L2 product </a:t>
            </a:r>
            <a:endParaRPr lang="en-US" sz="2000" dirty="0">
              <a:solidFill>
                <a:schemeClr val="accent2"/>
              </a:solidFill>
            </a:endParaRPr>
          </a:p>
          <a:p>
            <a:pPr marL="571500" lvl="2" algn="l">
              <a:buFontTx/>
              <a:buChar char="•"/>
            </a:pP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T(z), q(z), L(z) for non-precipitating FOVs</a:t>
            </a:r>
          </a:p>
          <a:p>
            <a:pPr marL="571500" lvl="2" algn="l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Z(z) for precipitating </a:t>
            </a:r>
            <a:r>
              <a:rPr lang="en-US" sz="1600" dirty="0" smtClean="0">
                <a:solidFill>
                  <a:schemeClr val="accent2"/>
                </a:solidFill>
              </a:rPr>
              <a:t>FOVs</a:t>
            </a:r>
          </a:p>
          <a:p>
            <a:pPr marL="114300" lvl="1"/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</a:p>
          <a:p>
            <a:pPr marL="114300" lvl="1"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  Derived </a:t>
            </a:r>
            <a:r>
              <a:rPr lang="en-US" sz="2000" dirty="0">
                <a:solidFill>
                  <a:schemeClr val="accent2"/>
                </a:solidFill>
              </a:rPr>
              <a:t>products &amp; analyses</a:t>
            </a:r>
          </a:p>
          <a:p>
            <a:pPr marL="571500" lvl="2" algn="l">
              <a:buFontTx/>
              <a:buChar char="•"/>
            </a:pP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Warm core anomaly &amp; intensity vs. time</a:t>
            </a:r>
          </a:p>
          <a:p>
            <a:pPr marL="571500" lvl="2" algn="l">
              <a:buFontTx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 Convective structure vs. intensity</a:t>
            </a:r>
          </a:p>
          <a:p>
            <a:pPr marL="571500" lvl="2" algn="l">
              <a:buFontTx/>
              <a:buChar char="•"/>
            </a:pP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44034" name="Rectangle 31"/>
          <p:cNvSpPr>
            <a:spLocks noChangeArrowheads="1"/>
          </p:cNvSpPr>
          <p:nvPr/>
        </p:nvSpPr>
        <p:spPr bwMode="auto">
          <a:xfrm>
            <a:off x="1533525" y="206375"/>
            <a:ext cx="5970588" cy="3540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HAMSR GRIP Status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T(z) and q(z) </a:t>
            </a:r>
            <a:r>
              <a:rPr lang="en-US" dirty="0" smtClean="0"/>
              <a:t>Retrieval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5181600" cy="5105400"/>
          </a:xfrm>
        </p:spPr>
        <p:txBody>
          <a:bodyPr/>
          <a:lstStyle/>
          <a:p>
            <a:pPr defTabSz="3970338">
              <a:spcBef>
                <a:spcPct val="50000"/>
              </a:spcBef>
            </a:pPr>
            <a:r>
              <a:rPr lang="en-US" sz="1800" dirty="0" smtClean="0"/>
              <a:t>Non-linear, iterative optimal estimation based algorithm used to simultaneously retrieve the temperature, water vapor and cloud liquid water profiles (similar to 1-D </a:t>
            </a:r>
            <a:r>
              <a:rPr lang="en-US" sz="1800" dirty="0" err="1" smtClean="0"/>
              <a:t>var</a:t>
            </a:r>
            <a:r>
              <a:rPr lang="en-US" sz="1800" dirty="0" smtClean="0"/>
              <a:t>) </a:t>
            </a:r>
            <a:r>
              <a:rPr lang="en-US" sz="1400" i="1" dirty="0" smtClean="0"/>
              <a:t>(Brown et al. 2007)</a:t>
            </a:r>
          </a:p>
          <a:p>
            <a:pPr lvl="1" defTabSz="3970338">
              <a:spcBef>
                <a:spcPct val="50000"/>
              </a:spcBef>
            </a:pPr>
            <a:r>
              <a:rPr lang="en-US" sz="1400" dirty="0" smtClean="0"/>
              <a:t>Flexible algorithm that is adaptable to any channel set or observation geometry</a:t>
            </a:r>
          </a:p>
          <a:p>
            <a:pPr lvl="1" defTabSz="3970338">
              <a:spcBef>
                <a:spcPct val="50000"/>
              </a:spcBef>
            </a:pPr>
            <a:r>
              <a:rPr lang="en-US" sz="1400" dirty="0" smtClean="0"/>
              <a:t>Validated for non-precipitating conditions (clear and cloudy) over ocean through </a:t>
            </a:r>
            <a:r>
              <a:rPr lang="en-US" sz="1400" dirty="0" err="1" smtClean="0"/>
              <a:t>dropsonde</a:t>
            </a:r>
            <a:r>
              <a:rPr lang="en-US" sz="1400" dirty="0" smtClean="0"/>
              <a:t> comparisons during WISPAR and HS3 campaigns in 2011</a:t>
            </a:r>
          </a:p>
          <a:p>
            <a:pPr lvl="1" defTabSz="3970338">
              <a:spcBef>
                <a:spcPct val="50000"/>
              </a:spcBef>
            </a:pPr>
            <a:r>
              <a:rPr lang="en-US" sz="1400" dirty="0" err="1" smtClean="0"/>
              <a:t>Dropsonde</a:t>
            </a:r>
            <a:r>
              <a:rPr lang="en-US" sz="1400" dirty="0" smtClean="0"/>
              <a:t> profiles smoothed vertically to match HAMSR vertical resolution</a:t>
            </a:r>
          </a:p>
        </p:txBody>
      </p:sp>
      <p:pic>
        <p:nvPicPr>
          <p:cNvPr id="10242" name="Picture 2" descr="C:\Shannon\UAV_HAMSR\GH_software\UAV_HAMSR_profiler\HAMSR_HS3_Tz_compar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762000"/>
            <a:ext cx="3886200" cy="2914650"/>
          </a:xfrm>
          <a:prstGeom prst="rect">
            <a:avLst/>
          </a:prstGeom>
          <a:noFill/>
        </p:spPr>
      </p:pic>
      <p:pic>
        <p:nvPicPr>
          <p:cNvPr id="10243" name="Picture 3" descr="C:\Shannon\UAV_HAMSR\GH_software\UAV_HAMSR_profiler\HAMSR_HS3_RH_compar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43350"/>
            <a:ext cx="3886200" cy="2914650"/>
          </a:xfrm>
          <a:prstGeom prst="rect">
            <a:avLst/>
          </a:prstGeom>
          <a:noFill/>
        </p:spPr>
      </p:pic>
      <p:pic>
        <p:nvPicPr>
          <p:cNvPr id="10245" name="Picture 5" descr="C:\Shannon\UAV_HAMSR\GH_software\UAV_HAMSR_profiler\HS3_drop_locations.jpg"/>
          <p:cNvPicPr>
            <a:picLocks noChangeAspect="1" noChangeArrowheads="1"/>
          </p:cNvPicPr>
          <p:nvPr/>
        </p:nvPicPr>
        <p:blipFill>
          <a:blip r:embed="rId5" cstate="print"/>
          <a:srcRect l="3333" t="13333" r="3333" b="17778"/>
          <a:stretch>
            <a:fillRect/>
          </a:stretch>
        </p:blipFill>
        <p:spPr bwMode="auto">
          <a:xfrm>
            <a:off x="304800" y="4267200"/>
            <a:ext cx="4267200" cy="236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19800" y="2438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Temperature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257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Relative Humidity</a:t>
            </a:r>
            <a:endParaRPr lang="en-US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8600" y="4343400"/>
          <a:ext cx="4495800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47900"/>
                <a:gridCol w="2247900"/>
              </a:tblGrid>
              <a:tr h="762000">
                <a:tc>
                  <a:txBody>
                    <a:bodyPr/>
                    <a:lstStyle/>
                    <a:p>
                      <a:r>
                        <a:rPr lang="en-US" dirty="0" smtClean="0"/>
                        <a:t>Retrieval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Height Averaged RMS</a:t>
                      </a:r>
                      <a:r>
                        <a:rPr lang="en-US" baseline="0" dirty="0" smtClean="0"/>
                        <a:t> Error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2K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</a:t>
                      </a:r>
                      <a:r>
                        <a:rPr lang="en-US" baseline="0" dirty="0" smtClean="0"/>
                        <a:t> Humidity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257800" y="697468"/>
            <a:ext cx="3886200" cy="6160532"/>
            <a:chOff x="5257800" y="697468"/>
            <a:chExt cx="3886200" cy="6160532"/>
          </a:xfrm>
        </p:grpSpPr>
        <p:pic>
          <p:nvPicPr>
            <p:cNvPr id="12" name="Picture 9" descr="C:\Shannon\UAV_HAMSR\GH_software\UAV_HAMSR_profiler\HAMSR_Dropsonde_Temp_diff_HS3_bothFlt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57800" y="914400"/>
              <a:ext cx="3886200" cy="27432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5257800" y="697468"/>
              <a:ext cx="3886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Temperature (K)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24800" y="1752600"/>
              <a:ext cx="1219200" cy="52322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mean: -0.1K</a:t>
              </a:r>
            </a:p>
            <a:p>
              <a:r>
                <a:rPr lang="en-US" sz="1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s </a:t>
              </a:r>
              <a:r>
                <a:rPr lang="en-US" sz="14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= 1.9 K  </a:t>
              </a:r>
              <a:endPara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8" descr="C:\Shannon\UAV_HAMSR\GH_software\UAV_HAMSR_profiler\HAMSR_Dropsonde_RH_diff_HS3_bothFlt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57800" y="4114800"/>
              <a:ext cx="3886200" cy="274320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5257800" y="3974068"/>
              <a:ext cx="3886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Relative Humidity (%)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24801" y="4572000"/>
            <a:ext cx="1219200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mean: -0.5%</a:t>
            </a:r>
          </a:p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pitchFamily="18" charset="2"/>
              </a:rPr>
              <a:t>s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=16.5%  </a:t>
            </a:r>
            <a:endParaRPr lang="en-US" sz="14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Shannon\UAV_HAMSR\GE_images\Karl_Track.jpg"/>
          <p:cNvPicPr>
            <a:picLocks noChangeAspect="1" noChangeArrowheads="1"/>
          </p:cNvPicPr>
          <p:nvPr/>
        </p:nvPicPr>
        <p:blipFill>
          <a:blip r:embed="rId4" cstate="print"/>
          <a:srcRect l="16571" r="9714"/>
          <a:stretch>
            <a:fillRect/>
          </a:stretch>
        </p:blipFill>
        <p:spPr bwMode="auto">
          <a:xfrm>
            <a:off x="0" y="-33297"/>
            <a:ext cx="9144000" cy="689129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705600" cy="792163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Impact" pitchFamily="34" charset="0"/>
              </a:rPr>
              <a:t>Hurricane Karl 2010</a:t>
            </a:r>
            <a:endParaRPr lang="en-US" sz="36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11" name="Picture 2" descr="C:\Shannon\UAV_HAMSR\GH_software\UAV_HAMSR_profiler\HAMSR_eye_Karl_banner.jpg"/>
          <p:cNvPicPr>
            <a:picLocks noChangeAspect="1" noChangeArrowheads="1"/>
          </p:cNvPicPr>
          <p:nvPr/>
        </p:nvPicPr>
        <p:blipFill>
          <a:blip r:embed="rId5" cstate="print"/>
          <a:srcRect l="13125" t="47333" r="9375" b="50833"/>
          <a:stretch>
            <a:fillRect/>
          </a:stretch>
        </p:blipFill>
        <p:spPr bwMode="auto">
          <a:xfrm>
            <a:off x="-1" y="990600"/>
            <a:ext cx="9144001" cy="304800"/>
          </a:xfrm>
          <a:prstGeom prst="rect">
            <a:avLst/>
          </a:prstGeom>
          <a:noFill/>
        </p:spPr>
      </p:pic>
      <p:grpSp>
        <p:nvGrpSpPr>
          <p:cNvPr id="3" name="Group 13"/>
          <p:cNvGrpSpPr/>
          <p:nvPr/>
        </p:nvGrpSpPr>
        <p:grpSpPr>
          <a:xfrm>
            <a:off x="0" y="381000"/>
            <a:ext cx="9144000" cy="4377444"/>
            <a:chOff x="0" y="381000"/>
            <a:chExt cx="9144000" cy="4377444"/>
          </a:xfrm>
        </p:grpSpPr>
        <p:sp>
          <p:nvSpPr>
            <p:cNvPr id="12" name="TextBox 11"/>
            <p:cNvSpPr txBox="1"/>
            <p:nvPr/>
          </p:nvSpPr>
          <p:spPr>
            <a:xfrm>
              <a:off x="5715000" y="1066800"/>
              <a:ext cx="3429000" cy="267765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dirty="0" smtClean="0"/>
                <a:t>  </a:t>
              </a:r>
              <a:r>
                <a:rPr lang="en-US" sz="2400" dirty="0" smtClean="0">
                  <a:latin typeface="Impact" pitchFamily="34" charset="0"/>
                </a:rPr>
                <a:t>20 eye overpasses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latin typeface="Impact" pitchFamily="34" charset="0"/>
                </a:rPr>
                <a:t>   14 hours over storm</a:t>
              </a:r>
            </a:p>
            <a:p>
              <a:pPr>
                <a:buFont typeface="Arial" pitchFamily="34" charset="0"/>
                <a:buChar char="•"/>
              </a:pPr>
              <a:endParaRPr lang="en-US" sz="2400" dirty="0" smtClean="0">
                <a:latin typeface="Impact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latin typeface="Impact" pitchFamily="34" charset="0"/>
                </a:rPr>
                <a:t>   </a:t>
              </a:r>
              <a:r>
                <a:rPr lang="en-US" sz="2400" dirty="0" smtClean="0">
                  <a:solidFill>
                    <a:srgbClr val="006600"/>
                  </a:solidFill>
                  <a:latin typeface="Impact" pitchFamily="34" charset="0"/>
                </a:rPr>
                <a:t>Unique observations of the evolution of the inner core thermodynamic structure</a:t>
              </a:r>
              <a:endParaRPr lang="en-US" sz="2400" dirty="0">
                <a:solidFill>
                  <a:srgbClr val="006600"/>
                </a:solidFill>
                <a:latin typeface="Impact" pitchFamily="34" charset="0"/>
              </a:endParaRPr>
            </a:p>
          </p:txBody>
        </p:sp>
        <p:pic>
          <p:nvPicPr>
            <p:cNvPr id="8" name="Picture 2" descr="C:\Shannon\UAV_HAMSR\Karl\HAMSR_Karl_3D_scat_composite_Large_Scale.jpg"/>
            <p:cNvPicPr>
              <a:picLocks noChangeAspect="1" noChangeArrowheads="1"/>
            </p:cNvPicPr>
            <p:nvPr/>
          </p:nvPicPr>
          <p:blipFill>
            <a:blip r:embed="rId6" cstate="print"/>
            <a:srcRect r="6000"/>
            <a:stretch>
              <a:fillRect/>
            </a:stretch>
          </p:blipFill>
          <p:spPr bwMode="auto">
            <a:xfrm>
              <a:off x="0" y="381000"/>
              <a:ext cx="5486400" cy="4377444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752600" y="801469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lgerian" pitchFamily="82" charset="0"/>
                </a:rPr>
                <a:t>N</a:t>
              </a:r>
              <a:endParaRPr lang="en-US" sz="3600" dirty="0">
                <a:latin typeface="Algerian" pitchFamily="82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1943894" y="951706"/>
              <a:ext cx="381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835400" y="4191000"/>
            <a:ext cx="5308600" cy="2895600"/>
            <a:chOff x="3835400" y="4191000"/>
            <a:chExt cx="5308600" cy="2895600"/>
          </a:xfrm>
        </p:grpSpPr>
        <p:grpSp>
          <p:nvGrpSpPr>
            <p:cNvPr id="17" name="Group 16"/>
            <p:cNvGrpSpPr/>
            <p:nvPr/>
          </p:nvGrpSpPr>
          <p:grpSpPr>
            <a:xfrm>
              <a:off x="3835400" y="4191000"/>
              <a:ext cx="5308600" cy="2895600"/>
              <a:chOff x="3835400" y="4191000"/>
              <a:chExt cx="5308600" cy="2895600"/>
            </a:xfrm>
          </p:grpSpPr>
          <p:pic>
            <p:nvPicPr>
              <p:cNvPr id="14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835400" y="4191000"/>
                <a:ext cx="5308600" cy="289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001000" y="4267200"/>
                <a:ext cx="381000" cy="2362200"/>
              </a:xfrm>
              <a:prstGeom prst="rect">
                <a:avLst/>
              </a:prstGeom>
              <a:solidFill>
                <a:srgbClr val="FFFF00">
                  <a:alpha val="32000"/>
                </a:srgbClr>
              </a:solidFill>
              <a:ln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800600" y="5867400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NHC storm report</a:t>
              </a:r>
              <a:endParaRPr lang="en-US" b="1" i="1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://4.bp.blogspot.com/_nD_R3gXtq2Y/TKomFHXPKvI/AAAAAAAAAjU/pejxdM6PRzI/s1600/Hurricane_Karl_2010-09-16_1720Z.jpg"/>
          <p:cNvPicPr>
            <a:picLocks noChangeAspect="1" noChangeArrowheads="1"/>
          </p:cNvPicPr>
          <p:nvPr/>
        </p:nvPicPr>
        <p:blipFill>
          <a:blip r:embed="rId2" cstate="print">
            <a:lum bright="-35000" contrast="58000"/>
          </a:blip>
          <a:srcRect/>
          <a:stretch>
            <a:fillRect/>
          </a:stretch>
        </p:blipFill>
        <p:spPr bwMode="auto">
          <a:xfrm>
            <a:off x="2819400" y="0"/>
            <a:ext cx="6324600" cy="68605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571500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  <a:latin typeface="Impact" pitchFamily="34" charset="0"/>
              </a:rPr>
              <a:t>Hurricane Karl </a:t>
            </a:r>
          </a:p>
          <a:p>
            <a:r>
              <a:rPr lang="en-US" sz="2800" dirty="0" smtClean="0">
                <a:solidFill>
                  <a:srgbClr val="00FF00"/>
                </a:solidFill>
                <a:latin typeface="Impact" pitchFamily="34" charset="0"/>
              </a:rPr>
              <a:t>9/16/2010  20 UTC  to 9/17/2010  8 UTC</a:t>
            </a:r>
            <a:endParaRPr lang="en-US" sz="2800" dirty="0">
              <a:solidFill>
                <a:srgbClr val="00FF00"/>
              </a:solidFill>
              <a:latin typeface="Impac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24000"/>
            <a:ext cx="2743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  <a:latin typeface="Comic Sans MS" pitchFamily="66" charset="0"/>
              </a:rPr>
              <a:t>  Horizontal structure of warm core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  <a:latin typeface="Comic Sans MS" pitchFamily="66" charset="0"/>
              </a:rPr>
              <a:t>  Vertical thermodynamic structure in the eye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  <a:latin typeface="Comic Sans MS" pitchFamily="66" charset="0"/>
              </a:rPr>
              <a:t>  Time evolution of the thermodynamic structure in the eye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6600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  <a:latin typeface="Comic Sans MS" pitchFamily="66" charset="0"/>
              </a:rPr>
              <a:t>  Relationship between temperature anomaly at various vertical levels and intensity</a:t>
            </a:r>
          </a:p>
          <a:p>
            <a:endParaRPr lang="en-US" dirty="0" smtClean="0"/>
          </a:p>
          <a:p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Shannon\UAV_HAMSR\GH_software\UAV_HAMSR_profiler\HAMSR_Karl_55.5GHz_TBlimbcorr_composite_Small_Scale.jpg"/>
          <p:cNvPicPr>
            <a:picLocks noChangeAspect="1" noChangeArrowheads="1"/>
          </p:cNvPicPr>
          <p:nvPr/>
        </p:nvPicPr>
        <p:blipFill>
          <a:blip r:embed="rId2" cstate="print"/>
          <a:srcRect l="4400" t="1600" r="6000" b="3200"/>
          <a:stretch>
            <a:fillRect/>
          </a:stretch>
        </p:blipFill>
        <p:spPr bwMode="auto">
          <a:xfrm>
            <a:off x="4648200" y="440769"/>
            <a:ext cx="4495800" cy="3582591"/>
          </a:xfrm>
          <a:prstGeom prst="rect">
            <a:avLst/>
          </a:prstGeom>
          <a:noFill/>
        </p:spPr>
      </p:pic>
      <p:pic>
        <p:nvPicPr>
          <p:cNvPr id="9" name="Picture 6" descr="C:\Shannon\UAV_HAMSR\GH_software\UAV_HAMSR_profiler\HAMSR_Karl_54.94GHz_TBlimbcorr_composite_Small_Scale.jpg"/>
          <p:cNvPicPr>
            <a:picLocks noChangeAspect="1" noChangeArrowheads="1"/>
          </p:cNvPicPr>
          <p:nvPr/>
        </p:nvPicPr>
        <p:blipFill>
          <a:blip r:embed="rId3" cstate="print"/>
          <a:srcRect l="4400" t="1600" r="6000" b="3200"/>
          <a:stretch>
            <a:fillRect/>
          </a:stretch>
        </p:blipFill>
        <p:spPr bwMode="auto">
          <a:xfrm>
            <a:off x="0" y="500062"/>
            <a:ext cx="4495800" cy="358259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28600" y="4343400"/>
            <a:ext cx="5105400" cy="2057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Composite images of limb corrected brightness temperature at 54.94 [250mb peak] and 55.5 GHz [150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peak] show most significant warming within a 30km radius of storm center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~6K peak warming at 250mb and ~3K peak warming at 150mb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191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BrowalliaUPC" pitchFamily="34" charset="-34"/>
                <a:cs typeface="BrowalliaUPC" pitchFamily="34" charset="-34"/>
              </a:rPr>
              <a:t>54.94 TB [250mb peak]</a:t>
            </a:r>
            <a:endParaRPr lang="en-US" sz="2800" b="1" dirty="0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0"/>
            <a:ext cx="42672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BrowalliaUPC" pitchFamily="34" charset="-34"/>
                <a:cs typeface="BrowalliaUPC" pitchFamily="34" charset="-34"/>
              </a:rPr>
              <a:t>55.5 TB [150mb peak]</a:t>
            </a:r>
            <a:endParaRPr lang="en-US" sz="2800" b="1" dirty="0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2" name="Picture 2" descr="C:\Shannon\UAV_HAMSR\Karl\HAMSR_Karl_3D_scat_composite_Small_Scale.jpg"/>
          <p:cNvPicPr>
            <a:picLocks noChangeAspect="1" noChangeArrowheads="1"/>
          </p:cNvPicPr>
          <p:nvPr/>
        </p:nvPicPr>
        <p:blipFill>
          <a:blip r:embed="rId4" cstate="print"/>
          <a:srcRect l="8800" t="7467" r="18000" b="7467"/>
          <a:stretch>
            <a:fillRect/>
          </a:stretch>
        </p:blipFill>
        <p:spPr bwMode="auto">
          <a:xfrm>
            <a:off x="6400800" y="4648200"/>
            <a:ext cx="2535442" cy="22098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324600" y="4124980"/>
            <a:ext cx="2819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BrowalliaUPC" pitchFamily="34" charset="-34"/>
                <a:cs typeface="BrowalliaUPC" pitchFamily="34" charset="-34"/>
              </a:rPr>
              <a:t>Precipitation Structure</a:t>
            </a:r>
            <a:endParaRPr lang="en-US" sz="2800" b="1" dirty="0">
              <a:solidFill>
                <a:srgbClr val="006600"/>
              </a:solidFill>
              <a:latin typeface="BrowalliaUPC" pitchFamily="34" charset="-34"/>
              <a:cs typeface="Browall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icture 19" descr="C:\Shannon\UAV_HAMSR\GH_software\UAV_HAMSR_profiler\HAMSR_Karl_RH_vs_height_L2_biasCorr_wPresMin_no118_final_presCoor.jpg"/>
          <p:cNvPicPr>
            <a:picLocks noChangeAspect="1" noChangeArrowheads="1"/>
          </p:cNvPicPr>
          <p:nvPr/>
        </p:nvPicPr>
        <p:blipFill>
          <a:blip r:embed="rId2" cstate="print"/>
          <a:srcRect l="4562" r="6478"/>
          <a:stretch>
            <a:fillRect/>
          </a:stretch>
        </p:blipFill>
        <p:spPr bwMode="auto">
          <a:xfrm>
            <a:off x="2895600" y="2667000"/>
            <a:ext cx="3145336" cy="2651760"/>
          </a:xfrm>
          <a:prstGeom prst="rect">
            <a:avLst/>
          </a:prstGeom>
          <a:noFill/>
        </p:spPr>
      </p:pic>
      <p:pic>
        <p:nvPicPr>
          <p:cNvPr id="2065" name="Picture 17" descr="C:\Shannon\UAV_HAMSR\GH_software\UAV_HAMSR_profiler\HAMSR_Karl_WC_vs_height_L2_biasCorr_wPresMin_no118_final_Height_pass16_presCoor.jpg"/>
          <p:cNvPicPr>
            <a:picLocks noChangeAspect="1" noChangeArrowheads="1"/>
          </p:cNvPicPr>
          <p:nvPr/>
        </p:nvPicPr>
        <p:blipFill>
          <a:blip r:embed="rId3" cstate="print"/>
          <a:srcRect l="5000" r="8333" b="2222"/>
          <a:stretch>
            <a:fillRect/>
          </a:stretch>
        </p:blipFill>
        <p:spPr bwMode="auto">
          <a:xfrm>
            <a:off x="2971800" y="0"/>
            <a:ext cx="3047446" cy="2578608"/>
          </a:xfrm>
          <a:prstGeom prst="rect">
            <a:avLst/>
          </a:prstGeom>
          <a:noFill/>
        </p:spPr>
      </p:pic>
      <p:pic>
        <p:nvPicPr>
          <p:cNvPr id="22" name="Picture 6" descr="C:\Shannon\UAV_HAMSR\GH_software\UAV_HAMSR_profiler\HAMSR_Karl_54.94GHz_TBlimbcorr_composite_Small_Scale.jpg"/>
          <p:cNvPicPr>
            <a:picLocks noChangeAspect="1" noChangeArrowheads="1"/>
          </p:cNvPicPr>
          <p:nvPr/>
        </p:nvPicPr>
        <p:blipFill>
          <a:blip r:embed="rId4" cstate="print"/>
          <a:srcRect l="15141" t="8073" r="19683" b="12110"/>
          <a:stretch>
            <a:fillRect/>
          </a:stretch>
        </p:blipFill>
        <p:spPr bwMode="auto">
          <a:xfrm>
            <a:off x="3886200" y="4267200"/>
            <a:ext cx="4038600" cy="3709366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sp>
        <p:nvSpPr>
          <p:cNvPr id="23" name="Right Arrow 22"/>
          <p:cNvSpPr/>
          <p:nvPr/>
        </p:nvSpPr>
        <p:spPr>
          <a:xfrm rot="16200000">
            <a:off x="5524500" y="56007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2895600" cy="55553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mbria" pitchFamily="18" charset="0"/>
              </a:rPr>
              <a:t> 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Warm core anomaly  computed relative to average profile 225-250 km from the storm center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Peak warming of ~6C at 250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mb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level (12km)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The top of inversion layer is observed around 700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mb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Nearly saturated air is observed below the inversion layer with drier air aloft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Shows general agreement with previous observations and models</a:t>
            </a:r>
          </a:p>
        </p:txBody>
      </p:sp>
      <p:pic>
        <p:nvPicPr>
          <p:cNvPr id="2066" name="Picture 18" descr="C:\Shannon\UAV_HAMSR\GH_software\UAV_HAMSR_profiler\HAMSR_Karl_WC_vs_height_L2_biasCorr_wPresMin_no118_final_Height_pass16_presCoor_CrossTrack.jpg"/>
          <p:cNvPicPr>
            <a:picLocks noChangeAspect="1" noChangeArrowheads="1"/>
          </p:cNvPicPr>
          <p:nvPr/>
        </p:nvPicPr>
        <p:blipFill>
          <a:blip r:embed="rId5" cstate="print"/>
          <a:srcRect l="6649" r="4699"/>
          <a:stretch>
            <a:fillRect/>
          </a:stretch>
        </p:blipFill>
        <p:spPr bwMode="auto">
          <a:xfrm>
            <a:off x="6096000" y="76200"/>
            <a:ext cx="3048000" cy="2578608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962275" y="0"/>
            <a:ext cx="6181725" cy="5181601"/>
            <a:chOff x="1866" y="0"/>
            <a:chExt cx="3894" cy="3264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6" y="0"/>
              <a:ext cx="3894" cy="3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4008" y="901"/>
              <a:ext cx="25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W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5284" y="885"/>
              <a:ext cx="17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2112" y="1056"/>
              <a:ext cx="173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0" y="1008"/>
              <a:ext cx="204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2160" y="2592"/>
              <a:ext cx="172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3360" y="2592"/>
              <a:ext cx="204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15" y="1686"/>
              <a:ext cx="1945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4072" y="1751"/>
              <a:ext cx="173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5379" y="1751"/>
              <a:ext cx="205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5181600"/>
            <a:ext cx="3238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572000" y="6445250"/>
            <a:ext cx="2746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4267200" y="5562600"/>
            <a:ext cx="396875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W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086600" y="6096000"/>
            <a:ext cx="27940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2200" y="0"/>
            <a:ext cx="2590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Temperature Anomaly (K)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276600" y="0"/>
            <a:ext cx="2590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Temperature Anomaly (K)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200400" y="2590800"/>
            <a:ext cx="2590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Relative Humidity (%)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477000" y="2514600"/>
            <a:ext cx="2590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Equivalent Pot. Temp (K)</a:t>
            </a:r>
            <a:endParaRPr lang="en-US" sz="1400" b="1" dirty="0"/>
          </a:p>
        </p:txBody>
      </p:sp>
      <p:sp>
        <p:nvSpPr>
          <p:cNvPr id="29" name="Can 28"/>
          <p:cNvSpPr/>
          <p:nvPr/>
        </p:nvSpPr>
        <p:spPr>
          <a:xfrm>
            <a:off x="5562600" y="5105400"/>
            <a:ext cx="609600" cy="1143000"/>
          </a:xfrm>
          <a:prstGeom prst="can">
            <a:avLst/>
          </a:prstGeom>
          <a:solidFill>
            <a:srgbClr val="FF0000">
              <a:alpha val="27000"/>
            </a:srgbClr>
          </a:solidFill>
          <a:ln>
            <a:solidFill>
              <a:schemeClr val="tx1"/>
            </a:solidFill>
            <a:prstDash val="sysDash"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04800" y="5903893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Impact" pitchFamily="34" charset="0"/>
              </a:rPr>
              <a:t>Inner Core Vertical Thermodynamic Structure</a:t>
            </a:r>
            <a:endParaRPr lang="en-US" sz="2800" dirty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4800" y="4750475"/>
            <a:ext cx="4343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Warm anomaly propagated to lower levels as the storm intensified with the peak warm anomaly increasing by ~2-3C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Decreasing RH in upper troposphere while air below the inversion layer remained near saturation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Shannon\UAV_HAMSR\GH_software\UAV_HAMSR_profiler\HAMSR_Karl_WCdynamicEnvProfile_vs_time_L2_biasCorr_wPresMin_no118_final_Height.jpg"/>
          <p:cNvPicPr>
            <a:picLocks noChangeAspect="1" noChangeArrowheads="1"/>
          </p:cNvPicPr>
          <p:nvPr/>
        </p:nvPicPr>
        <p:blipFill>
          <a:blip r:embed="rId2" cstate="print"/>
          <a:srcRect l="6383" r="7447"/>
          <a:stretch>
            <a:fillRect/>
          </a:stretch>
        </p:blipFill>
        <p:spPr bwMode="auto">
          <a:xfrm>
            <a:off x="0" y="903786"/>
            <a:ext cx="4419600" cy="3846689"/>
          </a:xfrm>
          <a:prstGeom prst="rect">
            <a:avLst/>
          </a:prstGeom>
          <a:noFill/>
        </p:spPr>
      </p:pic>
      <p:pic>
        <p:nvPicPr>
          <p:cNvPr id="5" name="Picture 2" descr="C:\Shannon\UAV_HAMSR\GH_software\UAV_HAMSR_profiler\HAMSR_Karl_RH_vs_time_L2_biasCorr_wPresMin_no118_final_Height.jpg"/>
          <p:cNvPicPr>
            <a:picLocks noChangeAspect="1" noChangeArrowheads="1"/>
          </p:cNvPicPr>
          <p:nvPr/>
        </p:nvPicPr>
        <p:blipFill>
          <a:blip r:embed="rId3" cstate="print"/>
          <a:srcRect l="5348" r="6417" b="4278"/>
          <a:stretch>
            <a:fillRect/>
          </a:stretch>
        </p:blipFill>
        <p:spPr bwMode="auto">
          <a:xfrm>
            <a:off x="4884494" y="115710"/>
            <a:ext cx="4270606" cy="3474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751386"/>
            <a:ext cx="40385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T(z)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Time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24401" y="-48357"/>
            <a:ext cx="426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RH (z)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Time</a:t>
            </a:r>
            <a:endParaRPr lang="en-US" sz="2000" b="1" dirty="0"/>
          </a:p>
        </p:txBody>
      </p:sp>
      <p:pic>
        <p:nvPicPr>
          <p:cNvPr id="12" name="Picture 3" descr="C:\Shannon\UAV_HAMSR\GH_software\UAV_HAMSR_profiler\HAMSR_Karl_EPT_vs_time_L2_biasCorr_wPresMin_no118_final_Height.jpg"/>
          <p:cNvPicPr>
            <a:picLocks noChangeAspect="1" noChangeArrowheads="1"/>
          </p:cNvPicPr>
          <p:nvPr/>
        </p:nvPicPr>
        <p:blipFill>
          <a:blip r:embed="rId4" cstate="print"/>
          <a:srcRect l="5479" r="6164" b="2740"/>
          <a:stretch>
            <a:fillRect/>
          </a:stretch>
        </p:blipFill>
        <p:spPr bwMode="auto">
          <a:xfrm>
            <a:off x="4935185" y="3383280"/>
            <a:ext cx="4208815" cy="34747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181600" y="3409890"/>
            <a:ext cx="3429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Symbol" pitchFamily="18" charset="2"/>
              </a:rPr>
              <a:t>q</a:t>
            </a:r>
            <a:r>
              <a:rPr lang="en-US" sz="2000" b="1" baseline="-25000" dirty="0" err="1" smtClean="0">
                <a:latin typeface="Symbol" pitchFamily="18" charset="2"/>
              </a:rPr>
              <a:t>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Time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457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FF0000"/>
                </a:solidFill>
                <a:latin typeface="Impact" pitchFamily="34" charset="0"/>
              </a:rPr>
              <a:t>Time Evolution of the Inner Core Vertical Thermodynamic Structure</a:t>
            </a:r>
            <a:endParaRPr lang="en-US" sz="2300" dirty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1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6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imes New Roman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31965</TotalTime>
  <Words>1104</Words>
  <Application>Microsoft Office PowerPoint</Application>
  <PresentationFormat>On-screen Show (4:3)</PresentationFormat>
  <Paragraphs>218</Paragraphs>
  <Slides>22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1_Default Design</vt:lpstr>
      <vt:lpstr>Microsoft Equation 3.0</vt:lpstr>
      <vt:lpstr>Slide 1</vt:lpstr>
      <vt:lpstr>JPL High Altitude MMIC Sounding Radiometer (HAMSR)</vt:lpstr>
      <vt:lpstr>Slide 3</vt:lpstr>
      <vt:lpstr>T(z) and q(z) Retrieval Validation</vt:lpstr>
      <vt:lpstr>Hurricane Karl 2010</vt:lpstr>
      <vt:lpstr>Slide 6</vt:lpstr>
      <vt:lpstr>Slide 7</vt:lpstr>
      <vt:lpstr>Slide 8</vt:lpstr>
      <vt:lpstr>Slide 9</vt:lpstr>
      <vt:lpstr>Inner Core Evolution Model vs. Obs.</vt:lpstr>
      <vt:lpstr>Slide 11</vt:lpstr>
      <vt:lpstr>Slide 12</vt:lpstr>
      <vt:lpstr>Summary</vt:lpstr>
      <vt:lpstr>Backup</vt:lpstr>
      <vt:lpstr>Hurricane Karl 2010</vt:lpstr>
      <vt:lpstr>Monitoring Hurricane Intensity with HAMSR</vt:lpstr>
      <vt:lpstr>Slide 17</vt:lpstr>
      <vt:lpstr>AMSU TB Anomaly and Intensity</vt:lpstr>
      <vt:lpstr>Comparison of HAMSR and AMSU</vt:lpstr>
      <vt:lpstr>HS3 Dropsonde Summary Comparison</vt:lpstr>
      <vt:lpstr>Slide 21</vt:lpstr>
      <vt:lpstr>Slide 22</vt:lpstr>
    </vt:vector>
  </TitlesOfParts>
  <Company>Lockheed Martin Information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JPL High Altitude MMIC Sounding Radiometer (HAMSR)</dc:title>
  <dc:creator>Shannon  Brown</dc:creator>
  <cp:lastModifiedBy>jpl</cp:lastModifiedBy>
  <cp:revision>250</cp:revision>
  <dcterms:created xsi:type="dcterms:W3CDTF">2008-11-18T00:04:07Z</dcterms:created>
  <dcterms:modified xsi:type="dcterms:W3CDTF">2012-05-09T11:37:58Z</dcterms:modified>
</cp:coreProperties>
</file>