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7.xml" ContentType="application/vnd.openxmlformats-officedocument.presentationml.notesSlide+xml"/>
  <Default Extension="bin" ContentType="application/vnd.openxmlformats-officedocument.presentationml.printerSettings"/>
  <Override PartName="/ppt/notesSlides/notesSlide4.xml" ContentType="application/vnd.openxmlformats-officedocument.presentationml.notesSlide+xml"/>
  <Override PartName="/docProps/core.xml" ContentType="application/vnd.openxmlformats-package.core-properties+xml"/>
  <Default Extension="rels" ContentType="application/vnd.openxmlformats-package.relationships+xml"/>
  <Override PartName="/ppt/slides/slide6.xml" ContentType="application/vnd.openxmlformats-officedocument.presentationml.slide+xml"/>
  <Default Extension="gif" ContentType="image/gi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9"/>
  </p:notesMasterIdLst>
  <p:sldIdLst>
    <p:sldId id="256" r:id="rId2"/>
    <p:sldId id="268" r:id="rId3"/>
    <p:sldId id="266" r:id="rId4"/>
    <p:sldId id="270" r:id="rId5"/>
    <p:sldId id="269" r:id="rId6"/>
    <p:sldId id="263" r:id="rId7"/>
    <p:sldId id="265"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73792" autoAdjust="0"/>
  </p:normalViewPr>
  <p:slideViewPr>
    <p:cSldViewPr>
      <p:cViewPr varScale="1">
        <p:scale>
          <a:sx n="60" d="100"/>
          <a:sy n="60" d="100"/>
        </p:scale>
        <p:origin x="-1632"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tableStyles" Target="tableStyles.xml"/><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8" Type="http://schemas.openxmlformats.org/officeDocument/2006/relationships/slide" Target="slides/slide7.xml"/><Relationship Id="rId13" Type="http://schemas.openxmlformats.org/officeDocument/2006/relationships/theme" Target="theme/theme1.xml"/><Relationship Id="rId10" Type="http://schemas.openxmlformats.org/officeDocument/2006/relationships/printerSettings" Target="printerSettings/printerSettings1.bin"/><Relationship Id="rId5"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 Target="slides/slide1.xml"/><Relationship Id="rId9"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6EFDAD-3416-4200-A470-183CC9C5CE97}" type="datetimeFigureOut">
              <a:rPr lang="en-US" smtClean="0"/>
              <a:pPr/>
              <a:t>9/22/11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1199DF-C667-415C-8663-5BA4AF55DA5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1199DF-C667-415C-8663-5BA4AF55DA59}"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1199DF-C667-415C-8663-5BA4AF55DA59}"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General</a:t>
            </a:r>
            <a:r>
              <a:rPr lang="en-US" baseline="0" dirty="0" smtClean="0"/>
              <a:t> n</a:t>
            </a:r>
            <a:r>
              <a:rPr lang="en-US" dirty="0" smtClean="0"/>
              <a:t>ote:  CIRA has received many years of GIMPAP</a:t>
            </a:r>
            <a:r>
              <a:rPr lang="en-US" baseline="0" dirty="0" smtClean="0"/>
              <a:t> , GOES-R Risk Reduction (GOES-R3), Algorithm Working Group (AWG), and Proving Ground (PG) grants. </a:t>
            </a:r>
          </a:p>
          <a:p>
            <a:r>
              <a:rPr lang="en-US" baseline="0" dirty="0" smtClean="0"/>
              <a:t>These grants were essential for CIRA to be in a position to conduct many different types of research, publish and present the research results, </a:t>
            </a:r>
          </a:p>
          <a:p>
            <a:r>
              <a:rPr lang="en-US" baseline="0" dirty="0" smtClean="0"/>
              <a:t>and for transitioning CIRA products into operation. </a:t>
            </a:r>
          </a:p>
          <a:p>
            <a:r>
              <a:rPr lang="en-US" baseline="0" dirty="0" smtClean="0"/>
              <a:t>Slide 2 comments: The simplified schematic on this slide depicts the sequential nature of GOES-R (in blue) and GOES (green) projects, starting from research/development projects which lead to projects with more of an operational focus (like GIMPAP, GOES-R AWG, Proving Ground) and then to operational product implementation (like PSDI). </a:t>
            </a:r>
            <a:endParaRPr lang="en-US" dirty="0"/>
          </a:p>
        </p:txBody>
      </p:sp>
      <p:sp>
        <p:nvSpPr>
          <p:cNvPr id="4" name="Slide Number Placeholder 3"/>
          <p:cNvSpPr>
            <a:spLocks noGrp="1"/>
          </p:cNvSpPr>
          <p:nvPr>
            <p:ph type="sldNum" sz="quarter" idx="10"/>
          </p:nvPr>
        </p:nvSpPr>
        <p:spPr/>
        <p:txBody>
          <a:bodyPr/>
          <a:lstStyle/>
          <a:p>
            <a:fld id="{191199DF-C667-415C-8663-5BA4AF55DA5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depicts</a:t>
            </a:r>
            <a:r>
              <a:rPr lang="en-US" baseline="0" dirty="0" smtClean="0"/>
              <a:t> a sample timeline how CIRA GOES-R ABI synthetic imagery projects were funded sequentially (2005 through 2011) .</a:t>
            </a:r>
            <a:endParaRPr lang="en-US" dirty="0"/>
          </a:p>
        </p:txBody>
      </p:sp>
      <p:sp>
        <p:nvSpPr>
          <p:cNvPr id="4" name="Slide Number Placeholder 3"/>
          <p:cNvSpPr>
            <a:spLocks noGrp="1"/>
          </p:cNvSpPr>
          <p:nvPr>
            <p:ph type="sldNum" sz="quarter" idx="10"/>
          </p:nvPr>
        </p:nvSpPr>
        <p:spPr/>
        <p:txBody>
          <a:bodyPr/>
          <a:lstStyle/>
          <a:p>
            <a:fld id="{191199DF-C667-415C-8663-5BA4AF55DA59}"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A</a:t>
            </a:r>
            <a:r>
              <a:rPr lang="en-US" baseline="0" dirty="0" smtClean="0"/>
              <a:t> more comprehensive 5-year plan covering GOES-R Risk Reduction research, creation of AWG datasets, all the way to the operational implementation  would allow the CIRA principle investigators to involve graduate students </a:t>
            </a:r>
            <a:r>
              <a:rPr lang="en-US" baseline="0" smtClean="0"/>
              <a:t>from beginning to end.</a:t>
            </a:r>
            <a:endParaRPr lang="en-US" dirty="0"/>
          </a:p>
        </p:txBody>
      </p:sp>
      <p:sp>
        <p:nvSpPr>
          <p:cNvPr id="4" name="Slide Number Placeholder 3"/>
          <p:cNvSpPr>
            <a:spLocks noGrp="1"/>
          </p:cNvSpPr>
          <p:nvPr>
            <p:ph type="sldNum" sz="quarter" idx="10"/>
          </p:nvPr>
        </p:nvSpPr>
        <p:spPr/>
        <p:txBody>
          <a:bodyPr/>
          <a:lstStyle/>
          <a:p>
            <a:fld id="{191199DF-C667-415C-8663-5BA4AF55DA59}"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SOAR is a concept being proposed by Al Powell that</a:t>
            </a:r>
            <a:r>
              <a:rPr lang="en-US" baseline="0" dirty="0" smtClean="0"/>
              <a:t> defines an idealized paradigm for research to operations.  It contains all the elements of risk reduction, product development, and demonstration within an environment that facilitates rapid hand-offs between the different elements.  The algorithms developed in SOAR do not have to be sensor/program specific.  This cohesive program speaks to the need for a more connected funding mechanism that enables more dedicated, long-term staffing (as opposed to piecemeal) to see a program through its entire course.</a:t>
            </a:r>
            <a:endParaRPr lang="en-US" dirty="0"/>
          </a:p>
        </p:txBody>
      </p:sp>
      <p:sp>
        <p:nvSpPr>
          <p:cNvPr id="4" name="Slide Number Placeholder 3"/>
          <p:cNvSpPr>
            <a:spLocks noGrp="1"/>
          </p:cNvSpPr>
          <p:nvPr>
            <p:ph type="sldNum" sz="quarter" idx="10"/>
          </p:nvPr>
        </p:nvSpPr>
        <p:spPr/>
        <p:txBody>
          <a:bodyPr/>
          <a:lstStyle/>
          <a:p>
            <a:fld id="{191199DF-C667-415C-8663-5BA4AF55DA5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traditional GIMPAP and Risk Reduction programs</a:t>
            </a:r>
            <a:r>
              <a:rPr lang="en-US" baseline="0" dirty="0" smtClean="0"/>
              <a:t> have been extremely successful and we realize that NOAA cannot change the way it receives its funding.  There may be opportunities to realize even greater impacts from NOAA’s satellite assets if the programs are planned </a:t>
            </a:r>
            <a:r>
              <a:rPr lang="en-US" baseline="0" smtClean="0"/>
              <a:t>along thematic lines.</a:t>
            </a:r>
            <a:endParaRPr lang="en-US" dirty="0"/>
          </a:p>
        </p:txBody>
      </p:sp>
      <p:sp>
        <p:nvSpPr>
          <p:cNvPr id="4" name="Slide Number Placeholder 3"/>
          <p:cNvSpPr>
            <a:spLocks noGrp="1"/>
          </p:cNvSpPr>
          <p:nvPr>
            <p:ph type="sldNum" sz="quarter" idx="10"/>
          </p:nvPr>
        </p:nvSpPr>
        <p:spPr/>
        <p:txBody>
          <a:bodyPr/>
          <a:lstStyle/>
          <a:p>
            <a:fld id="{191199DF-C667-415C-8663-5BA4AF55DA59}"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22511C-338B-4B9C-946D-7B83465B94D3}" type="datetime1">
              <a:rPr lang="en-US" smtClean="0"/>
              <a:pPr/>
              <a:t>9/22/11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633AD5-54BD-4859-BA86-87D5757EEA6E}" type="datetime1">
              <a:rPr lang="en-US" smtClean="0"/>
              <a:pPr/>
              <a:t>9/22/11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B9BF6-7055-4DF4-926F-8E8DB2F1266C}" type="datetime1">
              <a:rPr lang="en-US" smtClean="0"/>
              <a:pPr/>
              <a:t>9/22/11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0F4635-6175-42E9-8EC0-F8BDC2C3F9AD}" type="datetime1">
              <a:rPr lang="en-US" smtClean="0"/>
              <a:pPr/>
              <a:t>9/22/11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00437E-228D-44D3-AB12-4BD0E2D6C1D6}" type="datetime1">
              <a:rPr lang="en-US" smtClean="0"/>
              <a:pPr/>
              <a:t>9/22/11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08F875-4F69-4ECC-93CE-414D0F912C8F}" type="datetime1">
              <a:rPr lang="en-US" smtClean="0"/>
              <a:pPr/>
              <a:t>9/22/11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46055E-D558-47D9-B859-F0B289D9E988}" type="datetime1">
              <a:rPr lang="en-US" smtClean="0"/>
              <a:pPr/>
              <a:t>9/22/11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AC8A92-7D4E-4B23-A642-F3A5A75A7D53}" type="datetime1">
              <a:rPr lang="en-US" smtClean="0"/>
              <a:pPr/>
              <a:t>9/22/11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E65424-B60E-40AF-9CAA-DB3007BFB256}" type="datetime1">
              <a:rPr lang="en-US" smtClean="0"/>
              <a:pPr/>
              <a:t>9/22/11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E2F35B-A83E-40CE-9E6D-74C02ACABF9F}" type="datetime1">
              <a:rPr lang="en-US" smtClean="0"/>
              <a:pPr/>
              <a:t>9/22/11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D717FF-1FAC-45A9-A4BC-21CD0ABFFB1B}" type="datetime1">
              <a:rPr lang="en-US" smtClean="0"/>
              <a:pPr/>
              <a:t>9/22/11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8D4826-9BA4-471E-BF27-D25D9FC6A93D}" type="datetime1">
              <a:rPr lang="en-US" smtClean="0"/>
              <a:pPr/>
              <a:t>9/22/11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5.gif"/><Relationship Id="rId7"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 Id="rId6"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0033CC"/>
                </a:solidFill>
              </a:rPr>
              <a:t>GOES-R Risk Reduction </a:t>
            </a:r>
            <a:br>
              <a:rPr lang="en-US" b="1" dirty="0" smtClean="0">
                <a:solidFill>
                  <a:srgbClr val="0033CC"/>
                </a:solidFill>
              </a:rPr>
            </a:br>
            <a:r>
              <a:rPr lang="en-US" b="1" dirty="0" smtClean="0">
                <a:solidFill>
                  <a:srgbClr val="0033CC"/>
                </a:solidFill>
              </a:rPr>
              <a:t>Annual Meeting 2011</a:t>
            </a:r>
            <a:endParaRPr lang="en-US" b="1" dirty="0">
              <a:solidFill>
                <a:srgbClr val="0033CC"/>
              </a:solidFill>
            </a:endParaRPr>
          </a:p>
        </p:txBody>
      </p:sp>
      <p:sp>
        <p:nvSpPr>
          <p:cNvPr id="3" name="Subtitle 2"/>
          <p:cNvSpPr>
            <a:spLocks noGrp="1"/>
          </p:cNvSpPr>
          <p:nvPr>
            <p:ph type="subTitle" idx="1"/>
          </p:nvPr>
        </p:nvSpPr>
        <p:spPr/>
        <p:txBody>
          <a:bodyPr/>
          <a:lstStyle/>
          <a:p>
            <a:r>
              <a:rPr lang="en-US" b="1" dirty="0" smtClean="0">
                <a:solidFill>
                  <a:srgbClr val="0033CC"/>
                </a:solidFill>
              </a:rPr>
              <a:t>Christian Kummerow</a:t>
            </a:r>
          </a:p>
          <a:p>
            <a:r>
              <a:rPr lang="en-US" b="1" dirty="0" smtClean="0">
                <a:solidFill>
                  <a:srgbClr val="0033CC"/>
                </a:solidFill>
              </a:rPr>
              <a:t>CIRA Director</a:t>
            </a:r>
          </a:p>
          <a:p>
            <a:r>
              <a:rPr lang="en-US" sz="2400" i="1" dirty="0" smtClean="0">
                <a:solidFill>
                  <a:srgbClr val="0033CC"/>
                </a:solidFill>
              </a:rPr>
              <a:t>22 September 2011</a:t>
            </a:r>
          </a:p>
          <a:p>
            <a:endParaRPr lang="en-US" dirty="0"/>
          </a:p>
        </p:txBody>
      </p:sp>
      <p:pic>
        <p:nvPicPr>
          <p:cNvPr id="4" name="Picture 14" descr="2010_NEW_CIRA_LOGO"/>
          <p:cNvPicPr>
            <a:picLocks noChangeAspect="1" noChangeArrowheads="1"/>
          </p:cNvPicPr>
          <p:nvPr/>
        </p:nvPicPr>
        <p:blipFill>
          <a:blip r:embed="rId3" cstate="print"/>
          <a:srcRect/>
          <a:stretch>
            <a:fillRect/>
          </a:stretch>
        </p:blipFill>
        <p:spPr bwMode="auto">
          <a:xfrm>
            <a:off x="7696200" y="39688"/>
            <a:ext cx="1447800" cy="569912"/>
          </a:xfrm>
          <a:prstGeom prst="rect">
            <a:avLst/>
          </a:prstGeom>
          <a:noFill/>
          <a:ln w="9525">
            <a:noFill/>
            <a:miter lim="800000"/>
            <a:headEnd/>
            <a:tailEnd/>
          </a:ln>
        </p:spPr>
      </p:pic>
      <p:grpSp>
        <p:nvGrpSpPr>
          <p:cNvPr id="5" name="Group 5"/>
          <p:cNvGrpSpPr>
            <a:grpSpLocks/>
          </p:cNvGrpSpPr>
          <p:nvPr/>
        </p:nvGrpSpPr>
        <p:grpSpPr bwMode="auto">
          <a:xfrm>
            <a:off x="0" y="0"/>
            <a:ext cx="685800" cy="685800"/>
            <a:chOff x="3211" y="144"/>
            <a:chExt cx="768" cy="768"/>
          </a:xfrm>
        </p:grpSpPr>
        <p:sp>
          <p:nvSpPr>
            <p:cNvPr id="6" name="Oval 6"/>
            <p:cNvSpPr>
              <a:spLocks noChangeArrowheads="1"/>
            </p:cNvSpPr>
            <p:nvPr/>
          </p:nvSpPr>
          <p:spPr bwMode="auto">
            <a:xfrm>
              <a:off x="3221" y="154"/>
              <a:ext cx="748" cy="748"/>
            </a:xfrm>
            <a:prstGeom prst="ellipse">
              <a:avLst/>
            </a:prstGeom>
            <a:solidFill>
              <a:srgbClr val="FFFFFF"/>
            </a:solidFill>
            <a:ln w="9525">
              <a:noFill/>
              <a:round/>
              <a:headEnd/>
              <a:tailEnd/>
            </a:ln>
          </p:spPr>
          <p:txBody>
            <a:bodyPr wrap="none" anchor="ctr"/>
            <a:lstStyle/>
            <a:p>
              <a:pPr>
                <a:lnSpc>
                  <a:spcPct val="93000"/>
                </a:lnSpc>
                <a:buClr>
                  <a:srgbClr val="000000"/>
                </a:buClr>
                <a:buSzPct val="100000"/>
                <a:buFont typeface="Arial" charset="0"/>
                <a:buNone/>
              </a:pPr>
              <a:endParaRPr lang="en-US"/>
            </a:p>
          </p:txBody>
        </p:sp>
        <p:pic>
          <p:nvPicPr>
            <p:cNvPr id="7" name="Picture 7" descr="noaalogo"/>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11" y="144"/>
              <a:ext cx="768" cy="768"/>
            </a:xfrm>
            <a:prstGeom prst="rect">
              <a:avLst/>
            </a:prstGeom>
            <a:noFill/>
            <a:ln w="9525">
              <a:noFill/>
              <a:miter lim="800000"/>
              <a:headEnd/>
              <a:tailEnd/>
            </a:ln>
          </p:spPr>
        </p:pic>
      </p:grpSp>
      <p:sp>
        <p:nvSpPr>
          <p:cNvPr id="8" name="Slide Number Placeholder 7"/>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extBox 9"/>
          <p:cNvSpPr txBox="1"/>
          <p:nvPr/>
        </p:nvSpPr>
        <p:spPr>
          <a:xfrm>
            <a:off x="533400" y="381000"/>
            <a:ext cx="8001000" cy="584776"/>
          </a:xfrm>
          <a:prstGeom prst="rect">
            <a:avLst/>
          </a:prstGeom>
          <a:noFill/>
        </p:spPr>
        <p:txBody>
          <a:bodyPr wrap="square" rtlCol="0">
            <a:spAutoFit/>
          </a:bodyPr>
          <a:lstStyle/>
          <a:p>
            <a:pPr algn="ctr"/>
            <a:r>
              <a:rPr lang="en-US" sz="3200" b="1" u="sng" dirty="0" smtClean="0">
                <a:solidFill>
                  <a:srgbClr val="0033CC"/>
                </a:solidFill>
              </a:rPr>
              <a:t>CIRA Product Development Interest</a:t>
            </a:r>
            <a:endParaRPr lang="en-US" sz="3200" b="1" u="sng" dirty="0">
              <a:solidFill>
                <a:srgbClr val="0033CC"/>
              </a:solidFill>
            </a:endParaRPr>
          </a:p>
        </p:txBody>
      </p:sp>
      <p:sp>
        <p:nvSpPr>
          <p:cNvPr id="39" name="Slide Number Placeholder 38"/>
          <p:cNvSpPr>
            <a:spLocks noGrp="1"/>
          </p:cNvSpPr>
          <p:nvPr>
            <p:ph type="sldNum" sz="quarter" idx="12"/>
          </p:nvPr>
        </p:nvSpPr>
        <p:spPr/>
        <p:txBody>
          <a:bodyPr/>
          <a:lstStyle/>
          <a:p>
            <a:fld id="{B6F15528-21DE-4FAA-801E-634DDDAF4B2B}" type="slidenum">
              <a:rPr lang="en-US" smtClean="0"/>
              <a:pPr/>
              <a:t>2</a:t>
            </a:fld>
            <a:endParaRPr lang="en-US" dirty="0"/>
          </a:p>
        </p:txBody>
      </p:sp>
      <p:sp>
        <p:nvSpPr>
          <p:cNvPr id="20" name="TextBox 19"/>
          <p:cNvSpPr txBox="1"/>
          <p:nvPr/>
        </p:nvSpPr>
        <p:spPr>
          <a:xfrm>
            <a:off x="1219200" y="1410355"/>
            <a:ext cx="6417141" cy="5447645"/>
          </a:xfrm>
          <a:prstGeom prst="rect">
            <a:avLst/>
          </a:prstGeom>
          <a:noFill/>
        </p:spPr>
        <p:txBody>
          <a:bodyPr wrap="none" rtlCol="0">
            <a:spAutoFit/>
          </a:bodyPr>
          <a:lstStyle/>
          <a:p>
            <a:pPr>
              <a:buFont typeface="Arial"/>
              <a:buChar char="•"/>
            </a:pPr>
            <a:r>
              <a:rPr lang="en-US" sz="2400" dirty="0" smtClean="0"/>
              <a:t> Tropical cyclone genesis</a:t>
            </a:r>
          </a:p>
          <a:p>
            <a:pPr>
              <a:buFont typeface="Arial"/>
              <a:buChar char="•"/>
            </a:pPr>
            <a:endParaRPr lang="en-US" sz="2400" dirty="0" smtClean="0"/>
          </a:p>
          <a:p>
            <a:pPr>
              <a:buFont typeface="Arial"/>
              <a:buChar char="•"/>
            </a:pPr>
            <a:r>
              <a:rPr lang="en-US" sz="2400" dirty="0" smtClean="0"/>
              <a:t> Severe weather forecasting</a:t>
            </a:r>
          </a:p>
          <a:p>
            <a:pPr>
              <a:buFont typeface="Arial"/>
              <a:buChar char="•"/>
            </a:pPr>
            <a:endParaRPr lang="en-US" sz="2400" dirty="0" smtClean="0"/>
          </a:p>
          <a:p>
            <a:pPr>
              <a:buFont typeface="Arial"/>
              <a:buChar char="•"/>
            </a:pPr>
            <a:r>
              <a:rPr lang="en-US" sz="2400" dirty="0" smtClean="0"/>
              <a:t> Data Assimilation for maximum data use</a:t>
            </a:r>
          </a:p>
          <a:p>
            <a:pPr>
              <a:buFont typeface="Arial"/>
              <a:buChar char="•"/>
            </a:pPr>
            <a:endParaRPr lang="en-US" sz="2400" dirty="0" smtClean="0"/>
          </a:p>
          <a:p>
            <a:pPr>
              <a:buFont typeface="Arial"/>
              <a:buChar char="•"/>
            </a:pPr>
            <a:r>
              <a:rPr lang="en-US" sz="2400" dirty="0" smtClean="0"/>
              <a:t> Solar energy forecasts</a:t>
            </a:r>
          </a:p>
          <a:p>
            <a:pPr>
              <a:buFont typeface="Arial"/>
              <a:buChar char="•"/>
            </a:pPr>
            <a:endParaRPr lang="en-US" sz="2400" dirty="0" smtClean="0"/>
          </a:p>
          <a:p>
            <a:pPr>
              <a:buFont typeface="Arial"/>
              <a:buChar char="•"/>
            </a:pPr>
            <a:r>
              <a:rPr lang="en-US" sz="2400" dirty="0" smtClean="0"/>
              <a:t> Data fusion for cloud properties</a:t>
            </a:r>
          </a:p>
          <a:p>
            <a:pPr>
              <a:buFont typeface="Arial"/>
              <a:buChar char="•"/>
            </a:pPr>
            <a:endParaRPr lang="en-US" sz="2400" dirty="0" smtClean="0"/>
          </a:p>
          <a:p>
            <a:pPr>
              <a:buFont typeface="Arial"/>
              <a:buChar char="•"/>
            </a:pPr>
            <a:r>
              <a:rPr lang="en-US" sz="2400" dirty="0" smtClean="0"/>
              <a:t> Precipitation, </a:t>
            </a:r>
            <a:r>
              <a:rPr lang="en-US" sz="2400" dirty="0" err="1" smtClean="0"/>
              <a:t>o</a:t>
            </a:r>
            <a:r>
              <a:rPr lang="en-US" sz="2400" dirty="0" err="1" smtClean="0"/>
              <a:t>rographically</a:t>
            </a:r>
            <a:r>
              <a:rPr lang="en-US" sz="2400" dirty="0" smtClean="0"/>
              <a:t> forced precipitation</a:t>
            </a:r>
          </a:p>
          <a:p>
            <a:pPr>
              <a:buFont typeface="Arial"/>
              <a:buChar char="•"/>
            </a:pPr>
            <a:endParaRPr lang="en-US" sz="2400" dirty="0" smtClean="0"/>
          </a:p>
          <a:p>
            <a:pPr>
              <a:buFont typeface="Arial"/>
              <a:buChar char="•"/>
            </a:pPr>
            <a:r>
              <a:rPr lang="en-US" sz="2400" dirty="0" smtClean="0"/>
              <a:t> Snow &amp; snow melt </a:t>
            </a:r>
          </a:p>
          <a:p>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1" name="Group 30"/>
          <p:cNvGrpSpPr/>
          <p:nvPr/>
        </p:nvGrpSpPr>
        <p:grpSpPr>
          <a:xfrm>
            <a:off x="4114800" y="1371600"/>
            <a:ext cx="2438400" cy="1295400"/>
            <a:chOff x="5486400" y="1295400"/>
            <a:chExt cx="3352800" cy="1828800"/>
          </a:xfrm>
        </p:grpSpPr>
        <p:pic>
          <p:nvPicPr>
            <p:cNvPr id="34" name="Picture 4" descr="gfswinds"/>
            <p:cNvPicPr>
              <a:picLocks noChangeAspect="1" noChangeArrowheads="1"/>
            </p:cNvPicPr>
            <p:nvPr/>
          </p:nvPicPr>
          <p:blipFill>
            <a:blip r:embed="rId3" cstate="print"/>
            <a:srcRect/>
            <a:stretch>
              <a:fillRect/>
            </a:stretch>
          </p:blipFill>
          <p:spPr bwMode="auto">
            <a:xfrm>
              <a:off x="6781800" y="1828800"/>
              <a:ext cx="1837661" cy="1295400"/>
            </a:xfrm>
            <a:prstGeom prst="rect">
              <a:avLst/>
            </a:prstGeom>
            <a:noFill/>
            <a:ln w="9525">
              <a:noFill/>
              <a:miter lim="800000"/>
              <a:headEnd/>
              <a:tailEnd/>
            </a:ln>
          </p:spPr>
        </p:pic>
        <p:pic>
          <p:nvPicPr>
            <p:cNvPr id="35" name="Chart 1"/>
            <p:cNvPicPr>
              <a:picLocks noChangeAspect="1" noChangeArrowheads="1"/>
            </p:cNvPicPr>
            <p:nvPr/>
          </p:nvPicPr>
          <p:blipFill>
            <a:blip r:embed="rId4" cstate="print"/>
            <a:srcRect/>
            <a:stretch>
              <a:fillRect/>
            </a:stretch>
          </p:blipFill>
          <p:spPr bwMode="auto">
            <a:xfrm>
              <a:off x="5486400" y="1371600"/>
              <a:ext cx="1600200" cy="1208484"/>
            </a:xfrm>
            <a:prstGeom prst="rect">
              <a:avLst/>
            </a:prstGeom>
            <a:noFill/>
            <a:ln w="9525">
              <a:noFill/>
              <a:miter lim="800000"/>
              <a:headEnd/>
              <a:tailEnd/>
            </a:ln>
          </p:spPr>
        </p:pic>
        <p:pic>
          <p:nvPicPr>
            <p:cNvPr id="40" name="Picture 4" descr="http://clipart.edigg.com/1305542641/Education_Clipart/Books_Clipart/thumbs/t_Books002.gif"/>
            <p:cNvPicPr>
              <a:picLocks noChangeAspect="1" noChangeArrowheads="1"/>
            </p:cNvPicPr>
            <p:nvPr/>
          </p:nvPicPr>
          <p:blipFill>
            <a:blip r:embed="rId5" cstate="print"/>
            <a:srcRect/>
            <a:stretch>
              <a:fillRect/>
            </a:stretch>
          </p:blipFill>
          <p:spPr bwMode="auto">
            <a:xfrm>
              <a:off x="8077200" y="1295400"/>
              <a:ext cx="762000" cy="952500"/>
            </a:xfrm>
            <a:prstGeom prst="rect">
              <a:avLst/>
            </a:prstGeom>
            <a:noFill/>
          </p:spPr>
        </p:pic>
      </p:grpSp>
      <p:pic>
        <p:nvPicPr>
          <p:cNvPr id="29" name="Picture 6" descr="2011EP04_1KMSRRGB_201107191710_SYNT"/>
          <p:cNvPicPr>
            <a:picLocks noChangeAspect="1" noChangeArrowheads="1"/>
          </p:cNvPicPr>
          <p:nvPr/>
        </p:nvPicPr>
        <p:blipFill>
          <a:blip r:embed="rId6" cstate="print"/>
          <a:srcRect/>
          <a:stretch>
            <a:fillRect/>
          </a:stretch>
        </p:blipFill>
        <p:spPr bwMode="auto">
          <a:xfrm>
            <a:off x="5105400" y="2971800"/>
            <a:ext cx="1066800" cy="1066800"/>
          </a:xfrm>
          <a:prstGeom prst="rect">
            <a:avLst/>
          </a:prstGeom>
          <a:noFill/>
          <a:ln w="9525">
            <a:noFill/>
            <a:miter lim="800000"/>
            <a:headEnd/>
            <a:tailEnd/>
          </a:ln>
        </p:spPr>
      </p:pic>
      <p:sp>
        <p:nvSpPr>
          <p:cNvPr id="4" name="TextBox 3"/>
          <p:cNvSpPr txBox="1"/>
          <p:nvPr/>
        </p:nvSpPr>
        <p:spPr>
          <a:xfrm>
            <a:off x="1676400" y="1828800"/>
            <a:ext cx="2598340" cy="369332"/>
          </a:xfrm>
          <a:prstGeom prst="rect">
            <a:avLst/>
          </a:prstGeom>
          <a:noFill/>
        </p:spPr>
        <p:txBody>
          <a:bodyPr wrap="none" rtlCol="0">
            <a:spAutoFit/>
          </a:bodyPr>
          <a:lstStyle/>
          <a:p>
            <a:r>
              <a:rPr lang="en-US" b="1" dirty="0" smtClean="0"/>
              <a:t>Risk Reduction Research</a:t>
            </a:r>
          </a:p>
        </p:txBody>
      </p:sp>
      <p:sp>
        <p:nvSpPr>
          <p:cNvPr id="5" name="TextBox 4"/>
          <p:cNvSpPr txBox="1"/>
          <p:nvPr/>
        </p:nvSpPr>
        <p:spPr>
          <a:xfrm>
            <a:off x="6853834" y="2762071"/>
            <a:ext cx="2213966" cy="1200329"/>
          </a:xfrm>
          <a:prstGeom prst="rect">
            <a:avLst/>
          </a:prstGeom>
          <a:noFill/>
        </p:spPr>
        <p:txBody>
          <a:bodyPr wrap="square" rtlCol="0">
            <a:spAutoFit/>
          </a:bodyPr>
          <a:lstStyle/>
          <a:p>
            <a:pPr algn="ctr"/>
            <a:r>
              <a:rPr lang="en-US" b="1" dirty="0" smtClean="0"/>
              <a:t>GOES Improved </a:t>
            </a:r>
          </a:p>
          <a:p>
            <a:pPr algn="ctr"/>
            <a:r>
              <a:rPr lang="en-US" b="1" dirty="0" smtClean="0"/>
              <a:t>Measurements and </a:t>
            </a:r>
          </a:p>
          <a:p>
            <a:pPr algn="ctr"/>
            <a:r>
              <a:rPr lang="en-US" b="1" dirty="0" smtClean="0"/>
              <a:t>Product Assurance Plan (GIMPAP)</a:t>
            </a:r>
            <a:endParaRPr lang="en-US" dirty="0"/>
          </a:p>
        </p:txBody>
      </p:sp>
      <p:sp>
        <p:nvSpPr>
          <p:cNvPr id="6" name="TextBox 5"/>
          <p:cNvSpPr txBox="1"/>
          <p:nvPr/>
        </p:nvSpPr>
        <p:spPr>
          <a:xfrm>
            <a:off x="6898219" y="4724400"/>
            <a:ext cx="1940981" cy="1200329"/>
          </a:xfrm>
          <a:prstGeom prst="rect">
            <a:avLst/>
          </a:prstGeom>
          <a:noFill/>
        </p:spPr>
        <p:txBody>
          <a:bodyPr wrap="none" rtlCol="0">
            <a:spAutoFit/>
          </a:bodyPr>
          <a:lstStyle/>
          <a:p>
            <a:r>
              <a:rPr lang="en-US" b="1" dirty="0" smtClean="0"/>
              <a:t>Product System </a:t>
            </a:r>
          </a:p>
          <a:p>
            <a:r>
              <a:rPr lang="en-US" b="1" dirty="0" smtClean="0"/>
              <a:t>Development and </a:t>
            </a:r>
          </a:p>
          <a:p>
            <a:r>
              <a:rPr lang="en-US" b="1" dirty="0" smtClean="0"/>
              <a:t>Implementation </a:t>
            </a:r>
          </a:p>
          <a:p>
            <a:r>
              <a:rPr lang="en-US" b="1" dirty="0" smtClean="0"/>
              <a:t>(PSDI) Program</a:t>
            </a:r>
          </a:p>
        </p:txBody>
      </p:sp>
      <p:sp>
        <p:nvSpPr>
          <p:cNvPr id="7" name="TextBox 6"/>
          <p:cNvSpPr txBox="1"/>
          <p:nvPr/>
        </p:nvSpPr>
        <p:spPr>
          <a:xfrm>
            <a:off x="2819400" y="2667000"/>
            <a:ext cx="2743200" cy="369332"/>
          </a:xfrm>
          <a:prstGeom prst="rect">
            <a:avLst/>
          </a:prstGeom>
          <a:noFill/>
        </p:spPr>
        <p:txBody>
          <a:bodyPr wrap="square" rtlCol="0">
            <a:spAutoFit/>
          </a:bodyPr>
          <a:lstStyle/>
          <a:p>
            <a:r>
              <a:rPr lang="en-US" b="1" dirty="0" smtClean="0"/>
              <a:t>Algorithm Working Groups </a:t>
            </a:r>
            <a:endParaRPr lang="en-US" b="1" dirty="0"/>
          </a:p>
        </p:txBody>
      </p:sp>
      <p:sp>
        <p:nvSpPr>
          <p:cNvPr id="8" name="TextBox 7"/>
          <p:cNvSpPr txBox="1"/>
          <p:nvPr/>
        </p:nvSpPr>
        <p:spPr>
          <a:xfrm>
            <a:off x="1447800" y="3124200"/>
            <a:ext cx="2473754" cy="369332"/>
          </a:xfrm>
          <a:prstGeom prst="rect">
            <a:avLst/>
          </a:prstGeom>
          <a:noFill/>
        </p:spPr>
        <p:txBody>
          <a:bodyPr wrap="none" rtlCol="0">
            <a:spAutoFit/>
          </a:bodyPr>
          <a:lstStyle/>
          <a:p>
            <a:r>
              <a:rPr lang="en-US" b="1" dirty="0" smtClean="0"/>
              <a:t>Proving Ground Testbed</a:t>
            </a:r>
            <a:endParaRPr lang="en-US" b="1" dirty="0"/>
          </a:p>
        </p:txBody>
      </p:sp>
      <p:sp>
        <p:nvSpPr>
          <p:cNvPr id="9" name="TextBox 8"/>
          <p:cNvSpPr txBox="1"/>
          <p:nvPr/>
        </p:nvSpPr>
        <p:spPr>
          <a:xfrm>
            <a:off x="5867400" y="609600"/>
            <a:ext cx="2937792" cy="461665"/>
          </a:xfrm>
          <a:prstGeom prst="rect">
            <a:avLst/>
          </a:prstGeom>
          <a:noFill/>
        </p:spPr>
        <p:txBody>
          <a:bodyPr wrap="none" rtlCol="0">
            <a:spAutoFit/>
          </a:bodyPr>
          <a:lstStyle/>
          <a:p>
            <a:r>
              <a:rPr lang="en-US" sz="2400" b="1" u="sng" dirty="0" smtClean="0">
                <a:solidFill>
                  <a:srgbClr val="00B050"/>
                </a:solidFill>
              </a:rPr>
              <a:t>Operational Satellites</a:t>
            </a:r>
            <a:endParaRPr lang="en-US" sz="2400" b="1" u="sng" dirty="0">
              <a:solidFill>
                <a:srgbClr val="00B050"/>
              </a:solidFill>
            </a:endParaRPr>
          </a:p>
        </p:txBody>
      </p:sp>
      <p:sp>
        <p:nvSpPr>
          <p:cNvPr id="10" name="TextBox 9"/>
          <p:cNvSpPr txBox="1"/>
          <p:nvPr/>
        </p:nvSpPr>
        <p:spPr>
          <a:xfrm>
            <a:off x="1828800" y="609600"/>
            <a:ext cx="3372975" cy="461665"/>
          </a:xfrm>
          <a:prstGeom prst="rect">
            <a:avLst/>
          </a:prstGeom>
          <a:noFill/>
        </p:spPr>
        <p:txBody>
          <a:bodyPr wrap="none" rtlCol="0">
            <a:spAutoFit/>
          </a:bodyPr>
          <a:lstStyle/>
          <a:p>
            <a:r>
              <a:rPr lang="en-US" sz="2400" b="1" u="sng" dirty="0" smtClean="0">
                <a:solidFill>
                  <a:srgbClr val="0033CC"/>
                </a:solidFill>
              </a:rPr>
              <a:t>Future Satellites/Sensors</a:t>
            </a:r>
            <a:endParaRPr lang="en-US" sz="2400" b="1" u="sng" dirty="0">
              <a:solidFill>
                <a:srgbClr val="0033CC"/>
              </a:solidFill>
            </a:endParaRPr>
          </a:p>
        </p:txBody>
      </p:sp>
      <p:cxnSp>
        <p:nvCxnSpPr>
          <p:cNvPr id="12" name="Straight Arrow Connector 11"/>
          <p:cNvCxnSpPr/>
          <p:nvPr/>
        </p:nvCxnSpPr>
        <p:spPr>
          <a:xfrm>
            <a:off x="1143000" y="1524000"/>
            <a:ext cx="0" cy="42672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14891" y="1143000"/>
            <a:ext cx="1061509" cy="369332"/>
          </a:xfrm>
          <a:prstGeom prst="rect">
            <a:avLst/>
          </a:prstGeom>
          <a:noFill/>
        </p:spPr>
        <p:txBody>
          <a:bodyPr wrap="none" rtlCol="0">
            <a:spAutoFit/>
          </a:bodyPr>
          <a:lstStyle/>
          <a:p>
            <a:r>
              <a:rPr lang="en-US" b="1" dirty="0" smtClean="0">
                <a:solidFill>
                  <a:srgbClr val="C00000"/>
                </a:solidFill>
              </a:rPr>
              <a:t>Time line</a:t>
            </a:r>
          </a:p>
        </p:txBody>
      </p:sp>
      <p:sp>
        <p:nvSpPr>
          <p:cNvPr id="18" name="TextBox 17"/>
          <p:cNvSpPr txBox="1"/>
          <p:nvPr/>
        </p:nvSpPr>
        <p:spPr>
          <a:xfrm>
            <a:off x="152400" y="2971800"/>
            <a:ext cx="954877" cy="369332"/>
          </a:xfrm>
          <a:prstGeom prst="rect">
            <a:avLst/>
          </a:prstGeom>
          <a:noFill/>
        </p:spPr>
        <p:txBody>
          <a:bodyPr wrap="none" rtlCol="0">
            <a:spAutoFit/>
          </a:bodyPr>
          <a:lstStyle/>
          <a:p>
            <a:r>
              <a:rPr lang="en-US" b="1" dirty="0" smtClean="0">
                <a:solidFill>
                  <a:srgbClr val="C00000"/>
                </a:solidFill>
              </a:rPr>
              <a:t>Year 4-5</a:t>
            </a:r>
            <a:endParaRPr lang="en-US" b="1" dirty="0">
              <a:solidFill>
                <a:srgbClr val="C00000"/>
              </a:solidFill>
            </a:endParaRPr>
          </a:p>
        </p:txBody>
      </p:sp>
      <p:sp>
        <p:nvSpPr>
          <p:cNvPr id="19" name="TextBox 18"/>
          <p:cNvSpPr txBox="1"/>
          <p:nvPr/>
        </p:nvSpPr>
        <p:spPr>
          <a:xfrm>
            <a:off x="152400" y="4343400"/>
            <a:ext cx="954877" cy="369332"/>
          </a:xfrm>
          <a:prstGeom prst="rect">
            <a:avLst/>
          </a:prstGeom>
          <a:noFill/>
        </p:spPr>
        <p:txBody>
          <a:bodyPr wrap="none" rtlCol="0">
            <a:spAutoFit/>
          </a:bodyPr>
          <a:lstStyle/>
          <a:p>
            <a:r>
              <a:rPr lang="en-US" b="1" dirty="0" smtClean="0">
                <a:solidFill>
                  <a:srgbClr val="C00000"/>
                </a:solidFill>
              </a:rPr>
              <a:t>Year 6-7</a:t>
            </a:r>
            <a:endParaRPr lang="en-US" b="1" dirty="0">
              <a:solidFill>
                <a:srgbClr val="C00000"/>
              </a:solidFill>
            </a:endParaRPr>
          </a:p>
        </p:txBody>
      </p:sp>
      <p:sp>
        <p:nvSpPr>
          <p:cNvPr id="20" name="TextBox 19"/>
          <p:cNvSpPr txBox="1"/>
          <p:nvPr/>
        </p:nvSpPr>
        <p:spPr>
          <a:xfrm>
            <a:off x="6958622" y="1752600"/>
            <a:ext cx="1499578" cy="646331"/>
          </a:xfrm>
          <a:prstGeom prst="rect">
            <a:avLst/>
          </a:prstGeom>
          <a:noFill/>
        </p:spPr>
        <p:txBody>
          <a:bodyPr wrap="none" rtlCol="0">
            <a:spAutoFit/>
          </a:bodyPr>
          <a:lstStyle/>
          <a:p>
            <a:pPr algn="ctr"/>
            <a:r>
              <a:rPr lang="en-US" b="1" dirty="0" smtClean="0"/>
              <a:t>Fundamental </a:t>
            </a:r>
          </a:p>
          <a:p>
            <a:pPr algn="ctr"/>
            <a:r>
              <a:rPr lang="en-US" b="1" dirty="0" smtClean="0"/>
              <a:t>Research</a:t>
            </a:r>
            <a:endParaRPr lang="en-US" b="1" dirty="0"/>
          </a:p>
        </p:txBody>
      </p:sp>
      <p:sp>
        <p:nvSpPr>
          <p:cNvPr id="21" name="TextBox 20"/>
          <p:cNvSpPr txBox="1"/>
          <p:nvPr/>
        </p:nvSpPr>
        <p:spPr>
          <a:xfrm>
            <a:off x="152400" y="1828800"/>
            <a:ext cx="954877" cy="369332"/>
          </a:xfrm>
          <a:prstGeom prst="rect">
            <a:avLst/>
          </a:prstGeom>
          <a:noFill/>
        </p:spPr>
        <p:txBody>
          <a:bodyPr wrap="none" rtlCol="0">
            <a:spAutoFit/>
          </a:bodyPr>
          <a:lstStyle/>
          <a:p>
            <a:r>
              <a:rPr lang="en-US" b="1" dirty="0" smtClean="0">
                <a:solidFill>
                  <a:srgbClr val="C00000"/>
                </a:solidFill>
              </a:rPr>
              <a:t>Year 1-3</a:t>
            </a:r>
          </a:p>
        </p:txBody>
      </p:sp>
      <p:cxnSp>
        <p:nvCxnSpPr>
          <p:cNvPr id="23" name="Straight Arrow Connector 22"/>
          <p:cNvCxnSpPr/>
          <p:nvPr/>
        </p:nvCxnSpPr>
        <p:spPr>
          <a:xfrm>
            <a:off x="3048000" y="2209800"/>
            <a:ext cx="457200" cy="533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2514600" y="2209800"/>
            <a:ext cx="381000" cy="990600"/>
          </a:xfrm>
          <a:prstGeom prst="straightConnector1">
            <a:avLst/>
          </a:prstGeom>
          <a:ln w="57150">
            <a:solidFill>
              <a:srgbClr val="0033CC"/>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620000" y="4038600"/>
            <a:ext cx="0" cy="6096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696200" y="2438400"/>
            <a:ext cx="0" cy="3810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828800" y="4182070"/>
            <a:ext cx="1777987" cy="923330"/>
          </a:xfrm>
          <a:prstGeom prst="rect">
            <a:avLst/>
          </a:prstGeom>
          <a:noFill/>
        </p:spPr>
        <p:txBody>
          <a:bodyPr wrap="none" rtlCol="0">
            <a:spAutoFit/>
          </a:bodyPr>
          <a:lstStyle/>
          <a:p>
            <a:r>
              <a:rPr lang="en-US" b="1" dirty="0" smtClean="0"/>
              <a:t>Product </a:t>
            </a:r>
          </a:p>
          <a:p>
            <a:r>
              <a:rPr lang="en-US" b="1" dirty="0" smtClean="0"/>
              <a:t>Implementation </a:t>
            </a:r>
          </a:p>
          <a:p>
            <a:r>
              <a:rPr lang="en-US" b="1" dirty="0" smtClean="0"/>
              <a:t>Program</a:t>
            </a:r>
          </a:p>
        </p:txBody>
      </p:sp>
      <p:cxnSp>
        <p:nvCxnSpPr>
          <p:cNvPr id="33" name="Straight Arrow Connector 32"/>
          <p:cNvCxnSpPr/>
          <p:nvPr/>
        </p:nvCxnSpPr>
        <p:spPr>
          <a:xfrm>
            <a:off x="2438400" y="3505200"/>
            <a:ext cx="0" cy="685800"/>
          </a:xfrm>
          <a:prstGeom prst="straightConnector1">
            <a:avLst/>
          </a:prstGeom>
          <a:ln w="57150">
            <a:solidFill>
              <a:srgbClr val="0033CC"/>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143000" y="2057400"/>
            <a:ext cx="30480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143000" y="3200400"/>
            <a:ext cx="30480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143000" y="4572000"/>
            <a:ext cx="30480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9" name="Slide Number Placeholder 38"/>
          <p:cNvSpPr>
            <a:spLocks noGrp="1"/>
          </p:cNvSpPr>
          <p:nvPr>
            <p:ph type="sldNum" sz="quarter" idx="12"/>
          </p:nvPr>
        </p:nvSpPr>
        <p:spPr/>
        <p:txBody>
          <a:bodyPr/>
          <a:lstStyle/>
          <a:p>
            <a:fld id="{B6F15528-21DE-4FAA-801E-634DDDAF4B2B}" type="slidenum">
              <a:rPr lang="en-US" smtClean="0"/>
              <a:pPr/>
              <a:t>3</a:t>
            </a:fld>
            <a:endParaRPr lang="en-US" dirty="0"/>
          </a:p>
        </p:txBody>
      </p:sp>
      <p:pic>
        <p:nvPicPr>
          <p:cNvPr id="27" name="Picture 2" descr="C:\CIRA\CIRA Research Projects\GOES-R Proving Ground\2011-05-17 PG Annual PG Mtg Boulder\FIGURE-WFO-BOU-forecaster_Chad Gimmestad_studying-GeoColor-Dec2010.jpg"/>
          <p:cNvPicPr>
            <a:picLocks noChangeAspect="1" noChangeArrowheads="1"/>
          </p:cNvPicPr>
          <p:nvPr/>
        </p:nvPicPr>
        <p:blipFill>
          <a:blip r:embed="rId7" cstate="print"/>
          <a:srcRect/>
          <a:stretch>
            <a:fillRect/>
          </a:stretch>
        </p:blipFill>
        <p:spPr bwMode="auto">
          <a:xfrm>
            <a:off x="4114800" y="4953000"/>
            <a:ext cx="2209800" cy="1470139"/>
          </a:xfrm>
          <a:prstGeom prst="rect">
            <a:avLst/>
          </a:prstGeom>
          <a:noFill/>
        </p:spPr>
      </p:pic>
      <p:pic>
        <p:nvPicPr>
          <p:cNvPr id="28" name="Content Placeholder 7" descr="0227_1600_fake.png"/>
          <p:cNvPicPr>
            <a:picLocks noChangeAspect="1"/>
          </p:cNvPicPr>
          <p:nvPr/>
        </p:nvPicPr>
        <p:blipFill>
          <a:blip r:embed="rId8" cstate="print"/>
          <a:stretch>
            <a:fillRect/>
          </a:stretch>
        </p:blipFill>
        <p:spPr>
          <a:xfrm>
            <a:off x="3962400" y="3150975"/>
            <a:ext cx="1219200" cy="1040025"/>
          </a:xfrm>
          <a:prstGeom prst="rect">
            <a:avLst/>
          </a:prstGeom>
        </p:spPr>
      </p:pic>
      <p:sp>
        <p:nvSpPr>
          <p:cNvPr id="41" name="TextBox 40"/>
          <p:cNvSpPr txBox="1"/>
          <p:nvPr/>
        </p:nvSpPr>
        <p:spPr>
          <a:xfrm>
            <a:off x="3124200" y="6400800"/>
            <a:ext cx="3977051" cy="276999"/>
          </a:xfrm>
          <a:prstGeom prst="rect">
            <a:avLst/>
          </a:prstGeom>
          <a:noFill/>
        </p:spPr>
        <p:txBody>
          <a:bodyPr wrap="none" rtlCol="0">
            <a:spAutoFit/>
          </a:bodyPr>
          <a:lstStyle/>
          <a:p>
            <a:r>
              <a:rPr lang="en-US" sz="1200" i="1" dirty="0" smtClean="0"/>
              <a:t>WFO Boulder Forecaster Chad </a:t>
            </a:r>
            <a:r>
              <a:rPr lang="en-US" sz="1200" i="1" dirty="0" err="1" smtClean="0"/>
              <a:t>Gimmestad</a:t>
            </a:r>
            <a:r>
              <a:rPr lang="en-US" sz="1200" i="1" dirty="0" smtClean="0"/>
              <a:t> Studying GeoColor </a:t>
            </a:r>
            <a:endParaRPr lang="en-US" sz="1200" i="1" dirty="0"/>
          </a:p>
        </p:txBody>
      </p:sp>
      <p:sp>
        <p:nvSpPr>
          <p:cNvPr id="42" name="TextBox 41"/>
          <p:cNvSpPr txBox="1"/>
          <p:nvPr/>
        </p:nvSpPr>
        <p:spPr>
          <a:xfrm>
            <a:off x="3505200" y="4114800"/>
            <a:ext cx="2286000" cy="461665"/>
          </a:xfrm>
          <a:prstGeom prst="rect">
            <a:avLst/>
          </a:prstGeom>
          <a:noFill/>
        </p:spPr>
        <p:txBody>
          <a:bodyPr wrap="square" rtlCol="0">
            <a:spAutoFit/>
          </a:bodyPr>
          <a:lstStyle/>
          <a:p>
            <a:pPr algn="ctr"/>
            <a:r>
              <a:rPr lang="en-US" sz="1200" i="1" dirty="0" smtClean="0"/>
              <a:t>WRF-based  Synthetic ABI 10.35µm Imagery (02/27/2011)</a:t>
            </a:r>
            <a:endParaRPr lang="en-US" sz="1200" i="1" dirty="0"/>
          </a:p>
        </p:txBody>
      </p:sp>
      <p:sp>
        <p:nvSpPr>
          <p:cNvPr id="43" name="TextBox 42"/>
          <p:cNvSpPr txBox="1"/>
          <p:nvPr/>
        </p:nvSpPr>
        <p:spPr>
          <a:xfrm>
            <a:off x="6096000" y="3581400"/>
            <a:ext cx="1295400" cy="646331"/>
          </a:xfrm>
          <a:prstGeom prst="rect">
            <a:avLst/>
          </a:prstGeom>
          <a:noFill/>
        </p:spPr>
        <p:txBody>
          <a:bodyPr wrap="square" rtlCol="0">
            <a:spAutoFit/>
          </a:bodyPr>
          <a:lstStyle/>
          <a:p>
            <a:r>
              <a:rPr lang="en-US" sz="1200" i="1" dirty="0" smtClean="0"/>
              <a:t>TC Dora (2011) </a:t>
            </a:r>
          </a:p>
          <a:p>
            <a:r>
              <a:rPr lang="en-US" sz="1200" i="1" dirty="0" smtClean="0"/>
              <a:t>ABI Natural Color</a:t>
            </a:r>
          </a:p>
          <a:p>
            <a:r>
              <a:rPr lang="en-US" sz="1200" i="1" dirty="0" smtClean="0"/>
              <a:t>Imagery </a:t>
            </a:r>
            <a:endParaRPr lang="en-US" sz="1200"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524000" y="1219200"/>
            <a:ext cx="7162800" cy="830997"/>
          </a:xfrm>
          <a:prstGeom prst="rect">
            <a:avLst/>
          </a:prstGeom>
          <a:noFill/>
          <a:ln w="28575">
            <a:solidFill>
              <a:srgbClr val="C00000"/>
            </a:solidFill>
          </a:ln>
        </p:spPr>
        <p:txBody>
          <a:bodyPr wrap="square" rtlCol="0">
            <a:spAutoFit/>
          </a:bodyPr>
          <a:lstStyle/>
          <a:p>
            <a:r>
              <a:rPr lang="en-US" sz="1600" b="1" dirty="0" smtClean="0"/>
              <a:t>GOES-R Risk Reduction Project:</a:t>
            </a:r>
          </a:p>
          <a:p>
            <a:r>
              <a:rPr lang="en-US" sz="1600" dirty="0" smtClean="0"/>
              <a:t>CIRA produces their first synthetic GOES-R ABI imagery (ABI bands 7-16)</a:t>
            </a:r>
          </a:p>
          <a:p>
            <a:r>
              <a:rPr lang="en-US" sz="1600" dirty="0" smtClean="0"/>
              <a:t>for a severe weather event over Kansas which occurred in 2003 </a:t>
            </a:r>
          </a:p>
        </p:txBody>
      </p:sp>
      <p:sp>
        <p:nvSpPr>
          <p:cNvPr id="7" name="TextBox 6"/>
          <p:cNvSpPr txBox="1"/>
          <p:nvPr/>
        </p:nvSpPr>
        <p:spPr>
          <a:xfrm>
            <a:off x="1524000" y="2133600"/>
            <a:ext cx="7162800" cy="1323439"/>
          </a:xfrm>
          <a:prstGeom prst="rect">
            <a:avLst/>
          </a:prstGeom>
          <a:noFill/>
          <a:ln w="28575">
            <a:solidFill>
              <a:srgbClr val="C00000"/>
            </a:solidFill>
          </a:ln>
        </p:spPr>
        <p:txBody>
          <a:bodyPr wrap="square" rtlCol="0">
            <a:spAutoFit/>
          </a:bodyPr>
          <a:lstStyle/>
          <a:p>
            <a:r>
              <a:rPr lang="en-US" sz="1600" b="1" dirty="0" smtClean="0"/>
              <a:t>First Algorithm Working Group project:  Simulated ABI Fire Proxy Datasets</a:t>
            </a:r>
          </a:p>
          <a:p>
            <a:r>
              <a:rPr lang="en-US" sz="1600" dirty="0" smtClean="0"/>
              <a:t>Case 1: Multiple fire hotspots with differing characteristics  were inserted into the Kansas data set . </a:t>
            </a:r>
          </a:p>
          <a:p>
            <a:r>
              <a:rPr lang="en-US" sz="1600" dirty="0" smtClean="0"/>
              <a:t>Case 2:  Simulated ABI agricultural fire proxy datasets located in Central America were created based on real GOES observational data.</a:t>
            </a:r>
          </a:p>
        </p:txBody>
      </p:sp>
      <p:sp>
        <p:nvSpPr>
          <p:cNvPr id="10" name="TextBox 9"/>
          <p:cNvSpPr txBox="1"/>
          <p:nvPr/>
        </p:nvSpPr>
        <p:spPr>
          <a:xfrm>
            <a:off x="533400" y="381000"/>
            <a:ext cx="8001000" cy="461665"/>
          </a:xfrm>
          <a:prstGeom prst="rect">
            <a:avLst/>
          </a:prstGeom>
          <a:noFill/>
        </p:spPr>
        <p:txBody>
          <a:bodyPr wrap="square" rtlCol="0">
            <a:spAutoFit/>
          </a:bodyPr>
          <a:lstStyle/>
          <a:p>
            <a:r>
              <a:rPr lang="en-US" sz="2400" b="1" u="sng" dirty="0" smtClean="0">
                <a:solidFill>
                  <a:srgbClr val="0033CC"/>
                </a:solidFill>
              </a:rPr>
              <a:t>Example:   CIRA GOES-R Synthetic Imagery Projects 2005-2011</a:t>
            </a:r>
            <a:endParaRPr lang="en-US" sz="2400" b="1" u="sng" dirty="0">
              <a:solidFill>
                <a:srgbClr val="0033CC"/>
              </a:solidFill>
            </a:endParaRPr>
          </a:p>
        </p:txBody>
      </p:sp>
      <p:cxnSp>
        <p:nvCxnSpPr>
          <p:cNvPr id="12" name="Straight Arrow Connector 11"/>
          <p:cNvCxnSpPr/>
          <p:nvPr/>
        </p:nvCxnSpPr>
        <p:spPr>
          <a:xfrm>
            <a:off x="914400" y="1295400"/>
            <a:ext cx="0" cy="47244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1000" y="926068"/>
            <a:ext cx="1008609" cy="369332"/>
          </a:xfrm>
          <a:prstGeom prst="rect">
            <a:avLst/>
          </a:prstGeom>
          <a:noFill/>
        </p:spPr>
        <p:txBody>
          <a:bodyPr wrap="none" rtlCol="0">
            <a:spAutoFit/>
          </a:bodyPr>
          <a:lstStyle/>
          <a:p>
            <a:r>
              <a:rPr lang="en-US" b="1" u="sng" dirty="0" smtClean="0">
                <a:solidFill>
                  <a:srgbClr val="C00000"/>
                </a:solidFill>
              </a:rPr>
              <a:t>Timeline</a:t>
            </a:r>
          </a:p>
        </p:txBody>
      </p:sp>
      <p:sp>
        <p:nvSpPr>
          <p:cNvPr id="18" name="TextBox 17"/>
          <p:cNvSpPr txBox="1"/>
          <p:nvPr/>
        </p:nvSpPr>
        <p:spPr>
          <a:xfrm>
            <a:off x="228600" y="2057400"/>
            <a:ext cx="652743" cy="369332"/>
          </a:xfrm>
          <a:prstGeom prst="rect">
            <a:avLst/>
          </a:prstGeom>
          <a:noFill/>
        </p:spPr>
        <p:txBody>
          <a:bodyPr wrap="none" rtlCol="0">
            <a:spAutoFit/>
          </a:bodyPr>
          <a:lstStyle/>
          <a:p>
            <a:r>
              <a:rPr lang="en-US" b="1" dirty="0" smtClean="0">
                <a:solidFill>
                  <a:srgbClr val="C00000"/>
                </a:solidFill>
              </a:rPr>
              <a:t>2006</a:t>
            </a:r>
            <a:endParaRPr lang="en-US" b="1" dirty="0">
              <a:solidFill>
                <a:srgbClr val="C00000"/>
              </a:solidFill>
            </a:endParaRPr>
          </a:p>
        </p:txBody>
      </p:sp>
      <p:sp>
        <p:nvSpPr>
          <p:cNvPr id="19" name="TextBox 18"/>
          <p:cNvSpPr txBox="1"/>
          <p:nvPr/>
        </p:nvSpPr>
        <p:spPr>
          <a:xfrm>
            <a:off x="152400" y="3505200"/>
            <a:ext cx="821059" cy="646331"/>
          </a:xfrm>
          <a:prstGeom prst="rect">
            <a:avLst/>
          </a:prstGeom>
          <a:noFill/>
        </p:spPr>
        <p:txBody>
          <a:bodyPr wrap="none" rtlCol="0">
            <a:spAutoFit/>
          </a:bodyPr>
          <a:lstStyle/>
          <a:p>
            <a:r>
              <a:rPr lang="en-US" b="1" dirty="0" smtClean="0">
                <a:solidFill>
                  <a:srgbClr val="C00000"/>
                </a:solidFill>
              </a:rPr>
              <a:t>2007 </a:t>
            </a:r>
          </a:p>
          <a:p>
            <a:r>
              <a:rPr lang="en-US" b="1" dirty="0" smtClean="0">
                <a:solidFill>
                  <a:srgbClr val="C00000"/>
                </a:solidFill>
              </a:rPr>
              <a:t>– 2011</a:t>
            </a:r>
            <a:endParaRPr lang="en-US" b="1" dirty="0">
              <a:solidFill>
                <a:srgbClr val="C00000"/>
              </a:solidFill>
            </a:endParaRPr>
          </a:p>
        </p:txBody>
      </p:sp>
      <p:sp>
        <p:nvSpPr>
          <p:cNvPr id="21" name="TextBox 20"/>
          <p:cNvSpPr txBox="1"/>
          <p:nvPr/>
        </p:nvSpPr>
        <p:spPr>
          <a:xfrm>
            <a:off x="261657" y="1295400"/>
            <a:ext cx="652743" cy="369332"/>
          </a:xfrm>
          <a:prstGeom prst="rect">
            <a:avLst/>
          </a:prstGeom>
          <a:noFill/>
        </p:spPr>
        <p:txBody>
          <a:bodyPr wrap="none" rtlCol="0">
            <a:spAutoFit/>
          </a:bodyPr>
          <a:lstStyle/>
          <a:p>
            <a:r>
              <a:rPr lang="en-US" b="1" dirty="0" smtClean="0">
                <a:solidFill>
                  <a:srgbClr val="C00000"/>
                </a:solidFill>
              </a:rPr>
              <a:t>2005</a:t>
            </a:r>
          </a:p>
        </p:txBody>
      </p:sp>
      <p:sp>
        <p:nvSpPr>
          <p:cNvPr id="32" name="TextBox 31"/>
          <p:cNvSpPr txBox="1"/>
          <p:nvPr/>
        </p:nvSpPr>
        <p:spPr>
          <a:xfrm>
            <a:off x="1524000" y="4648200"/>
            <a:ext cx="7162800" cy="830997"/>
          </a:xfrm>
          <a:prstGeom prst="rect">
            <a:avLst/>
          </a:prstGeom>
          <a:noFill/>
          <a:ln w="28575">
            <a:solidFill>
              <a:srgbClr val="C00000"/>
            </a:solidFill>
          </a:ln>
        </p:spPr>
        <p:txBody>
          <a:bodyPr wrap="square" rtlCol="0">
            <a:spAutoFit/>
          </a:bodyPr>
          <a:lstStyle/>
          <a:p>
            <a:r>
              <a:rPr lang="en-US" sz="1600" b="1" dirty="0" smtClean="0"/>
              <a:t>Future Product Implementation Program: </a:t>
            </a:r>
          </a:p>
          <a:p>
            <a:r>
              <a:rPr lang="en-US" sz="1600" dirty="0" smtClean="0"/>
              <a:t>Synthetic forecast model data will most likely be displayed at WFOs and National Centers as part of the AWIPS II product palette.</a:t>
            </a:r>
          </a:p>
        </p:txBody>
      </p:sp>
      <p:cxnSp>
        <p:nvCxnSpPr>
          <p:cNvPr id="36" name="Straight Arrow Connector 35"/>
          <p:cNvCxnSpPr/>
          <p:nvPr/>
        </p:nvCxnSpPr>
        <p:spPr>
          <a:xfrm>
            <a:off x="990600" y="1524000"/>
            <a:ext cx="30480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990600" y="2286000"/>
            <a:ext cx="30480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9" name="Slide Number Placeholder 38"/>
          <p:cNvSpPr>
            <a:spLocks noGrp="1"/>
          </p:cNvSpPr>
          <p:nvPr>
            <p:ph type="sldNum" sz="quarter" idx="12"/>
          </p:nvPr>
        </p:nvSpPr>
        <p:spPr/>
        <p:txBody>
          <a:bodyPr/>
          <a:lstStyle/>
          <a:p>
            <a:fld id="{B6F15528-21DE-4FAA-801E-634DDDAF4B2B}" type="slidenum">
              <a:rPr lang="en-US" smtClean="0"/>
              <a:pPr/>
              <a:t>4</a:t>
            </a:fld>
            <a:endParaRPr lang="en-US" dirty="0"/>
          </a:p>
        </p:txBody>
      </p:sp>
      <p:cxnSp>
        <p:nvCxnSpPr>
          <p:cNvPr id="44" name="Straight Arrow Connector 43"/>
          <p:cNvCxnSpPr/>
          <p:nvPr/>
        </p:nvCxnSpPr>
        <p:spPr>
          <a:xfrm>
            <a:off x="990600" y="3657600"/>
            <a:ext cx="30480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990600" y="4800600"/>
            <a:ext cx="30480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524000" y="3505200"/>
            <a:ext cx="7162800" cy="1077218"/>
          </a:xfrm>
          <a:prstGeom prst="rect">
            <a:avLst/>
          </a:prstGeom>
          <a:noFill/>
          <a:ln w="28575">
            <a:solidFill>
              <a:srgbClr val="C00000"/>
            </a:solidFill>
          </a:ln>
        </p:spPr>
        <p:txBody>
          <a:bodyPr wrap="square" rtlCol="0">
            <a:spAutoFit/>
          </a:bodyPr>
          <a:lstStyle/>
          <a:p>
            <a:r>
              <a:rPr lang="en-US" sz="1600" b="1" dirty="0" smtClean="0"/>
              <a:t>Additional AWG Fire Proxy Dataset projects: </a:t>
            </a:r>
          </a:p>
          <a:p>
            <a:r>
              <a:rPr lang="en-US" sz="1600" dirty="0" smtClean="0"/>
              <a:t>Base on real fire events, 5 additional fire proxy datasets of varying locations and different types of fires were produced over a five-year time span: California wildfires, British Columbia forest fires, Arkansas agricultural fires, etc..</a:t>
            </a:r>
          </a:p>
        </p:txBody>
      </p:sp>
      <p:sp>
        <p:nvSpPr>
          <p:cNvPr id="22" name="Rectangle 21"/>
          <p:cNvSpPr/>
          <p:nvPr/>
        </p:nvSpPr>
        <p:spPr>
          <a:xfrm>
            <a:off x="101357" y="4572000"/>
            <a:ext cx="813043" cy="369332"/>
          </a:xfrm>
          <a:prstGeom prst="rect">
            <a:avLst/>
          </a:prstGeom>
        </p:spPr>
        <p:txBody>
          <a:bodyPr wrap="none">
            <a:spAutoFit/>
          </a:bodyPr>
          <a:lstStyle/>
          <a:p>
            <a:r>
              <a:rPr lang="en-US" b="1" dirty="0" smtClean="0">
                <a:solidFill>
                  <a:srgbClr val="C00000"/>
                </a:solidFill>
              </a:rPr>
              <a:t>2012 ?</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524000" y="1219200"/>
            <a:ext cx="7162800" cy="830997"/>
          </a:xfrm>
          <a:prstGeom prst="rect">
            <a:avLst/>
          </a:prstGeom>
          <a:noFill/>
          <a:ln w="28575">
            <a:solidFill>
              <a:schemeClr val="bg1">
                <a:lumMod val="75000"/>
              </a:schemeClr>
            </a:solidFill>
          </a:ln>
        </p:spPr>
        <p:txBody>
          <a:bodyPr wrap="square" rtlCol="0">
            <a:spAutoFit/>
          </a:bodyPr>
          <a:lstStyle/>
          <a:p>
            <a:r>
              <a:rPr lang="en-US" sz="1600" b="1" dirty="0" smtClean="0">
                <a:solidFill>
                  <a:schemeClr val="bg1">
                    <a:lumMod val="85000"/>
                  </a:schemeClr>
                </a:solidFill>
              </a:rPr>
              <a:t>GOES-R Risk Reduction Project:</a:t>
            </a:r>
          </a:p>
          <a:p>
            <a:r>
              <a:rPr lang="en-US" sz="1600" dirty="0" smtClean="0">
                <a:solidFill>
                  <a:schemeClr val="bg1">
                    <a:lumMod val="85000"/>
                  </a:schemeClr>
                </a:solidFill>
              </a:rPr>
              <a:t>CIRA produces their first synthetic GOES-R ABI imagery (ABI bands 7-16)</a:t>
            </a:r>
          </a:p>
          <a:p>
            <a:r>
              <a:rPr lang="en-US" sz="1600" dirty="0" smtClean="0">
                <a:solidFill>
                  <a:schemeClr val="bg1">
                    <a:lumMod val="85000"/>
                  </a:schemeClr>
                </a:solidFill>
              </a:rPr>
              <a:t>for a severe weather event over Kansas which occurred in 2003 </a:t>
            </a:r>
          </a:p>
        </p:txBody>
      </p:sp>
      <p:sp>
        <p:nvSpPr>
          <p:cNvPr id="7" name="TextBox 6"/>
          <p:cNvSpPr txBox="1"/>
          <p:nvPr/>
        </p:nvSpPr>
        <p:spPr>
          <a:xfrm>
            <a:off x="1524000" y="2133600"/>
            <a:ext cx="7162800" cy="1323439"/>
          </a:xfrm>
          <a:prstGeom prst="rect">
            <a:avLst/>
          </a:prstGeom>
          <a:noFill/>
          <a:ln w="28575">
            <a:solidFill>
              <a:schemeClr val="bg1">
                <a:lumMod val="75000"/>
              </a:schemeClr>
            </a:solidFill>
          </a:ln>
        </p:spPr>
        <p:txBody>
          <a:bodyPr wrap="square" rtlCol="0">
            <a:spAutoFit/>
          </a:bodyPr>
          <a:lstStyle/>
          <a:p>
            <a:r>
              <a:rPr lang="en-US" sz="1600" b="1" dirty="0" smtClean="0">
                <a:solidFill>
                  <a:schemeClr val="bg1">
                    <a:lumMod val="85000"/>
                  </a:schemeClr>
                </a:solidFill>
              </a:rPr>
              <a:t>First Algorithm Working Group project:  Simulated ABI Fire Proxy Datasets</a:t>
            </a:r>
          </a:p>
          <a:p>
            <a:r>
              <a:rPr lang="en-US" sz="1600" dirty="0" smtClean="0">
                <a:solidFill>
                  <a:schemeClr val="bg1">
                    <a:lumMod val="85000"/>
                  </a:schemeClr>
                </a:solidFill>
              </a:rPr>
              <a:t>Case 1: Multiple fire hotspots with differing characteristics  were inserted into the Kansas data set . </a:t>
            </a:r>
          </a:p>
          <a:p>
            <a:r>
              <a:rPr lang="en-US" sz="1600" dirty="0" smtClean="0">
                <a:solidFill>
                  <a:schemeClr val="bg1">
                    <a:lumMod val="85000"/>
                  </a:schemeClr>
                </a:solidFill>
              </a:rPr>
              <a:t>Case 2:  Simulated ABI agricultural fire proxy datasets located in Central America were created based on real GOES observational data.</a:t>
            </a:r>
          </a:p>
        </p:txBody>
      </p:sp>
      <p:sp>
        <p:nvSpPr>
          <p:cNvPr id="10" name="TextBox 9"/>
          <p:cNvSpPr txBox="1"/>
          <p:nvPr/>
        </p:nvSpPr>
        <p:spPr>
          <a:xfrm>
            <a:off x="1752600" y="381000"/>
            <a:ext cx="6477000" cy="461665"/>
          </a:xfrm>
          <a:prstGeom prst="rect">
            <a:avLst/>
          </a:prstGeom>
          <a:noFill/>
        </p:spPr>
        <p:txBody>
          <a:bodyPr wrap="square" rtlCol="0">
            <a:spAutoFit/>
          </a:bodyPr>
          <a:lstStyle/>
          <a:p>
            <a:r>
              <a:rPr lang="en-US" sz="2400" b="1" u="sng" dirty="0" smtClean="0">
                <a:solidFill>
                  <a:srgbClr val="00B050"/>
                </a:solidFill>
              </a:rPr>
              <a:t>5-year CIRA GOES-R Synthetic Imagery Project</a:t>
            </a:r>
            <a:endParaRPr lang="en-US" sz="2400" b="1" u="sng" dirty="0">
              <a:solidFill>
                <a:srgbClr val="00B050"/>
              </a:solidFill>
            </a:endParaRPr>
          </a:p>
        </p:txBody>
      </p:sp>
      <p:cxnSp>
        <p:nvCxnSpPr>
          <p:cNvPr id="12" name="Straight Arrow Connector 11"/>
          <p:cNvCxnSpPr/>
          <p:nvPr/>
        </p:nvCxnSpPr>
        <p:spPr>
          <a:xfrm>
            <a:off x="914400" y="1295400"/>
            <a:ext cx="0" cy="51816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1000" y="926068"/>
            <a:ext cx="1008609" cy="369332"/>
          </a:xfrm>
          <a:prstGeom prst="rect">
            <a:avLst/>
          </a:prstGeom>
          <a:noFill/>
        </p:spPr>
        <p:txBody>
          <a:bodyPr wrap="none" rtlCol="0">
            <a:spAutoFit/>
          </a:bodyPr>
          <a:lstStyle/>
          <a:p>
            <a:r>
              <a:rPr lang="en-US" b="1" u="sng" dirty="0" smtClean="0">
                <a:solidFill>
                  <a:srgbClr val="C00000"/>
                </a:solidFill>
              </a:rPr>
              <a:t>Timeline</a:t>
            </a:r>
          </a:p>
        </p:txBody>
      </p:sp>
      <p:sp>
        <p:nvSpPr>
          <p:cNvPr id="21" name="TextBox 20"/>
          <p:cNvSpPr txBox="1"/>
          <p:nvPr/>
        </p:nvSpPr>
        <p:spPr>
          <a:xfrm>
            <a:off x="0" y="3276600"/>
            <a:ext cx="776175" cy="646331"/>
          </a:xfrm>
          <a:prstGeom prst="rect">
            <a:avLst/>
          </a:prstGeom>
          <a:noFill/>
        </p:spPr>
        <p:txBody>
          <a:bodyPr wrap="none" rtlCol="0">
            <a:spAutoFit/>
          </a:bodyPr>
          <a:lstStyle/>
          <a:p>
            <a:r>
              <a:rPr lang="en-US" b="1" dirty="0" smtClean="0">
                <a:solidFill>
                  <a:srgbClr val="00B050"/>
                </a:solidFill>
              </a:rPr>
              <a:t>2005 </a:t>
            </a:r>
          </a:p>
          <a:p>
            <a:r>
              <a:rPr lang="en-US" b="1" dirty="0" smtClean="0">
                <a:solidFill>
                  <a:srgbClr val="00B050"/>
                </a:solidFill>
              </a:rPr>
              <a:t>- 2011</a:t>
            </a:r>
          </a:p>
        </p:txBody>
      </p:sp>
      <p:sp>
        <p:nvSpPr>
          <p:cNvPr id="32" name="TextBox 31"/>
          <p:cNvSpPr txBox="1"/>
          <p:nvPr/>
        </p:nvSpPr>
        <p:spPr>
          <a:xfrm>
            <a:off x="1524000" y="5265003"/>
            <a:ext cx="7162800" cy="830997"/>
          </a:xfrm>
          <a:prstGeom prst="rect">
            <a:avLst/>
          </a:prstGeom>
          <a:noFill/>
          <a:ln w="28575">
            <a:solidFill>
              <a:srgbClr val="C00000"/>
            </a:solidFill>
          </a:ln>
        </p:spPr>
        <p:txBody>
          <a:bodyPr wrap="square" rtlCol="0">
            <a:spAutoFit/>
          </a:bodyPr>
          <a:lstStyle/>
          <a:p>
            <a:r>
              <a:rPr lang="en-US" sz="1600" b="1" dirty="0" smtClean="0"/>
              <a:t>Future Product Implementation Program: </a:t>
            </a:r>
          </a:p>
          <a:p>
            <a:r>
              <a:rPr lang="en-US" sz="1600" dirty="0" smtClean="0"/>
              <a:t>Synthetic forecast model data will most likely be displayed at WFOs and National Centers as part of the AWIPS II product palette.</a:t>
            </a:r>
          </a:p>
        </p:txBody>
      </p:sp>
      <p:cxnSp>
        <p:nvCxnSpPr>
          <p:cNvPr id="36" name="Straight Arrow Connector 35"/>
          <p:cNvCxnSpPr/>
          <p:nvPr/>
        </p:nvCxnSpPr>
        <p:spPr>
          <a:xfrm>
            <a:off x="914400" y="3581400"/>
            <a:ext cx="457200" cy="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9" name="Slide Number Placeholder 38"/>
          <p:cNvSpPr>
            <a:spLocks noGrp="1"/>
          </p:cNvSpPr>
          <p:nvPr>
            <p:ph type="sldNum" sz="quarter" idx="12"/>
          </p:nvPr>
        </p:nvSpPr>
        <p:spPr/>
        <p:txBody>
          <a:bodyPr/>
          <a:lstStyle/>
          <a:p>
            <a:fld id="{B6F15528-21DE-4FAA-801E-634DDDAF4B2B}" type="slidenum">
              <a:rPr lang="en-US" smtClean="0"/>
              <a:pPr/>
              <a:t>5</a:t>
            </a:fld>
            <a:endParaRPr lang="en-US" dirty="0"/>
          </a:p>
        </p:txBody>
      </p:sp>
      <p:sp>
        <p:nvSpPr>
          <p:cNvPr id="46" name="TextBox 45"/>
          <p:cNvSpPr txBox="1"/>
          <p:nvPr/>
        </p:nvSpPr>
        <p:spPr>
          <a:xfrm>
            <a:off x="1524000" y="3505200"/>
            <a:ext cx="7162800" cy="1077218"/>
          </a:xfrm>
          <a:prstGeom prst="rect">
            <a:avLst/>
          </a:prstGeom>
          <a:noFill/>
          <a:ln w="28575">
            <a:solidFill>
              <a:schemeClr val="bg1">
                <a:lumMod val="75000"/>
              </a:schemeClr>
            </a:solidFill>
          </a:ln>
        </p:spPr>
        <p:txBody>
          <a:bodyPr wrap="square" rtlCol="0">
            <a:spAutoFit/>
          </a:bodyPr>
          <a:lstStyle/>
          <a:p>
            <a:r>
              <a:rPr lang="en-US" sz="1600" b="1" dirty="0" smtClean="0">
                <a:solidFill>
                  <a:schemeClr val="bg1">
                    <a:lumMod val="85000"/>
                  </a:schemeClr>
                </a:solidFill>
              </a:rPr>
              <a:t>Additional AWG Fire Proxy Dataset projects: </a:t>
            </a:r>
          </a:p>
          <a:p>
            <a:r>
              <a:rPr lang="en-US" sz="1600" dirty="0" smtClean="0">
                <a:solidFill>
                  <a:schemeClr val="bg1">
                    <a:lumMod val="85000"/>
                  </a:schemeClr>
                </a:solidFill>
              </a:rPr>
              <a:t>Base on real fire events, 5 additional fire proxy datasets of varying locations and different types of fires were produced over a five-year time span: California wildfires, British Columbia forest fires, Arkansas agricultural fires, etc..</a:t>
            </a:r>
          </a:p>
        </p:txBody>
      </p:sp>
      <p:sp>
        <p:nvSpPr>
          <p:cNvPr id="49" name="TextBox 48"/>
          <p:cNvSpPr txBox="1"/>
          <p:nvPr/>
        </p:nvSpPr>
        <p:spPr>
          <a:xfrm>
            <a:off x="152400" y="5334000"/>
            <a:ext cx="813043" cy="369332"/>
          </a:xfrm>
          <a:prstGeom prst="rect">
            <a:avLst/>
          </a:prstGeom>
          <a:noFill/>
        </p:spPr>
        <p:txBody>
          <a:bodyPr wrap="none" rtlCol="0">
            <a:spAutoFit/>
          </a:bodyPr>
          <a:lstStyle/>
          <a:p>
            <a:r>
              <a:rPr lang="en-US" b="1" dirty="0" smtClean="0">
                <a:solidFill>
                  <a:srgbClr val="C00000"/>
                </a:solidFill>
              </a:rPr>
              <a:t>2012 ?</a:t>
            </a:r>
            <a:endParaRPr lang="en-US" b="1" dirty="0">
              <a:solidFill>
                <a:srgbClr val="C00000"/>
              </a:solidFill>
            </a:endParaRPr>
          </a:p>
        </p:txBody>
      </p:sp>
      <p:sp>
        <p:nvSpPr>
          <p:cNvPr id="22" name="Oval 21"/>
          <p:cNvSpPr/>
          <p:nvPr/>
        </p:nvSpPr>
        <p:spPr>
          <a:xfrm>
            <a:off x="1295400" y="990600"/>
            <a:ext cx="7696200" cy="4267200"/>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057400" y="1981200"/>
            <a:ext cx="6400800" cy="2554545"/>
          </a:xfrm>
          <a:prstGeom prst="rect">
            <a:avLst/>
          </a:prstGeom>
          <a:noFill/>
          <a:ln>
            <a:noFill/>
          </a:ln>
        </p:spPr>
        <p:txBody>
          <a:bodyPr wrap="square" rtlCol="0">
            <a:spAutoFit/>
          </a:bodyPr>
          <a:lstStyle/>
          <a:p>
            <a:pPr algn="ctr"/>
            <a:r>
              <a:rPr lang="en-US" sz="3200" b="1" dirty="0" smtClean="0">
                <a:solidFill>
                  <a:srgbClr val="00B050"/>
                </a:solidFill>
              </a:rPr>
              <a:t>Risk reduction research on simulated GOES-R ABI datasets including the production of simulated ABI datasets for different type of weather and fire events. </a:t>
            </a:r>
            <a:endParaRPr lang="en-US" sz="3200" b="1" dirty="0">
              <a:solidFill>
                <a:srgbClr val="00B05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 name="Rounded Rectangle 48"/>
          <p:cNvSpPr/>
          <p:nvPr/>
        </p:nvSpPr>
        <p:spPr>
          <a:xfrm>
            <a:off x="1711325" y="1752600"/>
            <a:ext cx="5638800" cy="3276600"/>
          </a:xfrm>
          <a:prstGeom prst="roundRect">
            <a:avLst/>
          </a:prstGeom>
          <a:solidFill>
            <a:schemeClr val="accent1">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ounded Rectangle 50"/>
          <p:cNvSpPr/>
          <p:nvPr/>
        </p:nvSpPr>
        <p:spPr>
          <a:xfrm>
            <a:off x="2473325" y="2895600"/>
            <a:ext cx="4114800" cy="1295400"/>
          </a:xfrm>
          <a:prstGeom prst="roundRect">
            <a:avLst/>
          </a:prstGeom>
          <a:solidFill>
            <a:srgbClr val="FFC000">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ounded Rectangle 49"/>
          <p:cNvSpPr/>
          <p:nvPr/>
        </p:nvSpPr>
        <p:spPr>
          <a:xfrm>
            <a:off x="2244725" y="2362200"/>
            <a:ext cx="4572000" cy="2286000"/>
          </a:xfrm>
          <a:prstGeom prst="roundRect">
            <a:avLst/>
          </a:prstGeom>
          <a:solidFill>
            <a:srgbClr val="00B05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Slide Number Placeholder 38"/>
          <p:cNvSpPr>
            <a:spLocks noGrp="1"/>
          </p:cNvSpPr>
          <p:nvPr>
            <p:ph type="sldNum" sz="quarter" idx="12"/>
          </p:nvPr>
        </p:nvSpPr>
        <p:spPr/>
        <p:txBody>
          <a:bodyPr/>
          <a:lstStyle/>
          <a:p>
            <a:fld id="{B6F15528-21DE-4FAA-801E-634DDDAF4B2B}" type="slidenum">
              <a:rPr lang="en-US" smtClean="0"/>
              <a:pPr/>
              <a:t>6</a:t>
            </a:fld>
            <a:endParaRPr lang="en-US" dirty="0"/>
          </a:p>
        </p:txBody>
      </p:sp>
      <p:sp>
        <p:nvSpPr>
          <p:cNvPr id="24" name="Text Box 9"/>
          <p:cNvSpPr txBox="1">
            <a:spLocks noChangeArrowheads="1"/>
          </p:cNvSpPr>
          <p:nvPr/>
        </p:nvSpPr>
        <p:spPr bwMode="auto">
          <a:xfrm>
            <a:off x="2016125" y="1828800"/>
            <a:ext cx="5105400" cy="400110"/>
          </a:xfrm>
          <a:prstGeom prst="rect">
            <a:avLst/>
          </a:prstGeom>
          <a:noFill/>
          <a:ln w="9525">
            <a:noFill/>
            <a:miter lim="800000"/>
            <a:headEnd/>
            <a:tailEnd/>
          </a:ln>
          <a:effectLst/>
        </p:spPr>
        <p:txBody>
          <a:bodyPr wrap="square">
            <a:spAutoFit/>
          </a:bodyPr>
          <a:lstStyle/>
          <a:p>
            <a:pPr algn="ctr"/>
            <a:r>
              <a:rPr lang="en-US" sz="2000" b="1" i="1" dirty="0"/>
              <a:t>Collaborative Computing </a:t>
            </a:r>
            <a:r>
              <a:rPr lang="en-US" sz="2000" b="1" i="1" dirty="0" smtClean="0"/>
              <a:t>Environment (CCE)</a:t>
            </a:r>
            <a:endParaRPr lang="en-US" sz="2000" b="1" i="1" dirty="0"/>
          </a:p>
        </p:txBody>
      </p:sp>
      <p:sp>
        <p:nvSpPr>
          <p:cNvPr id="25" name="Text Box 10"/>
          <p:cNvSpPr txBox="1">
            <a:spLocks noChangeArrowheads="1"/>
          </p:cNvSpPr>
          <p:nvPr/>
        </p:nvSpPr>
        <p:spPr bwMode="auto">
          <a:xfrm>
            <a:off x="2586788" y="2925580"/>
            <a:ext cx="1837747" cy="523220"/>
          </a:xfrm>
          <a:prstGeom prst="rect">
            <a:avLst/>
          </a:prstGeom>
          <a:noFill/>
          <a:ln w="9525">
            <a:noFill/>
            <a:miter lim="800000"/>
            <a:headEnd/>
            <a:tailEnd/>
          </a:ln>
          <a:effectLst/>
        </p:spPr>
        <p:txBody>
          <a:bodyPr wrap="none">
            <a:spAutoFit/>
          </a:bodyPr>
          <a:lstStyle/>
          <a:p>
            <a:pPr algn="ctr"/>
            <a:r>
              <a:rPr lang="en-US" sz="1400" b="1" i="1" dirty="0" err="1" smtClean="0"/>
              <a:t>Oper</a:t>
            </a:r>
            <a:r>
              <a:rPr lang="en-US" sz="1400" b="1" i="1" dirty="0" smtClean="0"/>
              <a:t>. Product R&amp;D</a:t>
            </a:r>
          </a:p>
          <a:p>
            <a:pPr algn="ctr"/>
            <a:r>
              <a:rPr lang="en-US" sz="1400" b="1" i="1" dirty="0" smtClean="0"/>
              <a:t>(Alg</a:t>
            </a:r>
            <a:r>
              <a:rPr lang="en-US" sz="1400" b="1" i="1" dirty="0"/>
              <a:t>. Working </a:t>
            </a:r>
            <a:r>
              <a:rPr lang="en-US" sz="1400" b="1" i="1" dirty="0" smtClean="0"/>
              <a:t>Groups)</a:t>
            </a:r>
            <a:endParaRPr lang="en-US" sz="1400" b="1" i="1" dirty="0"/>
          </a:p>
        </p:txBody>
      </p:sp>
      <p:sp>
        <p:nvSpPr>
          <p:cNvPr id="26" name="Text Box 12"/>
          <p:cNvSpPr txBox="1">
            <a:spLocks noChangeArrowheads="1"/>
          </p:cNvSpPr>
          <p:nvPr/>
        </p:nvSpPr>
        <p:spPr bwMode="auto">
          <a:xfrm>
            <a:off x="4876901" y="2925580"/>
            <a:ext cx="1497526" cy="523220"/>
          </a:xfrm>
          <a:prstGeom prst="rect">
            <a:avLst/>
          </a:prstGeom>
          <a:noFill/>
          <a:ln w="9525">
            <a:noFill/>
            <a:miter lim="800000"/>
            <a:headEnd/>
            <a:tailEnd/>
          </a:ln>
          <a:effectLst/>
        </p:spPr>
        <p:txBody>
          <a:bodyPr wrap="none">
            <a:spAutoFit/>
          </a:bodyPr>
          <a:lstStyle/>
          <a:p>
            <a:pPr algn="ctr"/>
            <a:r>
              <a:rPr lang="en-US" sz="1400" b="1" i="1" dirty="0" smtClean="0"/>
              <a:t>Exp. Product R&amp;D</a:t>
            </a:r>
          </a:p>
          <a:p>
            <a:pPr algn="ctr"/>
            <a:r>
              <a:rPr lang="en-US" sz="1400" b="1" i="1" dirty="0" smtClean="0"/>
              <a:t>(Risk Reduction)</a:t>
            </a:r>
            <a:endParaRPr lang="en-US" sz="1400" b="1" i="1" dirty="0"/>
          </a:p>
        </p:txBody>
      </p:sp>
      <p:sp>
        <p:nvSpPr>
          <p:cNvPr id="27" name="Text Box 13"/>
          <p:cNvSpPr txBox="1">
            <a:spLocks noChangeArrowheads="1"/>
          </p:cNvSpPr>
          <p:nvPr/>
        </p:nvSpPr>
        <p:spPr bwMode="auto">
          <a:xfrm>
            <a:off x="3479880" y="3886200"/>
            <a:ext cx="2270045" cy="307777"/>
          </a:xfrm>
          <a:prstGeom prst="rect">
            <a:avLst/>
          </a:prstGeom>
          <a:noFill/>
          <a:ln w="9525">
            <a:noFill/>
            <a:miter lim="800000"/>
            <a:headEnd/>
            <a:tailEnd/>
          </a:ln>
          <a:effectLst/>
        </p:spPr>
        <p:txBody>
          <a:bodyPr wrap="none">
            <a:spAutoFit/>
          </a:bodyPr>
          <a:lstStyle/>
          <a:p>
            <a:r>
              <a:rPr lang="en-US" sz="1400" b="1" i="1" dirty="0"/>
              <a:t>Proving Grounds &amp; </a:t>
            </a:r>
            <a:r>
              <a:rPr lang="en-US" sz="1400" b="1" i="1" dirty="0" err="1"/>
              <a:t>Testbeds</a:t>
            </a:r>
            <a:endParaRPr lang="en-US" sz="1400" b="1" i="1" dirty="0"/>
          </a:p>
        </p:txBody>
      </p:sp>
      <p:sp>
        <p:nvSpPr>
          <p:cNvPr id="30" name="Line 15"/>
          <p:cNvSpPr>
            <a:spLocks noChangeShapeType="1"/>
          </p:cNvSpPr>
          <p:nvPr/>
        </p:nvSpPr>
        <p:spPr bwMode="auto">
          <a:xfrm flipH="1" flipV="1">
            <a:off x="3797819" y="3467478"/>
            <a:ext cx="290512" cy="300038"/>
          </a:xfrm>
          <a:prstGeom prst="line">
            <a:avLst/>
          </a:prstGeom>
          <a:noFill/>
          <a:ln w="9525">
            <a:solidFill>
              <a:schemeClr val="tx1"/>
            </a:solidFill>
            <a:round/>
            <a:headEnd/>
            <a:tailEnd type="triangle" w="med" len="med"/>
          </a:ln>
          <a:effectLst/>
        </p:spPr>
        <p:txBody>
          <a:bodyPr/>
          <a:lstStyle/>
          <a:p>
            <a:endParaRPr lang="en-US"/>
          </a:p>
        </p:txBody>
      </p:sp>
      <p:sp>
        <p:nvSpPr>
          <p:cNvPr id="31" name="Line 16"/>
          <p:cNvSpPr>
            <a:spLocks noChangeShapeType="1"/>
          </p:cNvSpPr>
          <p:nvPr/>
        </p:nvSpPr>
        <p:spPr bwMode="auto">
          <a:xfrm flipV="1">
            <a:off x="5075756" y="3469066"/>
            <a:ext cx="288925" cy="333375"/>
          </a:xfrm>
          <a:prstGeom prst="line">
            <a:avLst/>
          </a:prstGeom>
          <a:noFill/>
          <a:ln w="9525">
            <a:solidFill>
              <a:schemeClr val="tx1"/>
            </a:solidFill>
            <a:round/>
            <a:headEnd/>
            <a:tailEnd type="triangle" w="med" len="med"/>
          </a:ln>
          <a:effectLst/>
        </p:spPr>
        <p:txBody>
          <a:bodyPr/>
          <a:lstStyle/>
          <a:p>
            <a:endParaRPr lang="en-US"/>
          </a:p>
        </p:txBody>
      </p:sp>
      <p:sp>
        <p:nvSpPr>
          <p:cNvPr id="33" name="Line 17"/>
          <p:cNvSpPr>
            <a:spLocks noChangeShapeType="1"/>
          </p:cNvSpPr>
          <p:nvPr/>
        </p:nvSpPr>
        <p:spPr bwMode="auto">
          <a:xfrm flipH="1">
            <a:off x="5009081" y="3627816"/>
            <a:ext cx="220663" cy="247650"/>
          </a:xfrm>
          <a:prstGeom prst="line">
            <a:avLst/>
          </a:prstGeom>
          <a:noFill/>
          <a:ln w="9525">
            <a:solidFill>
              <a:schemeClr val="tx1"/>
            </a:solidFill>
            <a:round/>
            <a:headEnd/>
            <a:tailEnd type="triangle" w="med" len="med"/>
          </a:ln>
          <a:effectLst/>
        </p:spPr>
        <p:txBody>
          <a:bodyPr/>
          <a:lstStyle/>
          <a:p>
            <a:endParaRPr lang="en-US"/>
          </a:p>
        </p:txBody>
      </p:sp>
      <p:sp>
        <p:nvSpPr>
          <p:cNvPr id="35" name="Line 18"/>
          <p:cNvSpPr>
            <a:spLocks noChangeShapeType="1"/>
          </p:cNvSpPr>
          <p:nvPr/>
        </p:nvSpPr>
        <p:spPr bwMode="auto">
          <a:xfrm>
            <a:off x="3923231" y="3600828"/>
            <a:ext cx="260350" cy="261938"/>
          </a:xfrm>
          <a:prstGeom prst="line">
            <a:avLst/>
          </a:prstGeom>
          <a:noFill/>
          <a:ln w="9525">
            <a:solidFill>
              <a:schemeClr val="tx1"/>
            </a:solidFill>
            <a:round/>
            <a:headEnd/>
            <a:tailEnd type="triangle" w="med" len="med"/>
          </a:ln>
          <a:effectLst/>
        </p:spPr>
        <p:txBody>
          <a:bodyPr/>
          <a:lstStyle/>
          <a:p>
            <a:endParaRPr lang="en-US"/>
          </a:p>
        </p:txBody>
      </p:sp>
      <p:sp>
        <p:nvSpPr>
          <p:cNvPr id="40" name="Text Box 19"/>
          <p:cNvSpPr txBox="1">
            <a:spLocks noChangeArrowheads="1"/>
          </p:cNvSpPr>
          <p:nvPr/>
        </p:nvSpPr>
        <p:spPr bwMode="auto">
          <a:xfrm>
            <a:off x="2625725" y="2448128"/>
            <a:ext cx="3733800" cy="369332"/>
          </a:xfrm>
          <a:prstGeom prst="rect">
            <a:avLst/>
          </a:prstGeom>
          <a:noFill/>
          <a:ln w="9525">
            <a:noFill/>
            <a:miter lim="800000"/>
            <a:headEnd/>
            <a:tailEnd/>
          </a:ln>
          <a:effectLst/>
        </p:spPr>
        <p:txBody>
          <a:bodyPr wrap="square">
            <a:spAutoFit/>
          </a:bodyPr>
          <a:lstStyle/>
          <a:p>
            <a:pPr algn="ctr"/>
            <a:r>
              <a:rPr lang="en-US" b="1" i="1" dirty="0" smtClean="0"/>
              <a:t>Satellite </a:t>
            </a:r>
            <a:r>
              <a:rPr lang="en-US" b="1" i="1" dirty="0"/>
              <a:t>Algorithm Test </a:t>
            </a:r>
            <a:r>
              <a:rPr lang="en-US" b="1" i="1" dirty="0" smtClean="0"/>
              <a:t>Bed (SATB)</a:t>
            </a:r>
            <a:endParaRPr lang="en-US" b="1" i="1" dirty="0"/>
          </a:p>
        </p:txBody>
      </p:sp>
      <p:sp>
        <p:nvSpPr>
          <p:cNvPr id="44" name="Rectangle 55"/>
          <p:cNvSpPr>
            <a:spLocks noChangeArrowheads="1"/>
          </p:cNvSpPr>
          <p:nvPr/>
        </p:nvSpPr>
        <p:spPr bwMode="auto">
          <a:xfrm>
            <a:off x="1447800" y="2438400"/>
            <a:ext cx="6705600" cy="1427163"/>
          </a:xfrm>
          <a:prstGeom prst="rect">
            <a:avLst/>
          </a:prstGeom>
          <a:noFill/>
          <a:ln w="9525" cap="rnd">
            <a:solidFill>
              <a:srgbClr val="FFFF00"/>
            </a:solidFill>
            <a:prstDash val="sysDot"/>
            <a:miter lim="800000"/>
            <a:headEnd/>
            <a:tailEnd/>
          </a:ln>
          <a:effectLst/>
        </p:spPr>
        <p:txBody>
          <a:bodyPr wrap="none" anchor="ctr"/>
          <a:lstStyle/>
          <a:p>
            <a:endParaRPr lang="en-US"/>
          </a:p>
        </p:txBody>
      </p:sp>
      <p:sp>
        <p:nvSpPr>
          <p:cNvPr id="45" name="Text Box 57"/>
          <p:cNvSpPr txBox="1">
            <a:spLocks noChangeArrowheads="1"/>
          </p:cNvSpPr>
          <p:nvPr/>
        </p:nvSpPr>
        <p:spPr bwMode="auto">
          <a:xfrm>
            <a:off x="1235051" y="1179158"/>
            <a:ext cx="6637338" cy="461665"/>
          </a:xfrm>
          <a:prstGeom prst="rect">
            <a:avLst/>
          </a:prstGeom>
          <a:noFill/>
          <a:ln w="9525">
            <a:noFill/>
            <a:miter lim="800000"/>
            <a:headEnd/>
            <a:tailEnd/>
          </a:ln>
          <a:effectLst/>
        </p:spPr>
        <p:txBody>
          <a:bodyPr>
            <a:spAutoFit/>
          </a:bodyPr>
          <a:lstStyle/>
          <a:p>
            <a:pPr algn="ctr"/>
            <a:r>
              <a:rPr lang="en-US" sz="2400" b="1" i="1" dirty="0"/>
              <a:t>Satellite Operational Algorithm </a:t>
            </a:r>
            <a:r>
              <a:rPr lang="en-US" sz="2400" b="1" i="1" dirty="0" smtClean="0"/>
              <a:t>Readiness (SOAR)</a:t>
            </a:r>
            <a:endParaRPr lang="en-US" sz="2400" b="1" i="1" dirty="0"/>
          </a:p>
        </p:txBody>
      </p:sp>
      <p:sp>
        <p:nvSpPr>
          <p:cNvPr id="47" name="Line 63"/>
          <p:cNvSpPr>
            <a:spLocks noChangeShapeType="1"/>
          </p:cNvSpPr>
          <p:nvPr/>
        </p:nvSpPr>
        <p:spPr bwMode="auto">
          <a:xfrm flipH="1" flipV="1">
            <a:off x="4407055" y="3243080"/>
            <a:ext cx="206375" cy="1588"/>
          </a:xfrm>
          <a:prstGeom prst="line">
            <a:avLst/>
          </a:prstGeom>
          <a:noFill/>
          <a:ln w="9525">
            <a:solidFill>
              <a:schemeClr val="tx1"/>
            </a:solidFill>
            <a:round/>
            <a:headEnd/>
            <a:tailEnd type="triangle" w="med" len="med"/>
          </a:ln>
          <a:effectLst/>
        </p:spPr>
        <p:txBody>
          <a:bodyPr/>
          <a:lstStyle/>
          <a:p>
            <a:endParaRPr lang="en-US"/>
          </a:p>
        </p:txBody>
      </p:sp>
      <p:sp>
        <p:nvSpPr>
          <p:cNvPr id="48" name="Line 65"/>
          <p:cNvSpPr>
            <a:spLocks noChangeShapeType="1"/>
          </p:cNvSpPr>
          <p:nvPr/>
        </p:nvSpPr>
        <p:spPr bwMode="auto">
          <a:xfrm flipV="1">
            <a:off x="4613430" y="3243080"/>
            <a:ext cx="223838" cy="1588"/>
          </a:xfrm>
          <a:prstGeom prst="line">
            <a:avLst/>
          </a:prstGeom>
          <a:noFill/>
          <a:ln w="9525">
            <a:solidFill>
              <a:schemeClr val="tx1"/>
            </a:solidFill>
            <a:round/>
            <a:headEnd/>
            <a:tailEnd type="triangle" w="med" len="med"/>
          </a:ln>
          <a:effectLst/>
        </p:spPr>
        <p:txBody>
          <a:bodyPr/>
          <a:lstStyle/>
          <a:p>
            <a:endParaRPr lang="en-US"/>
          </a:p>
        </p:txBody>
      </p:sp>
      <p:sp>
        <p:nvSpPr>
          <p:cNvPr id="52" name="Rounded Rectangle 51"/>
          <p:cNvSpPr/>
          <p:nvPr/>
        </p:nvSpPr>
        <p:spPr>
          <a:xfrm>
            <a:off x="1101725" y="1066800"/>
            <a:ext cx="6858000" cy="441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2025853" y="5071646"/>
            <a:ext cx="4927183" cy="338554"/>
          </a:xfrm>
          <a:prstGeom prst="rect">
            <a:avLst/>
          </a:prstGeom>
          <a:noFill/>
        </p:spPr>
        <p:txBody>
          <a:bodyPr wrap="none" rtlCol="0">
            <a:spAutoFit/>
          </a:bodyPr>
          <a:lstStyle/>
          <a:p>
            <a:r>
              <a:rPr lang="en-US" sz="1600" i="1" dirty="0" smtClean="0"/>
              <a:t>A paradigm for multi-sensor fusion product development</a:t>
            </a:r>
            <a:endParaRPr lang="en-US" sz="1600" i="1" dirty="0"/>
          </a:p>
        </p:txBody>
      </p:sp>
      <p:sp>
        <p:nvSpPr>
          <p:cNvPr id="54" name="TextBox 53"/>
          <p:cNvSpPr txBox="1"/>
          <p:nvPr/>
        </p:nvSpPr>
        <p:spPr>
          <a:xfrm>
            <a:off x="2473325" y="4648200"/>
            <a:ext cx="4044633" cy="338554"/>
          </a:xfrm>
          <a:prstGeom prst="rect">
            <a:avLst/>
          </a:prstGeom>
          <a:noFill/>
        </p:spPr>
        <p:txBody>
          <a:bodyPr wrap="none" rtlCol="0">
            <a:spAutoFit/>
          </a:bodyPr>
          <a:lstStyle/>
          <a:p>
            <a:r>
              <a:rPr lang="en-US" sz="1600" i="1" dirty="0" smtClean="0"/>
              <a:t>Common environment for rapid R2O transition</a:t>
            </a:r>
            <a:endParaRPr lang="en-US" sz="1600" i="1" dirty="0"/>
          </a:p>
        </p:txBody>
      </p:sp>
      <p:sp>
        <p:nvSpPr>
          <p:cNvPr id="55" name="TextBox 54"/>
          <p:cNvSpPr txBox="1"/>
          <p:nvPr/>
        </p:nvSpPr>
        <p:spPr>
          <a:xfrm>
            <a:off x="3102381" y="4247744"/>
            <a:ext cx="2863861" cy="338554"/>
          </a:xfrm>
          <a:prstGeom prst="rect">
            <a:avLst/>
          </a:prstGeom>
          <a:noFill/>
        </p:spPr>
        <p:txBody>
          <a:bodyPr wrap="none" rtlCol="0">
            <a:spAutoFit/>
          </a:bodyPr>
          <a:lstStyle/>
          <a:p>
            <a:r>
              <a:rPr lang="en-US" sz="1600" i="1" dirty="0" smtClean="0"/>
              <a:t>R&amp;D Coupled to End-User Needs</a:t>
            </a:r>
            <a:endParaRPr lang="en-US" sz="1600" i="1" dirty="0"/>
          </a:p>
        </p:txBody>
      </p:sp>
      <p:sp>
        <p:nvSpPr>
          <p:cNvPr id="56" name="Title 1"/>
          <p:cNvSpPr txBox="1">
            <a:spLocks/>
          </p:cNvSpPr>
          <p:nvPr/>
        </p:nvSpPr>
        <p:spPr>
          <a:xfrm>
            <a:off x="457200" y="1524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0033CC"/>
                </a:solidFill>
                <a:effectLst/>
                <a:uLnTx/>
                <a:uFillTx/>
                <a:latin typeface="+mj-lt"/>
                <a:ea typeface="+mj-ea"/>
                <a:cs typeface="+mj-cs"/>
              </a:rPr>
              <a:t>Evolution of STAR</a:t>
            </a:r>
            <a:endParaRPr kumimoji="0" lang="en-US" sz="4400" b="0" i="0" u="none" strike="noStrike" kern="1200" cap="none" spc="0" normalizeH="0" baseline="0" noProof="0" dirty="0">
              <a:ln>
                <a:noFill/>
              </a:ln>
              <a:solidFill>
                <a:srgbClr val="0033CC"/>
              </a:solidFill>
              <a:effectLst/>
              <a:uLnTx/>
              <a:uFillTx/>
              <a:latin typeface="+mj-lt"/>
              <a:ea typeface="+mj-ea"/>
              <a:cs typeface="+mj-cs"/>
            </a:endParaRPr>
          </a:p>
        </p:txBody>
      </p:sp>
      <p:sp>
        <p:nvSpPr>
          <p:cNvPr id="57" name="TextBox 56"/>
          <p:cNvSpPr txBox="1"/>
          <p:nvPr/>
        </p:nvSpPr>
        <p:spPr>
          <a:xfrm>
            <a:off x="685800" y="5553670"/>
            <a:ext cx="8000999" cy="646331"/>
          </a:xfrm>
          <a:prstGeom prst="rect">
            <a:avLst/>
          </a:prstGeom>
          <a:noFill/>
        </p:spPr>
        <p:txBody>
          <a:bodyPr wrap="square" rtlCol="0">
            <a:spAutoFit/>
          </a:bodyPr>
          <a:lstStyle/>
          <a:p>
            <a:pPr marL="339725" indent="-339725"/>
            <a:r>
              <a:rPr lang="en-US" dirty="0" smtClean="0">
                <a:solidFill>
                  <a:srgbClr val="0033CC"/>
                </a:solidFill>
                <a:sym typeface="Wingdings" pitchFamily="2" charset="2"/>
              </a:rPr>
              <a:t>  </a:t>
            </a:r>
            <a:r>
              <a:rPr lang="en-US" dirty="0" smtClean="0">
                <a:sym typeface="Wingdings" pitchFamily="2" charset="2"/>
              </a:rPr>
              <a:t>SOAR must ‘fly above’ any single satellite program and provide an environment for integrated product development.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 name="Rounded Rectangle 20"/>
          <p:cNvSpPr/>
          <p:nvPr/>
        </p:nvSpPr>
        <p:spPr>
          <a:xfrm>
            <a:off x="76200" y="1524000"/>
            <a:ext cx="2971800" cy="3124200"/>
          </a:xfrm>
          <a:prstGeom prst="roundRect">
            <a:avLst/>
          </a:prstGeom>
          <a:solidFill>
            <a:schemeClr val="bg1">
              <a:lumMod val="5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3148148" y="1524000"/>
            <a:ext cx="5943600" cy="3124200"/>
          </a:xfrm>
          <a:prstGeom prst="roundRect">
            <a:avLst/>
          </a:prstGeom>
          <a:solidFill>
            <a:srgbClr val="FFFF0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143000"/>
          </a:xfrm>
        </p:spPr>
        <p:txBody>
          <a:bodyPr/>
          <a:lstStyle/>
          <a:p>
            <a:r>
              <a:rPr lang="en-US" dirty="0" smtClean="0">
                <a:solidFill>
                  <a:srgbClr val="0033CC"/>
                </a:solidFill>
              </a:rPr>
              <a:t>Thematic Approach (Example)</a:t>
            </a:r>
            <a:endParaRPr lang="en-US" dirty="0">
              <a:solidFill>
                <a:srgbClr val="0033CC"/>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a:p>
        </p:txBody>
      </p:sp>
      <p:sp>
        <p:nvSpPr>
          <p:cNvPr id="4" name="TextBox 3"/>
          <p:cNvSpPr txBox="1"/>
          <p:nvPr/>
        </p:nvSpPr>
        <p:spPr>
          <a:xfrm>
            <a:off x="4981694" y="1623536"/>
            <a:ext cx="2509854" cy="369332"/>
          </a:xfrm>
          <a:prstGeom prst="rect">
            <a:avLst/>
          </a:prstGeom>
          <a:noFill/>
        </p:spPr>
        <p:txBody>
          <a:bodyPr wrap="none" rtlCol="0">
            <a:spAutoFit/>
          </a:bodyPr>
          <a:lstStyle/>
          <a:p>
            <a:r>
              <a:rPr lang="en-US" b="1" dirty="0" smtClean="0"/>
              <a:t>Solar Energy Forecasting</a:t>
            </a:r>
            <a:endParaRPr lang="en-US" b="1" dirty="0"/>
          </a:p>
        </p:txBody>
      </p:sp>
      <p:sp>
        <p:nvSpPr>
          <p:cNvPr id="5" name="TextBox 4"/>
          <p:cNvSpPr txBox="1"/>
          <p:nvPr/>
        </p:nvSpPr>
        <p:spPr>
          <a:xfrm>
            <a:off x="3627975" y="2069068"/>
            <a:ext cx="1501373" cy="369332"/>
          </a:xfrm>
          <a:prstGeom prst="rect">
            <a:avLst/>
          </a:prstGeom>
          <a:noFill/>
        </p:spPr>
        <p:txBody>
          <a:bodyPr wrap="none" rtlCol="0">
            <a:spAutoFit/>
          </a:bodyPr>
          <a:lstStyle/>
          <a:p>
            <a:r>
              <a:rPr lang="en-US" dirty="0" smtClean="0"/>
              <a:t>NOAA Models</a:t>
            </a:r>
            <a:endParaRPr lang="en-US" dirty="0"/>
          </a:p>
        </p:txBody>
      </p:sp>
      <p:sp>
        <p:nvSpPr>
          <p:cNvPr id="6" name="TextBox 5"/>
          <p:cNvSpPr txBox="1"/>
          <p:nvPr/>
        </p:nvSpPr>
        <p:spPr>
          <a:xfrm>
            <a:off x="5434148" y="2080736"/>
            <a:ext cx="1939826" cy="369332"/>
          </a:xfrm>
          <a:prstGeom prst="rect">
            <a:avLst/>
          </a:prstGeom>
          <a:noFill/>
        </p:spPr>
        <p:txBody>
          <a:bodyPr wrap="none" rtlCol="0">
            <a:spAutoFit/>
          </a:bodyPr>
          <a:lstStyle/>
          <a:p>
            <a:r>
              <a:rPr lang="en-US" dirty="0" smtClean="0"/>
              <a:t>Satellite Resources</a:t>
            </a:r>
            <a:endParaRPr lang="en-US" dirty="0"/>
          </a:p>
        </p:txBody>
      </p:sp>
      <p:sp>
        <p:nvSpPr>
          <p:cNvPr id="7" name="TextBox 6"/>
          <p:cNvSpPr txBox="1"/>
          <p:nvPr/>
        </p:nvSpPr>
        <p:spPr>
          <a:xfrm>
            <a:off x="7665308" y="2069068"/>
            <a:ext cx="969240" cy="369332"/>
          </a:xfrm>
          <a:prstGeom prst="rect">
            <a:avLst/>
          </a:prstGeom>
          <a:noFill/>
        </p:spPr>
        <p:txBody>
          <a:bodyPr wrap="none" rtlCol="0">
            <a:spAutoFit/>
          </a:bodyPr>
          <a:lstStyle/>
          <a:p>
            <a:r>
              <a:rPr lang="en-US" dirty="0" smtClean="0"/>
              <a:t>Partners</a:t>
            </a:r>
            <a:endParaRPr lang="en-US" dirty="0"/>
          </a:p>
        </p:txBody>
      </p:sp>
      <p:sp>
        <p:nvSpPr>
          <p:cNvPr id="8" name="TextBox 7"/>
          <p:cNvSpPr txBox="1"/>
          <p:nvPr/>
        </p:nvSpPr>
        <p:spPr>
          <a:xfrm>
            <a:off x="324548" y="1535668"/>
            <a:ext cx="2353337" cy="369332"/>
          </a:xfrm>
          <a:prstGeom prst="rect">
            <a:avLst/>
          </a:prstGeom>
          <a:noFill/>
        </p:spPr>
        <p:txBody>
          <a:bodyPr wrap="none" rtlCol="0">
            <a:spAutoFit/>
          </a:bodyPr>
          <a:lstStyle/>
          <a:p>
            <a:r>
              <a:rPr lang="en-US" dirty="0" smtClean="0"/>
              <a:t>GOES Satellite Program</a:t>
            </a:r>
            <a:endParaRPr lang="en-US" dirty="0"/>
          </a:p>
        </p:txBody>
      </p:sp>
      <p:sp>
        <p:nvSpPr>
          <p:cNvPr id="9" name="TextBox 8"/>
          <p:cNvSpPr txBox="1"/>
          <p:nvPr/>
        </p:nvSpPr>
        <p:spPr>
          <a:xfrm>
            <a:off x="914400" y="2069068"/>
            <a:ext cx="938719" cy="369332"/>
          </a:xfrm>
          <a:prstGeom prst="rect">
            <a:avLst/>
          </a:prstGeom>
          <a:noFill/>
        </p:spPr>
        <p:txBody>
          <a:bodyPr wrap="none" rtlCol="0">
            <a:spAutoFit/>
          </a:bodyPr>
          <a:lstStyle/>
          <a:p>
            <a:r>
              <a:rPr lang="en-US" dirty="0" smtClean="0"/>
              <a:t>GIMPAP</a:t>
            </a:r>
            <a:endParaRPr lang="en-US" dirty="0"/>
          </a:p>
        </p:txBody>
      </p:sp>
      <p:sp>
        <p:nvSpPr>
          <p:cNvPr id="10" name="TextBox 9"/>
          <p:cNvSpPr txBox="1"/>
          <p:nvPr/>
        </p:nvSpPr>
        <p:spPr>
          <a:xfrm>
            <a:off x="194207" y="2602468"/>
            <a:ext cx="2509854" cy="369332"/>
          </a:xfrm>
          <a:prstGeom prst="rect">
            <a:avLst/>
          </a:prstGeom>
          <a:noFill/>
        </p:spPr>
        <p:txBody>
          <a:bodyPr wrap="none" rtlCol="0">
            <a:spAutoFit/>
          </a:bodyPr>
          <a:lstStyle/>
          <a:p>
            <a:r>
              <a:rPr lang="en-US" b="1" dirty="0" smtClean="0"/>
              <a:t>Solar Energy Forecasting</a:t>
            </a:r>
            <a:endParaRPr lang="en-US" b="1" dirty="0"/>
          </a:p>
        </p:txBody>
      </p:sp>
      <p:sp>
        <p:nvSpPr>
          <p:cNvPr id="11" name="TextBox 10"/>
          <p:cNvSpPr txBox="1"/>
          <p:nvPr/>
        </p:nvSpPr>
        <p:spPr>
          <a:xfrm>
            <a:off x="3148148" y="2537936"/>
            <a:ext cx="2189125" cy="369332"/>
          </a:xfrm>
          <a:prstGeom prst="rect">
            <a:avLst/>
          </a:prstGeom>
          <a:noFill/>
        </p:spPr>
        <p:txBody>
          <a:bodyPr wrap="none" rtlCol="0">
            <a:spAutoFit/>
          </a:bodyPr>
          <a:lstStyle/>
          <a:p>
            <a:r>
              <a:rPr lang="en-US" dirty="0" smtClean="0"/>
              <a:t>HRRR, LAPS, GFS, etc.</a:t>
            </a:r>
            <a:endParaRPr lang="en-US" dirty="0"/>
          </a:p>
        </p:txBody>
      </p:sp>
      <p:sp>
        <p:nvSpPr>
          <p:cNvPr id="12" name="TextBox 11"/>
          <p:cNvSpPr txBox="1"/>
          <p:nvPr/>
        </p:nvSpPr>
        <p:spPr>
          <a:xfrm>
            <a:off x="5337273" y="2537936"/>
            <a:ext cx="2090957" cy="646331"/>
          </a:xfrm>
          <a:prstGeom prst="rect">
            <a:avLst/>
          </a:prstGeom>
          <a:noFill/>
        </p:spPr>
        <p:txBody>
          <a:bodyPr wrap="none" rtlCol="0">
            <a:spAutoFit/>
          </a:bodyPr>
          <a:lstStyle/>
          <a:p>
            <a:pPr algn="ctr"/>
            <a:r>
              <a:rPr lang="en-US" dirty="0" smtClean="0"/>
              <a:t>GOES, GOES-R, JPSS,</a:t>
            </a:r>
          </a:p>
          <a:p>
            <a:pPr algn="ctr"/>
            <a:r>
              <a:rPr lang="en-US" dirty="0" smtClean="0"/>
              <a:t>International</a:t>
            </a:r>
            <a:endParaRPr lang="en-US" dirty="0"/>
          </a:p>
        </p:txBody>
      </p:sp>
      <p:sp>
        <p:nvSpPr>
          <p:cNvPr id="13" name="TextBox 12"/>
          <p:cNvSpPr txBox="1"/>
          <p:nvPr/>
        </p:nvSpPr>
        <p:spPr>
          <a:xfrm>
            <a:off x="7482845" y="2536541"/>
            <a:ext cx="1554143" cy="369332"/>
          </a:xfrm>
          <a:prstGeom prst="rect">
            <a:avLst/>
          </a:prstGeom>
          <a:noFill/>
        </p:spPr>
        <p:txBody>
          <a:bodyPr wrap="none" rtlCol="0">
            <a:spAutoFit/>
          </a:bodyPr>
          <a:lstStyle/>
          <a:p>
            <a:r>
              <a:rPr lang="en-US" dirty="0" smtClean="0"/>
              <a:t>NREL, Industry</a:t>
            </a:r>
            <a:endParaRPr lang="en-US" dirty="0"/>
          </a:p>
        </p:txBody>
      </p:sp>
      <p:sp>
        <p:nvSpPr>
          <p:cNvPr id="14" name="TextBox 13"/>
          <p:cNvSpPr txBox="1"/>
          <p:nvPr/>
        </p:nvSpPr>
        <p:spPr>
          <a:xfrm>
            <a:off x="685800" y="5181600"/>
            <a:ext cx="8000999" cy="923330"/>
          </a:xfrm>
          <a:prstGeom prst="rect">
            <a:avLst/>
          </a:prstGeom>
          <a:noFill/>
        </p:spPr>
        <p:txBody>
          <a:bodyPr wrap="square" rtlCol="0">
            <a:spAutoFit/>
          </a:bodyPr>
          <a:lstStyle/>
          <a:p>
            <a:pPr marL="339725" indent="1588"/>
            <a:r>
              <a:rPr lang="en-US" dirty="0" smtClean="0">
                <a:sym typeface="Wingdings" pitchFamily="2" charset="2"/>
              </a:rPr>
              <a:t>A big-picture approach provides broader connection between NOAA resources, provides latitude to define research approach optimally, and ties research to end-user throughout the development process.</a:t>
            </a:r>
            <a:endParaRPr lang="en-US" dirty="0"/>
          </a:p>
        </p:txBody>
      </p:sp>
      <p:sp>
        <p:nvSpPr>
          <p:cNvPr id="15" name="TextBox 14"/>
          <p:cNvSpPr txBox="1"/>
          <p:nvPr/>
        </p:nvSpPr>
        <p:spPr>
          <a:xfrm>
            <a:off x="723046" y="3657600"/>
            <a:ext cx="1486754" cy="369332"/>
          </a:xfrm>
          <a:prstGeom prst="rect">
            <a:avLst/>
          </a:prstGeom>
          <a:noFill/>
        </p:spPr>
        <p:txBody>
          <a:bodyPr wrap="none" rtlCol="0">
            <a:spAutoFit/>
          </a:bodyPr>
          <a:lstStyle/>
          <a:p>
            <a:r>
              <a:rPr lang="en-US" dirty="0" smtClean="0"/>
              <a:t>GOES Product</a:t>
            </a:r>
            <a:endParaRPr lang="en-US" dirty="0"/>
          </a:p>
        </p:txBody>
      </p:sp>
      <p:sp>
        <p:nvSpPr>
          <p:cNvPr id="16" name="TextBox 15"/>
          <p:cNvSpPr txBox="1"/>
          <p:nvPr/>
        </p:nvSpPr>
        <p:spPr>
          <a:xfrm>
            <a:off x="3910148" y="3135868"/>
            <a:ext cx="4817344" cy="369332"/>
          </a:xfrm>
          <a:prstGeom prst="rect">
            <a:avLst/>
          </a:prstGeom>
          <a:noFill/>
        </p:spPr>
        <p:txBody>
          <a:bodyPr wrap="none" rtlCol="0">
            <a:spAutoFit/>
          </a:bodyPr>
          <a:lstStyle/>
          <a:p>
            <a:r>
              <a:rPr lang="en-US" dirty="0" smtClean="0"/>
              <a:t>Ongoing program, sustained student involvement</a:t>
            </a:r>
            <a:endParaRPr lang="en-US" dirty="0"/>
          </a:p>
        </p:txBody>
      </p:sp>
      <p:sp>
        <p:nvSpPr>
          <p:cNvPr id="17" name="TextBox 16"/>
          <p:cNvSpPr txBox="1"/>
          <p:nvPr/>
        </p:nvSpPr>
        <p:spPr>
          <a:xfrm>
            <a:off x="685800" y="3124200"/>
            <a:ext cx="1667316" cy="369332"/>
          </a:xfrm>
          <a:prstGeom prst="rect">
            <a:avLst/>
          </a:prstGeom>
          <a:noFill/>
        </p:spPr>
        <p:txBody>
          <a:bodyPr wrap="none" rtlCol="0">
            <a:spAutoFit/>
          </a:bodyPr>
          <a:lstStyle/>
          <a:p>
            <a:r>
              <a:rPr lang="en-US" dirty="0" smtClean="0"/>
              <a:t>1-2 year project</a:t>
            </a:r>
            <a:endParaRPr lang="en-US" dirty="0"/>
          </a:p>
        </p:txBody>
      </p:sp>
      <p:sp>
        <p:nvSpPr>
          <p:cNvPr id="18" name="TextBox 17"/>
          <p:cNvSpPr txBox="1"/>
          <p:nvPr/>
        </p:nvSpPr>
        <p:spPr>
          <a:xfrm>
            <a:off x="4748348" y="3657600"/>
            <a:ext cx="3181064" cy="369332"/>
          </a:xfrm>
          <a:prstGeom prst="rect">
            <a:avLst/>
          </a:prstGeom>
          <a:noFill/>
        </p:spPr>
        <p:txBody>
          <a:bodyPr wrap="none" rtlCol="0">
            <a:spAutoFit/>
          </a:bodyPr>
          <a:lstStyle/>
          <a:p>
            <a:r>
              <a:rPr lang="en-US" dirty="0" smtClean="0"/>
              <a:t>Satellite/Model Fusion Products</a:t>
            </a:r>
            <a:endParaRPr lang="en-US" dirty="0"/>
          </a:p>
        </p:txBody>
      </p:sp>
      <p:sp>
        <p:nvSpPr>
          <p:cNvPr id="19" name="TextBox 18"/>
          <p:cNvSpPr txBox="1"/>
          <p:nvPr/>
        </p:nvSpPr>
        <p:spPr>
          <a:xfrm>
            <a:off x="651179" y="4202668"/>
            <a:ext cx="1787221" cy="369332"/>
          </a:xfrm>
          <a:prstGeom prst="rect">
            <a:avLst/>
          </a:prstGeom>
          <a:noFill/>
        </p:spPr>
        <p:txBody>
          <a:bodyPr wrap="none" rtlCol="0">
            <a:spAutoFit/>
          </a:bodyPr>
          <a:lstStyle/>
          <a:p>
            <a:r>
              <a:rPr lang="en-US" dirty="0" smtClean="0"/>
              <a:t>NSOF Operations</a:t>
            </a:r>
            <a:endParaRPr lang="en-US" dirty="0"/>
          </a:p>
        </p:txBody>
      </p:sp>
      <p:sp>
        <p:nvSpPr>
          <p:cNvPr id="20" name="TextBox 19"/>
          <p:cNvSpPr txBox="1"/>
          <p:nvPr/>
        </p:nvSpPr>
        <p:spPr>
          <a:xfrm>
            <a:off x="4443548" y="4114800"/>
            <a:ext cx="3867790" cy="369332"/>
          </a:xfrm>
          <a:prstGeom prst="rect">
            <a:avLst/>
          </a:prstGeom>
          <a:noFill/>
        </p:spPr>
        <p:txBody>
          <a:bodyPr wrap="none" rtlCol="0">
            <a:spAutoFit/>
          </a:bodyPr>
          <a:lstStyle/>
          <a:p>
            <a:r>
              <a:rPr lang="en-US" dirty="0" smtClean="0"/>
              <a:t>Operational Transitions to Vested Users</a:t>
            </a:r>
            <a:endParaRPr lang="en-US" dirty="0"/>
          </a:p>
        </p:txBody>
      </p:sp>
      <p:sp>
        <p:nvSpPr>
          <p:cNvPr id="28" name="TextBox 27"/>
          <p:cNvSpPr txBox="1"/>
          <p:nvPr/>
        </p:nvSpPr>
        <p:spPr>
          <a:xfrm>
            <a:off x="288643" y="1143000"/>
            <a:ext cx="2403497" cy="369332"/>
          </a:xfrm>
          <a:prstGeom prst="rect">
            <a:avLst/>
          </a:prstGeom>
          <a:noFill/>
        </p:spPr>
        <p:txBody>
          <a:bodyPr wrap="none" rtlCol="0">
            <a:spAutoFit/>
          </a:bodyPr>
          <a:lstStyle/>
          <a:p>
            <a:r>
              <a:rPr lang="en-US" dirty="0" smtClean="0"/>
              <a:t>Stovepipe Linear Model</a:t>
            </a:r>
            <a:endParaRPr lang="en-US" dirty="0"/>
          </a:p>
        </p:txBody>
      </p:sp>
      <p:sp>
        <p:nvSpPr>
          <p:cNvPr id="29" name="TextBox 28"/>
          <p:cNvSpPr txBox="1"/>
          <p:nvPr/>
        </p:nvSpPr>
        <p:spPr>
          <a:xfrm>
            <a:off x="5326875" y="1143000"/>
            <a:ext cx="1531125" cy="369332"/>
          </a:xfrm>
          <a:prstGeom prst="rect">
            <a:avLst/>
          </a:prstGeom>
          <a:noFill/>
        </p:spPr>
        <p:txBody>
          <a:bodyPr wrap="none" rtlCol="0">
            <a:spAutoFit/>
          </a:bodyPr>
          <a:lstStyle/>
          <a:p>
            <a:r>
              <a:rPr lang="en-US" dirty="0" smtClean="0"/>
              <a:t>Parallel Model</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774</TotalTime>
  <Words>1089</Words>
  <Application>Microsoft Macintosh PowerPoint</Application>
  <PresentationFormat>On-screen Show (4:3)</PresentationFormat>
  <Paragraphs>134</Paragraphs>
  <Slides>7</Slides>
  <Notes>7</Notes>
  <HiddenSlides>0</HiddenSlides>
  <MMClips>0</MMClips>
  <ScaleCrop>false</ScaleCrop>
  <HeadingPairs>
    <vt:vector size="4" baseType="variant">
      <vt:variant>
        <vt:lpstr>Design Template</vt:lpstr>
      </vt:variant>
      <vt:variant>
        <vt:i4>1</vt:i4>
      </vt:variant>
      <vt:variant>
        <vt:lpstr>Slide Titles</vt:lpstr>
      </vt:variant>
      <vt:variant>
        <vt:i4>7</vt:i4>
      </vt:variant>
    </vt:vector>
  </HeadingPairs>
  <TitlesOfParts>
    <vt:vector size="8" baseType="lpstr">
      <vt:lpstr>Office Theme</vt:lpstr>
      <vt:lpstr>GOES-R Risk Reduction  Annual Meeting 2011</vt:lpstr>
      <vt:lpstr>Slide 2</vt:lpstr>
      <vt:lpstr>Slide 3</vt:lpstr>
      <vt:lpstr>Slide 4</vt:lpstr>
      <vt:lpstr>Slide 5</vt:lpstr>
      <vt:lpstr>Slide 6</vt:lpstr>
      <vt:lpstr>Thematic Approach (Example)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GOES-R Risk Reduction  Annual Meeting 2011</dc:title>
  <dc:creator>SteveM</dc:creator>
  <cp:lastModifiedBy>Chris</cp:lastModifiedBy>
  <cp:revision>83</cp:revision>
  <dcterms:created xsi:type="dcterms:W3CDTF">2011-09-22T11:49:07Z</dcterms:created>
  <dcterms:modified xsi:type="dcterms:W3CDTF">2011-09-22T12:05:09Z</dcterms:modified>
</cp:coreProperties>
</file>