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" ContentType="image/tif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86" r:id="rId3"/>
    <p:sldId id="260" r:id="rId4"/>
    <p:sldId id="287" r:id="rId5"/>
    <p:sldId id="288" r:id="rId6"/>
    <p:sldId id="289" r:id="rId7"/>
    <p:sldId id="290" r:id="rId8"/>
    <p:sldId id="293" r:id="rId9"/>
    <p:sldId id="291" r:id="rId10"/>
    <p:sldId id="292" r:id="rId11"/>
    <p:sldId id="294" r:id="rId12"/>
    <p:sldId id="295" r:id="rId13"/>
    <p:sldId id="298" r:id="rId14"/>
    <p:sldId id="296" r:id="rId15"/>
    <p:sldId id="297" r:id="rId16"/>
    <p:sldId id="285" r:id="rId17"/>
    <p:sldId id="299" r:id="rId18"/>
    <p:sldId id="30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9C75B-C16C-48F0-A8F5-9333C406B306}" type="datetimeFigureOut">
              <a:rPr lang="en-US" smtClean="0"/>
              <a:t>9/19/2011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01B41-D78D-40E9-98D7-802F0708D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11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8F5C-2DEC-4E2B-A772-735D2C5B0144}" type="datetimeFigureOut">
              <a:rPr lang="en-US" smtClean="0"/>
              <a:t>9/19/2011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CIGRE C4.407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A4E9-FC07-4BB6-B9F2-D13366718B3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8F5C-2DEC-4E2B-A772-735D2C5B0144}" type="datetimeFigureOut">
              <a:rPr lang="en-US" smtClean="0"/>
              <a:t>9/19/2011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A4E9-FC07-4BB6-B9F2-D13366718B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8F5C-2DEC-4E2B-A772-735D2C5B0144}" type="datetimeFigureOut">
              <a:rPr lang="en-US" smtClean="0"/>
              <a:t>9/19/2011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A4E9-FC07-4BB6-B9F2-D13366718B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277813"/>
            <a:ext cx="8805862" cy="12938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20700" y="1711325"/>
            <a:ext cx="3973513" cy="4232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711325"/>
            <a:ext cx="3975100" cy="4232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25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8F5C-2DEC-4E2B-A772-735D2C5B0144}" type="datetimeFigureOut">
              <a:rPr lang="en-US" smtClean="0"/>
              <a:t>9/19/2011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A4E9-FC07-4BB6-B9F2-D13366718B3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8F5C-2DEC-4E2B-A772-735D2C5B0144}" type="datetimeFigureOut">
              <a:rPr lang="en-US" smtClean="0"/>
              <a:t>9/19/2011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A4E9-FC07-4BB6-B9F2-D13366718B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8F5C-2DEC-4E2B-A772-735D2C5B0144}" type="datetimeFigureOut">
              <a:rPr lang="en-US" smtClean="0"/>
              <a:t>9/19/2011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A4E9-FC07-4BB6-B9F2-D13366718B3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304800"/>
            <a:ext cx="7696200" cy="1143000"/>
          </a:xfrm>
        </p:spPr>
        <p:txBody>
          <a:bodyPr/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66800" y="198120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8200" y="198120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8F5C-2DEC-4E2B-A772-735D2C5B0144}" type="datetimeFigureOut">
              <a:rPr lang="en-US" smtClean="0"/>
              <a:t>9/19/2011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A4E9-FC07-4BB6-B9F2-D13366718B3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8F5C-2DEC-4E2B-A772-735D2C5B0144}" type="datetimeFigureOut">
              <a:rPr lang="en-US" smtClean="0"/>
              <a:t>9/19/2011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A4E9-FC07-4BB6-B9F2-D13366718B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8F5C-2DEC-4E2B-A772-735D2C5B0144}" type="datetimeFigureOut">
              <a:rPr lang="en-US" smtClean="0"/>
              <a:t>9/19/2011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A4E9-FC07-4BB6-B9F2-D13366718B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8F5C-2DEC-4E2B-A772-735D2C5B0144}" type="datetimeFigureOut">
              <a:rPr lang="en-US" smtClean="0"/>
              <a:t>9/19/2011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A4E9-FC07-4BB6-B9F2-D13366718B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8F5C-2DEC-4E2B-A772-735D2C5B0144}" type="datetimeFigureOut">
              <a:rPr lang="en-US" smtClean="0"/>
              <a:t>9/19/2011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A4E9-FC07-4BB6-B9F2-D13366718B3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1838F5C-2DEC-4E2B-A772-735D2C5B0144}" type="datetimeFigureOut">
              <a:rPr lang="en-US" smtClean="0"/>
              <a:t>9/19/2011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CIGRE C4.407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A3A4E9-FC07-4BB6-B9F2-D13366718B3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1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avi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GLDrt_EH_Sept18-19.wmv" TargetMode="External"/><Relationship Id="rId2" Type="http://schemas.openxmlformats.org/officeDocument/2006/relationships/hyperlink" Target="GLDrt_Sept5-9a.wmv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3733800"/>
            <a:ext cx="3810000" cy="2286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Prepared by </a:t>
            </a:r>
          </a:p>
          <a:p>
            <a:pPr algn="ctr"/>
            <a:r>
              <a:rPr lang="en-US" dirty="0" smtClean="0"/>
              <a:t>Ken Cummins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Huntsville, AL Sept. 2011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43000"/>
            <a:ext cx="7772400" cy="2362200"/>
          </a:xfrm>
        </p:spPr>
        <p:txBody>
          <a:bodyPr/>
          <a:lstStyle/>
          <a:p>
            <a:r>
              <a:rPr lang="en-US" sz="4000" dirty="0">
                <a:effectLst/>
              </a:rPr>
              <a:t>GLM Proxy Data Generation: </a:t>
            </a:r>
            <a:r>
              <a:rPr lang="en-US" sz="2800" dirty="0">
                <a:effectLst/>
              </a:rPr>
              <a:t>Methods for Stroke/Pulse Level Inter-comparison of Ground-based Lightning Reference Networks</a:t>
            </a:r>
          </a:p>
        </p:txBody>
      </p:sp>
      <p:pic>
        <p:nvPicPr>
          <p:cNvPr id="4" name="Picture 5" descr="L:\My Documents KensLaptop2011\AMS_ATMO_Poster\UA_Horizontal [Converted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2743200" cy="64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6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Sheet 3 – Japan Case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0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4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696200" cy="1219200"/>
          </a:xfrm>
        </p:spPr>
        <p:txBody>
          <a:bodyPr/>
          <a:lstStyle/>
          <a:p>
            <a:r>
              <a:rPr lang="en-US" dirty="0" smtClean="0"/>
              <a:t>Sheet 1 – GLD360 vs. NLDN </a:t>
            </a:r>
            <a:r>
              <a:rPr lang="en-US" sz="2800" dirty="0" smtClean="0"/>
              <a:t>(real-time operation)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0"/>
            <a:ext cx="7315200" cy="50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2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696200" cy="1219200"/>
          </a:xfrm>
        </p:spPr>
        <p:txBody>
          <a:bodyPr/>
          <a:lstStyle/>
          <a:p>
            <a:r>
              <a:rPr lang="en-US" dirty="0" smtClean="0"/>
              <a:t>Sheet 1 – GLD360 vs. NLDN </a:t>
            </a:r>
            <a:r>
              <a:rPr lang="en-US" sz="2800" dirty="0" smtClean="0"/>
              <a:t>(</a:t>
            </a:r>
            <a:r>
              <a:rPr lang="en-US" sz="2800" dirty="0" err="1" smtClean="0"/>
              <a:t>Vaisala’s</a:t>
            </a:r>
            <a:r>
              <a:rPr lang="en-US" sz="2800" dirty="0" smtClean="0"/>
              <a:t> upcoming algorithm release)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0"/>
            <a:ext cx="7315200" cy="50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696200" cy="1219200"/>
          </a:xfrm>
        </p:spPr>
        <p:txBody>
          <a:bodyPr/>
          <a:lstStyle/>
          <a:p>
            <a:r>
              <a:rPr lang="en-US" dirty="0" smtClean="0"/>
              <a:t>Sheet 2 – GLD360 vs. NLDN </a:t>
            </a:r>
            <a:r>
              <a:rPr lang="en-US" sz="2800" dirty="0"/>
              <a:t>(</a:t>
            </a:r>
            <a:r>
              <a:rPr lang="en-US" sz="2800" dirty="0" err="1"/>
              <a:t>Vaisala’s</a:t>
            </a:r>
            <a:r>
              <a:rPr lang="en-US" sz="2800" dirty="0"/>
              <a:t> upcoming algorithm release)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37640"/>
            <a:ext cx="7315200" cy="50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8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696200" cy="1219200"/>
          </a:xfrm>
        </p:spPr>
        <p:txBody>
          <a:bodyPr/>
          <a:lstStyle/>
          <a:p>
            <a:r>
              <a:rPr lang="en-US" dirty="0" smtClean="0"/>
              <a:t>Sheet 1 – GLD360 vs. NLDN </a:t>
            </a:r>
            <a:r>
              <a:rPr lang="en-US" sz="2800" dirty="0" smtClean="0"/>
              <a:t>(“bad day” operation – </a:t>
            </a:r>
            <a:r>
              <a:rPr lang="en-US" sz="2800" dirty="0"/>
              <a:t>2</a:t>
            </a:r>
            <a:r>
              <a:rPr lang="en-US" sz="2800" dirty="0" smtClean="0"/>
              <a:t> local sensors down)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37640"/>
            <a:ext cx="7315200" cy="50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228600"/>
            <a:ext cx="8805862" cy="1293812"/>
          </a:xfrm>
        </p:spPr>
        <p:txBody>
          <a:bodyPr/>
          <a:lstStyle/>
          <a:p>
            <a:pPr algn="l"/>
            <a:r>
              <a:rPr lang="en-US" dirty="0" smtClean="0"/>
              <a:t>Closing Comments/movies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20700" y="1371601"/>
            <a:ext cx="3973513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 GLD Interpretation</a:t>
            </a:r>
          </a:p>
          <a:p>
            <a:pPr lvl="1"/>
            <a:r>
              <a:rPr lang="en-US" dirty="0" smtClean="0"/>
              <a:t> Real-time data have</a:t>
            </a:r>
          </a:p>
          <a:p>
            <a:pPr lvl="2"/>
            <a:r>
              <a:rPr lang="en-US" dirty="0" smtClean="0"/>
              <a:t>large location errors/scatter</a:t>
            </a:r>
          </a:p>
          <a:p>
            <a:pPr lvl="2"/>
            <a:r>
              <a:rPr lang="en-US" dirty="0" smtClean="0"/>
              <a:t>Many duplicate solutions for the same events</a:t>
            </a:r>
          </a:p>
          <a:p>
            <a:pPr lvl="2"/>
            <a:r>
              <a:rPr lang="en-US" dirty="0" smtClean="0"/>
              <a:t>Poor </a:t>
            </a:r>
            <a:r>
              <a:rPr lang="en-US" dirty="0" err="1" smtClean="0"/>
              <a:t>Ip</a:t>
            </a:r>
            <a:r>
              <a:rPr lang="en-US" dirty="0" smtClean="0"/>
              <a:t> estimates (not shown)</a:t>
            </a:r>
          </a:p>
          <a:p>
            <a:pPr lvl="1"/>
            <a:r>
              <a:rPr lang="en-US" dirty="0" smtClean="0"/>
              <a:t>Future product generator has</a:t>
            </a:r>
          </a:p>
          <a:p>
            <a:pPr lvl="2"/>
            <a:r>
              <a:rPr lang="en-US" dirty="0" smtClean="0"/>
              <a:t>3-5 km median LA</a:t>
            </a:r>
          </a:p>
          <a:p>
            <a:pPr lvl="2"/>
            <a:r>
              <a:rPr lang="en-US" dirty="0" smtClean="0"/>
              <a:t>~50%/30% stroke DE over U.S. (good/bad days) =&gt; ~80%/60% flash DE) </a:t>
            </a:r>
          </a:p>
          <a:p>
            <a:pPr lvl="2"/>
            <a:r>
              <a:rPr lang="en-US" dirty="0" smtClean="0"/>
              <a:t>Sees many events not reported by the NLDN (low-current strokes and cloud pulses?)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Good </a:t>
            </a:r>
            <a:r>
              <a:rPr lang="en-US" dirty="0" err="1" smtClean="0"/>
              <a:t>Ip</a:t>
            </a:r>
            <a:r>
              <a:rPr lang="en-US" dirty="0" smtClean="0"/>
              <a:t> estimates (&gt;90% correct polarity</a:t>
            </a:r>
          </a:p>
        </p:txBody>
      </p:sp>
    </p:spTree>
    <p:extLst>
      <p:ext uri="{BB962C8B-B14F-4D97-AF65-F5344CB8AC3E}">
        <p14:creationId xmlns:p14="http://schemas.microsoft.com/office/powerpoint/2010/main" val="198193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228600"/>
            <a:ext cx="8805862" cy="1293812"/>
          </a:xfrm>
        </p:spPr>
        <p:txBody>
          <a:bodyPr/>
          <a:lstStyle/>
          <a:p>
            <a:pPr algn="l"/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 Tool</a:t>
            </a:r>
          </a:p>
          <a:p>
            <a:pPr lvl="1"/>
            <a:r>
              <a:rPr lang="en-US" dirty="0" smtClean="0"/>
              <a:t>Spatial map of correlated and uncorrelated datasets</a:t>
            </a:r>
          </a:p>
          <a:p>
            <a:pPr lvl="1"/>
            <a:r>
              <a:rPr lang="en-US" dirty="0" smtClean="0"/>
              <a:t>Spatial DE map accumulated over many days</a:t>
            </a:r>
          </a:p>
          <a:p>
            <a:pPr lvl="1"/>
            <a:r>
              <a:rPr lang="en-US" dirty="0" smtClean="0"/>
              <a:t>Temporal DE curve</a:t>
            </a:r>
          </a:p>
          <a:p>
            <a:pPr lvl="1"/>
            <a:r>
              <a:rPr lang="en-US" dirty="0" smtClean="0"/>
              <a:t>Detailed flash analysis</a:t>
            </a:r>
          </a:p>
          <a:p>
            <a:pPr lvl="2"/>
            <a:r>
              <a:rPr lang="en-US" dirty="0" smtClean="0"/>
              <a:t>Flash DE</a:t>
            </a:r>
          </a:p>
          <a:p>
            <a:pPr lvl="2"/>
            <a:r>
              <a:rPr lang="en-US" dirty="0" smtClean="0"/>
              <a:t>Relative counts of flashes:</a:t>
            </a:r>
          </a:p>
          <a:p>
            <a:pPr lvl="3"/>
            <a:r>
              <a:rPr lang="en-US" dirty="0" smtClean="0"/>
              <a:t>CLD, CG, and CG w/ CLD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smtClean="0"/>
              <a:t> Analysis</a:t>
            </a:r>
          </a:p>
          <a:p>
            <a:pPr lvl="1"/>
            <a:r>
              <a:rPr lang="en-US" dirty="0" smtClean="0"/>
              <a:t>Extensive GLD/NLDN comparisons</a:t>
            </a:r>
          </a:p>
          <a:p>
            <a:pPr lvl="2"/>
            <a:r>
              <a:rPr lang="en-US" dirty="0" smtClean="0"/>
              <a:t>Land-only</a:t>
            </a:r>
          </a:p>
          <a:p>
            <a:pPr lvl="2"/>
            <a:r>
              <a:rPr lang="en-US" dirty="0" smtClean="0"/>
              <a:t>Land-to-sea</a:t>
            </a:r>
          </a:p>
          <a:p>
            <a:pPr lvl="1"/>
            <a:r>
              <a:rPr lang="en-US" dirty="0" smtClean="0"/>
              <a:t>Other network inter-comparisons (directed or carried out by NASA/UAH)</a:t>
            </a:r>
          </a:p>
          <a:p>
            <a:pPr lvl="1"/>
            <a:r>
              <a:rPr lang="en-US" dirty="0" smtClean="0"/>
              <a:t>Employ performance values in proxy generator/products</a:t>
            </a:r>
          </a:p>
          <a:p>
            <a:pPr lvl="2"/>
            <a:r>
              <a:rPr lang="en-US" dirty="0" smtClean="0"/>
              <a:t>“up-scale” LLS-based data</a:t>
            </a:r>
          </a:p>
          <a:p>
            <a:pPr lvl="2"/>
            <a:r>
              <a:rPr lang="en-US" dirty="0" smtClean="0"/>
              <a:t>Help understand cell-based datasets and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45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ene_ni_20110825_0700_20110829_070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6" y="2743200"/>
            <a:ext cx="4480560" cy="3084607"/>
          </a:xfrm>
          <a:prstGeom prst="rect">
            <a:avLst/>
          </a:prstGeom>
        </p:spPr>
      </p:pic>
      <p:pic>
        <p:nvPicPr>
          <p:cNvPr id="5" name="irene_gi_20110825_0700_20110829_0700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9432" y="2743200"/>
            <a:ext cx="4480560" cy="3084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Irene</a:t>
            </a:r>
            <a:br>
              <a:rPr lang="en-US" dirty="0" smtClean="0"/>
            </a:br>
            <a:r>
              <a:rPr lang="en-US" dirty="0" smtClean="0"/>
              <a:t>               </a:t>
            </a:r>
            <a:r>
              <a:rPr lang="en-US" sz="2400" dirty="0" smtClean="0"/>
              <a:t>August 25-29, 2011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70432" y="2209800"/>
            <a:ext cx="1801368" cy="533400"/>
          </a:xfrm>
        </p:spPr>
        <p:txBody>
          <a:bodyPr/>
          <a:lstStyle/>
          <a:p>
            <a:r>
              <a:rPr lang="en-US" dirty="0" smtClean="0"/>
              <a:t>NLDN + IR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5696712" y="2209800"/>
            <a:ext cx="2286000" cy="533400"/>
          </a:xfrm>
        </p:spPr>
        <p:txBody>
          <a:bodyPr/>
          <a:lstStyle/>
          <a:p>
            <a:r>
              <a:rPr lang="en-US" dirty="0" smtClean="0"/>
              <a:t>GLD360 + 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77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Data     </a:t>
            </a:r>
            <a:r>
              <a:rPr lang="en-US" sz="2800" dirty="0" smtClean="0"/>
              <a:t>(U-of-AZ display)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65276" y="1612900"/>
            <a:ext cx="2410968" cy="762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hlinkClick r:id="rId2" action="ppaction://hlinkfile"/>
              </a:rPr>
              <a:t>Western Hemisphere</a:t>
            </a:r>
          </a:p>
          <a:p>
            <a:pPr marL="45720" indent="0">
              <a:buNone/>
            </a:pPr>
            <a:r>
              <a:rPr lang="en-US" dirty="0" smtClean="0">
                <a:hlinkClick r:id="rId2" action="ppaction://hlinkfile"/>
              </a:rPr>
              <a:t>    (Hurricane Katia)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5594604" y="1803400"/>
            <a:ext cx="2496312" cy="533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hlinkClick r:id="rId3" action="ppaction://hlinkfile"/>
              </a:rPr>
              <a:t>Eastern Hemisphere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12963" r="9877" b="16111"/>
          <a:stretch/>
        </p:blipFill>
        <p:spPr>
          <a:xfrm>
            <a:off x="76200" y="2362200"/>
            <a:ext cx="4389120" cy="3226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13519" r="9722" b="16481"/>
          <a:stretch/>
        </p:blipFill>
        <p:spPr>
          <a:xfrm>
            <a:off x="4648200" y="2390349"/>
            <a:ext cx="4389120" cy="31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Context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62000" y="1600200"/>
            <a:ext cx="3651504" cy="495300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 Requirement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Ground-base lightning observations are needed to help </a:t>
            </a:r>
            <a:r>
              <a:rPr lang="en-US" u="sng" dirty="0" smtClean="0"/>
              <a:t>create GLM proxy datasets </a:t>
            </a:r>
            <a:r>
              <a:rPr lang="en-US" dirty="0" smtClean="0"/>
              <a:t>over large continental and oceanic regions</a:t>
            </a:r>
          </a:p>
          <a:p>
            <a:pPr lvl="1"/>
            <a:r>
              <a:rPr lang="en-US" dirty="0" smtClean="0"/>
              <a:t>Observations will be provided by a variety of </a:t>
            </a:r>
            <a:r>
              <a:rPr lang="en-US" u="sng" dirty="0" smtClean="0"/>
              <a:t>existing and emerging VLF/LF “LLS” </a:t>
            </a:r>
            <a:r>
              <a:rPr lang="en-US" dirty="0" smtClean="0"/>
              <a:t>datasets</a:t>
            </a:r>
          </a:p>
          <a:p>
            <a:pPr lvl="1"/>
            <a:endParaRPr lang="en-US" dirty="0" smtClean="0"/>
          </a:p>
          <a:p>
            <a:r>
              <a:rPr lang="en-US" dirty="0"/>
              <a:t> </a:t>
            </a:r>
            <a:r>
              <a:rPr lang="en-US" sz="2300" dirty="0" smtClean="0"/>
              <a:t>Approaches</a:t>
            </a:r>
          </a:p>
          <a:p>
            <a:pPr lvl="1"/>
            <a:r>
              <a:rPr lang="en-US" dirty="0" smtClean="0"/>
              <a:t>“bulk statistical analysis of datasets at the </a:t>
            </a:r>
            <a:r>
              <a:rPr lang="en-US" u="sng" dirty="0" smtClean="0"/>
              <a:t>cell</a:t>
            </a:r>
            <a:r>
              <a:rPr lang="en-US" dirty="0" smtClean="0"/>
              <a:t> flash-rate level</a:t>
            </a:r>
          </a:p>
          <a:p>
            <a:pPr lvl="1"/>
            <a:r>
              <a:rPr lang="en-US" dirty="0" smtClean="0"/>
              <a:t>Detailed </a:t>
            </a:r>
            <a:r>
              <a:rPr lang="en-US" u="sng" dirty="0" smtClean="0"/>
              <a:t>stroke/pulse inter-comparisons </a:t>
            </a:r>
            <a:r>
              <a:rPr lang="en-US" dirty="0" smtClean="0"/>
              <a:t>to understand what is seen uniquely and in-common by various data sources</a:t>
            </a:r>
          </a:p>
          <a:p>
            <a:pPr lvl="1"/>
            <a:endParaRPr lang="en-US" dirty="0" smtClean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4724400" y="1524000"/>
            <a:ext cx="3651504" cy="4343400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 smtClean="0"/>
              <a:t> </a:t>
            </a:r>
            <a:r>
              <a:rPr lang="en-US" sz="2400" dirty="0" smtClean="0"/>
              <a:t>Issue</a:t>
            </a:r>
          </a:p>
          <a:p>
            <a:pPr lvl="1"/>
            <a:r>
              <a:rPr lang="en-US" dirty="0"/>
              <a:t> </a:t>
            </a:r>
            <a:r>
              <a:rPr lang="en-US" sz="1900" dirty="0" smtClean="0"/>
              <a:t>LLS performance for CG strokes and cloud pulses must be characterized before it can be intelligently applied in quantitative proxy datasets</a:t>
            </a:r>
          </a:p>
          <a:p>
            <a:pPr lvl="2"/>
            <a:r>
              <a:rPr lang="en-US" dirty="0" smtClean="0"/>
              <a:t>Location accuracy</a:t>
            </a:r>
          </a:p>
          <a:p>
            <a:pPr lvl="2"/>
            <a:r>
              <a:rPr lang="en-US" dirty="0" smtClean="0"/>
              <a:t>Detection efficiency</a:t>
            </a:r>
          </a:p>
          <a:p>
            <a:pPr lvl="2"/>
            <a:r>
              <a:rPr lang="en-US" dirty="0" smtClean="0"/>
              <a:t>Type classification (CLD/CG)</a:t>
            </a:r>
          </a:p>
          <a:p>
            <a:pPr marL="640080" lvl="2" indent="0">
              <a:buNone/>
            </a:pPr>
            <a:endParaRPr lang="en-US" dirty="0" smtClean="0"/>
          </a:p>
          <a:p>
            <a:pPr lvl="1"/>
            <a:r>
              <a:rPr lang="en-US" sz="1900" dirty="0" smtClean="0"/>
              <a:t>Sub-context: CHUVA LLS inter-comparisons</a:t>
            </a:r>
          </a:p>
          <a:p>
            <a:pPr lvl="1"/>
            <a:endParaRPr lang="en-US" sz="1900" dirty="0"/>
          </a:p>
          <a:p>
            <a:pPr lvl="1"/>
            <a:r>
              <a:rPr lang="en-US" sz="1900" dirty="0" smtClean="0"/>
              <a:t>Note: Need help </a:t>
            </a:r>
            <a:r>
              <a:rPr lang="en-US" sz="1900" dirty="0" smtClean="0"/>
              <a:t>from </a:t>
            </a:r>
            <a:r>
              <a:rPr lang="en-US" sz="1900" dirty="0" smtClean="0"/>
              <a:t>modeling and independent validation where there are no comparison datasets</a:t>
            </a:r>
            <a:endParaRPr lang="en-US" sz="1900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8557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Presentation Scope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71600" y="1905000"/>
            <a:ext cx="6019800" cy="3474720"/>
          </a:xfrm>
        </p:spPr>
        <p:txBody>
          <a:bodyPr/>
          <a:lstStyle/>
          <a:p>
            <a:r>
              <a:rPr lang="en-US" dirty="0" smtClean="0"/>
              <a:t> Description of the inter-comparison tool</a:t>
            </a:r>
          </a:p>
          <a:p>
            <a:r>
              <a:rPr lang="en-US" dirty="0" smtClean="0"/>
              <a:t> Case Study – Japan</a:t>
            </a:r>
          </a:p>
          <a:p>
            <a:r>
              <a:rPr lang="en-US" dirty="0"/>
              <a:t> </a:t>
            </a:r>
            <a:r>
              <a:rPr lang="en-US" dirty="0" smtClean="0"/>
              <a:t>Case Study – GLD360</a:t>
            </a:r>
          </a:p>
          <a:p>
            <a:r>
              <a:rPr lang="en-US" dirty="0"/>
              <a:t> </a:t>
            </a:r>
            <a:r>
              <a:rPr lang="en-US" dirty="0" smtClean="0"/>
              <a:t>GLD “show and tell”</a:t>
            </a:r>
          </a:p>
          <a:p>
            <a:r>
              <a:rPr lang="en-US" dirty="0"/>
              <a:t> </a:t>
            </a:r>
            <a:r>
              <a:rPr lang="en-US" dirty="0" smtClean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65440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What can you detect?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438400" y="990600"/>
            <a:ext cx="5334000" cy="457200"/>
          </a:xfrm>
        </p:spPr>
        <p:txBody>
          <a:bodyPr>
            <a:normAutofit/>
          </a:bodyPr>
          <a:lstStyle/>
          <a:p>
            <a:r>
              <a:rPr lang="en-US" dirty="0" smtClean="0"/>
              <a:t> VHF vs. VLF/LF Cloud Flash Detection </a:t>
            </a:r>
          </a:p>
        </p:txBody>
      </p:sp>
      <p:pic>
        <p:nvPicPr>
          <p:cNvPr id="6" name="Picture 4" descr="NWDfl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8" r="4286"/>
          <a:stretch>
            <a:fillRect/>
          </a:stretch>
        </p:blipFill>
        <p:spPr bwMode="auto">
          <a:xfrm>
            <a:off x="4876800" y="1981200"/>
            <a:ext cx="3886200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1676400"/>
            <a:ext cx="4348162" cy="472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100" dirty="0" smtClean="0"/>
              <a:t>The pulses detected by a moderate </a:t>
            </a:r>
            <a:r>
              <a:rPr lang="en-US" sz="2100" u="sng" dirty="0" smtClean="0"/>
              <a:t>baseline (~200-300 km) </a:t>
            </a:r>
            <a:r>
              <a:rPr lang="en-US" sz="2100" dirty="0" smtClean="0"/>
              <a:t>LF/VLF cloud detection system (red dots) generally cluster near the initial breakdown region shown in the 2-D flash depiction using a VHF mapping system (blue dots). </a:t>
            </a:r>
          </a:p>
          <a:p>
            <a:pPr>
              <a:lnSpc>
                <a:spcPct val="80000"/>
              </a:lnSpc>
            </a:pPr>
            <a:r>
              <a:rPr lang="en-US" sz="2100" dirty="0" smtClean="0"/>
              <a:t>“</a:t>
            </a:r>
            <a:r>
              <a:rPr lang="en-US" sz="2100" dirty="0" smtClean="0"/>
              <a:t>Reasons” (</a:t>
            </a:r>
            <a:r>
              <a:rPr lang="en-US" sz="2100" dirty="0" smtClean="0"/>
              <a:t>2/3 </a:t>
            </a:r>
            <a:r>
              <a:rPr lang="en-US" sz="2100" dirty="0" smtClean="0"/>
              <a:t>- truths)</a:t>
            </a:r>
            <a:endParaRPr lang="en-US" sz="2100" dirty="0" smtClean="0"/>
          </a:p>
          <a:p>
            <a:pPr lvl="1">
              <a:lnSpc>
                <a:spcPct val="80000"/>
              </a:lnSpc>
            </a:pPr>
            <a:r>
              <a:rPr lang="en-US" sz="1900" dirty="0" smtClean="0"/>
              <a:t>VHF emitted during breakdown (spark) and leader processes</a:t>
            </a:r>
          </a:p>
          <a:p>
            <a:pPr lvl="1">
              <a:lnSpc>
                <a:spcPct val="80000"/>
              </a:lnSpc>
            </a:pPr>
            <a:r>
              <a:rPr lang="en-US" sz="1900" dirty="0" smtClean="0"/>
              <a:t>Lower frequencies easily generated by “longer” (time duration and/or channel-length) processes</a:t>
            </a:r>
          </a:p>
          <a:p>
            <a:pPr lvl="1">
              <a:lnSpc>
                <a:spcPct val="80000"/>
              </a:lnSpc>
            </a:pPr>
            <a:r>
              <a:rPr lang="en-US" sz="1900" dirty="0" smtClean="0"/>
              <a:t>Channels must be “substantially vertical” for large EM fields to propagate 100’s of km =&gt; significant vertical orientation and depth of charge structure</a:t>
            </a:r>
          </a:p>
        </p:txBody>
      </p:sp>
    </p:spTree>
    <p:extLst>
      <p:ext uri="{BB962C8B-B14F-4D97-AF65-F5344CB8AC3E}">
        <p14:creationId xmlns:p14="http://schemas.microsoft.com/office/powerpoint/2010/main" val="34951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What can you detect?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438400" y="990600"/>
            <a:ext cx="5715000" cy="457200"/>
          </a:xfrm>
        </p:spPr>
        <p:txBody>
          <a:bodyPr>
            <a:normAutofit/>
          </a:bodyPr>
          <a:lstStyle/>
          <a:p>
            <a:r>
              <a:rPr lang="en-US" dirty="0" smtClean="0"/>
              <a:t> VHF vs. VLF/LF Cloud Flash Detection</a:t>
            </a:r>
          </a:p>
        </p:txBody>
      </p:sp>
      <p:pic>
        <p:nvPicPr>
          <p:cNvPr id="6" name="Picture 4" descr="NWDfl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8" r="4286"/>
          <a:stretch>
            <a:fillRect/>
          </a:stretch>
        </p:blipFill>
        <p:spPr bwMode="auto">
          <a:xfrm>
            <a:off x="4876800" y="1981200"/>
            <a:ext cx="3886200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1676400"/>
            <a:ext cx="4348162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100" dirty="0" smtClean="0"/>
              <a:t>Disadvantage of LF/VLF: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Limited description of the spatial extent of a cloud flash (or the charged regions of a mature thunderstorm)</a:t>
            </a:r>
          </a:p>
          <a:p>
            <a:pPr lvl="1"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2100" dirty="0" smtClean="0"/>
              <a:t>Benefits: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Ability to provide reasonable storm onset information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Quantifiable flash-rate information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EM </a:t>
            </a:r>
            <a:r>
              <a:rPr lang="en-US" sz="1800" dirty="0"/>
              <a:t>s</a:t>
            </a:r>
            <a:r>
              <a:rPr lang="en-US" sz="1800" dirty="0" smtClean="0"/>
              <a:t>ignals propagate well through mountainous terrain (no line-of-sight constraint).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EM signals will be better-correlated with optical emissions observed from space.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5488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Inter-</a:t>
            </a:r>
            <a:br>
              <a:rPr lang="en-US" dirty="0" smtClean="0"/>
            </a:br>
            <a:r>
              <a:rPr lang="en-US" dirty="0" smtClean="0"/>
              <a:t>comparison</a:t>
            </a:r>
            <a:br>
              <a:rPr lang="en-US" dirty="0" smtClean="0"/>
            </a:br>
            <a:r>
              <a:rPr lang="en-US" dirty="0" smtClean="0"/>
              <a:t>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2773680"/>
            <a:ext cx="3422904" cy="3474720"/>
          </a:xfrm>
        </p:spPr>
        <p:txBody>
          <a:bodyPr>
            <a:normAutofit/>
          </a:bodyPr>
          <a:lstStyle/>
          <a:p>
            <a:r>
              <a:rPr lang="en-US" dirty="0" smtClean="0"/>
              <a:t> Coded in </a:t>
            </a:r>
            <a:r>
              <a:rPr lang="en-US" dirty="0" err="1" smtClean="0"/>
              <a:t>Matlab</a:t>
            </a:r>
            <a:endParaRPr lang="en-US" dirty="0" smtClean="0"/>
          </a:p>
          <a:p>
            <a:r>
              <a:rPr lang="en-US" dirty="0" smtClean="0"/>
              <a:t> Stand-alone </a:t>
            </a:r>
            <a:r>
              <a:rPr lang="en-US" dirty="0" err="1" smtClean="0"/>
              <a:t>executables</a:t>
            </a:r>
            <a:r>
              <a:rPr lang="en-US" dirty="0" smtClean="0"/>
              <a:t> can run on Unix, Linux, and Windows</a:t>
            </a:r>
          </a:p>
          <a:p>
            <a:r>
              <a:rPr lang="en-US" dirty="0" smtClean="0"/>
              <a:t> Can specify datasets and related parameters in a  “</a:t>
            </a:r>
            <a:r>
              <a:rPr lang="en-US" dirty="0" err="1" smtClean="0"/>
              <a:t>cfg</a:t>
            </a:r>
            <a:r>
              <a:rPr lang="en-US" dirty="0" smtClean="0"/>
              <a:t>” file using a text editor…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347177"/>
              </p:ext>
            </p:extLst>
          </p:nvPr>
        </p:nvGraphicFramePr>
        <p:xfrm>
          <a:off x="3733800" y="152400"/>
          <a:ext cx="5143500" cy="698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Document" r:id="rId3" imgW="4198132" imgH="5570538" progId="Word.Document.12">
                  <p:embed/>
                </p:oleObj>
              </mc:Choice>
              <mc:Fallback>
                <p:oleObj name="Document" r:id="rId3" imgW="4198132" imgH="55705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3800" y="152400"/>
                        <a:ext cx="5143500" cy="698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72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Tool “Outputs”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95400" y="1447800"/>
            <a:ext cx="6019800" cy="4495800"/>
          </a:xfrm>
        </p:spPr>
        <p:txBody>
          <a:bodyPr>
            <a:normAutofit/>
          </a:bodyPr>
          <a:lstStyle/>
          <a:p>
            <a:r>
              <a:rPr lang="en-US" u="sng" dirty="0" smtClean="0"/>
              <a:t>Analysis “Sheets”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Sheet 1:</a:t>
            </a:r>
          </a:p>
          <a:p>
            <a:pPr lvl="2"/>
            <a:r>
              <a:rPr lang="en-US" dirty="0" smtClean="0"/>
              <a:t>Requires date, time, </a:t>
            </a:r>
            <a:r>
              <a:rPr lang="en-US" dirty="0" err="1" smtClean="0"/>
              <a:t>lat</a:t>
            </a:r>
            <a:r>
              <a:rPr lang="en-US" dirty="0" smtClean="0"/>
              <a:t>, </a:t>
            </a:r>
            <a:r>
              <a:rPr lang="en-US" dirty="0" err="1" smtClean="0"/>
              <a:t>lon</a:t>
            </a:r>
            <a:r>
              <a:rPr lang="en-US" dirty="0" smtClean="0"/>
              <a:t>, and (optionally) type (CG/CLD pulse)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Sheet 2:</a:t>
            </a:r>
          </a:p>
          <a:p>
            <a:pPr lvl="2"/>
            <a:r>
              <a:rPr lang="en-US" dirty="0" smtClean="0"/>
              <a:t>Requires peak current estimates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Sheet 3:</a:t>
            </a:r>
          </a:p>
          <a:p>
            <a:pPr lvl="2"/>
            <a:r>
              <a:rPr lang="en-US" dirty="0" smtClean="0"/>
              <a:t>Requires quality-related parameters</a:t>
            </a:r>
          </a:p>
          <a:p>
            <a:pPr lvl="3"/>
            <a:r>
              <a:rPr lang="en-US" dirty="0"/>
              <a:t> </a:t>
            </a:r>
            <a:r>
              <a:rPr lang="en-US" dirty="0" smtClean="0"/>
              <a:t>location error estimate</a:t>
            </a:r>
          </a:p>
          <a:p>
            <a:pPr lvl="3"/>
            <a:r>
              <a:rPr lang="en-US" dirty="0"/>
              <a:t> </a:t>
            </a:r>
            <a:r>
              <a:rPr lang="en-US" dirty="0" smtClean="0"/>
              <a:t># sensors reporting the stroke/pulse</a:t>
            </a:r>
          </a:p>
        </p:txBody>
      </p:sp>
    </p:spTree>
    <p:extLst>
      <p:ext uri="{BB962C8B-B14F-4D97-AF65-F5344CB8AC3E}">
        <p14:creationId xmlns:p14="http://schemas.microsoft.com/office/powerpoint/2010/main" val="300811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Sheet 1 – Japan Case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0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4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Sheet 2 – Japan Case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0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1907</TotalTime>
  <Words>703</Words>
  <Application>Microsoft Office PowerPoint</Application>
  <PresentationFormat>On-screen Show (4:3)</PresentationFormat>
  <Paragraphs>103</Paragraphs>
  <Slides>18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Slipstream</vt:lpstr>
      <vt:lpstr>Document</vt:lpstr>
      <vt:lpstr>GLM Proxy Data Generation: Methods for Stroke/Pulse Level Inter-comparison of Ground-based Lightning Reference Networks</vt:lpstr>
      <vt:lpstr> Context</vt:lpstr>
      <vt:lpstr> Presentation Scope</vt:lpstr>
      <vt:lpstr> What can you detect?</vt:lpstr>
      <vt:lpstr> What can you detect?</vt:lpstr>
      <vt:lpstr>Inter- comparison Tool</vt:lpstr>
      <vt:lpstr> Tool “Outputs”</vt:lpstr>
      <vt:lpstr> Sheet 1 – Japan Case</vt:lpstr>
      <vt:lpstr> Sheet 2 – Japan Case</vt:lpstr>
      <vt:lpstr> Sheet 3 – Japan Case</vt:lpstr>
      <vt:lpstr>Sheet 1 – GLD360 vs. NLDN (real-time operation) </vt:lpstr>
      <vt:lpstr>Sheet 1 – GLD360 vs. NLDN (Vaisala’s upcoming algorithm release) </vt:lpstr>
      <vt:lpstr>Sheet 2 – GLD360 vs. NLDN (Vaisala’s upcoming algorithm release) </vt:lpstr>
      <vt:lpstr>Sheet 1 – GLD360 vs. NLDN (“bad day” operation – 2 local sensors down) </vt:lpstr>
      <vt:lpstr>Closing Comments/movies</vt:lpstr>
      <vt:lpstr>Future Directions</vt:lpstr>
      <vt:lpstr>Hurricane Irene                August 25-29, 2011</vt:lpstr>
      <vt:lpstr>Recent Data     (U-of-AZ display)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</dc:creator>
  <cp:lastModifiedBy>Ken Cummins</cp:lastModifiedBy>
  <cp:revision>82</cp:revision>
  <dcterms:created xsi:type="dcterms:W3CDTF">2011-06-10T05:28:19Z</dcterms:created>
  <dcterms:modified xsi:type="dcterms:W3CDTF">2011-09-20T03:39:47Z</dcterms:modified>
</cp:coreProperties>
</file>