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1"/>
  </p:notesMasterIdLst>
  <p:handoutMasterIdLst>
    <p:handoutMasterId r:id="rId52"/>
  </p:handoutMasterIdLst>
  <p:sldIdLst>
    <p:sldId id="256" r:id="rId2"/>
    <p:sldId id="516" r:id="rId3"/>
    <p:sldId id="518" r:id="rId4"/>
    <p:sldId id="478" r:id="rId5"/>
    <p:sldId id="481" r:id="rId6"/>
    <p:sldId id="479" r:id="rId7"/>
    <p:sldId id="491" r:id="rId8"/>
    <p:sldId id="517" r:id="rId9"/>
    <p:sldId id="515" r:id="rId10"/>
    <p:sldId id="486" r:id="rId11"/>
    <p:sldId id="433" r:id="rId12"/>
    <p:sldId id="548" r:id="rId13"/>
    <p:sldId id="549" r:id="rId14"/>
    <p:sldId id="551" r:id="rId15"/>
    <p:sldId id="530" r:id="rId16"/>
    <p:sldId id="531" r:id="rId17"/>
    <p:sldId id="532" r:id="rId18"/>
    <p:sldId id="533" r:id="rId19"/>
    <p:sldId id="534" r:id="rId20"/>
    <p:sldId id="535" r:id="rId21"/>
    <p:sldId id="536" r:id="rId22"/>
    <p:sldId id="537" r:id="rId23"/>
    <p:sldId id="538" r:id="rId24"/>
    <p:sldId id="539" r:id="rId25"/>
    <p:sldId id="540" r:id="rId26"/>
    <p:sldId id="541" r:id="rId27"/>
    <p:sldId id="542" r:id="rId28"/>
    <p:sldId id="543" r:id="rId29"/>
    <p:sldId id="544" r:id="rId30"/>
    <p:sldId id="545" r:id="rId31"/>
    <p:sldId id="520" r:id="rId32"/>
    <p:sldId id="554" r:id="rId33"/>
    <p:sldId id="466" r:id="rId34"/>
    <p:sldId id="560" r:id="rId35"/>
    <p:sldId id="556" r:id="rId36"/>
    <p:sldId id="557" r:id="rId37"/>
    <p:sldId id="567" r:id="rId38"/>
    <p:sldId id="568" r:id="rId39"/>
    <p:sldId id="571" r:id="rId40"/>
    <p:sldId id="572" r:id="rId41"/>
    <p:sldId id="569" r:id="rId42"/>
    <p:sldId id="570" r:id="rId43"/>
    <p:sldId id="561" r:id="rId44"/>
    <p:sldId id="562" r:id="rId45"/>
    <p:sldId id="565" r:id="rId46"/>
    <p:sldId id="564" r:id="rId47"/>
    <p:sldId id="566" r:id="rId48"/>
    <p:sldId id="447" r:id="rId49"/>
    <p:sldId id="448" r:id="rId50"/>
  </p:sldIdLst>
  <p:sldSz cx="9906000" cy="6858000" type="A4"/>
  <p:notesSz cx="6797675" cy="9926638"/>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610"/>
    <a:srgbClr val="A2DADE"/>
    <a:srgbClr val="C7A775"/>
    <a:srgbClr val="00B5EF"/>
    <a:srgbClr val="EE2D24"/>
    <a:srgbClr val="CDE3A0"/>
    <a:srgbClr val="4E0B55"/>
    <a:srgbClr val="EFC8D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885" autoAdjust="0"/>
  </p:normalViewPr>
  <p:slideViewPr>
    <p:cSldViewPr snapToGrid="0">
      <p:cViewPr varScale="1">
        <p:scale>
          <a:sx n="127" d="100"/>
          <a:sy n="127" d="100"/>
        </p:scale>
        <p:origin x="-918" y="-10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notesViewPr>
    <p:cSldViewPr snapToGrid="0">
      <p:cViewPr varScale="1">
        <p:scale>
          <a:sx n="52" d="100"/>
          <a:sy n="52" d="100"/>
        </p:scale>
        <p:origin x="-1848" y="-78"/>
      </p:cViewPr>
      <p:guideLst>
        <p:guide orient="horz" pos="3127"/>
        <p:guide pos="2140"/>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60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550"/>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5275" y="9732963"/>
            <a:ext cx="187325" cy="1857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2335F930-730D-4728-A14D-C6265A7D69E9}"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56324" name="Rectangle 4"/>
          <p:cNvSpPr>
            <a:spLocks noGrp="1" noRot="1" noChangeAspect="1" noChangeArrowheads="1" noTextEdit="1"/>
          </p:cNvSpPr>
          <p:nvPr>
            <p:ph type="sldImg" idx="2"/>
          </p:nvPr>
        </p:nvSpPr>
        <p:spPr bwMode="auto">
          <a:xfrm>
            <a:off x="711200" y="742950"/>
            <a:ext cx="5375275"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4875"/>
            <a:ext cx="4987925" cy="4468813"/>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E6FA11C2-ECD3-4CBA-B49F-EBA6D189A23B}"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74386E3-5639-423E-B5DE-699E01E364AA}" type="slidenum">
              <a:rPr lang="de-DE" smtClean="0"/>
              <a:pPr/>
              <a:t>1</a:t>
            </a:fld>
            <a:endParaRPr lang="de-DE"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F277B17-AC7F-4B04-B820-1B0B324EE33A}" type="slidenum">
              <a:rPr lang="de-DE" smtClean="0"/>
              <a:pPr/>
              <a:t>37</a:t>
            </a:fld>
            <a:endParaRPr lang="de-DE"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C7FDF38-C932-4DF6-A577-222D6D3D6201}" type="slidenum">
              <a:rPr lang="de-DE" smtClean="0"/>
              <a:pPr/>
              <a:t>41</a:t>
            </a:fld>
            <a:endParaRPr lang="de-DE"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9F6FEC3-5855-4915-AD76-D02575CCB4C1}" type="slidenum">
              <a:rPr lang="de-DE" smtClean="0"/>
              <a:pPr/>
              <a:t>42</a:t>
            </a:fld>
            <a:endParaRPr lang="de-DE"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eaLnBrk="0" hangingPunct="0">
              <a:spcBef>
                <a:spcPct val="50000"/>
              </a:spcBef>
              <a:defRPr/>
            </a:pPr>
            <a:endParaRPr lang="en-GB"/>
          </a:p>
        </p:txBody>
      </p:sp>
      <p:grpSp>
        <p:nvGrpSpPr>
          <p:cNvPr id="5" name="Group 6"/>
          <p:cNvGrpSpPr>
            <a:grpSpLocks/>
          </p:cNvGrpSpPr>
          <p:nvPr/>
        </p:nvGrpSpPr>
        <p:grpSpPr bwMode="auto">
          <a:xfrm>
            <a:off x="4763" y="3098800"/>
            <a:ext cx="9901237"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grpSp>
        <p:nvGrpSpPr>
          <p:cNvPr id="11" name="Group 53"/>
          <p:cNvGrpSpPr>
            <a:grpSpLocks noChangeAspect="1"/>
          </p:cNvGrpSpPr>
          <p:nvPr userDrawn="1"/>
        </p:nvGrpSpPr>
        <p:grpSpPr bwMode="auto">
          <a:xfrm>
            <a:off x="7737475" y="6307138"/>
            <a:ext cx="1814513"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22" name="Rectangle 65"/>
          <p:cNvSpPr>
            <a:spLocks noGrp="1" noChangeArrowheads="1"/>
          </p:cNvSpPr>
          <p:nvPr>
            <p:ph type="sldNum" sz="quarter" idx="10"/>
          </p:nvPr>
        </p:nvSpPr>
        <p:spPr>
          <a:xfrm>
            <a:off x="7011988" y="6311900"/>
            <a:ext cx="711200" cy="381000"/>
          </a:xfrm>
        </p:spPr>
        <p:txBody>
          <a:bodyPr/>
          <a:lstStyle>
            <a:lvl1pPr>
              <a:defRPr/>
            </a:lvl1pPr>
          </a:lstStyle>
          <a:p>
            <a:pPr>
              <a:defRPr/>
            </a:pPr>
            <a:r>
              <a:rPr lang="en-GB"/>
              <a:t>Slide: </a:t>
            </a:r>
            <a:fld id="{AFDE282E-F1C8-4CE3-8F13-30E476485DA5}" type="slidenum">
              <a:rPr lang="en-GB"/>
              <a:pPr>
                <a:defRPr/>
              </a:pPr>
              <a:t>‹#›</a:t>
            </a:fld>
            <a:endParaRPr lang="en-GB"/>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3"/>
          <p:cNvSpPr>
            <a:spLocks noGrp="1"/>
          </p:cNvSpPr>
          <p:nvPr>
            <p:ph type="sldNum" sz="quarter" idx="10"/>
          </p:nvPr>
        </p:nvSpPr>
        <p:spPr/>
        <p:txBody>
          <a:bodyPr/>
          <a:lstStyle>
            <a:lvl1pPr>
              <a:defRPr/>
            </a:lvl1pPr>
          </a:lstStyle>
          <a:p>
            <a:pPr>
              <a:defRPr/>
            </a:pPr>
            <a:r>
              <a:rPr lang="en-GB"/>
              <a:t>Slide: </a:t>
            </a:r>
            <a:fld id="{20B9A3BB-2A98-4FE0-97D0-8BE7046DAD05}"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9" name="Slide Number Placeholder 2"/>
          <p:cNvSpPr>
            <a:spLocks noGrp="1"/>
          </p:cNvSpPr>
          <p:nvPr>
            <p:ph type="sldNum" sz="quarter" idx="10"/>
          </p:nvPr>
        </p:nvSpPr>
        <p:spPr/>
        <p:txBody>
          <a:bodyPr/>
          <a:lstStyle>
            <a:lvl1pPr>
              <a:defRPr/>
            </a:lvl1pPr>
          </a:lstStyle>
          <a:p>
            <a:pPr>
              <a:defRPr/>
            </a:pPr>
            <a:r>
              <a:rPr lang="en-GB"/>
              <a:t>Slide: </a:t>
            </a:r>
            <a:fld id="{87416822-4763-4DF1-B5B3-34EF38B2D72B}"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8" name="Slide Number Placeholder 1"/>
          <p:cNvSpPr>
            <a:spLocks noGrp="1"/>
          </p:cNvSpPr>
          <p:nvPr>
            <p:ph type="sldNum" sz="quarter" idx="10"/>
          </p:nvPr>
        </p:nvSpPr>
        <p:spPr/>
        <p:txBody>
          <a:bodyPr/>
          <a:lstStyle>
            <a:lvl1pPr>
              <a:defRPr/>
            </a:lvl1pPr>
          </a:lstStyle>
          <a:p>
            <a:pPr>
              <a:defRPr/>
            </a:pPr>
            <a:r>
              <a:rPr lang="en-GB"/>
              <a:t>Slide: </a:t>
            </a:r>
            <a:fld id="{4DC8C7F5-5894-4E6B-9218-2BCC8FE235E2}"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2051" name="Group 41"/>
          <p:cNvGrpSpPr>
            <a:grpSpLocks noChangeAspect="1"/>
          </p:cNvGrpSpPr>
          <p:nvPr userDrawn="1"/>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pic>
          <p:nvPicPr>
            <p:cNvPr id="2066" name="Picture 51"/>
            <p:cNvPicPr>
              <a:picLocks noChangeAspect="1" noChangeArrowheads="1"/>
            </p:cNvPicPr>
            <p:nvPr userDrawn="1"/>
          </p:nvPicPr>
          <p:blipFill>
            <a:blip r:embed="rId7" cstate="print"/>
            <a:srcRect/>
            <a:stretch>
              <a:fillRect/>
            </a:stretch>
          </p:blipFill>
          <p:spPr bwMode="auto">
            <a:xfrm>
              <a:off x="4929" y="4026"/>
              <a:ext cx="176" cy="176"/>
            </a:xfrm>
            <a:prstGeom prst="rect">
              <a:avLst/>
            </a:prstGeom>
            <a:noFill/>
            <a:ln w="9525">
              <a:noFill/>
              <a:miter lim="800000"/>
              <a:headEnd/>
              <a:tailEnd/>
            </a:ln>
          </p:spPr>
        </p:pic>
      </p:grpSp>
      <p:sp>
        <p:nvSpPr>
          <p:cNvPr id="2052"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3" name="Rectangle 63"/>
          <p:cNvSpPr>
            <a:spLocks noGrp="1" noChangeArrowheads="1"/>
          </p:cNvSpPr>
          <p:nvPr>
            <p:ph type="sldNum" sz="quarter" idx="4"/>
          </p:nvPr>
        </p:nvSpPr>
        <p:spPr bwMode="auto">
          <a:xfrm>
            <a:off x="7037388" y="6426200"/>
            <a:ext cx="7112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b="0">
                <a:solidFill>
                  <a:schemeClr val="bg2"/>
                </a:solidFill>
                <a:latin typeface="+mj-lt"/>
              </a:defRPr>
            </a:lvl1pPr>
          </a:lstStyle>
          <a:p>
            <a:pPr>
              <a:defRPr/>
            </a:pPr>
            <a:r>
              <a:rPr lang="en-GB"/>
              <a:t>Slide: </a:t>
            </a:r>
            <a:fld id="{E019B208-27F4-4F32-A5A6-A379EA0FB0DB}" type="slidenum">
              <a:rPr lang="en-GB"/>
              <a:pPr>
                <a:defRPr/>
              </a:pPr>
              <a:t>‹#›</a:t>
            </a:fld>
            <a:endParaRPr lang="en-GB"/>
          </a:p>
        </p:txBody>
      </p:sp>
      <p:sp>
        <p:nvSpPr>
          <p:cNvPr id="17" name="TextBox 16"/>
          <p:cNvSpPr txBox="1"/>
          <p:nvPr userDrawn="1"/>
        </p:nvSpPr>
        <p:spPr>
          <a:xfrm>
            <a:off x="328613" y="6264275"/>
            <a:ext cx="6272212" cy="508000"/>
          </a:xfrm>
          <a:prstGeom prst="rect">
            <a:avLst/>
          </a:prstGeom>
          <a:noFill/>
        </p:spPr>
        <p:txBody>
          <a:bodyPr>
            <a:spAutoFit/>
          </a:bodyPr>
          <a:lstStyle/>
          <a:p>
            <a:pPr>
              <a:defRPr/>
            </a:pPr>
            <a:r>
              <a:rPr lang="en-GB" dirty="0">
                <a:solidFill>
                  <a:schemeClr val="tx1"/>
                </a:solidFill>
              </a:rPr>
              <a:t>EUM/</a:t>
            </a:r>
          </a:p>
          <a:p>
            <a:pPr>
              <a:defRPr/>
            </a:pPr>
            <a:r>
              <a:rPr lang="en-GB" dirty="0">
                <a:solidFill>
                  <a:schemeClr val="tx1"/>
                </a:solidFill>
              </a:rPr>
              <a:t>Issue &lt;No.&gt;</a:t>
            </a:r>
          </a:p>
          <a:p>
            <a:pPr>
              <a:defRPr/>
            </a:pPr>
            <a:r>
              <a:rPr lang="en-GB" dirty="0">
                <a:solidFill>
                  <a:schemeClr val="tx1"/>
                </a:solidFill>
              </a:rPr>
              <a:t>&lt;Date&gt;</a:t>
            </a:r>
          </a:p>
        </p:txBody>
      </p:sp>
      <p:sp>
        <p:nvSpPr>
          <p:cNvPr id="18" name="TextBox 18"/>
          <p:cNvSpPr txBox="1">
            <a:spLocks noChangeArrowheads="1"/>
          </p:cNvSpPr>
          <p:nvPr userDrawn="1"/>
        </p:nvSpPr>
        <p:spPr bwMode="auto">
          <a:xfrm>
            <a:off x="277813" y="6259513"/>
            <a:ext cx="184150" cy="230187"/>
          </a:xfrm>
          <a:prstGeom prst="rect">
            <a:avLst/>
          </a:prstGeom>
          <a:solidFill>
            <a:schemeClr val="bg1"/>
          </a:solidFill>
          <a:ln w="9525">
            <a:noFill/>
            <a:miter lim="800000"/>
            <a:headEnd/>
            <a:tailEnd/>
          </a:ln>
        </p:spPr>
        <p:txBody>
          <a:bodyPr wrap="none">
            <a:spAutoFit/>
          </a:bodyPr>
          <a:lstStyle/>
          <a:p>
            <a:pPr>
              <a:defRPr/>
            </a:pPr>
            <a:endParaRPr lang="en-GB" dirty="0">
              <a:solidFill>
                <a:srgbClr val="0070C0"/>
              </a:solidFill>
            </a:endParaRPr>
          </a:p>
        </p:txBody>
      </p:sp>
      <p:sp>
        <p:nvSpPr>
          <p:cNvPr id="19" name="TextBox 18"/>
          <p:cNvSpPr txBox="1"/>
          <p:nvPr userDrawn="1"/>
        </p:nvSpPr>
        <p:spPr>
          <a:xfrm>
            <a:off x="266700" y="6253163"/>
            <a:ext cx="2336800" cy="508000"/>
          </a:xfrm>
          <a:prstGeom prst="rect">
            <a:avLst/>
          </a:prstGeom>
          <a:solidFill>
            <a:schemeClr val="bg1"/>
          </a:solidFill>
        </p:spPr>
        <p:txBody>
          <a:bodyPr wrap="none">
            <a:spAutoFit/>
          </a:bodyPr>
          <a:lstStyle/>
          <a:p>
            <a:pPr>
              <a:defRPr/>
            </a:pPr>
            <a:r>
              <a:rPr lang="en-GB" dirty="0">
                <a:solidFill>
                  <a:schemeClr val="bg1">
                    <a:lumMod val="50000"/>
                  </a:schemeClr>
                </a:solidFill>
              </a:rPr>
              <a:t>EUM/MTG/VWG/12/0865</a:t>
            </a:r>
          </a:p>
          <a:p>
            <a:pPr>
              <a:defRPr/>
            </a:pPr>
            <a:r>
              <a:rPr lang="en-GB" dirty="0">
                <a:solidFill>
                  <a:schemeClr val="bg1">
                    <a:lumMod val="50000"/>
                  </a:schemeClr>
                </a:solidFill>
              </a:rPr>
              <a:t>GLM Science team meeting</a:t>
            </a:r>
          </a:p>
          <a:p>
            <a:pPr>
              <a:defRPr/>
            </a:pPr>
            <a:r>
              <a:rPr lang="en-GB" dirty="0">
                <a:solidFill>
                  <a:schemeClr val="bg1">
                    <a:lumMod val="50000"/>
                  </a:schemeClr>
                </a:solidFill>
              </a:rPr>
              <a:t>19-21 Sep 2012, Huntsville, Alabama</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3"/>
          <p:cNvSpPr>
            <a:spLocks noGrp="1" noChangeArrowheads="1"/>
          </p:cNvSpPr>
          <p:nvPr>
            <p:ph type="subTitle" idx="1"/>
          </p:nvPr>
        </p:nvSpPr>
        <p:spPr>
          <a:xfrm>
            <a:off x="2511425" y="5095875"/>
            <a:ext cx="7112000" cy="1093788"/>
          </a:xfrm>
        </p:spPr>
        <p:txBody>
          <a:bodyPr/>
          <a:lstStyle/>
          <a:p>
            <a:r>
              <a:rPr lang="en-US" sz="2000" b="1" i="1" smtClean="0">
                <a:solidFill>
                  <a:schemeClr val="tx1"/>
                </a:solidFill>
                <a:latin typeface="Tahoma" pitchFamily="34" charset="0"/>
              </a:rPr>
              <a:t>Jochen Grandell, Marcel Dobber and Rolf Stuhlmann</a:t>
            </a:r>
            <a:endParaRPr lang="en-US" b="1" smtClean="0">
              <a:solidFill>
                <a:schemeClr val="tx1"/>
              </a:solidFill>
              <a:latin typeface="Tahoma" pitchFamily="34" charset="0"/>
            </a:endParaRPr>
          </a:p>
          <a:p>
            <a:r>
              <a:rPr lang="en-GB" sz="1200" b="1" smtClean="0">
                <a:solidFill>
                  <a:schemeClr val="tx1"/>
                </a:solidFill>
                <a:latin typeface="Tahoma" pitchFamily="34" charset="0"/>
              </a:rPr>
              <a:t>GLM Science Team</a:t>
            </a:r>
          </a:p>
          <a:p>
            <a:r>
              <a:rPr lang="en-GB" sz="1200" b="1" smtClean="0">
                <a:solidFill>
                  <a:schemeClr val="tx1"/>
                </a:solidFill>
                <a:latin typeface="Tahoma" pitchFamily="34" charset="0"/>
              </a:rPr>
              <a:t>19-21 September 2012</a:t>
            </a:r>
          </a:p>
          <a:p>
            <a:r>
              <a:rPr lang="en-GB" sz="1200" b="1" smtClean="0">
                <a:solidFill>
                  <a:schemeClr val="tx1"/>
                </a:solidFill>
                <a:latin typeface="Tahoma" pitchFamily="34" charset="0"/>
              </a:rPr>
              <a:t>(</a:t>
            </a:r>
            <a:r>
              <a:rPr lang="en-GB" sz="1200" b="1" smtClean="0">
                <a:solidFill>
                  <a:srgbClr val="FF0000"/>
                </a:solidFill>
                <a:latin typeface="Tahoma" pitchFamily="34" charset="0"/>
              </a:rPr>
              <a:t>through Webex</a:t>
            </a:r>
            <a:r>
              <a:rPr lang="en-GB" sz="1200" b="1" smtClean="0">
                <a:solidFill>
                  <a:schemeClr val="tx1"/>
                </a:solidFill>
                <a:latin typeface="Tahoma" pitchFamily="34" charset="0"/>
              </a:rPr>
              <a:t>)</a:t>
            </a:r>
            <a:endParaRPr lang="en-GB" b="1" smtClean="0">
              <a:solidFill>
                <a:schemeClr val="tx1"/>
              </a:solidFill>
              <a:latin typeface="Tahoma" pitchFamily="34" charset="0"/>
            </a:endParaRPr>
          </a:p>
          <a:p>
            <a:endParaRPr lang="en-US" b="1" smtClean="0">
              <a:solidFill>
                <a:schemeClr val="tx1"/>
              </a:solidFill>
              <a:latin typeface="Tahoma" pitchFamily="34" charset="0"/>
            </a:endParaRPr>
          </a:p>
        </p:txBody>
      </p:sp>
      <p:sp>
        <p:nvSpPr>
          <p:cNvPr id="7171" name="Rectangle 44"/>
          <p:cNvSpPr>
            <a:spLocks noGrp="1" noChangeArrowheads="1"/>
          </p:cNvSpPr>
          <p:nvPr>
            <p:ph type="ctrTitle"/>
          </p:nvPr>
        </p:nvSpPr>
        <p:spPr>
          <a:xfrm>
            <a:off x="2870200" y="666750"/>
            <a:ext cx="6772275" cy="2076450"/>
          </a:xfrm>
        </p:spPr>
        <p:txBody>
          <a:bodyPr/>
          <a:lstStyle/>
          <a:p>
            <a:r>
              <a:rPr lang="en-GB" smtClean="0"/>
              <a:t>Geostationary lightning monitoring with the Meteosat Third Generation Lightning Imager (MTG LI)</a:t>
            </a:r>
            <a:endParaRPr lang="en-US" smtClean="0"/>
          </a:p>
        </p:txBody>
      </p:sp>
      <p:sp>
        <p:nvSpPr>
          <p:cNvPr id="4" name="Slide Number Placeholder 3"/>
          <p:cNvSpPr>
            <a:spLocks noGrp="1"/>
          </p:cNvSpPr>
          <p:nvPr>
            <p:ph type="sldNum" sz="quarter" idx="10"/>
          </p:nvPr>
        </p:nvSpPr>
        <p:spPr/>
        <p:txBody>
          <a:bodyPr/>
          <a:lstStyle/>
          <a:p>
            <a:pPr>
              <a:defRPr/>
            </a:pPr>
            <a:r>
              <a:rPr lang="en-GB"/>
              <a:t>Slide: </a:t>
            </a:r>
            <a:fld id="{68CAEACC-C2B7-4363-BBB9-AE7900F61730}" type="slidenum">
              <a:rPr lang="en-GB"/>
              <a:pPr>
                <a:defRPr/>
              </a:pPr>
              <a:t>1</a:t>
            </a:fld>
            <a:endParaRPr lang="en-GB"/>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GB" dirty="0" smtClean="0">
                <a:latin typeface="+mn-lt"/>
                <a:cs typeface="Arial" charset="0"/>
              </a:rPr>
              <a:t>Lightning Imager (LI) main characteristics</a:t>
            </a:r>
            <a:endParaRPr lang="en-GB" sz="2400" dirty="0" smtClean="0"/>
          </a:p>
        </p:txBody>
      </p:sp>
      <p:sp>
        <p:nvSpPr>
          <p:cNvPr id="18435" name="Content Placeholder 2"/>
          <p:cNvSpPr>
            <a:spLocks noGrp="1"/>
          </p:cNvSpPr>
          <p:nvPr>
            <p:ph idx="1"/>
          </p:nvPr>
        </p:nvSpPr>
        <p:spPr>
          <a:xfrm>
            <a:off x="322263" y="1401763"/>
            <a:ext cx="9399587" cy="4616450"/>
          </a:xfrm>
        </p:spPr>
        <p:txBody>
          <a:bodyPr/>
          <a:lstStyle/>
          <a:p>
            <a:pPr>
              <a:defRPr/>
            </a:pPr>
            <a:r>
              <a:rPr lang="en-GB" b="1" dirty="0" smtClean="0">
                <a:cs typeface="Arial" pitchFamily="34" charset="0"/>
              </a:rPr>
              <a:t>LI main characteristics:</a:t>
            </a:r>
          </a:p>
          <a:p>
            <a:pPr>
              <a:buFontTx/>
              <a:buChar char="•"/>
              <a:defRPr/>
            </a:pPr>
            <a:r>
              <a:rPr lang="en-GB" sz="2200" b="1" dirty="0" smtClean="0">
                <a:solidFill>
                  <a:schemeClr val="tx1">
                    <a:lumMod val="60000"/>
                    <a:lumOff val="40000"/>
                  </a:schemeClr>
                </a:solidFill>
                <a:cs typeface="Arial" pitchFamily="34" charset="0"/>
              </a:rPr>
              <a:t>Coverage about equal to visible disc (instantaneous view).</a:t>
            </a:r>
          </a:p>
          <a:p>
            <a:pPr>
              <a:buFontTx/>
              <a:buChar char="•"/>
              <a:defRPr/>
            </a:pPr>
            <a:r>
              <a:rPr lang="en-GB" sz="2200" b="1" dirty="0" smtClean="0">
                <a:solidFill>
                  <a:schemeClr val="tx1">
                    <a:lumMod val="60000"/>
                    <a:lumOff val="40000"/>
                  </a:schemeClr>
                </a:solidFill>
                <a:cs typeface="Arial" pitchFamily="34" charset="0"/>
              </a:rPr>
              <a:t>Continuous measurements of triggered events / lightning triggered events.</a:t>
            </a:r>
          </a:p>
          <a:p>
            <a:pPr>
              <a:buFontTx/>
              <a:buChar char="•"/>
              <a:defRPr/>
            </a:pPr>
            <a:r>
              <a:rPr lang="en-GB" sz="2200" b="1" dirty="0" smtClean="0">
                <a:solidFill>
                  <a:schemeClr val="tx1">
                    <a:lumMod val="60000"/>
                    <a:lumOff val="40000"/>
                  </a:schemeClr>
                </a:solidFill>
                <a:cs typeface="Arial" pitchFamily="34" charset="0"/>
              </a:rPr>
              <a:t>Continuous measurements of background images, typically one every minute.</a:t>
            </a:r>
          </a:p>
          <a:p>
            <a:pPr>
              <a:buFontTx/>
              <a:buChar char="•"/>
              <a:defRPr/>
            </a:pPr>
            <a:r>
              <a:rPr lang="en-GB" sz="2200" b="1" dirty="0" smtClean="0">
                <a:solidFill>
                  <a:schemeClr val="tx1">
                    <a:lumMod val="60000"/>
                    <a:lumOff val="40000"/>
                  </a:schemeClr>
                </a:solidFill>
                <a:cs typeface="Arial" pitchFamily="34" charset="0"/>
              </a:rPr>
              <a:t>Data rate &lt;30 Mbps; Mass &lt; 110Kg; Power &lt; 320W.</a:t>
            </a:r>
          </a:p>
          <a:p>
            <a:pPr>
              <a:buFontTx/>
              <a:buChar char="•"/>
              <a:defRPr/>
            </a:pPr>
            <a:r>
              <a:rPr lang="en-GB" sz="2200" b="1" dirty="0" smtClean="0">
                <a:solidFill>
                  <a:schemeClr val="tx1">
                    <a:lumMod val="60000"/>
                    <a:lumOff val="40000"/>
                  </a:schemeClr>
                </a:solidFill>
                <a:cs typeface="Arial" pitchFamily="34" charset="0"/>
              </a:rPr>
              <a:t>Ground pixel size required &lt; 10 km at 45 degrees latitude</a:t>
            </a:r>
          </a:p>
          <a:p>
            <a:pPr>
              <a:buFontTx/>
              <a:buChar char="•"/>
              <a:defRPr/>
            </a:pPr>
            <a:r>
              <a:rPr lang="en-GB" sz="2200" b="1" dirty="0" smtClean="0">
                <a:solidFill>
                  <a:schemeClr val="tx1">
                    <a:lumMod val="60000"/>
                    <a:lumOff val="40000"/>
                  </a:schemeClr>
                </a:solidFill>
                <a:cs typeface="Arial" pitchFamily="34" charset="0"/>
              </a:rPr>
              <a:t>Measurements at 777.4 nm with 1.5-2.0 nm spectral </a:t>
            </a:r>
            <a:r>
              <a:rPr lang="en-GB" sz="2200" b="1" dirty="0" err="1" smtClean="0">
                <a:solidFill>
                  <a:schemeClr val="tx1">
                    <a:lumMod val="60000"/>
                    <a:lumOff val="40000"/>
                  </a:schemeClr>
                </a:solidFill>
                <a:cs typeface="Arial" pitchFamily="34" charset="0"/>
              </a:rPr>
              <a:t>bandpass</a:t>
            </a:r>
            <a:r>
              <a:rPr lang="en-GB" sz="2200" b="1" dirty="0" smtClean="0">
                <a:solidFill>
                  <a:schemeClr val="tx1">
                    <a:lumMod val="60000"/>
                    <a:lumOff val="40000"/>
                  </a:schemeClr>
                </a:solidFill>
                <a:cs typeface="Arial" pitchFamily="34" charset="0"/>
              </a:rPr>
              <a:t> filter.</a:t>
            </a:r>
          </a:p>
          <a:p>
            <a:pPr>
              <a:defRPr/>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pPr>
              <a:defRPr/>
            </a:pPr>
            <a:r>
              <a:rPr lang="en-GB" smtClean="0"/>
              <a:t>Slide: </a:t>
            </a:r>
            <a:fld id="{33175AB2-A5D3-4F3A-82D0-791D13F8FA9C}" type="slidenum">
              <a:rPr lang="en-GB" smtClean="0"/>
              <a:pPr>
                <a:defRPr/>
              </a:pPr>
              <a:t>10</a:t>
            </a:fld>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
          <p:cNvSpPr>
            <a:spLocks noGrp="1" noChangeArrowheads="1"/>
          </p:cNvSpPr>
          <p:nvPr>
            <p:ph type="title"/>
          </p:nvPr>
        </p:nvSpPr>
        <p:spPr/>
        <p:txBody>
          <a:bodyPr/>
          <a:lstStyle/>
          <a:p>
            <a:r>
              <a:rPr lang="en-US" smtClean="0"/>
              <a:t>Challenge for processing: “False Events” (noise)</a:t>
            </a:r>
          </a:p>
        </p:txBody>
      </p:sp>
      <p:sp>
        <p:nvSpPr>
          <p:cNvPr id="8196" name="Rectangle 17"/>
          <p:cNvSpPr>
            <a:spLocks noGrp="1" noChangeArrowheads="1"/>
          </p:cNvSpPr>
          <p:nvPr>
            <p:ph type="body" idx="1"/>
          </p:nvPr>
        </p:nvSpPr>
        <p:spPr>
          <a:xfrm>
            <a:off x="322263" y="2286000"/>
            <a:ext cx="4183062" cy="3897313"/>
          </a:xfrm>
        </p:spPr>
        <p:txBody>
          <a:bodyPr/>
          <a:lstStyle/>
          <a:p>
            <a:pPr>
              <a:buFontTx/>
              <a:buChar char="•"/>
              <a:defRPr/>
            </a:pPr>
            <a:r>
              <a:rPr lang="en-US" b="1" dirty="0" smtClean="0">
                <a:solidFill>
                  <a:schemeClr val="tx1">
                    <a:lumMod val="60000"/>
                    <a:lumOff val="40000"/>
                  </a:schemeClr>
                </a:solidFill>
              </a:rPr>
              <a:t>“Internal” noise: </a:t>
            </a:r>
          </a:p>
          <a:p>
            <a:pPr lvl="2">
              <a:buFontTx/>
              <a:buChar char="•"/>
              <a:defRPr/>
            </a:pPr>
            <a:r>
              <a:rPr lang="en-US" dirty="0" smtClean="0"/>
              <a:t>Electronic noise</a:t>
            </a:r>
          </a:p>
          <a:p>
            <a:pPr lvl="2">
              <a:buFontTx/>
              <a:buChar char="•"/>
              <a:defRPr/>
            </a:pPr>
            <a:r>
              <a:rPr lang="en-US" dirty="0" smtClean="0"/>
              <a:t>Thermo-mechanical noise</a:t>
            </a:r>
          </a:p>
          <a:p>
            <a:pPr lvl="2">
              <a:buFontTx/>
              <a:buChar char="•"/>
              <a:defRPr/>
            </a:pPr>
            <a:r>
              <a:rPr lang="en-US" dirty="0" smtClean="0"/>
              <a:t>Stray light noise</a:t>
            </a:r>
          </a:p>
          <a:p>
            <a:pPr lvl="2">
              <a:buFontTx/>
              <a:buChar char="•"/>
              <a:defRPr/>
            </a:pPr>
            <a:r>
              <a:rPr lang="en-US" dirty="0" smtClean="0"/>
              <a:t>Ghost noise?</a:t>
            </a:r>
          </a:p>
        </p:txBody>
      </p:sp>
      <p:cxnSp>
        <p:nvCxnSpPr>
          <p:cNvPr id="17412" name="Straight Connector 28"/>
          <p:cNvCxnSpPr>
            <a:cxnSpLocks noChangeShapeType="1"/>
          </p:cNvCxnSpPr>
          <p:nvPr/>
        </p:nvCxnSpPr>
        <p:spPr bwMode="auto">
          <a:xfrm rot="5400000">
            <a:off x="2769394" y="3902869"/>
            <a:ext cx="204788" cy="0"/>
          </a:xfrm>
          <a:prstGeom prst="line">
            <a:avLst/>
          </a:prstGeom>
          <a:noFill/>
          <a:ln w="9525" algn="ctr">
            <a:noFill/>
            <a:round/>
            <a:headEnd/>
            <a:tailEnd/>
          </a:ln>
        </p:spPr>
      </p:cxnSp>
      <p:sp>
        <p:nvSpPr>
          <p:cNvPr id="11" name="Rectangle 17"/>
          <p:cNvSpPr txBox="1">
            <a:spLocks noChangeArrowheads="1"/>
          </p:cNvSpPr>
          <p:nvPr/>
        </p:nvSpPr>
        <p:spPr bwMode="auto">
          <a:xfrm>
            <a:off x="4902200" y="2225675"/>
            <a:ext cx="4646613" cy="411797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solidFill>
                  <a:schemeClr val="tx1">
                    <a:lumMod val="60000"/>
                    <a:lumOff val="40000"/>
                  </a:schemeClr>
                </a:solidFill>
                <a:latin typeface="+mn-lt"/>
              </a:rPr>
              <a:t>“External” noise:</a:t>
            </a:r>
          </a:p>
          <a:p>
            <a:pPr marL="1257300" lvl="2" indent="-342900" eaLnBrk="0" hangingPunct="0">
              <a:spcBef>
                <a:spcPct val="20000"/>
              </a:spcBef>
              <a:buFontTx/>
              <a:buChar char="•"/>
              <a:defRPr/>
            </a:pPr>
            <a:r>
              <a:rPr lang="en-US" sz="2400" b="0" kern="0" dirty="0">
                <a:solidFill>
                  <a:schemeClr val="tx2"/>
                </a:solidFill>
                <a:latin typeface="+mn-lt"/>
              </a:rPr>
              <a:t>Cloud radiation (background in general)</a:t>
            </a:r>
          </a:p>
          <a:p>
            <a:pPr marL="1257300" lvl="2" indent="-342900" eaLnBrk="0" hangingPunct="0">
              <a:spcBef>
                <a:spcPct val="20000"/>
              </a:spcBef>
              <a:buFontTx/>
              <a:buChar char="•"/>
              <a:defRPr/>
            </a:pPr>
            <a:r>
              <a:rPr lang="en-US" sz="2400" b="0" kern="0" dirty="0">
                <a:solidFill>
                  <a:schemeClr val="tx2"/>
                </a:solidFill>
                <a:latin typeface="+mn-lt"/>
              </a:rPr>
              <a:t>Sun glint</a:t>
            </a:r>
          </a:p>
          <a:p>
            <a:pPr marL="1257300" lvl="2" indent="-342900" eaLnBrk="0" hangingPunct="0">
              <a:spcBef>
                <a:spcPct val="20000"/>
              </a:spcBef>
              <a:buFontTx/>
              <a:buChar char="•"/>
              <a:defRPr/>
            </a:pPr>
            <a:r>
              <a:rPr lang="en-US" sz="2400" b="0" kern="0" dirty="0">
                <a:solidFill>
                  <a:schemeClr val="tx2"/>
                </a:solidFill>
                <a:latin typeface="+mn-lt"/>
              </a:rPr>
              <a:t>Particles flux</a:t>
            </a:r>
          </a:p>
          <a:p>
            <a:pPr marL="1257300" lvl="2" indent="-342900" eaLnBrk="0" hangingPunct="0">
              <a:spcBef>
                <a:spcPct val="20000"/>
              </a:spcBef>
              <a:buFontTx/>
              <a:buChar char="•"/>
              <a:defRPr/>
            </a:pPr>
            <a:r>
              <a:rPr lang="en-US" sz="2400" b="0" kern="0" dirty="0">
                <a:solidFill>
                  <a:schemeClr val="tx2"/>
                </a:solidFill>
                <a:latin typeface="+mn-lt"/>
              </a:rPr>
              <a:t>Jitter (spacecraft motion)</a:t>
            </a:r>
          </a:p>
          <a:p>
            <a:pPr marL="342900" indent="-342900" eaLnBrk="0" hangingPunct="0">
              <a:spcBef>
                <a:spcPct val="20000"/>
              </a:spcBef>
              <a:buFontTx/>
              <a:buChar char="•"/>
              <a:defRPr/>
            </a:pPr>
            <a:endParaRPr lang="en-US" sz="2400" b="0" kern="0" dirty="0">
              <a:solidFill>
                <a:schemeClr val="tx2"/>
              </a:solidFill>
              <a:latin typeface="+mn-lt"/>
            </a:endParaRPr>
          </a:p>
        </p:txBody>
      </p:sp>
      <p:sp>
        <p:nvSpPr>
          <p:cNvPr id="16" name="TextBox 15"/>
          <p:cNvSpPr txBox="1"/>
          <p:nvPr/>
        </p:nvSpPr>
        <p:spPr>
          <a:xfrm>
            <a:off x="1079500" y="5741988"/>
            <a:ext cx="7389813" cy="831850"/>
          </a:xfrm>
          <a:prstGeom prst="rect">
            <a:avLst/>
          </a:prstGeom>
          <a:solidFill>
            <a:srgbClr val="A2DADE"/>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2"/>
                </a:solidFill>
              </a:rPr>
              <a:t>Rough order of severity (based on GLM analysis): </a:t>
            </a:r>
          </a:p>
          <a:p>
            <a:pPr algn="ctr">
              <a:defRPr/>
            </a:pPr>
            <a:endParaRPr lang="en-GB" sz="1600" dirty="0">
              <a:solidFill>
                <a:schemeClr val="tx2"/>
              </a:solidFill>
            </a:endParaRPr>
          </a:p>
          <a:p>
            <a:pPr algn="ctr">
              <a:defRPr/>
            </a:pPr>
            <a:r>
              <a:rPr lang="en-GB" sz="1600" dirty="0">
                <a:solidFill>
                  <a:schemeClr val="tx2"/>
                </a:solidFill>
              </a:rPr>
              <a:t>Spacecraft motion, Photon/electronics noise, Sun glint, Radiation </a:t>
            </a:r>
          </a:p>
        </p:txBody>
      </p:sp>
      <p:sp>
        <p:nvSpPr>
          <p:cNvPr id="17" name="Rectangle 17"/>
          <p:cNvSpPr txBox="1">
            <a:spLocks noChangeArrowheads="1"/>
          </p:cNvSpPr>
          <p:nvPr/>
        </p:nvSpPr>
        <p:spPr bwMode="auto">
          <a:xfrm>
            <a:off x="1214438" y="1276350"/>
            <a:ext cx="7315200" cy="97155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kern="0" dirty="0">
                <a:solidFill>
                  <a:schemeClr val="tx2"/>
                </a:solidFill>
                <a:latin typeface="+mn-lt"/>
              </a:rPr>
              <a:t>Noise can be (instrument) internal or external depending on the mechanism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linds(horizontal)">
                                      <p:cBhvr>
                                        <p:cTn id="7" dur="500"/>
                                        <p:tgtEl>
                                          <p:spTgt spid="819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6">
                                            <p:txEl>
                                              <p:pRg st="1" end="1"/>
                                            </p:txEl>
                                          </p:spTgt>
                                        </p:tgtEl>
                                        <p:attrNameLst>
                                          <p:attrName>style.visibility</p:attrName>
                                        </p:attrNameLst>
                                      </p:cBhvr>
                                      <p:to>
                                        <p:strVal val="visible"/>
                                      </p:to>
                                    </p:set>
                                    <p:animEffect transition="in" filter="blinds(horizontal)">
                                      <p:cBhvr>
                                        <p:cTn id="10" dur="500"/>
                                        <p:tgtEl>
                                          <p:spTgt spid="819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animEffect transition="in" filter="blinds(horizontal)">
                                      <p:cBhvr>
                                        <p:cTn id="13" dur="500"/>
                                        <p:tgtEl>
                                          <p:spTgt spid="819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196">
                                            <p:txEl>
                                              <p:pRg st="3" end="3"/>
                                            </p:txEl>
                                          </p:spTgt>
                                        </p:tgtEl>
                                        <p:attrNameLst>
                                          <p:attrName>style.visibility</p:attrName>
                                        </p:attrNameLst>
                                      </p:cBhvr>
                                      <p:to>
                                        <p:strVal val="visible"/>
                                      </p:to>
                                    </p:set>
                                    <p:animEffect transition="in" filter="blinds(horizontal)">
                                      <p:cBhvr>
                                        <p:cTn id="16" dur="500"/>
                                        <p:tgtEl>
                                          <p:spTgt spid="8196">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animEffect transition="in" filter="blinds(horizontal)">
                                      <p:cBhvr>
                                        <p:cTn id="19" dur="500"/>
                                        <p:tgtEl>
                                          <p:spTgt spid="819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blinds(horizontal)">
                                      <p:cBhvr>
                                        <p:cTn id="2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11" grpId="0"/>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Looking at jitter, when only amplitude is considered</a:t>
            </a:r>
          </a:p>
        </p:txBody>
      </p:sp>
      <p:sp>
        <p:nvSpPr>
          <p:cNvPr id="4" name="Slide Number Placeholder 3"/>
          <p:cNvSpPr>
            <a:spLocks noGrp="1"/>
          </p:cNvSpPr>
          <p:nvPr>
            <p:ph type="sldNum" sz="quarter" idx="10"/>
          </p:nvPr>
        </p:nvSpPr>
        <p:spPr/>
        <p:txBody>
          <a:bodyPr/>
          <a:lstStyle/>
          <a:p>
            <a:pPr>
              <a:defRPr/>
            </a:pPr>
            <a:r>
              <a:rPr lang="en-GB" smtClean="0"/>
              <a:t>Slide: </a:t>
            </a:r>
            <a:fld id="{AF8DE2F5-6CE5-4C1F-BFC8-EEF49C976578}" type="slidenum">
              <a:rPr lang="en-GB" smtClean="0"/>
              <a:pPr>
                <a:defRPr/>
              </a:pPr>
              <a:t>12</a:t>
            </a:fld>
            <a:endParaRPr lang="en-GB"/>
          </a:p>
        </p:txBody>
      </p:sp>
      <p:sp>
        <p:nvSpPr>
          <p:cNvPr id="18436" name="TextBox 4"/>
          <p:cNvSpPr txBox="1">
            <a:spLocks noChangeArrowheads="1"/>
          </p:cNvSpPr>
          <p:nvPr/>
        </p:nvSpPr>
        <p:spPr bwMode="auto">
          <a:xfrm>
            <a:off x="1304925" y="1524000"/>
            <a:ext cx="2924175" cy="830263"/>
          </a:xfrm>
          <a:prstGeom prst="rect">
            <a:avLst/>
          </a:prstGeom>
          <a:noFill/>
          <a:ln w="9525">
            <a:noFill/>
            <a:miter lim="800000"/>
            <a:headEnd/>
            <a:tailEnd/>
          </a:ln>
        </p:spPr>
        <p:txBody>
          <a:bodyPr>
            <a:spAutoFit/>
          </a:bodyPr>
          <a:lstStyle/>
          <a:p>
            <a:pPr algn="ctr"/>
            <a:r>
              <a:rPr lang="en-GB" sz="1600">
                <a:solidFill>
                  <a:schemeClr val="tx1"/>
                </a:solidFill>
              </a:rPr>
              <a:t>Assumption of a homogeneous energy distribution in the pixel</a:t>
            </a:r>
          </a:p>
        </p:txBody>
      </p:sp>
      <p:sp>
        <p:nvSpPr>
          <p:cNvPr id="18437" name="TextBox 16"/>
          <p:cNvSpPr txBox="1">
            <a:spLocks noChangeArrowheads="1"/>
          </p:cNvSpPr>
          <p:nvPr/>
        </p:nvSpPr>
        <p:spPr bwMode="auto">
          <a:xfrm>
            <a:off x="5676900" y="1409700"/>
            <a:ext cx="3352800" cy="1323975"/>
          </a:xfrm>
          <a:prstGeom prst="rect">
            <a:avLst/>
          </a:prstGeom>
          <a:noFill/>
          <a:ln w="9525">
            <a:noFill/>
            <a:miter lim="800000"/>
            <a:headEnd/>
            <a:tailEnd/>
          </a:ln>
        </p:spPr>
        <p:txBody>
          <a:bodyPr>
            <a:spAutoFit/>
          </a:bodyPr>
          <a:lstStyle/>
          <a:p>
            <a:pPr algn="ctr"/>
            <a:r>
              <a:rPr lang="en-GB" sz="1600">
                <a:solidFill>
                  <a:schemeClr val="tx1"/>
                </a:solidFill>
              </a:rPr>
              <a:t>In </a:t>
            </a:r>
            <a:r>
              <a:rPr lang="en-GB" sz="1600" u="sng">
                <a:solidFill>
                  <a:schemeClr val="tx1"/>
                </a:solidFill>
              </a:rPr>
              <a:t>real life</a:t>
            </a:r>
            <a:r>
              <a:rPr lang="en-GB" sz="1600">
                <a:solidFill>
                  <a:schemeClr val="tx1"/>
                </a:solidFill>
              </a:rPr>
              <a:t> the pixel is integrating over a scene where the jitter movement could be catching a high intensity edge (or not) </a:t>
            </a:r>
          </a:p>
        </p:txBody>
      </p:sp>
      <p:grpSp>
        <p:nvGrpSpPr>
          <p:cNvPr id="18438" name="Group 32"/>
          <p:cNvGrpSpPr>
            <a:grpSpLocks noChangeAspect="1"/>
          </p:cNvGrpSpPr>
          <p:nvPr/>
        </p:nvGrpSpPr>
        <p:grpSpPr bwMode="auto">
          <a:xfrm>
            <a:off x="571500" y="2895600"/>
            <a:ext cx="4222750" cy="3751263"/>
            <a:chOff x="885825" y="2895600"/>
            <a:chExt cx="3838575" cy="3409950"/>
          </a:xfrm>
        </p:grpSpPr>
        <p:grpSp>
          <p:nvGrpSpPr>
            <p:cNvPr id="18456" name="Group 32"/>
            <p:cNvGrpSpPr>
              <a:grpSpLocks/>
            </p:cNvGrpSpPr>
            <p:nvPr/>
          </p:nvGrpSpPr>
          <p:grpSpPr bwMode="auto">
            <a:xfrm>
              <a:off x="1333500" y="4152900"/>
              <a:ext cx="2803525" cy="1403350"/>
              <a:chOff x="1333500" y="4152900"/>
              <a:chExt cx="2803525" cy="1403350"/>
            </a:xfrm>
          </p:grpSpPr>
          <p:sp>
            <p:nvSpPr>
              <p:cNvPr id="6" name="Rectangle 5"/>
              <p:cNvSpPr/>
              <p:nvPr/>
            </p:nvSpPr>
            <p:spPr bwMode="auto">
              <a:xfrm>
                <a:off x="2732959" y="4152505"/>
                <a:ext cx="1404111" cy="1404096"/>
              </a:xfrm>
              <a:prstGeom prst="rect">
                <a:avLst/>
              </a:prstGeom>
              <a:solidFill>
                <a:schemeClr val="accent4">
                  <a:lumMod val="25000"/>
                  <a:lumOff val="75000"/>
                </a:schemeClr>
              </a:solidFill>
              <a:ln w="19050" cap="flat" cmpd="sng" algn="ctr">
                <a:solidFill>
                  <a:schemeClr val="tx1"/>
                </a:solidFill>
                <a:prstDash val="solid"/>
                <a:round/>
                <a:headEnd type="none" w="med" len="med"/>
                <a:tailEnd type="none" w="med" len="med"/>
              </a:ln>
              <a:effectLst/>
            </p:spPr>
            <p:txBody>
              <a:bodyPr lIns="36000" tIns="36000" rIns="36000" bIns="36000"/>
              <a:lstStyle/>
              <a:p>
                <a:pPr>
                  <a:defRPr/>
                </a:pPr>
                <a:endParaRPr lang="en-GB"/>
              </a:p>
            </p:txBody>
          </p:sp>
          <p:sp>
            <p:nvSpPr>
              <p:cNvPr id="7" name="Rectangle 6"/>
              <p:cNvSpPr/>
              <p:nvPr/>
            </p:nvSpPr>
            <p:spPr bwMode="auto">
              <a:xfrm>
                <a:off x="1333177" y="4419471"/>
                <a:ext cx="1404111" cy="1137131"/>
              </a:xfrm>
              <a:prstGeom prst="rect">
                <a:avLst/>
              </a:prstGeom>
              <a:solidFill>
                <a:schemeClr val="accent4">
                  <a:lumMod val="10000"/>
                  <a:lumOff val="90000"/>
                </a:schemeClr>
              </a:solidFill>
              <a:ln w="19050" cap="flat" cmpd="sng" algn="ctr">
                <a:solidFill>
                  <a:schemeClr val="tx1"/>
                </a:solidFill>
                <a:prstDash val="solid"/>
                <a:round/>
                <a:headEnd type="none" w="med" len="med"/>
                <a:tailEnd type="none" w="med" len="med"/>
              </a:ln>
              <a:effectLst/>
            </p:spPr>
            <p:txBody>
              <a:bodyPr lIns="36000" tIns="36000" rIns="36000" bIns="36000"/>
              <a:lstStyle/>
              <a:p>
                <a:pPr>
                  <a:defRPr/>
                </a:pPr>
                <a:endParaRPr lang="en-GB"/>
              </a:p>
            </p:txBody>
          </p:sp>
        </p:grpSp>
        <p:grpSp>
          <p:nvGrpSpPr>
            <p:cNvPr id="18457" name="Group 24"/>
            <p:cNvGrpSpPr>
              <a:grpSpLocks/>
            </p:cNvGrpSpPr>
            <p:nvPr/>
          </p:nvGrpSpPr>
          <p:grpSpPr bwMode="auto">
            <a:xfrm>
              <a:off x="885825" y="2895600"/>
              <a:ext cx="3838575" cy="3409950"/>
              <a:chOff x="885825" y="2895600"/>
              <a:chExt cx="3838577" cy="3409950"/>
            </a:xfrm>
          </p:grpSpPr>
          <p:cxnSp>
            <p:nvCxnSpPr>
              <p:cNvPr id="9" name="Straight Arrow Connector 8"/>
              <p:cNvCxnSpPr/>
              <p:nvPr/>
            </p:nvCxnSpPr>
            <p:spPr bwMode="auto">
              <a:xfrm rot="16200000" flipH="1">
                <a:off x="170794" y="4399990"/>
                <a:ext cx="2287249" cy="20203"/>
              </a:xfrm>
              <a:prstGeom prst="straightConnector1">
                <a:avLst/>
              </a:prstGeom>
              <a:ln>
                <a:headEnd type="triangle" w="med" len="med"/>
                <a:tailEnd type="none" w="med" len="med"/>
              </a:ln>
            </p:spPr>
            <p:style>
              <a:lnRef idx="2">
                <a:schemeClr val="accent4"/>
              </a:lnRef>
              <a:fillRef idx="0">
                <a:schemeClr val="accent4"/>
              </a:fillRef>
              <a:effectRef idx="1">
                <a:schemeClr val="accent4"/>
              </a:effectRef>
              <a:fontRef idx="minor">
                <a:schemeClr val="tx1"/>
              </a:fontRef>
            </p:style>
          </p:cxnSp>
          <p:sp>
            <p:nvSpPr>
              <p:cNvPr id="18459" name="TextBox 11"/>
              <p:cNvSpPr txBox="1">
                <a:spLocks noChangeArrowheads="1"/>
              </p:cNvSpPr>
              <p:nvPr/>
            </p:nvSpPr>
            <p:spPr bwMode="auto">
              <a:xfrm>
                <a:off x="885825" y="2895600"/>
                <a:ext cx="811441" cy="307777"/>
              </a:xfrm>
              <a:prstGeom prst="rect">
                <a:avLst/>
              </a:prstGeom>
              <a:noFill/>
              <a:ln w="9525">
                <a:noFill/>
                <a:miter lim="800000"/>
                <a:headEnd/>
                <a:tailEnd/>
              </a:ln>
            </p:spPr>
            <p:txBody>
              <a:bodyPr wrap="none">
                <a:spAutoFit/>
              </a:bodyPr>
              <a:lstStyle/>
              <a:p>
                <a:r>
                  <a:rPr lang="en-GB" sz="1400">
                    <a:solidFill>
                      <a:schemeClr val="tx1"/>
                    </a:solidFill>
                  </a:rPr>
                  <a:t>Energy</a:t>
                </a:r>
              </a:p>
            </p:txBody>
          </p:sp>
          <p:cxnSp>
            <p:nvCxnSpPr>
              <p:cNvPr id="13" name="Straight Arrow Connector 12"/>
              <p:cNvCxnSpPr/>
              <p:nvPr/>
            </p:nvCxnSpPr>
            <p:spPr bwMode="auto">
              <a:xfrm rot="10800000">
                <a:off x="1333178" y="5533513"/>
                <a:ext cx="3391224" cy="20203"/>
              </a:xfrm>
              <a:prstGeom prst="straightConnector1">
                <a:avLst/>
              </a:prstGeom>
              <a:ln>
                <a:headEnd type="triangle" w="med" len="med"/>
                <a:tailEnd type="none" w="med" len="med"/>
              </a:ln>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2885926" y="4334331"/>
                <a:ext cx="1142915" cy="577224"/>
              </a:xfrm>
              <a:prstGeom prst="rect">
                <a:avLst/>
              </a:prstGeom>
              <a:noFill/>
            </p:spPr>
            <p:txBody>
              <a:bodyPr>
                <a:spAutoFit/>
              </a:bodyPr>
              <a:lstStyle/>
              <a:p>
                <a:pPr algn="ctr">
                  <a:defRPr/>
                </a:pPr>
                <a:r>
                  <a:rPr lang="en-GB" sz="1050" dirty="0">
                    <a:solidFill>
                      <a:schemeClr val="tx1"/>
                    </a:solidFill>
                  </a:rPr>
                  <a:t>Integrated energy over pixel #2</a:t>
                </a:r>
              </a:p>
            </p:txBody>
          </p:sp>
          <p:sp>
            <p:nvSpPr>
              <p:cNvPr id="19" name="TextBox 18"/>
              <p:cNvSpPr txBox="1"/>
              <p:nvPr/>
            </p:nvSpPr>
            <p:spPr>
              <a:xfrm>
                <a:off x="1447181" y="4601296"/>
                <a:ext cx="1142915" cy="577224"/>
              </a:xfrm>
              <a:prstGeom prst="rect">
                <a:avLst/>
              </a:prstGeom>
              <a:noFill/>
            </p:spPr>
            <p:txBody>
              <a:bodyPr>
                <a:spAutoFit/>
              </a:bodyPr>
              <a:lstStyle/>
              <a:p>
                <a:pPr algn="ctr">
                  <a:defRPr/>
                </a:pPr>
                <a:r>
                  <a:rPr lang="en-GB" sz="1050" dirty="0">
                    <a:solidFill>
                      <a:schemeClr val="tx1"/>
                    </a:solidFill>
                  </a:rPr>
                  <a:t>Integrated energy over pixel #1</a:t>
                </a:r>
              </a:p>
            </p:txBody>
          </p:sp>
          <p:cxnSp>
            <p:nvCxnSpPr>
              <p:cNvPr id="21" name="Straight Connector 20"/>
              <p:cNvCxnSpPr/>
              <p:nvPr/>
            </p:nvCxnSpPr>
            <p:spPr bwMode="auto">
              <a:xfrm rot="16200000" flipH="1">
                <a:off x="1515021" y="4752818"/>
                <a:ext cx="3095363" cy="10101"/>
              </a:xfrm>
              <a:prstGeom prst="line">
                <a:avLst/>
              </a:prstGeom>
              <a:ln>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grpSp>
        <p:nvGrpSpPr>
          <p:cNvPr id="18439" name="Group 33"/>
          <p:cNvGrpSpPr>
            <a:grpSpLocks noChangeAspect="1"/>
          </p:cNvGrpSpPr>
          <p:nvPr/>
        </p:nvGrpSpPr>
        <p:grpSpPr bwMode="auto">
          <a:xfrm>
            <a:off x="5181600" y="2914650"/>
            <a:ext cx="4222750" cy="3751263"/>
            <a:chOff x="5095875" y="2914650"/>
            <a:chExt cx="3838575" cy="3409950"/>
          </a:xfrm>
        </p:grpSpPr>
        <p:grpSp>
          <p:nvGrpSpPr>
            <p:cNvPr id="18445" name="Group 33"/>
            <p:cNvGrpSpPr>
              <a:grpSpLocks/>
            </p:cNvGrpSpPr>
            <p:nvPr/>
          </p:nvGrpSpPr>
          <p:grpSpPr bwMode="auto">
            <a:xfrm>
              <a:off x="5543550" y="4162425"/>
              <a:ext cx="2803525" cy="1403350"/>
              <a:chOff x="1333500" y="4152900"/>
              <a:chExt cx="2803525" cy="1403350"/>
            </a:xfrm>
          </p:grpSpPr>
          <p:sp>
            <p:nvSpPr>
              <p:cNvPr id="35" name="Rectangle 34"/>
              <p:cNvSpPr/>
              <p:nvPr/>
            </p:nvSpPr>
            <p:spPr bwMode="auto">
              <a:xfrm>
                <a:off x="2732959" y="4153372"/>
                <a:ext cx="1404111" cy="1402654"/>
              </a:xfrm>
              <a:prstGeom prst="rect">
                <a:avLst/>
              </a:prstGeom>
              <a:solidFill>
                <a:schemeClr val="accent3">
                  <a:lumMod val="85000"/>
                </a:schemeClr>
              </a:solidFill>
              <a:ln w="19050" cap="flat" cmpd="sng" algn="ctr">
                <a:solidFill>
                  <a:schemeClr val="tx1"/>
                </a:solidFill>
                <a:prstDash val="solid"/>
                <a:round/>
                <a:headEnd type="none" w="med" len="med"/>
                <a:tailEnd type="none" w="med" len="med"/>
              </a:ln>
              <a:effectLst/>
            </p:spPr>
            <p:txBody>
              <a:bodyPr lIns="36000" tIns="36000" rIns="36000" bIns="36000"/>
              <a:lstStyle/>
              <a:p>
                <a:pPr>
                  <a:defRPr/>
                </a:pPr>
                <a:endParaRPr lang="en-GB"/>
              </a:p>
            </p:txBody>
          </p:sp>
          <p:sp>
            <p:nvSpPr>
              <p:cNvPr id="36" name="Rectangle 35"/>
              <p:cNvSpPr/>
              <p:nvPr/>
            </p:nvSpPr>
            <p:spPr bwMode="auto">
              <a:xfrm>
                <a:off x="1333177" y="4420337"/>
                <a:ext cx="1404111" cy="1135688"/>
              </a:xfrm>
              <a:prstGeom prst="rect">
                <a:avLst/>
              </a:prstGeom>
              <a:solidFill>
                <a:schemeClr val="accent3">
                  <a:lumMod val="95000"/>
                </a:schemeClr>
              </a:solidFill>
              <a:ln w="19050" cap="flat" cmpd="sng" algn="ctr">
                <a:solidFill>
                  <a:schemeClr val="tx1"/>
                </a:solidFill>
                <a:prstDash val="solid"/>
                <a:round/>
                <a:headEnd type="none" w="med" len="med"/>
                <a:tailEnd type="none" w="med" len="med"/>
              </a:ln>
              <a:effectLst/>
            </p:spPr>
            <p:txBody>
              <a:bodyPr lIns="36000" tIns="36000" rIns="36000" bIns="36000"/>
              <a:lstStyle/>
              <a:p>
                <a:pPr>
                  <a:defRPr/>
                </a:pPr>
                <a:endParaRPr lang="en-GB"/>
              </a:p>
            </p:txBody>
          </p:sp>
        </p:grpSp>
        <p:grpSp>
          <p:nvGrpSpPr>
            <p:cNvPr id="18446" name="Group 25"/>
            <p:cNvGrpSpPr>
              <a:grpSpLocks/>
            </p:cNvGrpSpPr>
            <p:nvPr/>
          </p:nvGrpSpPr>
          <p:grpSpPr bwMode="auto">
            <a:xfrm>
              <a:off x="5095875" y="2914650"/>
              <a:ext cx="3838575" cy="3409950"/>
              <a:chOff x="885825" y="2895600"/>
              <a:chExt cx="3838577" cy="3409950"/>
            </a:xfrm>
          </p:grpSpPr>
          <p:cxnSp>
            <p:nvCxnSpPr>
              <p:cNvPr id="27" name="Straight Arrow Connector 26"/>
              <p:cNvCxnSpPr/>
              <p:nvPr/>
            </p:nvCxnSpPr>
            <p:spPr bwMode="auto">
              <a:xfrm rot="16200000" flipH="1">
                <a:off x="170794" y="4399990"/>
                <a:ext cx="2287249" cy="20203"/>
              </a:xfrm>
              <a:prstGeom prst="straightConnector1">
                <a:avLst/>
              </a:prstGeom>
              <a:ln>
                <a:headEnd type="triangle" w="med" len="med"/>
                <a:tailEnd type="none" w="med" len="med"/>
              </a:ln>
            </p:spPr>
            <p:style>
              <a:lnRef idx="2">
                <a:schemeClr val="accent4"/>
              </a:lnRef>
              <a:fillRef idx="0">
                <a:schemeClr val="accent4"/>
              </a:fillRef>
              <a:effectRef idx="1">
                <a:schemeClr val="accent4"/>
              </a:effectRef>
              <a:fontRef idx="minor">
                <a:schemeClr val="tx1"/>
              </a:fontRef>
            </p:style>
          </p:cxnSp>
          <p:sp>
            <p:nvSpPr>
              <p:cNvPr id="18449" name="TextBox 27"/>
              <p:cNvSpPr txBox="1">
                <a:spLocks noChangeArrowheads="1"/>
              </p:cNvSpPr>
              <p:nvPr/>
            </p:nvSpPr>
            <p:spPr bwMode="auto">
              <a:xfrm>
                <a:off x="885825" y="2895600"/>
                <a:ext cx="811441" cy="307777"/>
              </a:xfrm>
              <a:prstGeom prst="rect">
                <a:avLst/>
              </a:prstGeom>
              <a:noFill/>
              <a:ln w="9525">
                <a:noFill/>
                <a:miter lim="800000"/>
                <a:headEnd/>
                <a:tailEnd/>
              </a:ln>
            </p:spPr>
            <p:txBody>
              <a:bodyPr wrap="none">
                <a:spAutoFit/>
              </a:bodyPr>
              <a:lstStyle/>
              <a:p>
                <a:r>
                  <a:rPr lang="en-GB" sz="1400">
                    <a:solidFill>
                      <a:schemeClr val="tx1"/>
                    </a:solidFill>
                  </a:rPr>
                  <a:t>Energy</a:t>
                </a:r>
              </a:p>
            </p:txBody>
          </p:sp>
          <p:cxnSp>
            <p:nvCxnSpPr>
              <p:cNvPr id="29" name="Straight Arrow Connector 28"/>
              <p:cNvCxnSpPr/>
              <p:nvPr/>
            </p:nvCxnSpPr>
            <p:spPr bwMode="auto">
              <a:xfrm rot="10800000">
                <a:off x="1333178" y="5533513"/>
                <a:ext cx="3391224" cy="20203"/>
              </a:xfrm>
              <a:prstGeom prst="straightConnector1">
                <a:avLst/>
              </a:prstGeom>
              <a:ln>
                <a:headEnd type="triangle" w="med" len="med"/>
                <a:tailEnd type="none" w="med" len="med"/>
              </a:ln>
            </p:spPr>
            <p:style>
              <a:lnRef idx="2">
                <a:schemeClr val="accent4"/>
              </a:lnRef>
              <a:fillRef idx="0">
                <a:schemeClr val="accent4"/>
              </a:fillRef>
              <a:effectRef idx="1">
                <a:schemeClr val="accent4"/>
              </a:effectRef>
              <a:fontRef idx="minor">
                <a:schemeClr val="tx1"/>
              </a:fontRef>
            </p:style>
          </p:cxnSp>
          <p:sp>
            <p:nvSpPr>
              <p:cNvPr id="30" name="TextBox 29"/>
              <p:cNvSpPr txBox="1"/>
              <p:nvPr/>
            </p:nvSpPr>
            <p:spPr>
              <a:xfrm>
                <a:off x="2885926" y="4334331"/>
                <a:ext cx="1142915" cy="577224"/>
              </a:xfrm>
              <a:prstGeom prst="rect">
                <a:avLst/>
              </a:prstGeom>
              <a:noFill/>
            </p:spPr>
            <p:txBody>
              <a:bodyPr>
                <a:spAutoFit/>
              </a:bodyPr>
              <a:lstStyle/>
              <a:p>
                <a:pPr algn="ctr">
                  <a:defRPr/>
                </a:pPr>
                <a:r>
                  <a:rPr lang="en-GB" sz="1050" dirty="0">
                    <a:solidFill>
                      <a:schemeClr val="tx1"/>
                    </a:solidFill>
                  </a:rPr>
                  <a:t>Integrated energy over pixel #2</a:t>
                </a:r>
              </a:p>
            </p:txBody>
          </p:sp>
          <p:sp>
            <p:nvSpPr>
              <p:cNvPr id="31" name="TextBox 30"/>
              <p:cNvSpPr txBox="1"/>
              <p:nvPr/>
            </p:nvSpPr>
            <p:spPr>
              <a:xfrm>
                <a:off x="1447181" y="4601296"/>
                <a:ext cx="1142915" cy="577224"/>
              </a:xfrm>
              <a:prstGeom prst="rect">
                <a:avLst/>
              </a:prstGeom>
              <a:noFill/>
            </p:spPr>
            <p:txBody>
              <a:bodyPr>
                <a:spAutoFit/>
              </a:bodyPr>
              <a:lstStyle/>
              <a:p>
                <a:pPr algn="ctr">
                  <a:defRPr/>
                </a:pPr>
                <a:r>
                  <a:rPr lang="en-GB" sz="1050" dirty="0">
                    <a:solidFill>
                      <a:schemeClr val="tx1"/>
                    </a:solidFill>
                  </a:rPr>
                  <a:t>Integrated energy over pixel #1</a:t>
                </a:r>
              </a:p>
            </p:txBody>
          </p:sp>
          <p:cxnSp>
            <p:nvCxnSpPr>
              <p:cNvPr id="32" name="Straight Connector 31"/>
              <p:cNvCxnSpPr/>
              <p:nvPr/>
            </p:nvCxnSpPr>
            <p:spPr bwMode="auto">
              <a:xfrm rot="16200000" flipH="1">
                <a:off x="1515021" y="4752818"/>
                <a:ext cx="3095363" cy="10101"/>
              </a:xfrm>
              <a:prstGeom prst="line">
                <a:avLst/>
              </a:prstGeom>
              <a:ln>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37" name="Freeform 36"/>
            <p:cNvSpPr/>
            <p:nvPr/>
          </p:nvSpPr>
          <p:spPr bwMode="auto">
            <a:xfrm>
              <a:off x="5534569" y="3686687"/>
              <a:ext cx="2799562" cy="818214"/>
            </a:xfrm>
            <a:custGeom>
              <a:avLst/>
              <a:gdLst>
                <a:gd name="connsiteX0" fmla="*/ 0 w 2800350"/>
                <a:gd name="connsiteY0" fmla="*/ 647700 h 819150"/>
                <a:gd name="connsiteX1" fmla="*/ 114300 w 2800350"/>
                <a:gd name="connsiteY1" fmla="*/ 657225 h 819150"/>
                <a:gd name="connsiteX2" fmla="*/ 171450 w 2800350"/>
                <a:gd name="connsiteY2" fmla="*/ 676275 h 819150"/>
                <a:gd name="connsiteX3" fmla="*/ 200025 w 2800350"/>
                <a:gd name="connsiteY3" fmla="*/ 685800 h 819150"/>
                <a:gd name="connsiteX4" fmla="*/ 238125 w 2800350"/>
                <a:gd name="connsiteY4" fmla="*/ 742950 h 819150"/>
                <a:gd name="connsiteX5" fmla="*/ 295275 w 2800350"/>
                <a:gd name="connsiteY5" fmla="*/ 771525 h 819150"/>
                <a:gd name="connsiteX6" fmla="*/ 323850 w 2800350"/>
                <a:gd name="connsiteY6" fmla="*/ 781050 h 819150"/>
                <a:gd name="connsiteX7" fmla="*/ 381000 w 2800350"/>
                <a:gd name="connsiteY7" fmla="*/ 819150 h 819150"/>
                <a:gd name="connsiteX8" fmla="*/ 495300 w 2800350"/>
                <a:gd name="connsiteY8" fmla="*/ 809625 h 819150"/>
                <a:gd name="connsiteX9" fmla="*/ 552450 w 2800350"/>
                <a:gd name="connsiteY9" fmla="*/ 800100 h 819150"/>
                <a:gd name="connsiteX10" fmla="*/ 609600 w 2800350"/>
                <a:gd name="connsiteY10" fmla="*/ 742950 h 819150"/>
                <a:gd name="connsiteX11" fmla="*/ 647700 w 2800350"/>
                <a:gd name="connsiteY11" fmla="*/ 723900 h 819150"/>
                <a:gd name="connsiteX12" fmla="*/ 733425 w 2800350"/>
                <a:gd name="connsiteY12" fmla="*/ 742950 h 819150"/>
                <a:gd name="connsiteX13" fmla="*/ 762000 w 2800350"/>
                <a:gd name="connsiteY13" fmla="*/ 762000 h 819150"/>
                <a:gd name="connsiteX14" fmla="*/ 790575 w 2800350"/>
                <a:gd name="connsiteY14" fmla="*/ 771525 h 819150"/>
                <a:gd name="connsiteX15" fmla="*/ 847725 w 2800350"/>
                <a:gd name="connsiteY15" fmla="*/ 762000 h 819150"/>
                <a:gd name="connsiteX16" fmla="*/ 866775 w 2800350"/>
                <a:gd name="connsiteY16" fmla="*/ 733425 h 819150"/>
                <a:gd name="connsiteX17" fmla="*/ 923925 w 2800350"/>
                <a:gd name="connsiteY17" fmla="*/ 723900 h 819150"/>
                <a:gd name="connsiteX18" fmla="*/ 1114425 w 2800350"/>
                <a:gd name="connsiteY18" fmla="*/ 733425 h 819150"/>
                <a:gd name="connsiteX19" fmla="*/ 1143000 w 2800350"/>
                <a:gd name="connsiteY19" fmla="*/ 752475 h 819150"/>
                <a:gd name="connsiteX20" fmla="*/ 1171575 w 2800350"/>
                <a:gd name="connsiteY20" fmla="*/ 762000 h 819150"/>
                <a:gd name="connsiteX21" fmla="*/ 1238250 w 2800350"/>
                <a:gd name="connsiteY21" fmla="*/ 752475 h 819150"/>
                <a:gd name="connsiteX22" fmla="*/ 1247775 w 2800350"/>
                <a:gd name="connsiteY22" fmla="*/ 723900 h 819150"/>
                <a:gd name="connsiteX23" fmla="*/ 1352550 w 2800350"/>
                <a:gd name="connsiteY23" fmla="*/ 733425 h 819150"/>
                <a:gd name="connsiteX24" fmla="*/ 1381125 w 2800350"/>
                <a:gd name="connsiteY24" fmla="*/ 762000 h 819150"/>
                <a:gd name="connsiteX25" fmla="*/ 1409700 w 2800350"/>
                <a:gd name="connsiteY25" fmla="*/ 752475 h 819150"/>
                <a:gd name="connsiteX26" fmla="*/ 1428750 w 2800350"/>
                <a:gd name="connsiteY26" fmla="*/ 581025 h 819150"/>
                <a:gd name="connsiteX27" fmla="*/ 1438275 w 2800350"/>
                <a:gd name="connsiteY27" fmla="*/ 400050 h 819150"/>
                <a:gd name="connsiteX28" fmla="*/ 1457325 w 2800350"/>
                <a:gd name="connsiteY28" fmla="*/ 342900 h 819150"/>
                <a:gd name="connsiteX29" fmla="*/ 1476375 w 2800350"/>
                <a:gd name="connsiteY29" fmla="*/ 133350 h 819150"/>
                <a:gd name="connsiteX30" fmla="*/ 1485900 w 2800350"/>
                <a:gd name="connsiteY30" fmla="*/ 104775 h 819150"/>
                <a:gd name="connsiteX31" fmla="*/ 1495425 w 2800350"/>
                <a:gd name="connsiteY31" fmla="*/ 66675 h 819150"/>
                <a:gd name="connsiteX32" fmla="*/ 1514475 w 2800350"/>
                <a:gd name="connsiteY32" fmla="*/ 38100 h 819150"/>
                <a:gd name="connsiteX33" fmla="*/ 1571625 w 2800350"/>
                <a:gd name="connsiteY33" fmla="*/ 0 h 819150"/>
                <a:gd name="connsiteX34" fmla="*/ 1609725 w 2800350"/>
                <a:gd name="connsiteY34" fmla="*/ 9525 h 819150"/>
                <a:gd name="connsiteX35" fmla="*/ 1638300 w 2800350"/>
                <a:gd name="connsiteY35" fmla="*/ 66675 h 819150"/>
                <a:gd name="connsiteX36" fmla="*/ 1666875 w 2800350"/>
                <a:gd name="connsiteY36" fmla="*/ 95250 h 819150"/>
                <a:gd name="connsiteX37" fmla="*/ 1676400 w 2800350"/>
                <a:gd name="connsiteY37" fmla="*/ 133350 h 819150"/>
                <a:gd name="connsiteX38" fmla="*/ 1685925 w 2800350"/>
                <a:gd name="connsiteY38" fmla="*/ 161925 h 819150"/>
                <a:gd name="connsiteX39" fmla="*/ 1695450 w 2800350"/>
                <a:gd name="connsiteY39" fmla="*/ 209550 h 819150"/>
                <a:gd name="connsiteX40" fmla="*/ 1762125 w 2800350"/>
                <a:gd name="connsiteY40" fmla="*/ 295275 h 819150"/>
                <a:gd name="connsiteX41" fmla="*/ 1790700 w 2800350"/>
                <a:gd name="connsiteY41" fmla="*/ 314325 h 819150"/>
                <a:gd name="connsiteX42" fmla="*/ 1819275 w 2800350"/>
                <a:gd name="connsiteY42" fmla="*/ 323850 h 819150"/>
                <a:gd name="connsiteX43" fmla="*/ 1914525 w 2800350"/>
                <a:gd name="connsiteY43" fmla="*/ 333375 h 819150"/>
                <a:gd name="connsiteX44" fmla="*/ 1971675 w 2800350"/>
                <a:gd name="connsiteY44" fmla="*/ 361950 h 819150"/>
                <a:gd name="connsiteX45" fmla="*/ 2000250 w 2800350"/>
                <a:gd name="connsiteY45" fmla="*/ 390525 h 819150"/>
                <a:gd name="connsiteX46" fmla="*/ 2057400 w 2800350"/>
                <a:gd name="connsiteY46" fmla="*/ 447675 h 819150"/>
                <a:gd name="connsiteX47" fmla="*/ 2066925 w 2800350"/>
                <a:gd name="connsiteY47" fmla="*/ 476250 h 819150"/>
                <a:gd name="connsiteX48" fmla="*/ 2114550 w 2800350"/>
                <a:gd name="connsiteY48" fmla="*/ 533400 h 819150"/>
                <a:gd name="connsiteX49" fmla="*/ 2171700 w 2800350"/>
                <a:gd name="connsiteY49" fmla="*/ 571500 h 819150"/>
                <a:gd name="connsiteX50" fmla="*/ 2238375 w 2800350"/>
                <a:gd name="connsiteY50" fmla="*/ 590550 h 819150"/>
                <a:gd name="connsiteX51" fmla="*/ 2305050 w 2800350"/>
                <a:gd name="connsiteY51" fmla="*/ 619125 h 819150"/>
                <a:gd name="connsiteX52" fmla="*/ 2362200 w 2800350"/>
                <a:gd name="connsiteY52" fmla="*/ 657225 h 819150"/>
                <a:gd name="connsiteX53" fmla="*/ 2400300 w 2800350"/>
                <a:gd name="connsiteY53" fmla="*/ 685800 h 819150"/>
                <a:gd name="connsiteX54" fmla="*/ 2466975 w 2800350"/>
                <a:gd name="connsiteY54" fmla="*/ 704850 h 819150"/>
                <a:gd name="connsiteX55" fmla="*/ 2543175 w 2800350"/>
                <a:gd name="connsiteY55" fmla="*/ 733425 h 819150"/>
                <a:gd name="connsiteX56" fmla="*/ 2619375 w 2800350"/>
                <a:gd name="connsiteY56" fmla="*/ 752475 h 819150"/>
                <a:gd name="connsiteX57" fmla="*/ 2762250 w 2800350"/>
                <a:gd name="connsiteY57" fmla="*/ 771525 h 819150"/>
                <a:gd name="connsiteX58" fmla="*/ 2800350 w 2800350"/>
                <a:gd name="connsiteY58" fmla="*/ 771525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0350" h="819150">
                  <a:moveTo>
                    <a:pt x="0" y="647700"/>
                  </a:moveTo>
                  <a:cubicBezTo>
                    <a:pt x="38100" y="650875"/>
                    <a:pt x="76588" y="650940"/>
                    <a:pt x="114300" y="657225"/>
                  </a:cubicBezTo>
                  <a:cubicBezTo>
                    <a:pt x="134107" y="660526"/>
                    <a:pt x="152400" y="669925"/>
                    <a:pt x="171450" y="676275"/>
                  </a:cubicBezTo>
                  <a:lnTo>
                    <a:pt x="200025" y="685800"/>
                  </a:lnTo>
                  <a:cubicBezTo>
                    <a:pt x="212725" y="704850"/>
                    <a:pt x="216405" y="735710"/>
                    <a:pt x="238125" y="742950"/>
                  </a:cubicBezTo>
                  <a:cubicBezTo>
                    <a:pt x="309949" y="766891"/>
                    <a:pt x="221417" y="734596"/>
                    <a:pt x="295275" y="771525"/>
                  </a:cubicBezTo>
                  <a:cubicBezTo>
                    <a:pt x="304255" y="776015"/>
                    <a:pt x="315073" y="776174"/>
                    <a:pt x="323850" y="781050"/>
                  </a:cubicBezTo>
                  <a:cubicBezTo>
                    <a:pt x="343864" y="792169"/>
                    <a:pt x="381000" y="819150"/>
                    <a:pt x="381000" y="819150"/>
                  </a:cubicBezTo>
                  <a:cubicBezTo>
                    <a:pt x="419100" y="815975"/>
                    <a:pt x="457302" y="813847"/>
                    <a:pt x="495300" y="809625"/>
                  </a:cubicBezTo>
                  <a:cubicBezTo>
                    <a:pt x="514495" y="807492"/>
                    <a:pt x="535768" y="809831"/>
                    <a:pt x="552450" y="800100"/>
                  </a:cubicBezTo>
                  <a:cubicBezTo>
                    <a:pt x="575721" y="786525"/>
                    <a:pt x="585503" y="754998"/>
                    <a:pt x="609600" y="742950"/>
                  </a:cubicBezTo>
                  <a:lnTo>
                    <a:pt x="647700" y="723900"/>
                  </a:lnTo>
                  <a:cubicBezTo>
                    <a:pt x="656176" y="725595"/>
                    <a:pt x="721655" y="737906"/>
                    <a:pt x="733425" y="742950"/>
                  </a:cubicBezTo>
                  <a:cubicBezTo>
                    <a:pt x="743947" y="747459"/>
                    <a:pt x="751761" y="756880"/>
                    <a:pt x="762000" y="762000"/>
                  </a:cubicBezTo>
                  <a:cubicBezTo>
                    <a:pt x="770980" y="766490"/>
                    <a:pt x="781050" y="768350"/>
                    <a:pt x="790575" y="771525"/>
                  </a:cubicBezTo>
                  <a:cubicBezTo>
                    <a:pt x="809625" y="768350"/>
                    <a:pt x="830451" y="770637"/>
                    <a:pt x="847725" y="762000"/>
                  </a:cubicBezTo>
                  <a:cubicBezTo>
                    <a:pt x="857964" y="756880"/>
                    <a:pt x="856536" y="738545"/>
                    <a:pt x="866775" y="733425"/>
                  </a:cubicBezTo>
                  <a:cubicBezTo>
                    <a:pt x="884049" y="724788"/>
                    <a:pt x="904875" y="727075"/>
                    <a:pt x="923925" y="723900"/>
                  </a:cubicBezTo>
                  <a:cubicBezTo>
                    <a:pt x="987425" y="727075"/>
                    <a:pt x="1051380" y="725202"/>
                    <a:pt x="1114425" y="733425"/>
                  </a:cubicBezTo>
                  <a:cubicBezTo>
                    <a:pt x="1125776" y="734906"/>
                    <a:pt x="1132761" y="747355"/>
                    <a:pt x="1143000" y="752475"/>
                  </a:cubicBezTo>
                  <a:cubicBezTo>
                    <a:pt x="1151980" y="756965"/>
                    <a:pt x="1162050" y="758825"/>
                    <a:pt x="1171575" y="762000"/>
                  </a:cubicBezTo>
                  <a:cubicBezTo>
                    <a:pt x="1193800" y="758825"/>
                    <a:pt x="1218170" y="762515"/>
                    <a:pt x="1238250" y="752475"/>
                  </a:cubicBezTo>
                  <a:cubicBezTo>
                    <a:pt x="1247230" y="747985"/>
                    <a:pt x="1237871" y="725551"/>
                    <a:pt x="1247775" y="723900"/>
                  </a:cubicBezTo>
                  <a:cubicBezTo>
                    <a:pt x="1282367" y="718135"/>
                    <a:pt x="1317625" y="730250"/>
                    <a:pt x="1352550" y="733425"/>
                  </a:cubicBezTo>
                  <a:cubicBezTo>
                    <a:pt x="1362075" y="742950"/>
                    <a:pt x="1368346" y="757740"/>
                    <a:pt x="1381125" y="762000"/>
                  </a:cubicBezTo>
                  <a:cubicBezTo>
                    <a:pt x="1390650" y="765175"/>
                    <a:pt x="1407145" y="762185"/>
                    <a:pt x="1409700" y="752475"/>
                  </a:cubicBezTo>
                  <a:cubicBezTo>
                    <a:pt x="1424334" y="696867"/>
                    <a:pt x="1422400" y="638175"/>
                    <a:pt x="1428750" y="581025"/>
                  </a:cubicBezTo>
                  <a:cubicBezTo>
                    <a:pt x="1431925" y="520700"/>
                    <a:pt x="1431078" y="460028"/>
                    <a:pt x="1438275" y="400050"/>
                  </a:cubicBezTo>
                  <a:cubicBezTo>
                    <a:pt x="1440667" y="380113"/>
                    <a:pt x="1457325" y="342900"/>
                    <a:pt x="1457325" y="342900"/>
                  </a:cubicBezTo>
                  <a:cubicBezTo>
                    <a:pt x="1461904" y="269639"/>
                    <a:pt x="1460816" y="203365"/>
                    <a:pt x="1476375" y="133350"/>
                  </a:cubicBezTo>
                  <a:cubicBezTo>
                    <a:pt x="1478553" y="123549"/>
                    <a:pt x="1483142" y="114429"/>
                    <a:pt x="1485900" y="104775"/>
                  </a:cubicBezTo>
                  <a:cubicBezTo>
                    <a:pt x="1489496" y="92188"/>
                    <a:pt x="1490268" y="78707"/>
                    <a:pt x="1495425" y="66675"/>
                  </a:cubicBezTo>
                  <a:cubicBezTo>
                    <a:pt x="1499934" y="56153"/>
                    <a:pt x="1505860" y="45638"/>
                    <a:pt x="1514475" y="38100"/>
                  </a:cubicBezTo>
                  <a:cubicBezTo>
                    <a:pt x="1531705" y="23023"/>
                    <a:pt x="1571625" y="0"/>
                    <a:pt x="1571625" y="0"/>
                  </a:cubicBezTo>
                  <a:cubicBezTo>
                    <a:pt x="1584325" y="3175"/>
                    <a:pt x="1598833" y="2263"/>
                    <a:pt x="1609725" y="9525"/>
                  </a:cubicBezTo>
                  <a:cubicBezTo>
                    <a:pt x="1636703" y="27510"/>
                    <a:pt x="1623086" y="43855"/>
                    <a:pt x="1638300" y="66675"/>
                  </a:cubicBezTo>
                  <a:cubicBezTo>
                    <a:pt x="1645772" y="77883"/>
                    <a:pt x="1657350" y="85725"/>
                    <a:pt x="1666875" y="95250"/>
                  </a:cubicBezTo>
                  <a:cubicBezTo>
                    <a:pt x="1670050" y="107950"/>
                    <a:pt x="1672804" y="120763"/>
                    <a:pt x="1676400" y="133350"/>
                  </a:cubicBezTo>
                  <a:cubicBezTo>
                    <a:pt x="1679158" y="143004"/>
                    <a:pt x="1683490" y="152185"/>
                    <a:pt x="1685925" y="161925"/>
                  </a:cubicBezTo>
                  <a:cubicBezTo>
                    <a:pt x="1689852" y="177631"/>
                    <a:pt x="1688751" y="194812"/>
                    <a:pt x="1695450" y="209550"/>
                  </a:cubicBezTo>
                  <a:cubicBezTo>
                    <a:pt x="1708402" y="238044"/>
                    <a:pt x="1736553" y="273965"/>
                    <a:pt x="1762125" y="295275"/>
                  </a:cubicBezTo>
                  <a:cubicBezTo>
                    <a:pt x="1770919" y="302604"/>
                    <a:pt x="1780461" y="309205"/>
                    <a:pt x="1790700" y="314325"/>
                  </a:cubicBezTo>
                  <a:cubicBezTo>
                    <a:pt x="1799680" y="318815"/>
                    <a:pt x="1809352" y="322323"/>
                    <a:pt x="1819275" y="323850"/>
                  </a:cubicBezTo>
                  <a:cubicBezTo>
                    <a:pt x="1850812" y="328702"/>
                    <a:pt x="1882775" y="330200"/>
                    <a:pt x="1914525" y="333375"/>
                  </a:cubicBezTo>
                  <a:cubicBezTo>
                    <a:pt x="1943164" y="342921"/>
                    <a:pt x="1947056" y="341434"/>
                    <a:pt x="1971675" y="361950"/>
                  </a:cubicBezTo>
                  <a:cubicBezTo>
                    <a:pt x="1982023" y="370574"/>
                    <a:pt x="1989902" y="381901"/>
                    <a:pt x="2000250" y="390525"/>
                  </a:cubicBezTo>
                  <a:cubicBezTo>
                    <a:pt x="2055962" y="436951"/>
                    <a:pt x="2002642" y="374664"/>
                    <a:pt x="2057400" y="447675"/>
                  </a:cubicBezTo>
                  <a:cubicBezTo>
                    <a:pt x="2060575" y="457200"/>
                    <a:pt x="2062435" y="467270"/>
                    <a:pt x="2066925" y="476250"/>
                  </a:cubicBezTo>
                  <a:cubicBezTo>
                    <a:pt x="2076931" y="496262"/>
                    <a:pt x="2097315" y="519995"/>
                    <a:pt x="2114550" y="533400"/>
                  </a:cubicBezTo>
                  <a:cubicBezTo>
                    <a:pt x="2132622" y="547456"/>
                    <a:pt x="2149488" y="565947"/>
                    <a:pt x="2171700" y="571500"/>
                  </a:cubicBezTo>
                  <a:cubicBezTo>
                    <a:pt x="2183907" y="574552"/>
                    <a:pt x="2224710" y="583718"/>
                    <a:pt x="2238375" y="590550"/>
                  </a:cubicBezTo>
                  <a:cubicBezTo>
                    <a:pt x="2304154" y="623439"/>
                    <a:pt x="2225756" y="599301"/>
                    <a:pt x="2305050" y="619125"/>
                  </a:cubicBezTo>
                  <a:cubicBezTo>
                    <a:pt x="2371548" y="685623"/>
                    <a:pt x="2297871" y="620466"/>
                    <a:pt x="2362200" y="657225"/>
                  </a:cubicBezTo>
                  <a:cubicBezTo>
                    <a:pt x="2375983" y="665101"/>
                    <a:pt x="2386517" y="677924"/>
                    <a:pt x="2400300" y="685800"/>
                  </a:cubicBezTo>
                  <a:cubicBezTo>
                    <a:pt x="2413142" y="693138"/>
                    <a:pt x="2455840" y="701138"/>
                    <a:pt x="2466975" y="704850"/>
                  </a:cubicBezTo>
                  <a:cubicBezTo>
                    <a:pt x="2510280" y="719285"/>
                    <a:pt x="2506390" y="723393"/>
                    <a:pt x="2543175" y="733425"/>
                  </a:cubicBezTo>
                  <a:cubicBezTo>
                    <a:pt x="2568434" y="740314"/>
                    <a:pt x="2593550" y="748171"/>
                    <a:pt x="2619375" y="752475"/>
                  </a:cubicBezTo>
                  <a:cubicBezTo>
                    <a:pt x="2678036" y="762252"/>
                    <a:pt x="2697300" y="766529"/>
                    <a:pt x="2762250" y="771525"/>
                  </a:cubicBezTo>
                  <a:cubicBezTo>
                    <a:pt x="2774913" y="772499"/>
                    <a:pt x="2787650" y="771525"/>
                    <a:pt x="2800350" y="771525"/>
                  </a:cubicBezTo>
                </a:path>
              </a:pathLst>
            </a:custGeom>
            <a:noFill/>
            <a:ln w="38100" cap="flat" cmpd="sng" algn="ctr">
              <a:solidFill>
                <a:schemeClr val="tx1">
                  <a:lumMod val="60000"/>
                  <a:lumOff val="40000"/>
                </a:schemeClr>
              </a:solidFill>
              <a:prstDash val="solid"/>
              <a:round/>
              <a:headEnd type="none" w="med" len="med"/>
              <a:tailEnd type="none" w="med" len="med"/>
            </a:ln>
            <a:effectLst/>
          </p:spPr>
          <p:txBody>
            <a:bodyPr lIns="36000" tIns="36000" rIns="36000" bIns="36000"/>
            <a:lstStyle/>
            <a:p>
              <a:pPr>
                <a:defRPr/>
              </a:pPr>
              <a:endParaRPr lang="en-GB"/>
            </a:p>
          </p:txBody>
        </p:sp>
      </p:grpSp>
      <p:sp>
        <p:nvSpPr>
          <p:cNvPr id="18440" name="TextBox 27"/>
          <p:cNvSpPr txBox="1">
            <a:spLocks noChangeArrowheads="1"/>
          </p:cNvSpPr>
          <p:nvPr/>
        </p:nvSpPr>
        <p:spPr bwMode="auto">
          <a:xfrm rot="-5400000">
            <a:off x="1828801" y="4848225"/>
            <a:ext cx="1885950" cy="371475"/>
          </a:xfrm>
          <a:prstGeom prst="rect">
            <a:avLst/>
          </a:prstGeom>
          <a:noFill/>
          <a:ln w="9525">
            <a:noFill/>
            <a:miter lim="800000"/>
            <a:headEnd/>
            <a:tailEnd/>
          </a:ln>
        </p:spPr>
        <p:txBody>
          <a:bodyPr>
            <a:spAutoFit/>
          </a:bodyPr>
          <a:lstStyle/>
          <a:p>
            <a:pPr algn="ctr"/>
            <a:r>
              <a:rPr lang="en-GB">
                <a:solidFill>
                  <a:schemeClr val="tx1"/>
                </a:solidFill>
              </a:rPr>
              <a:t>Jitter amplitude across to neighboring pixel</a:t>
            </a:r>
          </a:p>
        </p:txBody>
      </p:sp>
      <p:sp>
        <p:nvSpPr>
          <p:cNvPr id="18441" name="TextBox 37"/>
          <p:cNvSpPr txBox="1">
            <a:spLocks noChangeArrowheads="1"/>
          </p:cNvSpPr>
          <p:nvPr/>
        </p:nvSpPr>
        <p:spPr bwMode="auto">
          <a:xfrm rot="-5400000">
            <a:off x="6429376" y="4886325"/>
            <a:ext cx="1885950" cy="371475"/>
          </a:xfrm>
          <a:prstGeom prst="rect">
            <a:avLst/>
          </a:prstGeom>
          <a:noFill/>
          <a:ln w="9525">
            <a:noFill/>
            <a:miter lim="800000"/>
            <a:headEnd/>
            <a:tailEnd/>
          </a:ln>
        </p:spPr>
        <p:txBody>
          <a:bodyPr>
            <a:spAutoFit/>
          </a:bodyPr>
          <a:lstStyle/>
          <a:p>
            <a:pPr algn="ctr"/>
            <a:r>
              <a:rPr lang="en-GB">
                <a:solidFill>
                  <a:schemeClr val="tx1"/>
                </a:solidFill>
              </a:rPr>
              <a:t>Jitter amplitude across to neighboring pixel</a:t>
            </a:r>
          </a:p>
        </p:txBody>
      </p:sp>
      <p:cxnSp>
        <p:nvCxnSpPr>
          <p:cNvPr id="34" name="Straight Arrow Connector 33"/>
          <p:cNvCxnSpPr/>
          <p:nvPr/>
        </p:nvCxnSpPr>
        <p:spPr bwMode="auto">
          <a:xfrm>
            <a:off x="2586038" y="3643313"/>
            <a:ext cx="352425" cy="1587"/>
          </a:xfrm>
          <a:prstGeom prst="straightConnector1">
            <a:avLst/>
          </a:prstGeom>
          <a:ln w="19050">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8443" name="TextBox 4"/>
          <p:cNvSpPr txBox="1">
            <a:spLocks noChangeArrowheads="1"/>
          </p:cNvSpPr>
          <p:nvPr/>
        </p:nvSpPr>
        <p:spPr bwMode="auto">
          <a:xfrm>
            <a:off x="1247775" y="3243263"/>
            <a:ext cx="2924175" cy="338137"/>
          </a:xfrm>
          <a:prstGeom prst="rect">
            <a:avLst/>
          </a:prstGeom>
          <a:noFill/>
          <a:ln w="9525">
            <a:noFill/>
            <a:miter lim="800000"/>
            <a:headEnd/>
            <a:tailEnd/>
          </a:ln>
        </p:spPr>
        <p:txBody>
          <a:bodyPr>
            <a:spAutoFit/>
          </a:bodyPr>
          <a:lstStyle/>
          <a:p>
            <a:pPr algn="ctr"/>
            <a:r>
              <a:rPr lang="en-GB" sz="1600">
                <a:solidFill>
                  <a:schemeClr val="tx1"/>
                </a:solidFill>
              </a:rPr>
              <a:t>Jitter amplitude</a:t>
            </a:r>
          </a:p>
        </p:txBody>
      </p:sp>
      <p:sp>
        <p:nvSpPr>
          <p:cNvPr id="39" name="TextBox 38"/>
          <p:cNvSpPr txBox="1"/>
          <p:nvPr/>
        </p:nvSpPr>
        <p:spPr>
          <a:xfrm>
            <a:off x="3225800" y="6138863"/>
            <a:ext cx="3984625" cy="58420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wrap="none">
            <a:spAutoFit/>
          </a:bodyPr>
          <a:lstStyle/>
          <a:p>
            <a:pPr algn="ctr">
              <a:defRPr/>
            </a:pPr>
            <a:r>
              <a:rPr lang="en-GB" sz="1600" dirty="0">
                <a:solidFill>
                  <a:schemeClr val="tx1"/>
                </a:solidFill>
              </a:rPr>
              <a:t>Jitter details (amplitude/frequency) </a:t>
            </a:r>
          </a:p>
          <a:p>
            <a:pPr algn="ctr">
              <a:defRPr/>
            </a:pPr>
            <a:r>
              <a:rPr lang="en-GB" sz="1600" dirty="0">
                <a:solidFill>
                  <a:schemeClr val="tx1"/>
                </a:solidFill>
              </a:rPr>
              <a:t>still not known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Effect of resolution</a:t>
            </a:r>
          </a:p>
        </p:txBody>
      </p:sp>
      <p:sp>
        <p:nvSpPr>
          <p:cNvPr id="3" name="Slide Number Placeholder 2"/>
          <p:cNvSpPr>
            <a:spLocks noGrp="1"/>
          </p:cNvSpPr>
          <p:nvPr>
            <p:ph type="sldNum" sz="quarter" idx="10"/>
          </p:nvPr>
        </p:nvSpPr>
        <p:spPr/>
        <p:txBody>
          <a:bodyPr/>
          <a:lstStyle/>
          <a:p>
            <a:pPr>
              <a:defRPr/>
            </a:pPr>
            <a:r>
              <a:rPr lang="en-GB" smtClean="0"/>
              <a:t>Slide: </a:t>
            </a:r>
            <a:fld id="{DE623501-698F-49FC-BF72-F63407AFCE8E}" type="slidenum">
              <a:rPr lang="en-GB" smtClean="0"/>
              <a:pPr>
                <a:defRPr/>
              </a:pPr>
              <a:t>13</a:t>
            </a:fld>
            <a:endParaRPr lang="en-GB"/>
          </a:p>
        </p:txBody>
      </p:sp>
      <p:pic>
        <p:nvPicPr>
          <p:cNvPr id="19460" name="Picture 3" descr="closeup_cloud1_orig.jpg"/>
          <p:cNvPicPr>
            <a:picLocks noChangeAspect="1"/>
          </p:cNvPicPr>
          <p:nvPr/>
        </p:nvPicPr>
        <p:blipFill>
          <a:blip r:embed="rId2" cstate="print"/>
          <a:srcRect l="12598" t="6299" r="12598" b="9239"/>
          <a:stretch>
            <a:fillRect/>
          </a:stretch>
        </p:blipFill>
        <p:spPr bwMode="auto">
          <a:xfrm>
            <a:off x="0" y="1708150"/>
            <a:ext cx="2976563" cy="2520950"/>
          </a:xfrm>
          <a:prstGeom prst="rect">
            <a:avLst/>
          </a:prstGeom>
          <a:noFill/>
          <a:ln w="9525">
            <a:noFill/>
            <a:miter lim="800000"/>
            <a:headEnd/>
            <a:tailEnd/>
          </a:ln>
        </p:spPr>
      </p:pic>
      <p:pic>
        <p:nvPicPr>
          <p:cNvPr id="19461" name="Picture 5" descr="closeup_coastline_orig.jpg"/>
          <p:cNvPicPr>
            <a:picLocks noChangeAspect="1"/>
          </p:cNvPicPr>
          <p:nvPr/>
        </p:nvPicPr>
        <p:blipFill>
          <a:blip r:embed="rId3" cstate="print"/>
          <a:srcRect l="12598" t="6299" r="12598" b="9239"/>
          <a:stretch>
            <a:fillRect/>
          </a:stretch>
        </p:blipFill>
        <p:spPr bwMode="auto">
          <a:xfrm>
            <a:off x="0" y="4324350"/>
            <a:ext cx="2992438" cy="2533650"/>
          </a:xfrm>
          <a:prstGeom prst="rect">
            <a:avLst/>
          </a:prstGeom>
          <a:noFill/>
          <a:ln w="9525">
            <a:noFill/>
            <a:miter lim="800000"/>
            <a:headEnd/>
            <a:tailEnd/>
          </a:ln>
        </p:spPr>
      </p:pic>
      <p:pic>
        <p:nvPicPr>
          <p:cNvPr id="19462" name="Picture 9" descr="closeup_cloud1_2x2.jpg"/>
          <p:cNvPicPr>
            <a:picLocks noChangeAspect="1"/>
          </p:cNvPicPr>
          <p:nvPr/>
        </p:nvPicPr>
        <p:blipFill>
          <a:blip r:embed="rId4" cstate="print"/>
          <a:srcRect l="12598" t="6299" r="12598" b="9239"/>
          <a:stretch>
            <a:fillRect/>
          </a:stretch>
        </p:blipFill>
        <p:spPr bwMode="auto">
          <a:xfrm>
            <a:off x="3305175" y="1714500"/>
            <a:ext cx="2992438" cy="2533650"/>
          </a:xfrm>
          <a:prstGeom prst="rect">
            <a:avLst/>
          </a:prstGeom>
          <a:noFill/>
          <a:ln w="9525">
            <a:noFill/>
            <a:miter lim="800000"/>
            <a:headEnd/>
            <a:tailEnd/>
          </a:ln>
        </p:spPr>
      </p:pic>
      <p:pic>
        <p:nvPicPr>
          <p:cNvPr id="19463" name="Picture 11" descr="closeup_cloud1_3x3.jpg"/>
          <p:cNvPicPr>
            <a:picLocks noChangeAspect="1"/>
          </p:cNvPicPr>
          <p:nvPr/>
        </p:nvPicPr>
        <p:blipFill>
          <a:blip r:embed="rId5" cstate="print"/>
          <a:srcRect l="12598" t="6299" r="12598" b="9239"/>
          <a:stretch>
            <a:fillRect/>
          </a:stretch>
        </p:blipFill>
        <p:spPr bwMode="auto">
          <a:xfrm>
            <a:off x="6619875" y="1714500"/>
            <a:ext cx="2992438" cy="2533650"/>
          </a:xfrm>
          <a:prstGeom prst="rect">
            <a:avLst/>
          </a:prstGeom>
          <a:noFill/>
          <a:ln w="9525">
            <a:noFill/>
            <a:miter lim="800000"/>
            <a:headEnd/>
            <a:tailEnd/>
          </a:ln>
        </p:spPr>
      </p:pic>
      <p:pic>
        <p:nvPicPr>
          <p:cNvPr id="19464" name="Picture 12" descr="closeup_coastline_2x2.jpg"/>
          <p:cNvPicPr>
            <a:picLocks noChangeAspect="1"/>
          </p:cNvPicPr>
          <p:nvPr/>
        </p:nvPicPr>
        <p:blipFill>
          <a:blip r:embed="rId6" cstate="print"/>
          <a:srcRect l="12598" t="6299" r="12598" b="9239"/>
          <a:stretch>
            <a:fillRect/>
          </a:stretch>
        </p:blipFill>
        <p:spPr bwMode="auto">
          <a:xfrm>
            <a:off x="3313113" y="4324350"/>
            <a:ext cx="2994025" cy="2533650"/>
          </a:xfrm>
          <a:prstGeom prst="rect">
            <a:avLst/>
          </a:prstGeom>
          <a:noFill/>
          <a:ln w="9525">
            <a:noFill/>
            <a:miter lim="800000"/>
            <a:headEnd/>
            <a:tailEnd/>
          </a:ln>
        </p:spPr>
      </p:pic>
      <p:pic>
        <p:nvPicPr>
          <p:cNvPr id="19465" name="Picture 18" descr="closeup_coastline_3x3.jpg"/>
          <p:cNvPicPr>
            <a:picLocks noChangeAspect="1"/>
          </p:cNvPicPr>
          <p:nvPr/>
        </p:nvPicPr>
        <p:blipFill>
          <a:blip r:embed="rId7" cstate="print"/>
          <a:srcRect l="12598" t="6299" r="12598" b="9239"/>
          <a:stretch>
            <a:fillRect/>
          </a:stretch>
        </p:blipFill>
        <p:spPr bwMode="auto">
          <a:xfrm>
            <a:off x="6618288" y="4324350"/>
            <a:ext cx="2994025" cy="2533650"/>
          </a:xfrm>
          <a:prstGeom prst="rect">
            <a:avLst/>
          </a:prstGeom>
          <a:noFill/>
          <a:ln w="9525">
            <a:noFill/>
            <a:miter lim="800000"/>
            <a:headEnd/>
            <a:tailEnd/>
          </a:ln>
        </p:spPr>
      </p:pic>
      <p:sp>
        <p:nvSpPr>
          <p:cNvPr id="19466" name="TextBox 10"/>
          <p:cNvSpPr txBox="1">
            <a:spLocks noChangeArrowheads="1"/>
          </p:cNvSpPr>
          <p:nvPr/>
        </p:nvSpPr>
        <p:spPr bwMode="auto">
          <a:xfrm>
            <a:off x="752475" y="1323975"/>
            <a:ext cx="8288338" cy="369888"/>
          </a:xfrm>
          <a:prstGeom prst="rect">
            <a:avLst/>
          </a:prstGeom>
          <a:noFill/>
          <a:ln w="9525">
            <a:noFill/>
            <a:miter lim="800000"/>
            <a:headEnd/>
            <a:tailEnd/>
          </a:ln>
        </p:spPr>
        <p:txBody>
          <a:bodyPr wrap="none">
            <a:spAutoFit/>
          </a:bodyPr>
          <a:lstStyle/>
          <a:p>
            <a:r>
              <a:rPr lang="en-GB" sz="1800">
                <a:solidFill>
                  <a:schemeClr val="tx1"/>
                </a:solidFill>
              </a:rPr>
              <a:t>3 km x 3 km                             6 km x 6 km                           9 km x 9 km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GB" smtClean="0"/>
              <a:t>Close-up of jitter cases – full 6 km pixel movement (corresponding to 168 µm !! – illustration only)</a:t>
            </a:r>
          </a:p>
        </p:txBody>
      </p:sp>
      <p:sp>
        <p:nvSpPr>
          <p:cNvPr id="3" name="Slide Number Placeholder 2"/>
          <p:cNvSpPr>
            <a:spLocks noGrp="1"/>
          </p:cNvSpPr>
          <p:nvPr>
            <p:ph type="sldNum" sz="quarter" idx="10"/>
          </p:nvPr>
        </p:nvSpPr>
        <p:spPr/>
        <p:txBody>
          <a:bodyPr/>
          <a:lstStyle/>
          <a:p>
            <a:pPr>
              <a:defRPr/>
            </a:pPr>
            <a:r>
              <a:rPr lang="en-GB" smtClean="0"/>
              <a:t>Slide: </a:t>
            </a:r>
            <a:fld id="{B37A3767-CD04-4004-99ED-7D6F9CBACFEE}" type="slidenum">
              <a:rPr lang="en-GB" smtClean="0"/>
              <a:pPr>
                <a:defRPr/>
              </a:pPr>
              <a:t>14</a:t>
            </a:fld>
            <a:endParaRPr lang="en-GB"/>
          </a:p>
        </p:txBody>
      </p:sp>
      <p:pic>
        <p:nvPicPr>
          <p:cNvPr id="20484" name="Picture 9" descr="closeup_cloud1_2x2.jpg"/>
          <p:cNvPicPr>
            <a:picLocks noChangeAspect="1"/>
          </p:cNvPicPr>
          <p:nvPr/>
        </p:nvPicPr>
        <p:blipFill>
          <a:blip r:embed="rId2" cstate="print"/>
          <a:srcRect l="12598" t="6299" r="12598" b="9239"/>
          <a:stretch>
            <a:fillRect/>
          </a:stretch>
        </p:blipFill>
        <p:spPr bwMode="auto">
          <a:xfrm>
            <a:off x="1588" y="1724025"/>
            <a:ext cx="2992437" cy="2533650"/>
          </a:xfrm>
          <a:prstGeom prst="rect">
            <a:avLst/>
          </a:prstGeom>
          <a:noFill/>
          <a:ln w="9525">
            <a:noFill/>
            <a:miter lim="800000"/>
            <a:headEnd/>
            <a:tailEnd/>
          </a:ln>
        </p:spPr>
      </p:pic>
      <p:sp>
        <p:nvSpPr>
          <p:cNvPr id="20485" name="TextBox 15"/>
          <p:cNvSpPr txBox="1">
            <a:spLocks noChangeArrowheads="1"/>
          </p:cNvSpPr>
          <p:nvPr/>
        </p:nvSpPr>
        <p:spPr bwMode="auto">
          <a:xfrm>
            <a:off x="630238" y="1295400"/>
            <a:ext cx="7881937" cy="400050"/>
          </a:xfrm>
          <a:prstGeom prst="rect">
            <a:avLst/>
          </a:prstGeom>
          <a:noFill/>
          <a:ln w="9525">
            <a:noFill/>
            <a:miter lim="800000"/>
            <a:headEnd/>
            <a:tailEnd/>
          </a:ln>
        </p:spPr>
        <p:txBody>
          <a:bodyPr wrap="none">
            <a:spAutoFit/>
          </a:bodyPr>
          <a:lstStyle/>
          <a:p>
            <a:r>
              <a:rPr lang="en-GB" sz="2000">
                <a:solidFill>
                  <a:schemeClr val="tx1"/>
                </a:solidFill>
              </a:rPr>
              <a:t>  Cloud #1                          Cloud #1                            Coastline</a:t>
            </a:r>
          </a:p>
        </p:txBody>
      </p:sp>
      <p:pic>
        <p:nvPicPr>
          <p:cNvPr id="20486" name="Picture 16" descr="closeup_cloud1_jitter_2x2.jpg"/>
          <p:cNvPicPr>
            <a:picLocks noChangeAspect="1"/>
          </p:cNvPicPr>
          <p:nvPr/>
        </p:nvPicPr>
        <p:blipFill>
          <a:blip r:embed="rId3" cstate="print"/>
          <a:srcRect l="12598" t="6299" r="12598" b="9239"/>
          <a:stretch>
            <a:fillRect/>
          </a:stretch>
        </p:blipFill>
        <p:spPr bwMode="auto">
          <a:xfrm>
            <a:off x="0" y="4324350"/>
            <a:ext cx="2994025" cy="2533650"/>
          </a:xfrm>
          <a:prstGeom prst="rect">
            <a:avLst/>
          </a:prstGeom>
          <a:noFill/>
          <a:ln w="9525">
            <a:noFill/>
            <a:miter lim="800000"/>
            <a:headEnd/>
            <a:tailEnd/>
          </a:ln>
        </p:spPr>
      </p:pic>
      <p:pic>
        <p:nvPicPr>
          <p:cNvPr id="20487" name="Picture 16" descr="closeup_cloud2_2x2.jpg"/>
          <p:cNvPicPr>
            <a:picLocks noChangeAspect="1"/>
          </p:cNvPicPr>
          <p:nvPr/>
        </p:nvPicPr>
        <p:blipFill>
          <a:blip r:embed="rId4" cstate="print"/>
          <a:srcRect l="12598" t="6299" r="12598" b="9239"/>
          <a:stretch>
            <a:fillRect/>
          </a:stretch>
        </p:blipFill>
        <p:spPr bwMode="auto">
          <a:xfrm>
            <a:off x="3171825" y="1704975"/>
            <a:ext cx="2992438" cy="2533650"/>
          </a:xfrm>
          <a:prstGeom prst="rect">
            <a:avLst/>
          </a:prstGeom>
          <a:noFill/>
          <a:ln w="9525">
            <a:noFill/>
            <a:miter lim="800000"/>
            <a:headEnd/>
            <a:tailEnd/>
          </a:ln>
        </p:spPr>
      </p:pic>
      <p:pic>
        <p:nvPicPr>
          <p:cNvPr id="20488" name="Picture 20" descr="closeup_cloud2_jitter_2x2.jpg"/>
          <p:cNvPicPr>
            <a:picLocks noChangeAspect="1"/>
          </p:cNvPicPr>
          <p:nvPr/>
        </p:nvPicPr>
        <p:blipFill>
          <a:blip r:embed="rId5" cstate="print"/>
          <a:srcRect l="12598" t="6299" r="12598" b="9239"/>
          <a:stretch>
            <a:fillRect/>
          </a:stretch>
        </p:blipFill>
        <p:spPr bwMode="auto">
          <a:xfrm>
            <a:off x="3170238" y="4324350"/>
            <a:ext cx="2994025" cy="2533650"/>
          </a:xfrm>
          <a:prstGeom prst="rect">
            <a:avLst/>
          </a:prstGeom>
          <a:noFill/>
          <a:ln w="9525">
            <a:noFill/>
            <a:miter lim="800000"/>
            <a:headEnd/>
            <a:tailEnd/>
          </a:ln>
        </p:spPr>
      </p:pic>
      <p:sp>
        <p:nvSpPr>
          <p:cNvPr id="20489" name="TextBox 5"/>
          <p:cNvSpPr txBox="1">
            <a:spLocks noChangeArrowheads="1"/>
          </p:cNvSpPr>
          <p:nvPr/>
        </p:nvSpPr>
        <p:spPr bwMode="auto">
          <a:xfrm rot="-5400000">
            <a:off x="8834437" y="2744788"/>
            <a:ext cx="1425575" cy="400050"/>
          </a:xfrm>
          <a:prstGeom prst="rect">
            <a:avLst/>
          </a:prstGeom>
          <a:noFill/>
          <a:ln w="9525">
            <a:noFill/>
            <a:miter lim="800000"/>
            <a:headEnd/>
            <a:tailEnd/>
          </a:ln>
        </p:spPr>
        <p:txBody>
          <a:bodyPr wrap="none">
            <a:spAutoFit/>
          </a:bodyPr>
          <a:lstStyle/>
          <a:p>
            <a:r>
              <a:rPr lang="en-US" sz="2000">
                <a:solidFill>
                  <a:schemeClr val="tx1"/>
                </a:solidFill>
              </a:rPr>
              <a:t>µJ/m2/sr</a:t>
            </a:r>
            <a:endParaRPr lang="en-GB" sz="2000">
              <a:solidFill>
                <a:schemeClr val="tx1"/>
              </a:solidFill>
            </a:endParaRPr>
          </a:p>
        </p:txBody>
      </p:sp>
      <p:sp>
        <p:nvSpPr>
          <p:cNvPr id="20490" name="TextBox 13"/>
          <p:cNvSpPr txBox="1">
            <a:spLocks noChangeArrowheads="1"/>
          </p:cNvSpPr>
          <p:nvPr/>
        </p:nvSpPr>
        <p:spPr bwMode="auto">
          <a:xfrm rot="-5400000">
            <a:off x="8863012" y="5392738"/>
            <a:ext cx="1425575" cy="400050"/>
          </a:xfrm>
          <a:prstGeom prst="rect">
            <a:avLst/>
          </a:prstGeom>
          <a:noFill/>
          <a:ln w="9525">
            <a:noFill/>
            <a:miter lim="800000"/>
            <a:headEnd/>
            <a:tailEnd/>
          </a:ln>
        </p:spPr>
        <p:txBody>
          <a:bodyPr wrap="none">
            <a:spAutoFit/>
          </a:bodyPr>
          <a:lstStyle/>
          <a:p>
            <a:r>
              <a:rPr lang="en-US" sz="2000">
                <a:solidFill>
                  <a:schemeClr val="tx1"/>
                </a:solidFill>
              </a:rPr>
              <a:t>µJ/m2/sr</a:t>
            </a:r>
            <a:endParaRPr lang="en-GB" sz="2000">
              <a:solidFill>
                <a:schemeClr val="tx1"/>
              </a:solidFill>
            </a:endParaRPr>
          </a:p>
        </p:txBody>
      </p:sp>
      <p:pic>
        <p:nvPicPr>
          <p:cNvPr id="20491" name="Picture 12" descr="closeup_coastline_2x2.jpg"/>
          <p:cNvPicPr>
            <a:picLocks noChangeAspect="1"/>
          </p:cNvPicPr>
          <p:nvPr/>
        </p:nvPicPr>
        <p:blipFill>
          <a:blip r:embed="rId6" cstate="print"/>
          <a:srcRect l="12598" t="6299" r="12598" b="9239"/>
          <a:stretch>
            <a:fillRect/>
          </a:stretch>
        </p:blipFill>
        <p:spPr bwMode="auto">
          <a:xfrm>
            <a:off x="6350000" y="1684338"/>
            <a:ext cx="2994025" cy="2533650"/>
          </a:xfrm>
          <a:prstGeom prst="rect">
            <a:avLst/>
          </a:prstGeom>
          <a:noFill/>
          <a:ln w="9525">
            <a:noFill/>
            <a:miter lim="800000"/>
            <a:headEnd/>
            <a:tailEnd/>
          </a:ln>
        </p:spPr>
      </p:pic>
      <p:pic>
        <p:nvPicPr>
          <p:cNvPr id="20492" name="Picture 19" descr="closeup_coastline_jitter_2x2.jpg"/>
          <p:cNvPicPr>
            <a:picLocks noChangeAspect="1"/>
          </p:cNvPicPr>
          <p:nvPr/>
        </p:nvPicPr>
        <p:blipFill>
          <a:blip r:embed="rId7" cstate="print"/>
          <a:srcRect l="12598" t="6299" r="12598" b="9239"/>
          <a:stretch>
            <a:fillRect/>
          </a:stretch>
        </p:blipFill>
        <p:spPr bwMode="auto">
          <a:xfrm>
            <a:off x="6350000" y="4324350"/>
            <a:ext cx="2994025" cy="253365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4EA0913F-4B9C-4D35-9AB9-799D5B4C5A04}" type="slidenum">
              <a:rPr lang="en-GB" smtClean="0"/>
              <a:pPr>
                <a:defRPr/>
              </a:pPr>
              <a:t>15</a:t>
            </a:fld>
            <a:endParaRPr lang="en-GB"/>
          </a:p>
        </p:txBody>
      </p:sp>
      <p:pic>
        <p:nvPicPr>
          <p:cNvPr id="21508" name="Picture 7" descr="noisy_lis_2007_176_orbit54740.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1509" name="Group 10"/>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9" name="TextBox 8"/>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10" name="TextBox 9"/>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42D23CBF-991B-481A-BA94-139E0A7F6782}" type="slidenum">
              <a:rPr lang="en-GB" smtClean="0"/>
              <a:pPr>
                <a:defRPr/>
              </a:pPr>
              <a:t>16</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2533" name="Picture 5" descr="noisy_lis_2007_176_orbit54741.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2534"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988FE06A-CABC-45ED-BD4E-7C695B6B51CB}" type="slidenum">
              <a:rPr lang="en-GB" smtClean="0"/>
              <a:pPr>
                <a:defRPr/>
              </a:pPr>
              <a:t>17</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3557" name="Picture 5" descr="noisy_lis_2007_176_orbit54742.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3558"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AA953C8C-6B0A-499D-9F02-DB96E5869505}" type="slidenum">
              <a:rPr lang="en-GB" smtClean="0"/>
              <a:pPr>
                <a:defRPr/>
              </a:pPr>
              <a:t>18</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4581" name="Picture 5" descr="noisy_lis_2007_176_orbit54743.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4582"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0C522F66-4B82-4390-ABDC-B57D4138FD63}" type="slidenum">
              <a:rPr lang="en-GB" smtClean="0"/>
              <a:pPr>
                <a:defRPr/>
              </a:pPr>
              <a:t>19</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5605" name="Picture 5" descr="noisy_lis_2007_176_orbit54744.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5606"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t>Quick introduction to Meteosat Third Generation (MTG)</a:t>
            </a:r>
          </a:p>
          <a:p>
            <a:pPr>
              <a:buFont typeface="Arial" pitchFamily="34" charset="0"/>
              <a:buChar char="•"/>
              <a:defRPr/>
            </a:pPr>
            <a:r>
              <a:rPr lang="en-GB" dirty="0" smtClean="0"/>
              <a:t>MTG LI instrument status update</a:t>
            </a:r>
          </a:p>
          <a:p>
            <a:pPr>
              <a:buFont typeface="Arial" pitchFamily="34" charset="0"/>
              <a:buChar char="•"/>
              <a:defRPr/>
            </a:pPr>
            <a:r>
              <a:rPr lang="en-GB" dirty="0" smtClean="0"/>
              <a:t>Lightning Imager Science Team (LIST)</a:t>
            </a:r>
          </a:p>
          <a:p>
            <a:pPr>
              <a:buFont typeface="Arial" pitchFamily="34" charset="0"/>
              <a:buChar char="•"/>
              <a:defRPr/>
            </a:pPr>
            <a:r>
              <a:rPr lang="en-GB" dirty="0" smtClean="0"/>
              <a:t>Examples of LIST studies supporting LI L1/L2 processor development</a:t>
            </a:r>
          </a:p>
          <a:p>
            <a:pPr lvl="1">
              <a:buFont typeface="Arial" pitchFamily="34" charset="0"/>
              <a:buChar char="•"/>
              <a:defRPr/>
            </a:pPr>
            <a:r>
              <a:rPr lang="en-GB" sz="2000" b="1" dirty="0" smtClean="0">
                <a:solidFill>
                  <a:schemeClr val="tx1">
                    <a:lumMod val="60000"/>
                    <a:lumOff val="40000"/>
                  </a:schemeClr>
                </a:solidFill>
              </a:rPr>
              <a:t>EUMETSAT contribution to the CHUVA campaign (LINET measurements)</a:t>
            </a:r>
          </a:p>
          <a:p>
            <a:pPr lvl="1">
              <a:buFont typeface="Arial" pitchFamily="34" charset="0"/>
              <a:buChar char="•"/>
              <a:defRPr/>
            </a:pPr>
            <a:r>
              <a:rPr lang="en-GB" sz="2000" b="1" dirty="0" smtClean="0">
                <a:solidFill>
                  <a:schemeClr val="tx1">
                    <a:lumMod val="60000"/>
                    <a:lumOff val="40000"/>
                  </a:schemeClr>
                </a:solidFill>
              </a:rPr>
              <a:t>LIProxy – tool for proxy data development and LI simulation</a:t>
            </a:r>
          </a:p>
          <a:p>
            <a:pPr>
              <a:buFont typeface="Arial" pitchFamily="34" charset="0"/>
              <a:buChar char="•"/>
              <a:defRPr/>
            </a:pPr>
            <a:r>
              <a:rPr lang="en-GB" dirty="0" smtClean="0"/>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640DB8DB-BA6E-4096-ADC9-AF7613659E1B}" type="slidenum">
              <a:rPr lang="en-GB" smtClean="0"/>
              <a:pPr>
                <a:defRPr/>
              </a:pPr>
              <a:t>2</a:t>
            </a:fld>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7202D7A3-06FA-4192-B5A1-0B626EBBA436}" type="slidenum">
              <a:rPr lang="en-GB" smtClean="0"/>
              <a:pPr>
                <a:defRPr/>
              </a:pPr>
              <a:t>20</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6629" name="Picture 5" descr="noisy_lis_2007_176_orbit54745.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6630"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D82AE1DE-2312-4855-9A84-80D3F89B25F2}" type="slidenum">
              <a:rPr lang="en-GB" smtClean="0"/>
              <a:pPr>
                <a:defRPr/>
              </a:pPr>
              <a:t>21</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7653" name="Picture 5" descr="noisy_lis_2007_176_orbit54746.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7654"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3CF9D808-3364-43ED-A75D-2C79A7370950}" type="slidenum">
              <a:rPr lang="en-GB" smtClean="0"/>
              <a:pPr>
                <a:defRPr/>
              </a:pPr>
              <a:t>22</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8677" name="Picture 5" descr="noisy_lis_2007_176_orbit54747.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8678"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E82F8E95-83E9-4FE7-A4A1-1F1529F3572A}" type="slidenum">
              <a:rPr lang="en-GB" smtClean="0"/>
              <a:pPr>
                <a:defRPr/>
              </a:pPr>
              <a:t>23</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9701" name="Picture 5" descr="noisy_lis_2007_176_orbit54748.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9702"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3032FB33-D31B-4B51-B482-DD98A652C6F0}" type="slidenum">
              <a:rPr lang="en-GB" smtClean="0"/>
              <a:pPr>
                <a:defRPr/>
              </a:pPr>
              <a:t>24</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0725" name="Picture 5" descr="noisy_lis_2007_176_orbit54749.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0726"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499C03C9-BEC8-439D-BBA8-84B50D48BAFF}" type="slidenum">
              <a:rPr lang="en-GB" smtClean="0"/>
              <a:pPr>
                <a:defRPr/>
              </a:pPr>
              <a:t>25</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1749" name="Picture 5" descr="noisy_lis_2007_176_orbit54750.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1750"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08A7D866-B8F3-4DFC-8AF4-3A6BF391D5E1}" type="slidenum">
              <a:rPr lang="en-GB" smtClean="0"/>
              <a:pPr>
                <a:defRPr/>
              </a:pPr>
              <a:t>26</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2773" name="Picture 5" descr="noisy_lis_2007_176_orbit54751.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2774"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7C88E62B-FE37-42B7-B362-D2DEF537A409}" type="slidenum">
              <a:rPr lang="en-GB" smtClean="0"/>
              <a:pPr>
                <a:defRPr/>
              </a:pPr>
              <a:t>27</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3797" name="Picture 5" descr="noisy_lis_2007_176_orbit54752.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3798"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7FEF8E5E-BB55-4EA4-BC7A-6F07E475D087}" type="slidenum">
              <a:rPr lang="en-GB" smtClean="0"/>
              <a:pPr>
                <a:defRPr/>
              </a:pPr>
              <a:t>28</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4821" name="Picture 5" descr="noisy_lis_2007_176_orbit54753.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4822"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16A44A4D-A957-4EC3-818A-A27F52A4708C}" type="slidenum">
              <a:rPr lang="en-GB" smtClean="0"/>
              <a:pPr>
                <a:defRPr/>
              </a:pPr>
              <a:t>29</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5845" name="Picture 5" descr="noisy_lis_2007_176_orbit54754.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5846"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1229155-6EDF-4FF3-A579-2AA5929C4C95}" type="slidenum">
              <a:rPr lang="en-GB" smtClean="0"/>
              <a:pPr>
                <a:defRPr/>
              </a:pPr>
              <a:t>3</a:t>
            </a:fld>
            <a:endParaRPr lang="en-GB"/>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995F0807-4212-42E4-8AF3-0F1271C68728}" type="slidenum">
              <a:rPr lang="en-GB" smtClean="0"/>
              <a:pPr>
                <a:defRPr/>
              </a:pPr>
              <a:t>30</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6869" name="Picture 5" descr="noisy_lis_2007_176_orbit54755.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6870" name="Group 5"/>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8" name="TextBox 7"/>
            <p:cNvSpPr txBox="1"/>
            <p:nvPr/>
          </p:nvSpPr>
          <p:spPr>
            <a:xfrm>
              <a:off x="220981" y="4882694"/>
              <a:ext cx="3809872" cy="7689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(created by Dennis Buechler/Doug Mach)</a:t>
              </a:r>
              <a:endParaRPr lang="en-GB" sz="1000" dirty="0">
                <a:solidFill>
                  <a:schemeClr val="tx1">
                    <a:lumMod val="60000"/>
                    <a:lumOff val="40000"/>
                  </a:schemeClr>
                </a:solidFill>
              </a:endParaRPr>
            </a:p>
          </p:txBody>
        </p:sp>
        <p:sp>
          <p:nvSpPr>
            <p:cNvPr id="9" name="TextBox 8"/>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20BF0F3E-B6BD-4F2A-9517-B1573D22382D}" type="slidenum">
              <a:rPr lang="en-GB" smtClean="0"/>
              <a:pPr>
                <a:defRPr/>
              </a:pPr>
              <a:t>31</a:t>
            </a:fld>
            <a:endParaRPr lang="en-GB"/>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a:t>Slide: </a:t>
            </a:r>
            <a:fld id="{28DD3C85-3147-4827-946B-56473E8A1286}" type="slidenum">
              <a:rPr lang="en-GB"/>
              <a:pPr>
                <a:defRPr/>
              </a:pPr>
              <a:t>32</a:t>
            </a:fld>
            <a:endParaRPr lang="en-GB"/>
          </a:p>
        </p:txBody>
      </p:sp>
      <p:sp>
        <p:nvSpPr>
          <p:cNvPr id="38915" name="Rectangle 16"/>
          <p:cNvSpPr>
            <a:spLocks noGrp="1" noChangeArrowheads="1"/>
          </p:cNvSpPr>
          <p:nvPr>
            <p:ph type="title"/>
          </p:nvPr>
        </p:nvSpPr>
        <p:spPr/>
        <p:txBody>
          <a:bodyPr/>
          <a:lstStyle/>
          <a:p>
            <a:r>
              <a:rPr lang="en-US" smtClean="0"/>
              <a:t>MTG Lightning Imager Science Team (LIST)</a:t>
            </a:r>
          </a:p>
        </p:txBody>
      </p:sp>
      <p:sp>
        <p:nvSpPr>
          <p:cNvPr id="7172" name="Rectangle 17"/>
          <p:cNvSpPr>
            <a:spLocks noGrp="1" noChangeArrowheads="1"/>
          </p:cNvSpPr>
          <p:nvPr>
            <p:ph type="body" idx="1"/>
          </p:nvPr>
        </p:nvSpPr>
        <p:spPr/>
        <p:txBody>
          <a:bodyPr/>
          <a:lstStyle/>
          <a:p>
            <a:pPr>
              <a:buFont typeface="Arial" pitchFamily="34" charset="0"/>
              <a:buChar char="•"/>
              <a:defRPr/>
            </a:pPr>
            <a:r>
              <a:rPr lang="en-GB" sz="2000" dirty="0" smtClean="0"/>
              <a:t>In order to support activities for establishing a scientific baseline for the operational Lightning Imager (LI) L2 processor, a MTG LI Science Team was set up in 2009.</a:t>
            </a:r>
          </a:p>
          <a:p>
            <a:pPr>
              <a:buFont typeface="Arial" pitchFamily="34" charset="0"/>
              <a:buChar char="•"/>
              <a:defRPr/>
            </a:pPr>
            <a:r>
              <a:rPr lang="en-GB" sz="2000" dirty="0" smtClean="0"/>
              <a:t>The main objectives of this (external) team is to: </a:t>
            </a:r>
          </a:p>
          <a:p>
            <a:pPr>
              <a:buFont typeface="Arial" pitchFamily="34" charset="0"/>
              <a:buChar char="•"/>
              <a:defRPr/>
            </a:pPr>
            <a:endParaRPr lang="en-GB" sz="2000" dirty="0" smtClean="0"/>
          </a:p>
          <a:p>
            <a:pPr lvl="1">
              <a:buFont typeface="Arial" pitchFamily="34" charset="0"/>
              <a:buChar char="•"/>
              <a:defRPr/>
            </a:pPr>
            <a:r>
              <a:rPr lang="en-GB" sz="2000" b="1" dirty="0" smtClean="0">
                <a:solidFill>
                  <a:schemeClr val="tx1">
                    <a:lumMod val="60000"/>
                    <a:lumOff val="40000"/>
                  </a:schemeClr>
                </a:solidFill>
                <a:ea typeface="+mn-ea"/>
                <a:cs typeface="+mn-cs"/>
              </a:rPr>
              <a:t>Assist EUMETSAT with the implementation of the MTG LI  L2 scientific baseline processor.</a:t>
            </a:r>
          </a:p>
          <a:p>
            <a:pPr lvl="1">
              <a:buFont typeface="Arial" pitchFamily="34" charset="0"/>
              <a:buChar char="•"/>
              <a:defRPr/>
            </a:pPr>
            <a:r>
              <a:rPr lang="en-GB" sz="2000" b="1" dirty="0" smtClean="0">
                <a:solidFill>
                  <a:schemeClr val="tx1">
                    <a:lumMod val="60000"/>
                    <a:lumOff val="40000"/>
                  </a:schemeClr>
                </a:solidFill>
                <a:ea typeface="+mn-ea"/>
                <a:cs typeface="+mn-cs"/>
              </a:rPr>
              <a:t>Prepare an </a:t>
            </a:r>
            <a:r>
              <a:rPr lang="en-GB" sz="2000" b="1" i="1" u="sng" dirty="0" smtClean="0">
                <a:solidFill>
                  <a:schemeClr val="tx1">
                    <a:lumMod val="60000"/>
                    <a:lumOff val="40000"/>
                  </a:schemeClr>
                </a:solidFill>
                <a:ea typeface="+mn-ea"/>
                <a:cs typeface="+mn-cs"/>
              </a:rPr>
              <a:t>Algorithm Theoretical Basis Document </a:t>
            </a:r>
            <a:r>
              <a:rPr lang="en-GB" sz="2000" b="1" dirty="0" smtClean="0">
                <a:solidFill>
                  <a:schemeClr val="tx1">
                    <a:lumMod val="60000"/>
                    <a:lumOff val="40000"/>
                  </a:schemeClr>
                </a:solidFill>
                <a:ea typeface="+mn-ea"/>
                <a:cs typeface="+mn-cs"/>
              </a:rPr>
              <a:t>(ATBD). It includes also a description of the proxy dataset, to be used for algorithm development and processor development. </a:t>
            </a:r>
          </a:p>
          <a:p>
            <a:pPr>
              <a:buFont typeface="Arial" pitchFamily="34" charset="0"/>
              <a:buChar char="•"/>
              <a:defRPr/>
            </a:pPr>
            <a:endParaRPr lang="en-GB" sz="2000" dirty="0" smtClean="0">
              <a:solidFill>
                <a:srgbClr val="002060"/>
              </a:solidFill>
            </a:endParaRPr>
          </a:p>
          <a:p>
            <a:pPr>
              <a:buFont typeface="Arial" pitchFamily="34" charset="0"/>
              <a:buChar char="•"/>
              <a:defRPr/>
            </a:pPr>
            <a:r>
              <a:rPr lang="en-GB" sz="2000" dirty="0" smtClean="0">
                <a:solidFill>
                  <a:srgbClr val="002060"/>
                </a:solidFill>
              </a:rPr>
              <a:t>The ATBD V1 was subject for review at the Preliminary Design Review (PDR) concluding the MTG system Phase B activities in May-June 2011</a:t>
            </a:r>
            <a:endParaRPr lang="en-GB" sz="1200" dirty="0" smtClean="0">
              <a:solidFill>
                <a:schemeClr val="tx1">
                  <a:lumMod val="60000"/>
                  <a:lumOff val="4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p:txBody>
          <a:bodyPr/>
          <a:lstStyle/>
          <a:p>
            <a:pPr>
              <a:buFontTx/>
              <a:buChar char="•"/>
              <a:defRPr/>
            </a:pPr>
            <a:r>
              <a:rPr lang="en-GB" sz="2000" dirty="0" smtClean="0"/>
              <a:t>The MTG LI Science Team, led by EUMETSAT, currently consists of the following members:</a:t>
            </a:r>
          </a:p>
          <a:p>
            <a:pPr lvl="1">
              <a:spcBef>
                <a:spcPts val="1800"/>
              </a:spcBef>
              <a:buFontTx/>
              <a:buChar char="–"/>
              <a:defRPr/>
            </a:pPr>
            <a:r>
              <a:rPr lang="en-GB" sz="1800" b="1" dirty="0" smtClean="0">
                <a:solidFill>
                  <a:schemeClr val="tx1">
                    <a:lumMod val="60000"/>
                    <a:lumOff val="40000"/>
                  </a:schemeClr>
                </a:solidFill>
              </a:rPr>
              <a:t>Graeme Anderson (</a:t>
            </a:r>
            <a:r>
              <a:rPr lang="en-GB" sz="1800" b="1" dirty="0" err="1" smtClean="0">
                <a:solidFill>
                  <a:schemeClr val="tx1">
                    <a:lumMod val="60000"/>
                    <a:lumOff val="40000"/>
                  </a:schemeClr>
                </a:solidFill>
              </a:rPr>
              <a:t>MetOffice</a:t>
            </a:r>
            <a:r>
              <a:rPr lang="en-GB" sz="1800" b="1" dirty="0" smtClean="0">
                <a:solidFill>
                  <a:schemeClr val="tx1">
                    <a:lumMod val="60000"/>
                    <a:lumOff val="40000"/>
                  </a:schemeClr>
                </a:solidFill>
              </a:rPr>
              <a:t> – United Kingdom)</a:t>
            </a:r>
          </a:p>
          <a:p>
            <a:pPr lvl="1">
              <a:buFontTx/>
              <a:buChar char="–"/>
              <a:defRPr/>
            </a:pPr>
            <a:r>
              <a:rPr lang="en-GB" sz="1800" b="1" dirty="0" smtClean="0">
                <a:solidFill>
                  <a:schemeClr val="tx1">
                    <a:lumMod val="60000"/>
                    <a:lumOff val="40000"/>
                  </a:schemeClr>
                </a:solidFill>
              </a:rPr>
              <a:t>Daniele Biron (USAM – Italy)</a:t>
            </a:r>
          </a:p>
          <a:p>
            <a:pPr lvl="1">
              <a:buFontTx/>
              <a:buChar char="–"/>
              <a:defRPr/>
            </a:pPr>
            <a:r>
              <a:rPr lang="en-GB" sz="1800" b="1" dirty="0" smtClean="0">
                <a:solidFill>
                  <a:schemeClr val="tx1">
                    <a:lumMod val="60000"/>
                    <a:lumOff val="40000"/>
                  </a:schemeClr>
                </a:solidFill>
              </a:rPr>
              <a:t>Eric Defer (LERMA – France)</a:t>
            </a:r>
          </a:p>
          <a:p>
            <a:pPr lvl="1">
              <a:buFontTx/>
              <a:buChar char="–"/>
              <a:defRPr/>
            </a:pPr>
            <a:r>
              <a:rPr lang="en-GB" sz="1800" b="1" dirty="0" smtClean="0">
                <a:solidFill>
                  <a:schemeClr val="tx1">
                    <a:lumMod val="60000"/>
                    <a:lumOff val="40000"/>
                  </a:schemeClr>
                </a:solidFill>
              </a:rPr>
              <a:t>Ullrich Finke (U. Hannover – Germany)</a:t>
            </a:r>
          </a:p>
          <a:p>
            <a:pPr lvl="1">
              <a:buFontTx/>
              <a:buChar char="–"/>
              <a:defRPr/>
            </a:pPr>
            <a:r>
              <a:rPr lang="en-GB" sz="1800" b="1" dirty="0" smtClean="0">
                <a:solidFill>
                  <a:schemeClr val="tx1">
                    <a:lumMod val="60000"/>
                    <a:lumOff val="40000"/>
                  </a:schemeClr>
                </a:solidFill>
              </a:rPr>
              <a:t>Hartmut Höller (DLR – Germany)</a:t>
            </a:r>
          </a:p>
          <a:p>
            <a:pPr lvl="1">
              <a:buFontTx/>
              <a:buChar char="–"/>
              <a:defRPr/>
            </a:pPr>
            <a:r>
              <a:rPr lang="en-GB" sz="1800" b="1" dirty="0" smtClean="0">
                <a:solidFill>
                  <a:schemeClr val="tx1">
                    <a:lumMod val="60000"/>
                    <a:lumOff val="40000"/>
                  </a:schemeClr>
                </a:solidFill>
              </a:rPr>
              <a:t>Philippe Lopez (ECMWF)</a:t>
            </a:r>
          </a:p>
          <a:p>
            <a:pPr lvl="1">
              <a:buFontTx/>
              <a:buChar char="–"/>
              <a:defRPr/>
            </a:pPr>
            <a:r>
              <a:rPr lang="en-GB" sz="1800" b="1" dirty="0" smtClean="0">
                <a:solidFill>
                  <a:schemeClr val="tx1">
                    <a:lumMod val="60000"/>
                    <a:lumOff val="40000"/>
                  </a:schemeClr>
                </a:solidFill>
              </a:rPr>
              <a:t>Douglas Mach (NASA – USA)</a:t>
            </a:r>
          </a:p>
          <a:p>
            <a:pPr lvl="1">
              <a:buFontTx/>
              <a:buChar char="–"/>
              <a:defRPr/>
            </a:pPr>
            <a:r>
              <a:rPr lang="en-GB" sz="1800" b="1" dirty="0" smtClean="0">
                <a:solidFill>
                  <a:schemeClr val="tx1">
                    <a:lumMod val="60000"/>
                    <a:lumOff val="40000"/>
                  </a:schemeClr>
                </a:solidFill>
              </a:rPr>
              <a:t>Antti Mäkelä (FMI – Finland)</a:t>
            </a:r>
          </a:p>
          <a:p>
            <a:pPr lvl="1">
              <a:buFontTx/>
              <a:buChar char="–"/>
              <a:defRPr/>
            </a:pPr>
            <a:r>
              <a:rPr lang="en-GB" sz="1800" b="1" dirty="0" smtClean="0">
                <a:solidFill>
                  <a:schemeClr val="tx1">
                    <a:lumMod val="60000"/>
                    <a:lumOff val="40000"/>
                  </a:schemeClr>
                </a:solidFill>
              </a:rPr>
              <a:t>Dieter Poelman (RMI – Belgium)</a:t>
            </a:r>
          </a:p>
          <a:p>
            <a:pPr lvl="1">
              <a:buFontTx/>
              <a:buChar char="–"/>
              <a:defRPr/>
            </a:pPr>
            <a:r>
              <a:rPr lang="en-GB" sz="1800" b="1" dirty="0" smtClean="0">
                <a:solidFill>
                  <a:schemeClr val="tx1">
                    <a:lumMod val="60000"/>
                    <a:lumOff val="40000"/>
                  </a:schemeClr>
                </a:solidFill>
              </a:rPr>
              <a:t>Serge Soula (</a:t>
            </a:r>
            <a:r>
              <a:rPr lang="en-GB" sz="1800" b="1" dirty="0" err="1" smtClean="0">
                <a:solidFill>
                  <a:schemeClr val="tx1">
                    <a:lumMod val="60000"/>
                    <a:lumOff val="40000"/>
                  </a:schemeClr>
                </a:solidFill>
              </a:rPr>
              <a:t>Laboratoire</a:t>
            </a:r>
            <a:r>
              <a:rPr lang="en-GB" sz="1800" b="1" dirty="0" smtClean="0">
                <a:solidFill>
                  <a:schemeClr val="tx1">
                    <a:lumMod val="60000"/>
                    <a:lumOff val="40000"/>
                  </a:schemeClr>
                </a:solidFill>
              </a:rPr>
              <a:t> </a:t>
            </a:r>
            <a:r>
              <a:rPr lang="en-GB" sz="1800" b="1" dirty="0" err="1" smtClean="0">
                <a:solidFill>
                  <a:schemeClr val="tx1">
                    <a:lumMod val="60000"/>
                    <a:lumOff val="40000"/>
                  </a:schemeClr>
                </a:solidFill>
              </a:rPr>
              <a:t>d'Aerologie</a:t>
            </a:r>
            <a:r>
              <a:rPr lang="en-GB" sz="1800" b="1" dirty="0" smtClean="0">
                <a:solidFill>
                  <a:schemeClr val="tx1">
                    <a:lumMod val="60000"/>
                    <a:lumOff val="40000"/>
                  </a:schemeClr>
                </a:solidFill>
              </a:rPr>
              <a:t> – France)</a:t>
            </a:r>
            <a:endParaRPr lang="en-GB" sz="2000" b="1" dirty="0" smtClean="0">
              <a:solidFill>
                <a:schemeClr val="tx1">
                  <a:lumMod val="60000"/>
                  <a:lumOff val="40000"/>
                </a:schemeClr>
              </a:solidFill>
            </a:endParaRPr>
          </a:p>
          <a:p>
            <a:pPr>
              <a:spcBef>
                <a:spcPts val="1800"/>
              </a:spcBef>
              <a:buFontTx/>
              <a:buChar char="•"/>
              <a:defRPr/>
            </a:pPr>
            <a:r>
              <a:rPr lang="en-GB" sz="2000" b="1" dirty="0" smtClean="0"/>
              <a:t>In addition, invited experts are contributing to individual meetings.	</a:t>
            </a:r>
          </a:p>
        </p:txBody>
      </p:sp>
      <p:sp>
        <p:nvSpPr>
          <p:cNvPr id="39939" name="Rectangle 3"/>
          <p:cNvSpPr>
            <a:spLocks noGrp="1" noChangeArrowheads="1"/>
          </p:cNvSpPr>
          <p:nvPr>
            <p:ph type="title" idx="4294967295"/>
          </p:nvPr>
        </p:nvSpPr>
        <p:spPr>
          <a:noFill/>
        </p:spPr>
        <p:txBody>
          <a:bodyPr/>
          <a:lstStyle/>
          <a:p>
            <a:r>
              <a:rPr lang="en-GB" smtClean="0"/>
              <a:t>MTG Lightning Imager Science Team (LIST)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tx1">
                    <a:lumMod val="60000"/>
                    <a:lumOff val="40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99BC06E-92DD-4622-A38F-A9FDE0CCEADC}" type="slidenum">
              <a:rPr lang="en-GB" smtClean="0"/>
              <a:pPr>
                <a:defRPr/>
              </a:pPr>
              <a:t>34</a:t>
            </a:fld>
            <a:endParaRPr lang="en-GB"/>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LIST study: </a:t>
            </a:r>
            <a:r>
              <a:rPr lang="en-GB" smtClean="0"/>
              <a:t>EUMETSAT contribution to the CHUVA field campaign</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1800" dirty="0" smtClean="0"/>
              <a:t>A study was initiated to provide the EUMETSAT contribution (LINET measurements) to the CHUVA Field Campaign which took place in the Sao Paulo area in Brazil from December 2011 to April 2012. </a:t>
            </a:r>
          </a:p>
          <a:p>
            <a:pPr>
              <a:buFont typeface="Arial" pitchFamily="34" charset="0"/>
              <a:buChar char="•"/>
              <a:defRPr/>
            </a:pPr>
            <a:r>
              <a:rPr lang="en-GB" sz="1800" dirty="0" smtClean="0"/>
              <a:t>The aim of the study was: </a:t>
            </a:r>
          </a:p>
          <a:p>
            <a:pPr lvl="2">
              <a:buFont typeface="Arial" pitchFamily="34" charset="0"/>
              <a:buChar char="•"/>
              <a:defRPr/>
            </a:pPr>
            <a:r>
              <a:rPr lang="en-GB" sz="1800" b="1" dirty="0" smtClean="0">
                <a:solidFill>
                  <a:schemeClr val="tx1">
                    <a:lumMod val="60000"/>
                    <a:lumOff val="40000"/>
                  </a:schemeClr>
                </a:solidFill>
                <a:ea typeface="+mn-ea"/>
                <a:cs typeface="+mn-cs"/>
              </a:rPr>
              <a:t>to generate a very comprehensive data set of lightning observations (surface based VHF/LF/VLF observations, surface &amp; space based optical observations from the polar orbit and MSG SEVIRI imagery) </a:t>
            </a:r>
          </a:p>
          <a:p>
            <a:pPr lvl="2">
              <a:buFont typeface="Arial" pitchFamily="34" charset="0"/>
              <a:buChar char="•"/>
              <a:defRPr/>
            </a:pPr>
            <a:r>
              <a:rPr lang="en-GB" sz="1800" b="1" dirty="0" smtClean="0">
                <a:solidFill>
                  <a:schemeClr val="tx1">
                    <a:lumMod val="60000"/>
                    <a:lumOff val="40000"/>
                  </a:schemeClr>
                </a:solidFill>
                <a:ea typeface="+mn-ea"/>
                <a:cs typeface="+mn-cs"/>
              </a:rPr>
              <a:t>to enhance the generation of geostationary lightning imager proxy data, </a:t>
            </a:r>
          </a:p>
          <a:p>
            <a:pPr lvl="2">
              <a:buFont typeface="Arial" pitchFamily="34" charset="0"/>
              <a:buChar char="•"/>
              <a:defRPr/>
            </a:pPr>
            <a:r>
              <a:rPr lang="en-GB" sz="1800" b="1" dirty="0" smtClean="0">
                <a:solidFill>
                  <a:schemeClr val="tx1">
                    <a:lumMod val="60000"/>
                    <a:lumOff val="40000"/>
                  </a:schemeClr>
                </a:solidFill>
              </a:rPr>
              <a:t>t</a:t>
            </a:r>
            <a:r>
              <a:rPr lang="en-GB" sz="1800" b="1" dirty="0" smtClean="0">
                <a:solidFill>
                  <a:schemeClr val="tx1">
                    <a:lumMod val="60000"/>
                    <a:lumOff val="40000"/>
                  </a:schemeClr>
                </a:solidFill>
                <a:ea typeface="+mn-ea"/>
                <a:cs typeface="+mn-cs"/>
              </a:rPr>
              <a:t>o support the development of verification and validation strategies for these novel instruments (MTG-LI and GOES-R GLM), </a:t>
            </a:r>
          </a:p>
          <a:p>
            <a:pPr lvl="2">
              <a:buFont typeface="Arial" pitchFamily="34" charset="0"/>
              <a:buChar char="•"/>
              <a:defRPr/>
            </a:pPr>
            <a:r>
              <a:rPr lang="en-GB" sz="1800" b="1" dirty="0" smtClean="0">
                <a:solidFill>
                  <a:schemeClr val="tx1">
                    <a:lumMod val="60000"/>
                    <a:lumOff val="40000"/>
                  </a:schemeClr>
                </a:solidFill>
                <a:ea typeface="+mn-ea"/>
                <a:cs typeface="+mn-cs"/>
              </a:rPr>
              <a:t>to enable development of strategies for a complementary use of surface based VLF lightning location systems and space-based optical systems such as MTG-LI, and </a:t>
            </a:r>
          </a:p>
          <a:p>
            <a:pPr lvl="2">
              <a:buFont typeface="Arial" pitchFamily="34" charset="0"/>
              <a:buChar char="•"/>
              <a:defRPr/>
            </a:pPr>
            <a:r>
              <a:rPr lang="en-GB" sz="1800" b="1" dirty="0" smtClean="0">
                <a:solidFill>
                  <a:schemeClr val="tx1">
                    <a:lumMod val="60000"/>
                    <a:lumOff val="40000"/>
                  </a:schemeClr>
                </a:solidFill>
                <a:ea typeface="+mn-ea"/>
                <a:cs typeface="+mn-cs"/>
              </a:rPr>
              <a:t>to foster the user readiness for the future MTG-LI mission. </a:t>
            </a:r>
          </a:p>
          <a:p>
            <a:pPr>
              <a:defRPr/>
            </a:pPr>
            <a:endParaRPr lang="en-GB" sz="1200" dirty="0" smtClean="0"/>
          </a:p>
          <a:p>
            <a:pPr>
              <a:defRPr/>
            </a:pPr>
            <a:r>
              <a:rPr lang="en-GB" sz="1200" dirty="0" smtClean="0"/>
              <a:t> </a:t>
            </a:r>
            <a:endParaRPr lang="en-US"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9F37E0EA-C54D-4227-932B-9451004701CA}" type="slidenum">
              <a:rPr lang="en-GB" smtClean="0"/>
              <a:pPr>
                <a:defRPr/>
              </a:pPr>
              <a:t>35</a:t>
            </a:fld>
            <a:endParaRPr lang="en-GB"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LIST study: </a:t>
            </a:r>
            <a:r>
              <a:rPr lang="en-GB" smtClean="0"/>
              <a:t>EUMETSAT contribution to the CHUVA field campaign</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1800" dirty="0" smtClean="0"/>
              <a:t>Within the study the portable LINET system, owned and operated by DLR, was deployed in Brazil. </a:t>
            </a:r>
          </a:p>
          <a:p>
            <a:pPr lvl="2">
              <a:buFont typeface="Arial" pitchFamily="34" charset="0"/>
              <a:buChar char="•"/>
              <a:defRPr/>
            </a:pPr>
            <a:r>
              <a:rPr lang="en-GB" sz="1800" b="1" dirty="0" smtClean="0">
                <a:solidFill>
                  <a:schemeClr val="tx1">
                    <a:lumMod val="60000"/>
                    <a:lumOff val="40000"/>
                  </a:schemeClr>
                </a:solidFill>
                <a:ea typeface="+mn-ea"/>
                <a:cs typeface="+mn-cs"/>
              </a:rPr>
              <a:t>Measurements were taken continuously from December 2011 to April 2012 and could also be monitored in real-time via a link provided by Nowcast on the web. </a:t>
            </a:r>
          </a:p>
          <a:p>
            <a:pPr>
              <a:buFont typeface="Arial" pitchFamily="34" charset="0"/>
              <a:buChar char="•"/>
              <a:defRPr/>
            </a:pPr>
            <a:endParaRPr lang="en-GB" sz="1800" dirty="0" smtClean="0"/>
          </a:p>
          <a:p>
            <a:pPr>
              <a:buFont typeface="Arial" pitchFamily="34" charset="0"/>
              <a:buChar char="•"/>
              <a:defRPr/>
            </a:pPr>
            <a:r>
              <a:rPr lang="en-GB" sz="1800" dirty="0" smtClean="0"/>
              <a:t>A second part of the study (Oct 2012 - April 2013) will concentrate on the creation of an enhanced proxy data method, based on LINET data as in input source and the findings of the data comparisons especially between LINET and LMA</a:t>
            </a:r>
          </a:p>
          <a:p>
            <a:pPr>
              <a:buFont typeface="Arial" pitchFamily="34" charset="0"/>
              <a:buChar char="•"/>
              <a:defRPr/>
            </a:pPr>
            <a:endParaRPr lang="en-GB" sz="1800" b="1" dirty="0" smtClean="0">
              <a:solidFill>
                <a:schemeClr val="tx1">
                  <a:lumMod val="60000"/>
                  <a:lumOff val="40000"/>
                </a:schemeClr>
              </a:solidFill>
            </a:endParaRPr>
          </a:p>
          <a:p>
            <a:pPr lvl="2">
              <a:buFont typeface="Arial" pitchFamily="34" charset="0"/>
              <a:buChar char="•"/>
              <a:defRPr/>
            </a:pPr>
            <a:r>
              <a:rPr lang="en-GB" sz="1800" b="1" dirty="0" smtClean="0">
                <a:solidFill>
                  <a:schemeClr val="tx1">
                    <a:lumMod val="60000"/>
                    <a:lumOff val="40000"/>
                  </a:schemeClr>
                </a:solidFill>
                <a:ea typeface="+mn-ea"/>
                <a:cs typeface="+mn-cs"/>
              </a:rPr>
              <a:t>This LINET-based proxy data V2 will be available after the study closure (April 2013), with a coverage of almost all of Europe.</a:t>
            </a:r>
          </a:p>
          <a:p>
            <a:pPr lvl="2">
              <a:buFont typeface="Arial" pitchFamily="34" charset="0"/>
              <a:buChar char="•"/>
              <a:defRPr/>
            </a:pPr>
            <a:endParaRPr lang="en-GB" sz="1800" b="1" dirty="0" smtClean="0">
              <a:solidFill>
                <a:schemeClr val="tx1">
                  <a:lumMod val="60000"/>
                  <a:lumOff val="40000"/>
                </a:schemeClr>
              </a:solidFill>
              <a:ea typeface="+mn-ea"/>
              <a:cs typeface="+mn-cs"/>
            </a:endParaRPr>
          </a:p>
          <a:p>
            <a:pPr lvl="2">
              <a:buFont typeface="Arial" pitchFamily="34" charset="0"/>
              <a:buChar char="•"/>
              <a:defRPr/>
            </a:pPr>
            <a:r>
              <a:rPr lang="en-GB" sz="1800" b="1" dirty="0" smtClean="0">
                <a:solidFill>
                  <a:schemeClr val="tx1">
                    <a:lumMod val="60000"/>
                    <a:lumOff val="40000"/>
                  </a:schemeClr>
                </a:solidFill>
                <a:ea typeface="+mn-ea"/>
                <a:cs typeface="+mn-cs"/>
              </a:rPr>
              <a:t>A Real-time processing of the LINET proxy data is also being planned =&gt; </a:t>
            </a:r>
            <a:r>
              <a:rPr lang="en-GB" sz="1800" b="1" u="sng" dirty="0" smtClean="0">
                <a:solidFill>
                  <a:schemeClr val="tx1">
                    <a:lumMod val="60000"/>
                    <a:lumOff val="40000"/>
                  </a:schemeClr>
                </a:solidFill>
                <a:ea typeface="+mn-ea"/>
                <a:cs typeface="+mn-cs"/>
              </a:rPr>
              <a:t>user readiness application</a:t>
            </a:r>
          </a:p>
          <a:p>
            <a:pPr>
              <a:defRPr/>
            </a:pPr>
            <a:endParaRPr lang="en-GB" sz="1600" dirty="0" smtClean="0"/>
          </a:p>
          <a:p>
            <a:pPr>
              <a:defRPr/>
            </a:pPr>
            <a:endParaRPr lang="en-US"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8A9A2F96-26FD-4C9C-A8EE-D0FBCBE71649}" type="slidenum">
              <a:rPr lang="en-GB" smtClean="0"/>
              <a:pPr>
                <a:defRPr/>
              </a:pPr>
              <a:t>36</a:t>
            </a:fld>
            <a:endParaRPr lang="en-GB"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LINET (Lightning Detection Network in VLF/LF) </a:t>
            </a:r>
            <a:br>
              <a:rPr lang="en-US" smtClean="0"/>
            </a:br>
            <a:r>
              <a:rPr lang="en-US" b="0" smtClean="0"/>
              <a:t>System Characteristics</a:t>
            </a:r>
          </a:p>
        </p:txBody>
      </p:sp>
      <p:sp>
        <p:nvSpPr>
          <p:cNvPr id="44035" name="Rectangle 3"/>
          <p:cNvSpPr>
            <a:spLocks noGrp="1" noChangeArrowheads="1"/>
          </p:cNvSpPr>
          <p:nvPr>
            <p:ph type="body" idx="1"/>
          </p:nvPr>
        </p:nvSpPr>
        <p:spPr>
          <a:xfrm>
            <a:off x="-430213" y="1268413"/>
            <a:ext cx="2574926" cy="4897437"/>
          </a:xfrm>
        </p:spPr>
        <p:txBody>
          <a:bodyPr/>
          <a:lstStyle/>
          <a:p>
            <a:pPr lvl="1"/>
            <a:r>
              <a:rPr lang="en-US" sz="1400" smtClean="0"/>
              <a:t>Measurement of magnetic field</a:t>
            </a:r>
          </a:p>
          <a:p>
            <a:pPr lvl="1"/>
            <a:endParaRPr lang="en-US" sz="1400" smtClean="0"/>
          </a:p>
          <a:p>
            <a:pPr lvl="1"/>
            <a:endParaRPr lang="en-US" sz="1400" smtClean="0"/>
          </a:p>
          <a:p>
            <a:pPr lvl="1"/>
            <a:endParaRPr lang="en-US" sz="1400" smtClean="0"/>
          </a:p>
          <a:p>
            <a:pPr lvl="1"/>
            <a:endParaRPr lang="en-US" sz="1400" smtClean="0"/>
          </a:p>
          <a:p>
            <a:pPr lvl="1"/>
            <a:r>
              <a:rPr lang="en-US" sz="1400" smtClean="0"/>
              <a:t>TOA Method for lightning location </a:t>
            </a:r>
          </a:p>
          <a:p>
            <a:pPr lvl="1"/>
            <a:endParaRPr lang="en-US" sz="1400" smtClean="0"/>
          </a:p>
          <a:p>
            <a:pPr lvl="1"/>
            <a:endParaRPr lang="en-US" sz="1400" smtClean="0"/>
          </a:p>
          <a:p>
            <a:pPr lvl="1"/>
            <a:endParaRPr lang="en-US" sz="1400" smtClean="0"/>
          </a:p>
          <a:p>
            <a:pPr lvl="1"/>
            <a:endParaRPr lang="en-US" sz="1400" smtClean="0"/>
          </a:p>
          <a:p>
            <a:pPr lvl="1"/>
            <a:endParaRPr lang="en-US" sz="1400" smtClean="0"/>
          </a:p>
          <a:p>
            <a:pPr lvl="1"/>
            <a:r>
              <a:rPr lang="en-US" sz="1400" smtClean="0"/>
              <a:t>IC - CG discrimination </a:t>
            </a:r>
          </a:p>
          <a:p>
            <a:pPr lvl="1"/>
            <a:r>
              <a:rPr lang="en-US" sz="1400" smtClean="0"/>
              <a:t>Height of IC events </a:t>
            </a:r>
          </a:p>
        </p:txBody>
      </p:sp>
      <p:grpSp>
        <p:nvGrpSpPr>
          <p:cNvPr id="44036" name="Group 4"/>
          <p:cNvGrpSpPr>
            <a:grpSpLocks/>
          </p:cNvGrpSpPr>
          <p:nvPr/>
        </p:nvGrpSpPr>
        <p:grpSpPr bwMode="auto">
          <a:xfrm>
            <a:off x="2252663" y="1268413"/>
            <a:ext cx="2700337" cy="4824412"/>
            <a:chOff x="3198" y="845"/>
            <a:chExt cx="1570" cy="3039"/>
          </a:xfrm>
        </p:grpSpPr>
        <p:pic>
          <p:nvPicPr>
            <p:cNvPr id="44040" name="Picture 5" descr="blitzmessung"/>
            <p:cNvPicPr>
              <a:picLocks noChangeAspect="1" noChangeArrowheads="1"/>
            </p:cNvPicPr>
            <p:nvPr/>
          </p:nvPicPr>
          <p:blipFill>
            <a:blip r:embed="rId3" cstate="print"/>
            <a:srcRect/>
            <a:stretch>
              <a:fillRect/>
            </a:stretch>
          </p:blipFill>
          <p:spPr bwMode="auto">
            <a:xfrm>
              <a:off x="3198" y="845"/>
              <a:ext cx="1569" cy="630"/>
            </a:xfrm>
            <a:prstGeom prst="rect">
              <a:avLst/>
            </a:prstGeom>
            <a:noFill/>
            <a:ln w="9525">
              <a:noFill/>
              <a:miter lim="800000"/>
              <a:headEnd/>
              <a:tailEnd/>
            </a:ln>
          </p:spPr>
        </p:pic>
        <p:pic>
          <p:nvPicPr>
            <p:cNvPr id="44041" name="Picture 6" descr="schema_ic"/>
            <p:cNvPicPr>
              <a:picLocks noChangeAspect="1" noChangeArrowheads="1"/>
            </p:cNvPicPr>
            <p:nvPr/>
          </p:nvPicPr>
          <p:blipFill>
            <a:blip r:embed="rId4" cstate="print"/>
            <a:srcRect/>
            <a:stretch>
              <a:fillRect/>
            </a:stretch>
          </p:blipFill>
          <p:spPr bwMode="auto">
            <a:xfrm>
              <a:off x="3243" y="2846"/>
              <a:ext cx="1468" cy="1038"/>
            </a:xfrm>
            <a:prstGeom prst="rect">
              <a:avLst/>
            </a:prstGeom>
            <a:noFill/>
            <a:ln w="9525">
              <a:noFill/>
              <a:miter lim="800000"/>
              <a:headEnd/>
              <a:tailEnd/>
            </a:ln>
          </p:spPr>
        </p:pic>
        <p:pic>
          <p:nvPicPr>
            <p:cNvPr id="44042" name="Picture 7" descr="Signal_150858_482_70"/>
            <p:cNvPicPr>
              <a:picLocks noChangeAspect="1" noChangeArrowheads="1"/>
            </p:cNvPicPr>
            <p:nvPr/>
          </p:nvPicPr>
          <p:blipFill>
            <a:blip r:embed="rId5" cstate="print"/>
            <a:srcRect/>
            <a:stretch>
              <a:fillRect/>
            </a:stretch>
          </p:blipFill>
          <p:spPr bwMode="auto">
            <a:xfrm>
              <a:off x="3198" y="1327"/>
              <a:ext cx="1570" cy="416"/>
            </a:xfrm>
            <a:prstGeom prst="rect">
              <a:avLst/>
            </a:prstGeom>
            <a:noFill/>
            <a:ln w="9525">
              <a:noFill/>
              <a:miter lim="800000"/>
              <a:headEnd/>
              <a:tailEnd/>
            </a:ln>
          </p:spPr>
        </p:pic>
        <p:pic>
          <p:nvPicPr>
            <p:cNvPr id="44043" name="Picture 8" descr="toa_schema"/>
            <p:cNvPicPr>
              <a:picLocks noChangeAspect="1" noChangeArrowheads="1"/>
            </p:cNvPicPr>
            <p:nvPr/>
          </p:nvPicPr>
          <p:blipFill>
            <a:blip r:embed="rId6" cstate="print"/>
            <a:srcRect/>
            <a:stretch>
              <a:fillRect/>
            </a:stretch>
          </p:blipFill>
          <p:spPr bwMode="auto">
            <a:xfrm>
              <a:off x="3470" y="1797"/>
              <a:ext cx="1078" cy="988"/>
            </a:xfrm>
            <a:prstGeom prst="rect">
              <a:avLst/>
            </a:prstGeom>
            <a:noFill/>
            <a:ln w="9525">
              <a:noFill/>
              <a:miter lim="800000"/>
              <a:headEnd/>
              <a:tailEnd/>
            </a:ln>
          </p:spPr>
        </p:pic>
      </p:grpSp>
      <p:pic>
        <p:nvPicPr>
          <p:cNvPr id="44037" name="Picture 9" descr="Inst_Ara"/>
          <p:cNvPicPr>
            <a:picLocks noChangeAspect="1" noChangeArrowheads="1"/>
          </p:cNvPicPr>
          <p:nvPr/>
        </p:nvPicPr>
        <p:blipFill>
          <a:blip r:embed="rId7" cstate="print"/>
          <a:srcRect/>
          <a:stretch>
            <a:fillRect/>
          </a:stretch>
        </p:blipFill>
        <p:spPr bwMode="auto">
          <a:xfrm>
            <a:off x="5110163" y="1268413"/>
            <a:ext cx="2054225" cy="2736850"/>
          </a:xfrm>
          <a:prstGeom prst="rect">
            <a:avLst/>
          </a:prstGeom>
          <a:noFill/>
          <a:ln w="9525">
            <a:noFill/>
            <a:miter lim="800000"/>
            <a:headEnd/>
            <a:tailEnd/>
          </a:ln>
        </p:spPr>
      </p:pic>
      <p:pic>
        <p:nvPicPr>
          <p:cNvPr id="44038" name="Picture 10"/>
          <p:cNvPicPr>
            <a:picLocks noChangeAspect="1" noChangeArrowheads="1"/>
          </p:cNvPicPr>
          <p:nvPr/>
        </p:nvPicPr>
        <p:blipFill>
          <a:blip r:embed="rId8" cstate="print"/>
          <a:srcRect/>
          <a:stretch>
            <a:fillRect/>
          </a:stretch>
        </p:blipFill>
        <p:spPr bwMode="auto">
          <a:xfrm>
            <a:off x="5811838" y="4149725"/>
            <a:ext cx="3081337" cy="2135188"/>
          </a:xfrm>
          <a:prstGeom prst="rect">
            <a:avLst/>
          </a:prstGeom>
          <a:noFill/>
          <a:ln w="9525">
            <a:noFill/>
            <a:miter lim="800000"/>
            <a:headEnd/>
            <a:tailEnd/>
          </a:ln>
        </p:spPr>
      </p:pic>
      <p:pic>
        <p:nvPicPr>
          <p:cNvPr id="44039" name="Picture 11"/>
          <p:cNvPicPr>
            <a:picLocks noChangeAspect="1" noChangeArrowheads="1"/>
          </p:cNvPicPr>
          <p:nvPr/>
        </p:nvPicPr>
        <p:blipFill>
          <a:blip r:embed="rId9" cstate="print"/>
          <a:srcRect/>
          <a:stretch>
            <a:fillRect/>
          </a:stretch>
        </p:blipFill>
        <p:spPr bwMode="auto">
          <a:xfrm>
            <a:off x="7256463" y="1268413"/>
            <a:ext cx="2220912" cy="2738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LMA and LINET Sites</a:t>
            </a:r>
            <a:br>
              <a:rPr lang="en-US" smtClean="0"/>
            </a:br>
            <a:r>
              <a:rPr lang="en-US" b="0" smtClean="0"/>
              <a:t>XPOL and operational radars </a:t>
            </a:r>
          </a:p>
        </p:txBody>
      </p:sp>
      <p:sp>
        <p:nvSpPr>
          <p:cNvPr id="1028" name="Rectangle 3"/>
          <p:cNvSpPr>
            <a:spLocks noGrp="1" noChangeArrowheads="1"/>
          </p:cNvSpPr>
          <p:nvPr>
            <p:ph type="body" idx="1"/>
          </p:nvPr>
        </p:nvSpPr>
        <p:spPr>
          <a:xfrm>
            <a:off x="1285875" y="4976813"/>
            <a:ext cx="7294563" cy="612775"/>
          </a:xfrm>
        </p:spPr>
        <p:txBody>
          <a:bodyPr/>
          <a:lstStyle/>
          <a:p>
            <a:pPr marL="0" indent="0"/>
            <a:r>
              <a:rPr lang="en-US" sz="1400" smtClean="0"/>
              <a:t>LMA 			and 		LINET </a:t>
            </a:r>
          </a:p>
          <a:p>
            <a:pPr marL="0" indent="0"/>
            <a:r>
              <a:rPr lang="en-US" sz="1400" smtClean="0"/>
              <a:t>LMA and LINET configuration, XPOL and operational radars</a:t>
            </a:r>
          </a:p>
        </p:txBody>
      </p:sp>
      <p:pic>
        <p:nvPicPr>
          <p:cNvPr id="1029" name="Picture 4"/>
          <p:cNvPicPr>
            <a:picLocks noChangeAspect="1" noChangeArrowheads="1"/>
          </p:cNvPicPr>
          <p:nvPr/>
        </p:nvPicPr>
        <p:blipFill>
          <a:blip r:embed="rId3" cstate="print"/>
          <a:srcRect/>
          <a:stretch>
            <a:fillRect/>
          </a:stretch>
        </p:blipFill>
        <p:spPr bwMode="auto">
          <a:xfrm>
            <a:off x="428625" y="1268413"/>
            <a:ext cx="4524375" cy="3551237"/>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953000" y="1268413"/>
          <a:ext cx="4524375" cy="3543300"/>
        </p:xfrm>
        <a:graphic>
          <a:graphicData uri="http://schemas.openxmlformats.org/presentationml/2006/ole">
            <p:oleObj spid="_x0000_s1026" name="Paint Shop Pro Image" r:id="rId4" imgW="5073171" imgH="4302439" progId="">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smtClean="0"/>
              <a:t>Example: Full LIS overpass on 10 Feb 2012 (60 seconds of data)</a:t>
            </a:r>
          </a:p>
        </p:txBody>
      </p:sp>
      <p:sp>
        <p:nvSpPr>
          <p:cNvPr id="3" name="Slide Number Placeholder 2"/>
          <p:cNvSpPr>
            <a:spLocks noGrp="1"/>
          </p:cNvSpPr>
          <p:nvPr>
            <p:ph type="sldNum" sz="quarter" idx="10"/>
          </p:nvPr>
        </p:nvSpPr>
        <p:spPr/>
        <p:txBody>
          <a:bodyPr/>
          <a:lstStyle/>
          <a:p>
            <a:pPr>
              <a:defRPr/>
            </a:pPr>
            <a:r>
              <a:rPr lang="en-GB" smtClean="0"/>
              <a:t>Slide: </a:t>
            </a:r>
            <a:fld id="{FEF86A63-807E-4D65-9062-40F47F59B5CC}" type="slidenum">
              <a:rPr lang="en-GB" smtClean="0"/>
              <a:pPr>
                <a:defRPr/>
              </a:pPr>
              <a:t>39</a:t>
            </a:fld>
            <a:endParaRPr lang="en-GB"/>
          </a:p>
        </p:txBody>
      </p:sp>
      <p:pic>
        <p:nvPicPr>
          <p:cNvPr id="45060" name="Picture 17" descr="Case_120210_LIS_LMA_LINET_start_68498_latlon_ALL.jpg"/>
          <p:cNvPicPr>
            <a:picLocks noChangeAspect="1"/>
          </p:cNvPicPr>
          <p:nvPr/>
        </p:nvPicPr>
        <p:blipFill>
          <a:blip r:embed="rId2" cstate="print"/>
          <a:srcRect/>
          <a:stretch>
            <a:fillRect/>
          </a:stretch>
        </p:blipFill>
        <p:spPr bwMode="auto">
          <a:xfrm>
            <a:off x="0" y="1885950"/>
            <a:ext cx="6629400" cy="4972050"/>
          </a:xfrm>
          <a:prstGeom prst="rect">
            <a:avLst/>
          </a:prstGeom>
          <a:noFill/>
          <a:ln w="9525">
            <a:noFill/>
            <a:miter lim="800000"/>
            <a:headEnd/>
            <a:tailEnd/>
          </a:ln>
        </p:spPr>
      </p:pic>
      <p:grpSp>
        <p:nvGrpSpPr>
          <p:cNvPr id="45061" name="Group 18"/>
          <p:cNvGrpSpPr>
            <a:grpSpLocks/>
          </p:cNvGrpSpPr>
          <p:nvPr/>
        </p:nvGrpSpPr>
        <p:grpSpPr bwMode="auto">
          <a:xfrm>
            <a:off x="6248400" y="2811463"/>
            <a:ext cx="3657600" cy="1531937"/>
            <a:chOff x="461689" y="1573456"/>
            <a:chExt cx="3657714" cy="1532468"/>
          </a:xfrm>
        </p:grpSpPr>
        <p:pic>
          <p:nvPicPr>
            <p:cNvPr id="45063" name="Picture 6" descr="Case_120210_01000_LIS_LMA_LINET_start_68498.jpg"/>
            <p:cNvPicPr>
              <a:picLocks noChangeAspect="1"/>
            </p:cNvPicPr>
            <p:nvPr/>
          </p:nvPicPr>
          <p:blipFill>
            <a:blip r:embed="rId3" cstate="print"/>
            <a:srcRect l="21732" t="24777" r="77165" b="73491"/>
            <a:stretch>
              <a:fillRect/>
            </a:stretch>
          </p:blipFill>
          <p:spPr bwMode="auto">
            <a:xfrm>
              <a:off x="562258" y="2886075"/>
              <a:ext cx="145643" cy="171694"/>
            </a:xfrm>
            <a:prstGeom prst="rect">
              <a:avLst/>
            </a:prstGeom>
            <a:noFill/>
            <a:ln w="9525">
              <a:noFill/>
              <a:miter lim="800000"/>
              <a:headEnd/>
              <a:tailEnd/>
            </a:ln>
          </p:spPr>
        </p:pic>
        <p:pic>
          <p:nvPicPr>
            <p:cNvPr id="45064" name="Picture 7" descr="Case_120210_01000_LIS_LMA_LINET_start_68498.jpg"/>
            <p:cNvPicPr>
              <a:picLocks noChangeAspect="1"/>
            </p:cNvPicPr>
            <p:nvPr/>
          </p:nvPicPr>
          <p:blipFill>
            <a:blip r:embed="rId3" cstate="print"/>
            <a:srcRect l="17323" t="76012" r="80945" b="21837"/>
            <a:stretch>
              <a:fillRect/>
            </a:stretch>
          </p:blipFill>
          <p:spPr bwMode="auto">
            <a:xfrm>
              <a:off x="526947" y="2620647"/>
              <a:ext cx="206478" cy="192351"/>
            </a:xfrm>
            <a:prstGeom prst="rect">
              <a:avLst/>
            </a:prstGeom>
            <a:noFill/>
            <a:ln w="9525">
              <a:noFill/>
              <a:miter lim="800000"/>
              <a:headEnd/>
              <a:tailEnd/>
            </a:ln>
          </p:spPr>
        </p:pic>
        <p:pic>
          <p:nvPicPr>
            <p:cNvPr id="45065" name="Picture 8" descr="Case_120210_01000_LIS_LMA_LINET_start_68498.jpg"/>
            <p:cNvPicPr>
              <a:picLocks noChangeAspect="1"/>
            </p:cNvPicPr>
            <p:nvPr/>
          </p:nvPicPr>
          <p:blipFill>
            <a:blip r:embed="rId3" cstate="print"/>
            <a:srcRect l="13071" t="40105" r="85355" b="57953"/>
            <a:stretch>
              <a:fillRect/>
            </a:stretch>
          </p:blipFill>
          <p:spPr bwMode="auto">
            <a:xfrm>
              <a:off x="579819" y="2401655"/>
              <a:ext cx="121432" cy="112379"/>
            </a:xfrm>
            <a:prstGeom prst="rect">
              <a:avLst/>
            </a:prstGeom>
            <a:noFill/>
            <a:ln w="9525">
              <a:noFill/>
              <a:miter lim="800000"/>
              <a:headEnd/>
              <a:tailEnd/>
            </a:ln>
          </p:spPr>
        </p:pic>
        <p:pic>
          <p:nvPicPr>
            <p:cNvPr id="45066" name="Picture 9" descr="Case_120210_01000_LIS_LMA_LINET_start_68498.jpg"/>
            <p:cNvPicPr>
              <a:picLocks noChangeAspect="1"/>
            </p:cNvPicPr>
            <p:nvPr/>
          </p:nvPicPr>
          <p:blipFill>
            <a:blip r:embed="rId3" cstate="print"/>
            <a:srcRect l="13228" t="26877" r="85355" b="70972"/>
            <a:stretch>
              <a:fillRect/>
            </a:stretch>
          </p:blipFill>
          <p:spPr bwMode="auto">
            <a:xfrm>
              <a:off x="572831" y="2121880"/>
              <a:ext cx="109322" cy="124446"/>
            </a:xfrm>
            <a:prstGeom prst="rect">
              <a:avLst/>
            </a:prstGeom>
            <a:noFill/>
            <a:ln w="9525">
              <a:noFill/>
              <a:miter lim="800000"/>
              <a:headEnd/>
              <a:tailEnd/>
            </a:ln>
          </p:spPr>
        </p:pic>
        <p:pic>
          <p:nvPicPr>
            <p:cNvPr id="45067" name="Picture 10" descr="Case_120210_01000_LIS_LMA_LINET_start_68498.jpg"/>
            <p:cNvPicPr>
              <a:picLocks noChangeAspect="1"/>
            </p:cNvPicPr>
            <p:nvPr/>
          </p:nvPicPr>
          <p:blipFill>
            <a:blip r:embed="rId3" cstate="print"/>
            <a:srcRect l="30551" t="50813" r="64882" b="43256"/>
            <a:stretch>
              <a:fillRect/>
            </a:stretch>
          </p:blipFill>
          <p:spPr bwMode="auto">
            <a:xfrm>
              <a:off x="461689" y="1573456"/>
              <a:ext cx="352316" cy="343245"/>
            </a:xfrm>
            <a:prstGeom prst="rect">
              <a:avLst/>
            </a:prstGeom>
            <a:noFill/>
            <a:ln w="9525">
              <a:noFill/>
              <a:miter lim="800000"/>
              <a:headEnd/>
              <a:tailEnd/>
            </a:ln>
          </p:spPr>
        </p:pic>
        <p:sp>
          <p:nvSpPr>
            <p:cNvPr id="45068" name="TextBox 11"/>
            <p:cNvSpPr txBox="1">
              <a:spLocks noChangeArrowheads="1"/>
            </p:cNvSpPr>
            <p:nvPr/>
          </p:nvSpPr>
          <p:spPr bwMode="auto">
            <a:xfrm>
              <a:off x="904875" y="1619250"/>
              <a:ext cx="2348720" cy="276999"/>
            </a:xfrm>
            <a:prstGeom prst="rect">
              <a:avLst/>
            </a:prstGeom>
            <a:noFill/>
            <a:ln w="9525">
              <a:noFill/>
              <a:miter lim="800000"/>
              <a:headEnd/>
              <a:tailEnd/>
            </a:ln>
          </p:spPr>
          <p:txBody>
            <a:bodyPr wrap="none">
              <a:spAutoFit/>
            </a:bodyPr>
            <a:lstStyle/>
            <a:p>
              <a:r>
                <a:rPr lang="en-GB" sz="1200">
                  <a:solidFill>
                    <a:schemeClr val="tx1"/>
                  </a:solidFill>
                </a:rPr>
                <a:t>LIS event (~5 km footprint)</a:t>
              </a:r>
            </a:p>
          </p:txBody>
        </p:sp>
        <p:sp>
          <p:nvSpPr>
            <p:cNvPr id="45069" name="TextBox 12"/>
            <p:cNvSpPr txBox="1">
              <a:spLocks noChangeArrowheads="1"/>
            </p:cNvSpPr>
            <p:nvPr/>
          </p:nvSpPr>
          <p:spPr bwMode="auto">
            <a:xfrm>
              <a:off x="895350" y="2009775"/>
              <a:ext cx="3058851" cy="276999"/>
            </a:xfrm>
            <a:prstGeom prst="rect">
              <a:avLst/>
            </a:prstGeom>
            <a:noFill/>
            <a:ln w="9525">
              <a:noFill/>
              <a:miter lim="800000"/>
              <a:headEnd/>
              <a:tailEnd/>
            </a:ln>
          </p:spPr>
          <p:txBody>
            <a:bodyPr wrap="none">
              <a:spAutoFit/>
            </a:bodyPr>
            <a:lstStyle/>
            <a:p>
              <a:r>
                <a:rPr lang="en-GB" sz="1200">
                  <a:solidFill>
                    <a:schemeClr val="tx1"/>
                  </a:solidFill>
                </a:rPr>
                <a:t>LIS event (in the temporal axis view)</a:t>
              </a:r>
            </a:p>
          </p:txBody>
        </p:sp>
        <p:sp>
          <p:nvSpPr>
            <p:cNvPr id="45070" name="TextBox 13"/>
            <p:cNvSpPr txBox="1">
              <a:spLocks noChangeArrowheads="1"/>
            </p:cNvSpPr>
            <p:nvPr/>
          </p:nvSpPr>
          <p:spPr bwMode="auto">
            <a:xfrm>
              <a:off x="885825" y="2552700"/>
              <a:ext cx="3233578" cy="276999"/>
            </a:xfrm>
            <a:prstGeom prst="rect">
              <a:avLst/>
            </a:prstGeom>
            <a:noFill/>
            <a:ln w="9525">
              <a:noFill/>
              <a:miter lim="800000"/>
              <a:headEnd/>
              <a:tailEnd/>
            </a:ln>
          </p:spPr>
          <p:txBody>
            <a:bodyPr wrap="none">
              <a:spAutoFit/>
            </a:bodyPr>
            <a:lstStyle/>
            <a:p>
              <a:r>
                <a:rPr lang="en-GB" sz="1200">
                  <a:solidFill>
                    <a:schemeClr val="tx1"/>
                  </a:solidFill>
                </a:rPr>
                <a:t>LMA source (part of channel formation)</a:t>
              </a:r>
            </a:p>
          </p:txBody>
        </p:sp>
        <p:sp>
          <p:nvSpPr>
            <p:cNvPr id="45071" name="TextBox 15"/>
            <p:cNvSpPr txBox="1">
              <a:spLocks noChangeArrowheads="1"/>
            </p:cNvSpPr>
            <p:nvPr/>
          </p:nvSpPr>
          <p:spPr bwMode="auto">
            <a:xfrm>
              <a:off x="885825" y="2286000"/>
              <a:ext cx="1436612" cy="276999"/>
            </a:xfrm>
            <a:prstGeom prst="rect">
              <a:avLst/>
            </a:prstGeom>
            <a:noFill/>
            <a:ln w="9525">
              <a:noFill/>
              <a:miter lim="800000"/>
              <a:headEnd/>
              <a:tailEnd/>
            </a:ln>
          </p:spPr>
          <p:txBody>
            <a:bodyPr wrap="none">
              <a:spAutoFit/>
            </a:bodyPr>
            <a:lstStyle/>
            <a:p>
              <a:r>
                <a:rPr lang="en-GB" sz="1200">
                  <a:solidFill>
                    <a:schemeClr val="tx1"/>
                  </a:solidFill>
                </a:rPr>
                <a:t>STARNET stroke</a:t>
              </a:r>
            </a:p>
          </p:txBody>
        </p:sp>
        <p:sp>
          <p:nvSpPr>
            <p:cNvPr id="45072" name="TextBox 16"/>
            <p:cNvSpPr txBox="1">
              <a:spLocks noChangeArrowheads="1"/>
            </p:cNvSpPr>
            <p:nvPr/>
          </p:nvSpPr>
          <p:spPr bwMode="auto">
            <a:xfrm>
              <a:off x="885825" y="2828925"/>
              <a:ext cx="1188146" cy="276999"/>
            </a:xfrm>
            <a:prstGeom prst="rect">
              <a:avLst/>
            </a:prstGeom>
            <a:noFill/>
            <a:ln w="9525">
              <a:noFill/>
              <a:miter lim="800000"/>
              <a:headEnd/>
              <a:tailEnd/>
            </a:ln>
          </p:spPr>
          <p:txBody>
            <a:bodyPr wrap="none">
              <a:spAutoFit/>
            </a:bodyPr>
            <a:lstStyle/>
            <a:p>
              <a:r>
                <a:rPr lang="en-GB" sz="1200">
                  <a:solidFill>
                    <a:schemeClr val="tx1"/>
                  </a:solidFill>
                </a:rPr>
                <a:t>LINET stroke</a:t>
              </a:r>
            </a:p>
          </p:txBody>
        </p:sp>
      </p:grpSp>
      <p:sp>
        <p:nvSpPr>
          <p:cNvPr id="19" name="TextBox 18"/>
          <p:cNvSpPr txBox="1"/>
          <p:nvPr/>
        </p:nvSpPr>
        <p:spPr>
          <a:xfrm>
            <a:off x="428625" y="1409700"/>
            <a:ext cx="8199438"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sz="1800" dirty="0"/>
              <a:t>60 seconds contains already loads of data – need to look much closer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32" descr="FondPageTitre"/>
          <p:cNvPicPr>
            <a:picLocks noChangeAspect="1" noChangeArrowheads="1"/>
          </p:cNvPicPr>
          <p:nvPr/>
        </p:nvPicPr>
        <p:blipFill>
          <a:blip r:embed="rId2" cstate="print"/>
          <a:srcRect/>
          <a:stretch>
            <a:fillRect/>
          </a:stretch>
        </p:blipFill>
        <p:spPr bwMode="auto">
          <a:xfrm>
            <a:off x="3532188" y="3822700"/>
            <a:ext cx="6373812" cy="3773488"/>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GB" dirty="0" smtClean="0">
                <a:latin typeface="+mn-lt"/>
              </a:rPr>
              <a:t>Short Introduction to the MTG Programme</a:t>
            </a:r>
            <a:endParaRPr lang="en-GB" dirty="0">
              <a:latin typeface="+mn-lt"/>
            </a:endParaRPr>
          </a:p>
        </p:txBody>
      </p:sp>
      <p:pic>
        <p:nvPicPr>
          <p:cNvPr id="10244" name="Picture 1039" descr="D:\Documents and Settings\nicolib\My Documents\MTG\Copie de logo TEST.jpg"/>
          <p:cNvPicPr>
            <a:picLocks noGrp="1" noChangeAspect="1" noChangeArrowheads="1"/>
          </p:cNvPicPr>
          <p:nvPr>
            <p:ph idx="1"/>
          </p:nvPr>
        </p:nvPicPr>
        <p:blipFill>
          <a:blip r:embed="rId3" cstate="print"/>
          <a:srcRect l="1418"/>
          <a:stretch>
            <a:fillRect/>
          </a:stretch>
        </p:blipFill>
        <p:spPr>
          <a:xfrm>
            <a:off x="0" y="1436688"/>
            <a:ext cx="7512050" cy="4400550"/>
          </a:xfrm>
        </p:spPr>
      </p:pic>
      <p:sp>
        <p:nvSpPr>
          <p:cNvPr id="6" name="TextBox 5"/>
          <p:cNvSpPr txBox="1"/>
          <p:nvPr/>
        </p:nvSpPr>
        <p:spPr>
          <a:xfrm>
            <a:off x="7572375" y="3808413"/>
            <a:ext cx="2333625" cy="230187"/>
          </a:xfrm>
          <a:prstGeom prst="rect">
            <a:avLst/>
          </a:prstGeom>
          <a:solidFill>
            <a:schemeClr val="accent3"/>
          </a:solidFill>
        </p:spPr>
        <p:txBody>
          <a:bodyPr>
            <a:spAutoFit/>
          </a:bodyPr>
          <a:lstStyle/>
          <a:p>
            <a:pPr>
              <a:defRPr/>
            </a:pPr>
            <a:r>
              <a:rPr lang="en-GB" dirty="0">
                <a:solidFill>
                  <a:schemeClr val="tx2"/>
                </a:solidFill>
              </a:rPr>
              <a:t>Courtesy of </a:t>
            </a:r>
          </a:p>
        </p:txBody>
      </p:sp>
      <p:grpSp>
        <p:nvGrpSpPr>
          <p:cNvPr id="10246" name="Group 41"/>
          <p:cNvGrpSpPr>
            <a:grpSpLocks noChangeAspect="1"/>
          </p:cNvGrpSpPr>
          <p:nvPr/>
        </p:nvGrpSpPr>
        <p:grpSpPr bwMode="auto">
          <a:xfrm>
            <a:off x="7737475" y="6307138"/>
            <a:ext cx="1814513" cy="447675"/>
            <a:chOff x="4874" y="3973"/>
            <a:chExt cx="1143" cy="282"/>
          </a:xfrm>
        </p:grpSpPr>
        <p:sp>
          <p:nvSpPr>
            <p:cNvPr id="10249" name="AutoShape 42"/>
            <p:cNvSpPr>
              <a:spLocks noChangeAspect="1" noChangeArrowheads="1" noTextEdit="1"/>
            </p:cNvSpPr>
            <p:nvPr/>
          </p:nvSpPr>
          <p:spPr bwMode="auto">
            <a:xfrm>
              <a:off x="4874" y="3973"/>
              <a:ext cx="1143" cy="282"/>
            </a:xfrm>
            <a:prstGeom prst="rect">
              <a:avLst/>
            </a:prstGeom>
            <a:noFill/>
            <a:ln w="9525">
              <a:noFill/>
              <a:miter lim="800000"/>
              <a:headEnd/>
              <a:tailEnd/>
            </a:ln>
          </p:spPr>
          <p:txBody>
            <a:bodyPr/>
            <a:lstStyle/>
            <a:p>
              <a:endParaRPr lang="en-GB"/>
            </a:p>
          </p:txBody>
        </p:sp>
        <p:sp>
          <p:nvSpPr>
            <p:cNvPr id="10250" name="Freeform 43"/>
            <p:cNvSpPr>
              <a:spLocks noEditPoints="1"/>
            </p:cNvSpPr>
            <p:nvPr/>
          </p:nvSpPr>
          <p:spPr bwMode="auto">
            <a:xfrm>
              <a:off x="5774" y="4079"/>
              <a:ext cx="100" cy="103"/>
            </a:xfrm>
            <a:custGeom>
              <a:avLst/>
              <a:gdLst>
                <a:gd name="T0" fmla="*/ 1 w 200"/>
                <a:gd name="T1" fmla="*/ 0 h 207"/>
                <a:gd name="T2" fmla="*/ 1 w 200"/>
                <a:gd name="T3" fmla="*/ 0 h 207"/>
                <a:gd name="T4" fmla="*/ 0 w 200"/>
                <a:gd name="T5" fmla="*/ 1 h 207"/>
                <a:gd name="T6" fmla="*/ 1 w 200"/>
                <a:gd name="T7" fmla="*/ 1 h 207"/>
                <a:gd name="T8" fmla="*/ 1 w 200"/>
                <a:gd name="T9" fmla="*/ 1 h 207"/>
                <a:gd name="T10" fmla="*/ 2 w 200"/>
                <a:gd name="T11" fmla="*/ 1 h 207"/>
                <a:gd name="T12" fmla="*/ 2 w 200"/>
                <a:gd name="T13" fmla="*/ 1 h 207"/>
                <a:gd name="T14" fmla="*/ 2 w 200"/>
                <a:gd name="T15" fmla="*/ 1 h 207"/>
                <a:gd name="T16" fmla="*/ 1 w 200"/>
                <a:gd name="T17" fmla="*/ 0 h 207"/>
                <a:gd name="T18" fmla="*/ 1 w 200"/>
                <a:gd name="T19" fmla="*/ 0 h 207"/>
                <a:gd name="T20" fmla="*/ 1 w 200"/>
                <a:gd name="T21" fmla="*/ 0 h 207"/>
                <a:gd name="T22" fmla="*/ 1 w 200"/>
                <a:gd name="T23" fmla="*/ 0 h 207"/>
                <a:gd name="T24" fmla="*/ 1 w 200"/>
                <a:gd name="T25" fmla="*/ 0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07"/>
                <a:gd name="T41" fmla="*/ 200 w 200"/>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endParaRPr lang="en-GB"/>
            </a:p>
          </p:txBody>
        </p:sp>
        <p:sp>
          <p:nvSpPr>
            <p:cNvPr id="10251" name="Freeform 44"/>
            <p:cNvSpPr>
              <a:spLocks/>
            </p:cNvSpPr>
            <p:nvPr/>
          </p:nvSpPr>
          <p:spPr bwMode="auto">
            <a:xfrm>
              <a:off x="5676" y="4077"/>
              <a:ext cx="85" cy="107"/>
            </a:xfrm>
            <a:custGeom>
              <a:avLst/>
              <a:gdLst>
                <a:gd name="T0" fmla="*/ 1 w 170"/>
                <a:gd name="T1" fmla="*/ 1 h 214"/>
                <a:gd name="T2" fmla="*/ 1 w 170"/>
                <a:gd name="T3" fmla="*/ 1 h 214"/>
                <a:gd name="T4" fmla="*/ 1 w 170"/>
                <a:gd name="T5" fmla="*/ 1 h 214"/>
                <a:gd name="T6" fmla="*/ 1 w 170"/>
                <a:gd name="T7" fmla="*/ 1 h 214"/>
                <a:gd name="T8" fmla="*/ 1 w 170"/>
                <a:gd name="T9" fmla="*/ 1 h 214"/>
                <a:gd name="T10" fmla="*/ 1 w 170"/>
                <a:gd name="T11" fmla="*/ 1 h 214"/>
                <a:gd name="T12" fmla="*/ 1 w 170"/>
                <a:gd name="T13" fmla="*/ 0 h 214"/>
                <a:gd name="T14" fmla="*/ 1 w 170"/>
                <a:gd name="T15" fmla="*/ 1 h 214"/>
                <a:gd name="T16" fmla="*/ 1 w 170"/>
                <a:gd name="T17" fmla="*/ 1 h 214"/>
                <a:gd name="T18" fmla="*/ 1 w 170"/>
                <a:gd name="T19" fmla="*/ 1 h 214"/>
                <a:gd name="T20" fmla="*/ 1 w 170"/>
                <a:gd name="T21" fmla="*/ 2 h 214"/>
                <a:gd name="T22" fmla="*/ 1 w 170"/>
                <a:gd name="T23" fmla="*/ 2 h 214"/>
                <a:gd name="T24" fmla="*/ 1 w 170"/>
                <a:gd name="T25" fmla="*/ 2 h 214"/>
                <a:gd name="T26" fmla="*/ 1 w 170"/>
                <a:gd name="T27" fmla="*/ 2 h 214"/>
                <a:gd name="T28" fmla="*/ 0 w 170"/>
                <a:gd name="T29" fmla="*/ 2 h 214"/>
                <a:gd name="T30" fmla="*/ 1 w 170"/>
                <a:gd name="T31" fmla="*/ 2 h 214"/>
                <a:gd name="T32" fmla="*/ 1 w 170"/>
                <a:gd name="T33" fmla="*/ 2 h 214"/>
                <a:gd name="T34" fmla="*/ 1 w 170"/>
                <a:gd name="T35" fmla="*/ 1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214"/>
                <a:gd name="T56" fmla="*/ 170 w 170"/>
                <a:gd name="T57" fmla="*/ 214 h 2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endParaRPr lang="en-GB"/>
            </a:p>
          </p:txBody>
        </p:sp>
        <p:sp>
          <p:nvSpPr>
            <p:cNvPr id="10252" name="Freeform 45"/>
            <p:cNvSpPr>
              <a:spLocks/>
            </p:cNvSpPr>
            <p:nvPr/>
          </p:nvSpPr>
          <p:spPr bwMode="auto">
            <a:xfrm>
              <a:off x="5356" y="4079"/>
              <a:ext cx="121" cy="103"/>
            </a:xfrm>
            <a:custGeom>
              <a:avLst/>
              <a:gdLst>
                <a:gd name="T0" fmla="*/ 1 w 243"/>
                <a:gd name="T1" fmla="*/ 0 h 207"/>
                <a:gd name="T2" fmla="*/ 1 w 243"/>
                <a:gd name="T3" fmla="*/ 0 h 207"/>
                <a:gd name="T4" fmla="*/ 0 w 243"/>
                <a:gd name="T5" fmla="*/ 1 h 207"/>
                <a:gd name="T6" fmla="*/ 0 w 243"/>
                <a:gd name="T7" fmla="*/ 0 h 207"/>
                <a:gd name="T8" fmla="*/ 0 w 243"/>
                <a:gd name="T9" fmla="*/ 0 h 207"/>
                <a:gd name="T10" fmla="*/ 0 w 243"/>
                <a:gd name="T11" fmla="*/ 0 h 207"/>
                <a:gd name="T12" fmla="*/ 0 w 243"/>
                <a:gd name="T13" fmla="*/ 1 h 207"/>
                <a:gd name="T14" fmla="*/ 0 w 243"/>
                <a:gd name="T15" fmla="*/ 1 h 207"/>
                <a:gd name="T16" fmla="*/ 0 w 243"/>
                <a:gd name="T17" fmla="*/ 0 h 207"/>
                <a:gd name="T18" fmla="*/ 0 w 243"/>
                <a:gd name="T19" fmla="*/ 0 h 207"/>
                <a:gd name="T20" fmla="*/ 0 w 243"/>
                <a:gd name="T21" fmla="*/ 0 h 207"/>
                <a:gd name="T22" fmla="*/ 0 w 243"/>
                <a:gd name="T23" fmla="*/ 1 h 207"/>
                <a:gd name="T24" fmla="*/ 1 w 243"/>
                <a:gd name="T25" fmla="*/ 1 h 207"/>
                <a:gd name="T26" fmla="*/ 1 w 243"/>
                <a:gd name="T27" fmla="*/ 0 h 207"/>
                <a:gd name="T28" fmla="*/ 1 w 243"/>
                <a:gd name="T29" fmla="*/ 0 h 207"/>
                <a:gd name="T30" fmla="*/ 1 w 243"/>
                <a:gd name="T31" fmla="*/ 0 h 207"/>
                <a:gd name="T32" fmla="*/ 1 w 243"/>
                <a:gd name="T33" fmla="*/ 1 h 207"/>
                <a:gd name="T34" fmla="*/ 1 w 243"/>
                <a:gd name="T35" fmla="*/ 1 h 207"/>
                <a:gd name="T36" fmla="*/ 1 w 243"/>
                <a:gd name="T37" fmla="*/ 0 h 207"/>
                <a:gd name="T38" fmla="*/ 1 w 243"/>
                <a:gd name="T39" fmla="*/ 0 h 2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207"/>
                <a:gd name="T62" fmla="*/ 243 w 243"/>
                <a:gd name="T63" fmla="*/ 207 h 2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endParaRPr lang="en-GB"/>
            </a:p>
          </p:txBody>
        </p:sp>
        <p:sp>
          <p:nvSpPr>
            <p:cNvPr id="10253" name="Freeform 46"/>
            <p:cNvSpPr>
              <a:spLocks/>
            </p:cNvSpPr>
            <p:nvPr/>
          </p:nvSpPr>
          <p:spPr bwMode="auto">
            <a:xfrm>
              <a:off x="5250" y="4079"/>
              <a:ext cx="84" cy="105"/>
            </a:xfrm>
            <a:custGeom>
              <a:avLst/>
              <a:gdLst>
                <a:gd name="T0" fmla="*/ 1 w 168"/>
                <a:gd name="T1" fmla="*/ 1 h 211"/>
                <a:gd name="T2" fmla="*/ 1 w 168"/>
                <a:gd name="T3" fmla="*/ 1 h 211"/>
                <a:gd name="T4" fmla="*/ 1 w 168"/>
                <a:gd name="T5" fmla="*/ 1 h 211"/>
                <a:gd name="T6" fmla="*/ 1 w 168"/>
                <a:gd name="T7" fmla="*/ 1 h 211"/>
                <a:gd name="T8" fmla="*/ 1 w 168"/>
                <a:gd name="T9" fmla="*/ 1 h 211"/>
                <a:gd name="T10" fmla="*/ 1 w 168"/>
                <a:gd name="T11" fmla="*/ 0 h 211"/>
                <a:gd name="T12" fmla="*/ 0 w 168"/>
                <a:gd name="T13" fmla="*/ 0 h 211"/>
                <a:gd name="T14" fmla="*/ 0 w 168"/>
                <a:gd name="T15" fmla="*/ 1 h 211"/>
                <a:gd name="T16" fmla="*/ 1 w 168"/>
                <a:gd name="T17" fmla="*/ 1 h 211"/>
                <a:gd name="T18" fmla="*/ 1 w 168"/>
                <a:gd name="T19" fmla="*/ 1 h 211"/>
                <a:gd name="T20" fmla="*/ 1 w 168"/>
                <a:gd name="T21" fmla="*/ 1 h 211"/>
                <a:gd name="T22" fmla="*/ 1 w 168"/>
                <a:gd name="T23" fmla="*/ 1 h 211"/>
                <a:gd name="T24" fmla="*/ 1 w 168"/>
                <a:gd name="T25" fmla="*/ 0 h 211"/>
                <a:gd name="T26" fmla="*/ 1 w 168"/>
                <a:gd name="T27" fmla="*/ 0 h 211"/>
                <a:gd name="T28" fmla="*/ 1 w 168"/>
                <a:gd name="T29" fmla="*/ 1 h 2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11"/>
                <a:gd name="T47" fmla="*/ 168 w 168"/>
                <a:gd name="T48" fmla="*/ 211 h 2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endParaRPr lang="en-GB"/>
            </a:p>
          </p:txBody>
        </p:sp>
        <p:sp>
          <p:nvSpPr>
            <p:cNvPr id="10254" name="Freeform 47"/>
            <p:cNvSpPr>
              <a:spLocks/>
            </p:cNvSpPr>
            <p:nvPr/>
          </p:nvSpPr>
          <p:spPr bwMode="auto">
            <a:xfrm>
              <a:off x="5878" y="4079"/>
              <a:ext cx="84" cy="103"/>
            </a:xfrm>
            <a:custGeom>
              <a:avLst/>
              <a:gdLst>
                <a:gd name="T0" fmla="*/ 0 w 167"/>
                <a:gd name="T1" fmla="*/ 0 h 207"/>
                <a:gd name="T2" fmla="*/ 0 w 167"/>
                <a:gd name="T3" fmla="*/ 0 h 207"/>
                <a:gd name="T4" fmla="*/ 1 w 167"/>
                <a:gd name="T5" fmla="*/ 0 h 207"/>
                <a:gd name="T6" fmla="*/ 1 w 167"/>
                <a:gd name="T7" fmla="*/ 1 h 207"/>
                <a:gd name="T8" fmla="*/ 1 w 167"/>
                <a:gd name="T9" fmla="*/ 1 h 207"/>
                <a:gd name="T10" fmla="*/ 1 w 167"/>
                <a:gd name="T11" fmla="*/ 0 h 207"/>
                <a:gd name="T12" fmla="*/ 2 w 167"/>
                <a:gd name="T13" fmla="*/ 0 h 207"/>
                <a:gd name="T14" fmla="*/ 2 w 167"/>
                <a:gd name="T15" fmla="*/ 0 h 207"/>
                <a:gd name="T16" fmla="*/ 0 w 167"/>
                <a:gd name="T17" fmla="*/ 0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07"/>
                <a:gd name="T29" fmla="*/ 167 w 167"/>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endParaRPr lang="en-GB"/>
            </a:p>
          </p:txBody>
        </p:sp>
        <p:sp>
          <p:nvSpPr>
            <p:cNvPr id="10255" name="Freeform 48"/>
            <p:cNvSpPr>
              <a:spLocks/>
            </p:cNvSpPr>
            <p:nvPr/>
          </p:nvSpPr>
          <p:spPr bwMode="auto">
            <a:xfrm>
              <a:off x="5160" y="4079"/>
              <a:ext cx="67" cy="103"/>
            </a:xfrm>
            <a:custGeom>
              <a:avLst/>
              <a:gdLst>
                <a:gd name="T0" fmla="*/ 1 w 133"/>
                <a:gd name="T1" fmla="*/ 0 h 207"/>
                <a:gd name="T2" fmla="*/ 1 w 133"/>
                <a:gd name="T3" fmla="*/ 0 h 207"/>
                <a:gd name="T4" fmla="*/ 1 w 133"/>
                <a:gd name="T5" fmla="*/ 0 h 207"/>
                <a:gd name="T6" fmla="*/ 1 w 133"/>
                <a:gd name="T7" fmla="*/ 0 h 207"/>
                <a:gd name="T8" fmla="*/ 1 w 133"/>
                <a:gd name="T9" fmla="*/ 0 h 207"/>
                <a:gd name="T10" fmla="*/ 1 w 133"/>
                <a:gd name="T11" fmla="*/ 0 h 207"/>
                <a:gd name="T12" fmla="*/ 2 w 133"/>
                <a:gd name="T13" fmla="*/ 0 h 207"/>
                <a:gd name="T14" fmla="*/ 2 w 133"/>
                <a:gd name="T15" fmla="*/ 0 h 207"/>
                <a:gd name="T16" fmla="*/ 0 w 133"/>
                <a:gd name="T17" fmla="*/ 0 h 207"/>
                <a:gd name="T18" fmla="*/ 0 w 133"/>
                <a:gd name="T19" fmla="*/ 1 h 207"/>
                <a:gd name="T20" fmla="*/ 2 w 133"/>
                <a:gd name="T21" fmla="*/ 1 h 207"/>
                <a:gd name="T22" fmla="*/ 2 w 133"/>
                <a:gd name="T23" fmla="*/ 1 h 207"/>
                <a:gd name="T24" fmla="*/ 1 w 133"/>
                <a:gd name="T25" fmla="*/ 1 h 207"/>
                <a:gd name="T26" fmla="*/ 1 w 133"/>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207"/>
                <a:gd name="T44" fmla="*/ 133 w 1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10256" name="Freeform 49"/>
            <p:cNvSpPr>
              <a:spLocks/>
            </p:cNvSpPr>
            <p:nvPr/>
          </p:nvSpPr>
          <p:spPr bwMode="auto">
            <a:xfrm>
              <a:off x="5503" y="4079"/>
              <a:ext cx="67" cy="103"/>
            </a:xfrm>
            <a:custGeom>
              <a:avLst/>
              <a:gdLst>
                <a:gd name="T0" fmla="*/ 1 w 134"/>
                <a:gd name="T1" fmla="*/ 0 h 207"/>
                <a:gd name="T2" fmla="*/ 1 w 134"/>
                <a:gd name="T3" fmla="*/ 0 h 207"/>
                <a:gd name="T4" fmla="*/ 1 w 134"/>
                <a:gd name="T5" fmla="*/ 0 h 207"/>
                <a:gd name="T6" fmla="*/ 1 w 134"/>
                <a:gd name="T7" fmla="*/ 0 h 207"/>
                <a:gd name="T8" fmla="*/ 1 w 134"/>
                <a:gd name="T9" fmla="*/ 0 h 207"/>
                <a:gd name="T10" fmla="*/ 1 w 134"/>
                <a:gd name="T11" fmla="*/ 0 h 207"/>
                <a:gd name="T12" fmla="*/ 1 w 134"/>
                <a:gd name="T13" fmla="*/ 0 h 207"/>
                <a:gd name="T14" fmla="*/ 1 w 134"/>
                <a:gd name="T15" fmla="*/ 0 h 207"/>
                <a:gd name="T16" fmla="*/ 0 w 134"/>
                <a:gd name="T17" fmla="*/ 0 h 207"/>
                <a:gd name="T18" fmla="*/ 0 w 134"/>
                <a:gd name="T19" fmla="*/ 1 h 207"/>
                <a:gd name="T20" fmla="*/ 1 w 134"/>
                <a:gd name="T21" fmla="*/ 1 h 207"/>
                <a:gd name="T22" fmla="*/ 1 w 134"/>
                <a:gd name="T23" fmla="*/ 1 h 207"/>
                <a:gd name="T24" fmla="*/ 1 w 134"/>
                <a:gd name="T25" fmla="*/ 1 h 207"/>
                <a:gd name="T26" fmla="*/ 1 w 134"/>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07"/>
                <a:gd name="T44" fmla="*/ 134 w 134"/>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10257" name="Freeform 50"/>
            <p:cNvSpPr>
              <a:spLocks/>
            </p:cNvSpPr>
            <p:nvPr/>
          </p:nvSpPr>
          <p:spPr bwMode="auto">
            <a:xfrm>
              <a:off x="5586" y="4079"/>
              <a:ext cx="83" cy="103"/>
            </a:xfrm>
            <a:custGeom>
              <a:avLst/>
              <a:gdLst>
                <a:gd name="T0" fmla="*/ 0 w 168"/>
                <a:gd name="T1" fmla="*/ 0 h 207"/>
                <a:gd name="T2" fmla="*/ 0 w 168"/>
                <a:gd name="T3" fmla="*/ 0 h 207"/>
                <a:gd name="T4" fmla="*/ 0 w 168"/>
                <a:gd name="T5" fmla="*/ 0 h 207"/>
                <a:gd name="T6" fmla="*/ 0 w 168"/>
                <a:gd name="T7" fmla="*/ 1 h 207"/>
                <a:gd name="T8" fmla="*/ 0 w 168"/>
                <a:gd name="T9" fmla="*/ 1 h 207"/>
                <a:gd name="T10" fmla="*/ 0 w 168"/>
                <a:gd name="T11" fmla="*/ 0 h 207"/>
                <a:gd name="T12" fmla="*/ 1 w 168"/>
                <a:gd name="T13" fmla="*/ 0 h 207"/>
                <a:gd name="T14" fmla="*/ 1 w 168"/>
                <a:gd name="T15" fmla="*/ 0 h 207"/>
                <a:gd name="T16" fmla="*/ 0 w 168"/>
                <a:gd name="T17" fmla="*/ 0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207"/>
                <a:gd name="T29" fmla="*/ 168 w 168"/>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endParaRPr lang="en-GB"/>
            </a:p>
          </p:txBody>
        </p:sp>
        <p:pic>
          <p:nvPicPr>
            <p:cNvPr id="10258" name="Picture 51"/>
            <p:cNvPicPr>
              <a:picLocks noChangeAspect="1" noChangeArrowheads="1"/>
            </p:cNvPicPr>
            <p:nvPr/>
          </p:nvPicPr>
          <p:blipFill>
            <a:blip r:embed="rId4" cstate="print"/>
            <a:srcRect/>
            <a:stretch>
              <a:fillRect/>
            </a:stretch>
          </p:blipFill>
          <p:spPr bwMode="auto">
            <a:xfrm>
              <a:off x="4929" y="4026"/>
              <a:ext cx="176" cy="176"/>
            </a:xfrm>
            <a:prstGeom prst="rect">
              <a:avLst/>
            </a:prstGeom>
            <a:noFill/>
            <a:ln w="9525">
              <a:noFill/>
              <a:miter lim="800000"/>
              <a:headEnd/>
              <a:tailEnd/>
            </a:ln>
          </p:spPr>
        </p:pic>
      </p:grpSp>
      <p:sp>
        <p:nvSpPr>
          <p:cNvPr id="10247" name="TextBox 17"/>
          <p:cNvSpPr txBox="1">
            <a:spLocks noChangeArrowheads="1"/>
          </p:cNvSpPr>
          <p:nvPr/>
        </p:nvSpPr>
        <p:spPr bwMode="auto">
          <a:xfrm>
            <a:off x="5965825" y="1985963"/>
            <a:ext cx="3379788" cy="461962"/>
          </a:xfrm>
          <a:prstGeom prst="rect">
            <a:avLst/>
          </a:prstGeom>
          <a:noFill/>
          <a:ln w="9525">
            <a:noFill/>
            <a:miter lim="800000"/>
            <a:headEnd/>
            <a:tailEnd/>
          </a:ln>
        </p:spPr>
        <p:txBody>
          <a:bodyPr>
            <a:spAutoFit/>
          </a:bodyPr>
          <a:lstStyle/>
          <a:p>
            <a:r>
              <a:rPr lang="en-GB" sz="2400">
                <a:solidFill>
                  <a:schemeClr val="tx1"/>
                </a:solidFill>
              </a:rPr>
              <a:t>MTG-I; </a:t>
            </a:r>
            <a:r>
              <a:rPr lang="en-GB" sz="1800">
                <a:solidFill>
                  <a:srgbClr val="FF0000"/>
                </a:solidFill>
              </a:rPr>
              <a:t>4 satellites</a:t>
            </a:r>
          </a:p>
        </p:txBody>
      </p:sp>
      <p:sp>
        <p:nvSpPr>
          <p:cNvPr id="10248" name="TextBox 18"/>
          <p:cNvSpPr txBox="1">
            <a:spLocks noChangeArrowheads="1"/>
          </p:cNvSpPr>
          <p:nvPr/>
        </p:nvSpPr>
        <p:spPr bwMode="auto">
          <a:xfrm>
            <a:off x="7150100" y="3121025"/>
            <a:ext cx="2755900" cy="460375"/>
          </a:xfrm>
          <a:prstGeom prst="rect">
            <a:avLst/>
          </a:prstGeom>
          <a:noFill/>
          <a:ln w="9525">
            <a:noFill/>
            <a:miter lim="800000"/>
            <a:headEnd/>
            <a:tailEnd/>
          </a:ln>
        </p:spPr>
        <p:txBody>
          <a:bodyPr>
            <a:spAutoFit/>
          </a:bodyPr>
          <a:lstStyle/>
          <a:p>
            <a:r>
              <a:rPr lang="en-GB" sz="2400">
                <a:solidFill>
                  <a:schemeClr val="tx1"/>
                </a:solidFill>
              </a:rPr>
              <a:t>MTG-S; </a:t>
            </a:r>
            <a:r>
              <a:rPr lang="en-GB" sz="1800">
                <a:solidFill>
                  <a:srgbClr val="FF0000"/>
                </a:solidFill>
              </a:rPr>
              <a:t>2 satellites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smtClean="0"/>
              <a:t>Example: Full LIS overpass on 10 Feb 2012 (60 seconds of data)</a:t>
            </a:r>
          </a:p>
        </p:txBody>
      </p:sp>
      <p:sp>
        <p:nvSpPr>
          <p:cNvPr id="3" name="Slide Number Placeholder 2"/>
          <p:cNvSpPr>
            <a:spLocks noGrp="1"/>
          </p:cNvSpPr>
          <p:nvPr>
            <p:ph type="sldNum" sz="quarter" idx="10"/>
          </p:nvPr>
        </p:nvSpPr>
        <p:spPr/>
        <p:txBody>
          <a:bodyPr/>
          <a:lstStyle/>
          <a:p>
            <a:pPr>
              <a:defRPr/>
            </a:pPr>
            <a:r>
              <a:rPr lang="en-GB" smtClean="0"/>
              <a:t>Slide: </a:t>
            </a:r>
            <a:fld id="{B2276BFB-E09F-480D-9DD2-6B40D50E982F}" type="slidenum">
              <a:rPr lang="en-GB" smtClean="0"/>
              <a:pPr>
                <a:defRPr/>
              </a:pPr>
              <a:t>40</a:t>
            </a:fld>
            <a:endParaRPr lang="en-GB"/>
          </a:p>
        </p:txBody>
      </p:sp>
      <p:pic>
        <p:nvPicPr>
          <p:cNvPr id="46084" name="Picture 18" descr="Case_120210_LIS_LMA_LINET_start_68498_heights_ALL.jpg"/>
          <p:cNvPicPr>
            <a:picLocks noChangeAspect="1"/>
          </p:cNvPicPr>
          <p:nvPr/>
        </p:nvPicPr>
        <p:blipFill>
          <a:blip r:embed="rId2" cstate="print"/>
          <a:srcRect/>
          <a:stretch>
            <a:fillRect/>
          </a:stretch>
        </p:blipFill>
        <p:spPr bwMode="auto">
          <a:xfrm>
            <a:off x="0" y="1885950"/>
            <a:ext cx="6629400" cy="4972050"/>
          </a:xfrm>
          <a:prstGeom prst="rect">
            <a:avLst/>
          </a:prstGeom>
          <a:noFill/>
          <a:ln w="9525">
            <a:noFill/>
            <a:miter lim="800000"/>
            <a:headEnd/>
            <a:tailEnd/>
          </a:ln>
        </p:spPr>
      </p:pic>
      <p:grpSp>
        <p:nvGrpSpPr>
          <p:cNvPr id="46085" name="Group 18"/>
          <p:cNvGrpSpPr>
            <a:grpSpLocks/>
          </p:cNvGrpSpPr>
          <p:nvPr/>
        </p:nvGrpSpPr>
        <p:grpSpPr bwMode="auto">
          <a:xfrm>
            <a:off x="6313488" y="3248025"/>
            <a:ext cx="3592512" cy="1095375"/>
            <a:chOff x="526947" y="2009775"/>
            <a:chExt cx="3592456" cy="1096149"/>
          </a:xfrm>
        </p:grpSpPr>
        <p:pic>
          <p:nvPicPr>
            <p:cNvPr id="46087" name="Picture 6" descr="Case_120210_01000_LIS_LMA_LINET_start_68498.jpg"/>
            <p:cNvPicPr>
              <a:picLocks noChangeAspect="1"/>
            </p:cNvPicPr>
            <p:nvPr/>
          </p:nvPicPr>
          <p:blipFill>
            <a:blip r:embed="rId3" cstate="print"/>
            <a:srcRect l="21732" t="24777" r="77165" b="73491"/>
            <a:stretch>
              <a:fillRect/>
            </a:stretch>
          </p:blipFill>
          <p:spPr bwMode="auto">
            <a:xfrm>
              <a:off x="562258" y="2886075"/>
              <a:ext cx="145643" cy="171694"/>
            </a:xfrm>
            <a:prstGeom prst="rect">
              <a:avLst/>
            </a:prstGeom>
            <a:noFill/>
            <a:ln w="9525">
              <a:noFill/>
              <a:miter lim="800000"/>
              <a:headEnd/>
              <a:tailEnd/>
            </a:ln>
          </p:spPr>
        </p:pic>
        <p:pic>
          <p:nvPicPr>
            <p:cNvPr id="46088" name="Picture 7" descr="Case_120210_01000_LIS_LMA_LINET_start_68498.jpg"/>
            <p:cNvPicPr>
              <a:picLocks noChangeAspect="1"/>
            </p:cNvPicPr>
            <p:nvPr/>
          </p:nvPicPr>
          <p:blipFill>
            <a:blip r:embed="rId3" cstate="print"/>
            <a:srcRect l="17323" t="76012" r="80945" b="21837"/>
            <a:stretch>
              <a:fillRect/>
            </a:stretch>
          </p:blipFill>
          <p:spPr bwMode="auto">
            <a:xfrm>
              <a:off x="526947" y="2620647"/>
              <a:ext cx="206478" cy="192351"/>
            </a:xfrm>
            <a:prstGeom prst="rect">
              <a:avLst/>
            </a:prstGeom>
            <a:noFill/>
            <a:ln w="9525">
              <a:noFill/>
              <a:miter lim="800000"/>
              <a:headEnd/>
              <a:tailEnd/>
            </a:ln>
          </p:spPr>
        </p:pic>
        <p:pic>
          <p:nvPicPr>
            <p:cNvPr id="46089" name="Picture 8" descr="Case_120210_01000_LIS_LMA_LINET_start_68498.jpg"/>
            <p:cNvPicPr>
              <a:picLocks noChangeAspect="1"/>
            </p:cNvPicPr>
            <p:nvPr/>
          </p:nvPicPr>
          <p:blipFill>
            <a:blip r:embed="rId3" cstate="print"/>
            <a:srcRect l="13071" t="40105" r="85355" b="57953"/>
            <a:stretch>
              <a:fillRect/>
            </a:stretch>
          </p:blipFill>
          <p:spPr bwMode="auto">
            <a:xfrm>
              <a:off x="579819" y="2401655"/>
              <a:ext cx="121432" cy="112379"/>
            </a:xfrm>
            <a:prstGeom prst="rect">
              <a:avLst/>
            </a:prstGeom>
            <a:noFill/>
            <a:ln w="9525">
              <a:noFill/>
              <a:miter lim="800000"/>
              <a:headEnd/>
              <a:tailEnd/>
            </a:ln>
          </p:spPr>
        </p:pic>
        <p:pic>
          <p:nvPicPr>
            <p:cNvPr id="46090" name="Picture 9" descr="Case_120210_01000_LIS_LMA_LINET_start_68498.jpg"/>
            <p:cNvPicPr>
              <a:picLocks noChangeAspect="1"/>
            </p:cNvPicPr>
            <p:nvPr/>
          </p:nvPicPr>
          <p:blipFill>
            <a:blip r:embed="rId3" cstate="print"/>
            <a:srcRect l="13228" t="26877" r="85355" b="70972"/>
            <a:stretch>
              <a:fillRect/>
            </a:stretch>
          </p:blipFill>
          <p:spPr bwMode="auto">
            <a:xfrm>
              <a:off x="572831" y="2121880"/>
              <a:ext cx="109322" cy="124446"/>
            </a:xfrm>
            <a:prstGeom prst="rect">
              <a:avLst/>
            </a:prstGeom>
            <a:noFill/>
            <a:ln w="9525">
              <a:noFill/>
              <a:miter lim="800000"/>
              <a:headEnd/>
              <a:tailEnd/>
            </a:ln>
          </p:spPr>
        </p:pic>
        <p:sp>
          <p:nvSpPr>
            <p:cNvPr id="46091" name="TextBox 12"/>
            <p:cNvSpPr txBox="1">
              <a:spLocks noChangeArrowheads="1"/>
            </p:cNvSpPr>
            <p:nvPr/>
          </p:nvSpPr>
          <p:spPr bwMode="auto">
            <a:xfrm>
              <a:off x="895350" y="2009775"/>
              <a:ext cx="3058851" cy="276999"/>
            </a:xfrm>
            <a:prstGeom prst="rect">
              <a:avLst/>
            </a:prstGeom>
            <a:noFill/>
            <a:ln w="9525">
              <a:noFill/>
              <a:miter lim="800000"/>
              <a:headEnd/>
              <a:tailEnd/>
            </a:ln>
          </p:spPr>
          <p:txBody>
            <a:bodyPr wrap="none">
              <a:spAutoFit/>
            </a:bodyPr>
            <a:lstStyle/>
            <a:p>
              <a:r>
                <a:rPr lang="en-GB" sz="1200">
                  <a:solidFill>
                    <a:schemeClr val="tx1"/>
                  </a:solidFill>
                </a:rPr>
                <a:t>LIS event (in the temporal axis view)</a:t>
              </a:r>
            </a:p>
          </p:txBody>
        </p:sp>
        <p:sp>
          <p:nvSpPr>
            <p:cNvPr id="46092" name="TextBox 13"/>
            <p:cNvSpPr txBox="1">
              <a:spLocks noChangeArrowheads="1"/>
            </p:cNvSpPr>
            <p:nvPr/>
          </p:nvSpPr>
          <p:spPr bwMode="auto">
            <a:xfrm>
              <a:off x="885825" y="2552700"/>
              <a:ext cx="3233578" cy="276999"/>
            </a:xfrm>
            <a:prstGeom prst="rect">
              <a:avLst/>
            </a:prstGeom>
            <a:noFill/>
            <a:ln w="9525">
              <a:noFill/>
              <a:miter lim="800000"/>
              <a:headEnd/>
              <a:tailEnd/>
            </a:ln>
          </p:spPr>
          <p:txBody>
            <a:bodyPr wrap="none">
              <a:spAutoFit/>
            </a:bodyPr>
            <a:lstStyle/>
            <a:p>
              <a:r>
                <a:rPr lang="en-GB" sz="1200">
                  <a:solidFill>
                    <a:schemeClr val="tx1"/>
                  </a:solidFill>
                </a:rPr>
                <a:t>LMA source (part of channel formation)</a:t>
              </a:r>
            </a:p>
          </p:txBody>
        </p:sp>
        <p:sp>
          <p:nvSpPr>
            <p:cNvPr id="46093" name="TextBox 15"/>
            <p:cNvSpPr txBox="1">
              <a:spLocks noChangeArrowheads="1"/>
            </p:cNvSpPr>
            <p:nvPr/>
          </p:nvSpPr>
          <p:spPr bwMode="auto">
            <a:xfrm>
              <a:off x="885825" y="2286000"/>
              <a:ext cx="1436612" cy="276999"/>
            </a:xfrm>
            <a:prstGeom prst="rect">
              <a:avLst/>
            </a:prstGeom>
            <a:noFill/>
            <a:ln w="9525">
              <a:noFill/>
              <a:miter lim="800000"/>
              <a:headEnd/>
              <a:tailEnd/>
            </a:ln>
          </p:spPr>
          <p:txBody>
            <a:bodyPr wrap="none">
              <a:spAutoFit/>
            </a:bodyPr>
            <a:lstStyle/>
            <a:p>
              <a:r>
                <a:rPr lang="en-GB" sz="1200">
                  <a:solidFill>
                    <a:schemeClr val="tx1"/>
                  </a:solidFill>
                </a:rPr>
                <a:t>STARNET stroke</a:t>
              </a:r>
            </a:p>
          </p:txBody>
        </p:sp>
        <p:sp>
          <p:nvSpPr>
            <p:cNvPr id="46094" name="TextBox 16"/>
            <p:cNvSpPr txBox="1">
              <a:spLocks noChangeArrowheads="1"/>
            </p:cNvSpPr>
            <p:nvPr/>
          </p:nvSpPr>
          <p:spPr bwMode="auto">
            <a:xfrm>
              <a:off x="885825" y="2828925"/>
              <a:ext cx="1188146" cy="276999"/>
            </a:xfrm>
            <a:prstGeom prst="rect">
              <a:avLst/>
            </a:prstGeom>
            <a:noFill/>
            <a:ln w="9525">
              <a:noFill/>
              <a:miter lim="800000"/>
              <a:headEnd/>
              <a:tailEnd/>
            </a:ln>
          </p:spPr>
          <p:txBody>
            <a:bodyPr wrap="none">
              <a:spAutoFit/>
            </a:bodyPr>
            <a:lstStyle/>
            <a:p>
              <a:r>
                <a:rPr lang="en-GB" sz="1200">
                  <a:solidFill>
                    <a:schemeClr val="tx1"/>
                  </a:solidFill>
                </a:rPr>
                <a:t>LINET stroke</a:t>
              </a:r>
            </a:p>
          </p:txBody>
        </p:sp>
      </p:grpSp>
      <p:sp>
        <p:nvSpPr>
          <p:cNvPr id="18" name="TextBox 17"/>
          <p:cNvSpPr txBox="1"/>
          <p:nvPr/>
        </p:nvSpPr>
        <p:spPr>
          <a:xfrm>
            <a:off x="428625" y="1409700"/>
            <a:ext cx="6500813"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sz="1800" dirty="0"/>
              <a:t>In temporal view (X-axis shows time of LIS overpass):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Case Studies</a:t>
            </a:r>
            <a:br>
              <a:rPr lang="en-US" smtClean="0"/>
            </a:br>
            <a:r>
              <a:rPr lang="en-US" b="0" smtClean="0"/>
              <a:t>8 Feb 2012</a:t>
            </a:r>
          </a:p>
        </p:txBody>
      </p:sp>
      <p:sp>
        <p:nvSpPr>
          <p:cNvPr id="47107" name="Rectangle 3"/>
          <p:cNvSpPr>
            <a:spLocks noGrp="1" noChangeArrowheads="1"/>
          </p:cNvSpPr>
          <p:nvPr>
            <p:ph type="body" idx="1"/>
          </p:nvPr>
        </p:nvSpPr>
        <p:spPr>
          <a:xfrm>
            <a:off x="904875" y="5445125"/>
            <a:ext cx="8426450" cy="576263"/>
          </a:xfrm>
        </p:spPr>
        <p:txBody>
          <a:bodyPr/>
          <a:lstStyle/>
          <a:p>
            <a:pPr marL="952500" lvl="1" indent="-381000"/>
            <a:r>
              <a:rPr lang="en-US" sz="1800" smtClean="0">
                <a:solidFill>
                  <a:schemeClr val="tx1"/>
                </a:solidFill>
              </a:rPr>
              <a:t>LIS flash 137 group radiance, LINET peak current (absolute value) and LMA source power on 8 Feb 2012</a:t>
            </a:r>
            <a:endParaRPr lang="en-US" sz="1800" smtClean="0"/>
          </a:p>
        </p:txBody>
      </p:sp>
      <p:sp>
        <p:nvSpPr>
          <p:cNvPr id="47108" name="AutoShape 4"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sp>
        <p:nvSpPr>
          <p:cNvPr id="47109" name="AutoShape 5"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sp>
        <p:nvSpPr>
          <p:cNvPr id="47110" name="AutoShape 6"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sp>
        <p:nvSpPr>
          <p:cNvPr id="47111" name="AutoShape 9"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pic>
        <p:nvPicPr>
          <p:cNvPr id="47112" name="Grafik 9"/>
          <p:cNvPicPr>
            <a:picLocks noChangeAspect="1" noChangeArrowheads="1"/>
          </p:cNvPicPr>
          <p:nvPr/>
        </p:nvPicPr>
        <p:blipFill>
          <a:blip r:embed="rId3" cstate="print"/>
          <a:srcRect/>
          <a:stretch>
            <a:fillRect/>
          </a:stretch>
        </p:blipFill>
        <p:spPr bwMode="auto">
          <a:xfrm>
            <a:off x="1041400" y="1179513"/>
            <a:ext cx="8240713" cy="4157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Conclusions</a:t>
            </a:r>
            <a:br>
              <a:rPr lang="en-US" smtClean="0"/>
            </a:br>
            <a:r>
              <a:rPr lang="en-US" b="0" smtClean="0"/>
              <a:t>Preliminary Summary</a:t>
            </a:r>
          </a:p>
        </p:txBody>
      </p:sp>
      <p:sp>
        <p:nvSpPr>
          <p:cNvPr id="48131" name="Rectangle 3"/>
          <p:cNvSpPr>
            <a:spLocks noGrp="1" noChangeArrowheads="1"/>
          </p:cNvSpPr>
          <p:nvPr>
            <p:ph type="body" idx="1"/>
          </p:nvPr>
        </p:nvSpPr>
        <p:spPr>
          <a:xfrm>
            <a:off x="342900" y="1452563"/>
            <a:ext cx="9155113" cy="4502150"/>
          </a:xfrm>
        </p:spPr>
        <p:txBody>
          <a:bodyPr/>
          <a:lstStyle/>
          <a:p>
            <a:pPr>
              <a:spcAft>
                <a:spcPts val="1800"/>
              </a:spcAft>
              <a:buFontTx/>
              <a:buChar char="•"/>
            </a:pPr>
            <a:r>
              <a:rPr lang="en-US" sz="2000" b="1" smtClean="0"/>
              <a:t>CHUVA lightning campaign was very successful with respect to the objectives </a:t>
            </a:r>
          </a:p>
          <a:p>
            <a:pPr>
              <a:spcAft>
                <a:spcPts val="1800"/>
              </a:spcAft>
              <a:buFontTx/>
              <a:buChar char="•"/>
            </a:pPr>
            <a:r>
              <a:rPr lang="en-US" sz="2000" b="1" smtClean="0"/>
              <a:t>7 months (Oct 2011 – April 2012) of lightning data available for analysis complemented by XPOL radar data </a:t>
            </a:r>
          </a:p>
          <a:p>
            <a:pPr>
              <a:spcAft>
                <a:spcPts val="1800"/>
              </a:spcAft>
              <a:buFontTx/>
              <a:buChar char="•"/>
            </a:pPr>
            <a:r>
              <a:rPr lang="en-US" sz="2000" b="1" smtClean="0"/>
              <a:t>4-6 good cases with LIS overpasses of the inner network area (more than 20 cases in a wider area) </a:t>
            </a:r>
          </a:p>
          <a:p>
            <a:pPr>
              <a:spcAft>
                <a:spcPts val="1800"/>
              </a:spcAft>
              <a:buFontTx/>
              <a:buChar char="•"/>
            </a:pPr>
            <a:r>
              <a:rPr lang="en-US" sz="2000" b="1" smtClean="0"/>
              <a:t>As found in a previous study done by DLR (funded by EUMETSAT), LINET strokes and LIS groups are well correlating </a:t>
            </a:r>
          </a:p>
          <a:p>
            <a:pPr>
              <a:spcAft>
                <a:spcPts val="1800"/>
              </a:spcAft>
              <a:buFontTx/>
              <a:buChar char="•"/>
            </a:pPr>
            <a:r>
              <a:rPr lang="en-US" sz="2000" b="1" smtClean="0"/>
              <a:t>XPOL radar helps in interpretation of 3D cloud structure important for scattering of light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tx1">
                    <a:lumMod val="60000"/>
                    <a:lumOff val="40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9B2E5405-1210-44A8-A548-47857ADF031E}" type="slidenum">
              <a:rPr lang="en-GB" smtClean="0"/>
              <a:pPr>
                <a:defRPr/>
              </a:pPr>
              <a:t>43</a:t>
            </a:fld>
            <a:endParaRPr lang="en-GB"/>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LIST study: </a:t>
            </a:r>
            <a:r>
              <a:rPr lang="en-GB" smtClean="0"/>
              <a:t>LIProxy tool for generating MTG-LI proxy data</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2000" dirty="0" smtClean="0"/>
              <a:t>LIproxy is a Matlab-based computational tool that simulates the expected LI operational data</a:t>
            </a:r>
          </a:p>
          <a:p>
            <a:pPr lvl="2">
              <a:buFont typeface="Arial" pitchFamily="34" charset="0"/>
              <a:buChar char="•"/>
              <a:defRPr/>
            </a:pPr>
            <a:r>
              <a:rPr lang="en-GB" sz="1800" b="1" dirty="0" smtClean="0">
                <a:solidFill>
                  <a:schemeClr val="tx1">
                    <a:lumMod val="60000"/>
                    <a:lumOff val="40000"/>
                  </a:schemeClr>
                </a:solidFill>
              </a:rPr>
              <a:t>The development of the tool was started in 2010 as a LIST activity. </a:t>
            </a:r>
          </a:p>
          <a:p>
            <a:pPr lvl="2">
              <a:buFont typeface="Arial" pitchFamily="34" charset="0"/>
              <a:buChar char="•"/>
              <a:defRPr/>
            </a:pPr>
            <a:r>
              <a:rPr lang="en-GB" sz="1800" b="1" dirty="0" smtClean="0">
                <a:solidFill>
                  <a:schemeClr val="tx1">
                    <a:lumMod val="60000"/>
                    <a:lumOff val="40000"/>
                  </a:schemeClr>
                </a:solidFill>
              </a:rPr>
              <a:t>First version of the tool was created by Prof. </a:t>
            </a:r>
            <a:r>
              <a:rPr lang="en-GB" sz="1800" b="1" dirty="0" err="1" smtClean="0">
                <a:solidFill>
                  <a:schemeClr val="tx1">
                    <a:lumMod val="60000"/>
                    <a:lumOff val="40000"/>
                  </a:schemeClr>
                </a:solidFill>
              </a:rPr>
              <a:t>Ulli</a:t>
            </a:r>
            <a:r>
              <a:rPr lang="en-GB" sz="1800" b="1" dirty="0" smtClean="0">
                <a:solidFill>
                  <a:schemeClr val="tx1">
                    <a:lumMod val="60000"/>
                    <a:lumOff val="40000"/>
                  </a:schemeClr>
                </a:solidFill>
              </a:rPr>
              <a:t> Finke, and later further developed by CNMCA (Italian Meteorological Service) on EUMETSAT contracts</a:t>
            </a:r>
          </a:p>
          <a:p>
            <a:pPr>
              <a:buFont typeface="Arial" pitchFamily="34" charset="0"/>
              <a:buChar char="•"/>
              <a:defRPr/>
            </a:pPr>
            <a:r>
              <a:rPr lang="en-GB" sz="2000" dirty="0" smtClean="0"/>
              <a:t>The tool simulates </a:t>
            </a:r>
            <a:r>
              <a:rPr lang="en-GB" sz="2000" b="1" dirty="0" smtClean="0"/>
              <a:t>lightning pulses </a:t>
            </a:r>
            <a:r>
              <a:rPr lang="en-GB" sz="2000" dirty="0" smtClean="0"/>
              <a:t>with “photons” which are a tool-internal unit to describe the pulse. </a:t>
            </a:r>
          </a:p>
          <a:p>
            <a:pPr>
              <a:buFont typeface="Arial" pitchFamily="34" charset="0"/>
              <a:buChar char="•"/>
              <a:defRPr/>
            </a:pPr>
            <a:r>
              <a:rPr lang="en-GB" sz="2000" dirty="0" smtClean="0"/>
              <a:t>The location/density of the pulses can be generated based on conceptual models or from external data such as ground-based networks (</a:t>
            </a:r>
            <a:r>
              <a:rPr lang="en-GB" sz="2000" dirty="0" err="1" smtClean="0"/>
              <a:t>ATDnet</a:t>
            </a:r>
            <a:r>
              <a:rPr lang="en-GB" sz="2000" dirty="0" smtClean="0"/>
              <a:t> or LINET) – this also allows realistic storm conditions to be simulated</a:t>
            </a:r>
          </a:p>
          <a:p>
            <a:pPr>
              <a:buFont typeface="Arial" pitchFamily="34" charset="0"/>
              <a:buChar char="•"/>
              <a:defRPr/>
            </a:pPr>
            <a:r>
              <a:rPr lang="en-GB" sz="2000" dirty="0" smtClean="0"/>
              <a:t>Event detection is then based on given parameters for threshold, saturation,...</a:t>
            </a:r>
          </a:p>
          <a:p>
            <a:pPr>
              <a:defRPr/>
            </a:pPr>
            <a:endParaRPr lang="en-GB" sz="900" dirty="0" smtClean="0"/>
          </a:p>
          <a:p>
            <a:pPr>
              <a:defRPr/>
            </a:pPr>
            <a:endParaRPr lang="en-GB" sz="1050"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1B47A56E-9E8F-4989-A1CD-AC7706EC359A}" type="slidenum">
              <a:rPr lang="en-GB" smtClean="0"/>
              <a:pPr>
                <a:defRPr/>
              </a:pPr>
              <a:t>44</a:t>
            </a:fld>
            <a:endParaRPr lang="en-GB"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LIST study: </a:t>
            </a:r>
            <a:r>
              <a:rPr lang="en-GB" smtClean="0"/>
              <a:t>LIProxy tool for generating MTG-LI proxy data</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2000" dirty="0" smtClean="0"/>
              <a:t>Recent updates to the tool include: </a:t>
            </a:r>
          </a:p>
          <a:p>
            <a:pPr lvl="2">
              <a:buFont typeface="Arial" pitchFamily="34" charset="0"/>
              <a:buChar char="•"/>
              <a:defRPr/>
            </a:pPr>
            <a:r>
              <a:rPr lang="en-GB" sz="1800" b="1" dirty="0" smtClean="0">
                <a:solidFill>
                  <a:schemeClr val="tx1">
                    <a:lumMod val="60000"/>
                    <a:lumOff val="40000"/>
                  </a:schemeClr>
                </a:solidFill>
              </a:rPr>
              <a:t>Introduction of modules for noise simulation in LIProxy tool in order to enable the use of LIProxy for the full chain (L1b+L2) processor development</a:t>
            </a:r>
          </a:p>
          <a:p>
            <a:pPr lvl="4">
              <a:buFont typeface="Arial" pitchFamily="34" charset="0"/>
              <a:buChar char="•"/>
              <a:defRPr/>
            </a:pPr>
            <a:r>
              <a:rPr lang="en-GB" sz="1800" b="1" dirty="0" smtClean="0">
                <a:solidFill>
                  <a:schemeClr val="bg2">
                    <a:lumMod val="50000"/>
                  </a:schemeClr>
                </a:solidFill>
              </a:rPr>
              <a:t>Random noise (simple statistical noise to investigate saturation)</a:t>
            </a:r>
          </a:p>
          <a:p>
            <a:pPr lvl="4">
              <a:buFont typeface="Arial" pitchFamily="34" charset="0"/>
              <a:buChar char="•"/>
              <a:defRPr/>
            </a:pPr>
            <a:r>
              <a:rPr lang="en-GB" sz="1800" b="1" dirty="0" smtClean="0">
                <a:solidFill>
                  <a:schemeClr val="bg2">
                    <a:lumMod val="50000"/>
                  </a:schemeClr>
                </a:solidFill>
              </a:rPr>
              <a:t>1</a:t>
            </a:r>
            <a:r>
              <a:rPr lang="en-GB" sz="1800" b="1" baseline="30000" dirty="0" smtClean="0">
                <a:solidFill>
                  <a:schemeClr val="bg2">
                    <a:lumMod val="50000"/>
                  </a:schemeClr>
                </a:solidFill>
              </a:rPr>
              <a:t>st</a:t>
            </a:r>
            <a:r>
              <a:rPr lang="en-GB" sz="1800" b="1" dirty="0" smtClean="0">
                <a:solidFill>
                  <a:schemeClr val="bg2">
                    <a:lumMod val="50000"/>
                  </a:schemeClr>
                </a:solidFill>
              </a:rPr>
              <a:t> version of spacecraft motion generated noise</a:t>
            </a:r>
          </a:p>
          <a:p>
            <a:pPr lvl="2">
              <a:buFont typeface="Arial" pitchFamily="34" charset="0"/>
              <a:buChar char="•"/>
              <a:defRPr/>
            </a:pPr>
            <a:r>
              <a:rPr lang="en-GB" sz="1800" b="1" dirty="0" smtClean="0">
                <a:solidFill>
                  <a:schemeClr val="tx1">
                    <a:lumMod val="60000"/>
                    <a:lumOff val="40000"/>
                  </a:schemeClr>
                </a:solidFill>
              </a:rPr>
              <a:t>Fully reworked GUI</a:t>
            </a:r>
          </a:p>
          <a:p>
            <a:pPr>
              <a:buFont typeface="Arial" pitchFamily="34" charset="0"/>
              <a:buChar char="•"/>
              <a:defRPr/>
            </a:pPr>
            <a:r>
              <a:rPr lang="en-GB" sz="2000" dirty="0" smtClean="0"/>
              <a:t>Currently ongoing work: </a:t>
            </a:r>
          </a:p>
          <a:p>
            <a:pPr lvl="2">
              <a:buFont typeface="Arial" pitchFamily="34" charset="0"/>
              <a:buChar char="•"/>
              <a:defRPr/>
            </a:pPr>
            <a:r>
              <a:rPr lang="en-GB" sz="1800" b="1" dirty="0" smtClean="0">
                <a:solidFill>
                  <a:schemeClr val="tx1">
                    <a:lumMod val="60000"/>
                    <a:lumOff val="40000"/>
                  </a:schemeClr>
                </a:solidFill>
              </a:rPr>
              <a:t>Implementing a background module for SEVIRI images</a:t>
            </a:r>
          </a:p>
          <a:p>
            <a:pPr lvl="2">
              <a:buFont typeface="Arial" pitchFamily="34" charset="0"/>
              <a:buChar char="•"/>
              <a:defRPr/>
            </a:pPr>
            <a:r>
              <a:rPr lang="en-GB" sz="1800" b="1" dirty="0" smtClean="0">
                <a:solidFill>
                  <a:schemeClr val="tx1">
                    <a:lumMod val="60000"/>
                    <a:lumOff val="40000"/>
                  </a:schemeClr>
                </a:solidFill>
                <a:ea typeface="+mn-ea"/>
                <a:cs typeface="+mn-cs"/>
              </a:rPr>
              <a:t>Noise modules for </a:t>
            </a:r>
            <a:r>
              <a:rPr lang="en-GB" sz="1800" b="1" dirty="0" smtClean="0">
                <a:solidFill>
                  <a:schemeClr val="bg2">
                    <a:lumMod val="50000"/>
                  </a:schemeClr>
                </a:solidFill>
                <a:ea typeface="+mn-ea"/>
                <a:cs typeface="+mn-cs"/>
              </a:rPr>
              <a:t>particle noise </a:t>
            </a:r>
            <a:r>
              <a:rPr lang="en-GB" sz="1800" b="1" dirty="0" smtClean="0">
                <a:solidFill>
                  <a:schemeClr val="tx1">
                    <a:lumMod val="60000"/>
                    <a:lumOff val="40000"/>
                  </a:schemeClr>
                </a:solidFill>
                <a:ea typeface="+mn-ea"/>
                <a:cs typeface="+mn-cs"/>
              </a:rPr>
              <a:t>and </a:t>
            </a:r>
            <a:r>
              <a:rPr lang="en-GB" sz="1800" b="1" dirty="0" smtClean="0">
                <a:solidFill>
                  <a:schemeClr val="bg2">
                    <a:lumMod val="50000"/>
                  </a:schemeClr>
                </a:solidFill>
                <a:ea typeface="+mn-ea"/>
                <a:cs typeface="+mn-cs"/>
              </a:rPr>
              <a:t>Sun glint</a:t>
            </a:r>
          </a:p>
          <a:p>
            <a:pPr>
              <a:buFont typeface="Arial" pitchFamily="34" charset="0"/>
              <a:buChar char="•"/>
              <a:defRPr/>
            </a:pPr>
            <a:r>
              <a:rPr lang="en-GB" sz="2000" dirty="0" smtClean="0"/>
              <a:t>Future plans: </a:t>
            </a:r>
          </a:p>
          <a:p>
            <a:pPr lvl="2">
              <a:buFont typeface="Arial" pitchFamily="34" charset="0"/>
              <a:buChar char="•"/>
              <a:defRPr/>
            </a:pPr>
            <a:r>
              <a:rPr lang="en-GB" sz="1800" b="1" dirty="0" smtClean="0">
                <a:solidFill>
                  <a:schemeClr val="tx1">
                    <a:lumMod val="60000"/>
                    <a:lumOff val="40000"/>
                  </a:schemeClr>
                </a:solidFill>
                <a:ea typeface="+mn-ea"/>
                <a:cs typeface="+mn-cs"/>
              </a:rPr>
              <a:t>Implementation of an “instrument model” once the LI design is available</a:t>
            </a:r>
          </a:p>
          <a:p>
            <a:pPr>
              <a:defRPr/>
            </a:pPr>
            <a:endParaRPr lang="en-GB" sz="900" dirty="0" smtClean="0"/>
          </a:p>
          <a:p>
            <a:pPr>
              <a:defRPr/>
            </a:pPr>
            <a:endParaRPr lang="en-GB" sz="1050"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6A654591-2A8D-49C3-9DE9-635D4EC3038A}" type="slidenum">
              <a:rPr lang="en-GB" smtClean="0"/>
              <a:pPr>
                <a:defRPr/>
              </a:pPr>
              <a:t>45</a:t>
            </a:fld>
            <a:endParaRPr lang="en-GB"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dirty="0" smtClean="0"/>
              <a:t>Slide: </a:t>
            </a:r>
            <a:fld id="{07486D48-E353-442E-91FA-6A5279C584D3}" type="slidenum">
              <a:rPr lang="en-GB" smtClean="0"/>
              <a:pPr>
                <a:defRPr/>
              </a:pPr>
              <a:t>46</a:t>
            </a:fld>
            <a:endParaRPr lang="en-GB" dirty="0"/>
          </a:p>
        </p:txBody>
      </p:sp>
      <p:pic>
        <p:nvPicPr>
          <p:cNvPr id="52227" name="Content Placeholder 5" descr="snapshot_GUI_110323.jpg"/>
          <p:cNvPicPr>
            <a:picLocks noGrp="1" noChangeAspect="1"/>
          </p:cNvPicPr>
          <p:nvPr>
            <p:ph idx="1"/>
          </p:nvPr>
        </p:nvPicPr>
        <p:blipFill>
          <a:blip r:embed="rId2" cstate="print"/>
          <a:srcRect/>
          <a:stretch>
            <a:fillRect/>
          </a:stretch>
        </p:blipFill>
        <p:spPr>
          <a:xfrm>
            <a:off x="561975" y="0"/>
            <a:ext cx="8791575" cy="6861175"/>
          </a:xfr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t>Quick introduction to Meteosat Third Generation (MTG)</a:t>
            </a:r>
          </a:p>
          <a:p>
            <a:pPr>
              <a:buFont typeface="Arial" pitchFamily="34" charset="0"/>
              <a:buChar char="•"/>
              <a:defRPr/>
            </a:pPr>
            <a:r>
              <a:rPr lang="en-GB" dirty="0" smtClean="0"/>
              <a:t>MTG LI instrument status update</a:t>
            </a:r>
          </a:p>
          <a:p>
            <a:pPr>
              <a:buFont typeface="Arial" pitchFamily="34" charset="0"/>
              <a:buChar char="•"/>
              <a:defRPr/>
            </a:pPr>
            <a:r>
              <a:rPr lang="en-GB" dirty="0" smtClean="0"/>
              <a:t>Lightning Imager Science Team (LIST)</a:t>
            </a:r>
          </a:p>
          <a:p>
            <a:pPr>
              <a:buFont typeface="Arial" pitchFamily="34" charset="0"/>
              <a:buChar char="•"/>
              <a:defRPr/>
            </a:pPr>
            <a:r>
              <a:rPr lang="en-GB" dirty="0" smtClean="0"/>
              <a:t>Examples of LIST studies supporting LI L1/L2 processor development</a:t>
            </a:r>
          </a:p>
          <a:p>
            <a:pPr lvl="1">
              <a:buFont typeface="Arial" pitchFamily="34" charset="0"/>
              <a:buChar char="•"/>
              <a:defRPr/>
            </a:pPr>
            <a:r>
              <a:rPr lang="en-GB" sz="2000" b="1" dirty="0" smtClean="0">
                <a:solidFill>
                  <a:schemeClr val="tx1">
                    <a:lumMod val="60000"/>
                    <a:lumOff val="40000"/>
                  </a:schemeClr>
                </a:solidFill>
              </a:rPr>
              <a:t>EUMETSAT contribution to the CHUVA campaign (LINET measurements)</a:t>
            </a:r>
          </a:p>
          <a:p>
            <a:pPr lvl="1">
              <a:buFont typeface="Arial" pitchFamily="34" charset="0"/>
              <a:buChar char="•"/>
              <a:defRPr/>
            </a:pPr>
            <a:r>
              <a:rPr lang="en-GB" sz="2000" b="1" dirty="0" smtClean="0">
                <a:solidFill>
                  <a:schemeClr val="tx1">
                    <a:lumMod val="60000"/>
                    <a:lumOff val="40000"/>
                  </a:schemeClr>
                </a:solidFill>
              </a:rPr>
              <a:t>LIProxy – tool for proxy data development and LI simulation</a:t>
            </a:r>
          </a:p>
          <a:p>
            <a:pPr>
              <a:buFont typeface="Arial" pitchFamily="34" charset="0"/>
              <a:buChar char="•"/>
              <a:defRPr/>
            </a:pPr>
            <a:r>
              <a:rPr lang="en-GB" dirty="0" smtClean="0"/>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90296DEE-75E6-40D1-88F3-48ABBB79BE49}" type="slidenum">
              <a:rPr lang="en-GB" smtClean="0"/>
              <a:pPr>
                <a:defRPr/>
              </a:pPr>
              <a:t>47</a:t>
            </a:fld>
            <a:endParaRPr lang="en-GB"/>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6"/>
          <p:cNvSpPr>
            <a:spLocks noGrp="1" noChangeArrowheads="1"/>
          </p:cNvSpPr>
          <p:nvPr>
            <p:ph type="title"/>
          </p:nvPr>
        </p:nvSpPr>
        <p:spPr/>
        <p:txBody>
          <a:bodyPr/>
          <a:lstStyle/>
          <a:p>
            <a:r>
              <a:rPr lang="en-US" smtClean="0"/>
              <a:t>Summary</a:t>
            </a:r>
          </a:p>
        </p:txBody>
      </p:sp>
      <p:sp>
        <p:nvSpPr>
          <p:cNvPr id="58371" name="Rectangle 17"/>
          <p:cNvSpPr>
            <a:spLocks noGrp="1" noChangeArrowheads="1"/>
          </p:cNvSpPr>
          <p:nvPr>
            <p:ph type="body" idx="1"/>
          </p:nvPr>
        </p:nvSpPr>
        <p:spPr/>
        <p:txBody>
          <a:bodyPr/>
          <a:lstStyle/>
          <a:p>
            <a:pPr>
              <a:spcBef>
                <a:spcPts val="600"/>
              </a:spcBef>
              <a:spcAft>
                <a:spcPts val="600"/>
              </a:spcAft>
              <a:buFontTx/>
              <a:buChar char="•"/>
              <a:defRPr/>
            </a:pPr>
            <a:r>
              <a:rPr lang="en-GB" sz="2200" dirty="0" smtClean="0"/>
              <a:t>Meteosat Third Generation (MTG) will secure continuity and evolution of EUMETSAT geostationary services from 2017 onwards</a:t>
            </a:r>
            <a:endParaRPr lang="en-US" sz="2200" dirty="0" smtClean="0"/>
          </a:p>
          <a:p>
            <a:pPr lvl="2">
              <a:spcBef>
                <a:spcPts val="600"/>
              </a:spcBef>
              <a:spcAft>
                <a:spcPts val="600"/>
              </a:spcAft>
              <a:buFontTx/>
              <a:buChar char="•"/>
              <a:defRPr/>
            </a:pPr>
            <a:r>
              <a:rPr lang="en-US" sz="2000" b="1" dirty="0" smtClean="0">
                <a:solidFill>
                  <a:schemeClr val="tx1">
                    <a:lumMod val="60000"/>
                    <a:lumOff val="40000"/>
                  </a:schemeClr>
                </a:solidFill>
              </a:rPr>
              <a:t>One of the new instruments on MTG is the Lightning Imager (LI) providing continuous lightning observation (CG+CC) over almost the full disk (at 0 deg). </a:t>
            </a:r>
          </a:p>
          <a:p>
            <a:pPr>
              <a:spcBef>
                <a:spcPts val="600"/>
              </a:spcBef>
              <a:spcAft>
                <a:spcPts val="600"/>
              </a:spcAft>
              <a:buFontTx/>
              <a:buChar char="•"/>
              <a:defRPr/>
            </a:pPr>
            <a:r>
              <a:rPr lang="en-US" sz="2200" dirty="0" smtClean="0"/>
              <a:t>Instrument prime was selected (</a:t>
            </a:r>
            <a:r>
              <a:rPr lang="en-US" sz="2200" dirty="0" err="1" smtClean="0"/>
              <a:t>Selex</a:t>
            </a:r>
            <a:r>
              <a:rPr lang="en-US" sz="2200" dirty="0" smtClean="0"/>
              <a:t> Galileo), with kickoff in July 2012 – System Requirements Review in to take place in 2012.  </a:t>
            </a:r>
          </a:p>
          <a:p>
            <a:pPr>
              <a:spcBef>
                <a:spcPts val="600"/>
              </a:spcBef>
              <a:spcAft>
                <a:spcPts val="600"/>
              </a:spcAft>
              <a:buFontTx/>
              <a:buChar char="•"/>
              <a:defRPr/>
            </a:pPr>
            <a:r>
              <a:rPr lang="en-US" sz="2200" dirty="0" smtClean="0"/>
              <a:t>MTG Lightning Imager Science Team (LIST) supporting activities for defining a baseline L2 ATBD and prototype processor development</a:t>
            </a:r>
          </a:p>
          <a:p>
            <a:pPr lvl="2">
              <a:spcBef>
                <a:spcPts val="600"/>
              </a:spcBef>
              <a:spcAft>
                <a:spcPts val="600"/>
              </a:spcAft>
              <a:buFontTx/>
              <a:buChar char="•"/>
              <a:defRPr/>
            </a:pPr>
            <a:r>
              <a:rPr lang="en-US" sz="2000" b="1" dirty="0" smtClean="0">
                <a:solidFill>
                  <a:schemeClr val="tx1">
                    <a:lumMod val="60000"/>
                    <a:lumOff val="40000"/>
                  </a:schemeClr>
                </a:solidFill>
              </a:rPr>
              <a:t>Main achievements so far: ATBD V1, Proxy data, LIProxy tool, support to CHUVA campaign, …  </a:t>
            </a:r>
          </a:p>
          <a:p>
            <a:pPr>
              <a:spcBef>
                <a:spcPts val="600"/>
              </a:spcBef>
              <a:spcAft>
                <a:spcPts val="600"/>
              </a:spcAft>
              <a:buFontTx/>
              <a:buChar char="•"/>
              <a:defRPr/>
            </a:pPr>
            <a:endParaRPr lang="en-US" sz="2200" dirty="0" smtClean="0"/>
          </a:p>
        </p:txBody>
      </p:sp>
      <p:sp>
        <p:nvSpPr>
          <p:cNvPr id="6" name="Rectangle 5"/>
          <p:cNvSpPr/>
          <p:nvPr/>
        </p:nvSpPr>
        <p:spPr bwMode="auto">
          <a:xfrm>
            <a:off x="209550" y="6310313"/>
            <a:ext cx="1206500" cy="427037"/>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36000" tIns="36000" rIns="36000" bIns="36000"/>
          <a:lstStyle/>
          <a:p>
            <a:pPr eaLnBrk="0" hangingPunct="0">
              <a:spcBef>
                <a:spcPct val="50000"/>
              </a:spcBef>
              <a:defRPr/>
            </a:pPr>
            <a:endParaRPr lang="en-GB">
              <a:solidFill>
                <a:schemeClr val="bg1"/>
              </a:solidFill>
            </a:endParaRPr>
          </a:p>
        </p:txBody>
      </p:sp>
      <p:sp>
        <p:nvSpPr>
          <p:cNvPr id="54277" name="TextBox 18"/>
          <p:cNvSpPr txBox="1">
            <a:spLocks noChangeArrowheads="1"/>
          </p:cNvSpPr>
          <p:nvPr/>
        </p:nvSpPr>
        <p:spPr bwMode="auto">
          <a:xfrm>
            <a:off x="277813" y="6251575"/>
            <a:ext cx="1890712" cy="508000"/>
          </a:xfrm>
          <a:prstGeom prst="rect">
            <a:avLst/>
          </a:prstGeom>
          <a:solidFill>
            <a:schemeClr val="bg1"/>
          </a:solidFill>
          <a:ln w="9525">
            <a:noFill/>
            <a:miter lim="800000"/>
            <a:headEnd/>
            <a:tailEnd/>
          </a:ln>
        </p:spPr>
        <p:txBody>
          <a:bodyPr wrap="none">
            <a:spAutoFit/>
          </a:bodyPr>
          <a:lstStyle/>
          <a:p>
            <a:r>
              <a:rPr lang="en-GB">
                <a:solidFill>
                  <a:srgbClr val="0070C0"/>
                </a:solidFill>
              </a:rPr>
              <a:t>EUM/MTG/VWG/11/0504</a:t>
            </a:r>
          </a:p>
          <a:p>
            <a:r>
              <a:rPr lang="en-GB">
                <a:solidFill>
                  <a:srgbClr val="0070C0"/>
                </a:solidFill>
              </a:rPr>
              <a:t>September 2011</a:t>
            </a:r>
          </a:p>
          <a:p>
            <a:r>
              <a:rPr lang="en-GB">
                <a:solidFill>
                  <a:srgbClr val="0070C0"/>
                </a:solidFill>
              </a:rPr>
              <a:t>EUMETSAT Conference, Oslo</a:t>
            </a:r>
          </a:p>
        </p:txBody>
      </p:sp>
      <p:sp>
        <p:nvSpPr>
          <p:cNvPr id="54278" name="TextBox 18"/>
          <p:cNvSpPr txBox="1">
            <a:spLocks noChangeArrowheads="1"/>
          </p:cNvSpPr>
          <p:nvPr/>
        </p:nvSpPr>
        <p:spPr bwMode="auto">
          <a:xfrm>
            <a:off x="277813" y="6259513"/>
            <a:ext cx="1993900" cy="508000"/>
          </a:xfrm>
          <a:prstGeom prst="rect">
            <a:avLst/>
          </a:prstGeom>
          <a:solidFill>
            <a:schemeClr val="bg1"/>
          </a:solidFill>
          <a:ln w="9525">
            <a:noFill/>
            <a:miter lim="800000"/>
            <a:headEnd/>
            <a:tailEnd/>
          </a:ln>
        </p:spPr>
        <p:txBody>
          <a:bodyPr wrap="none">
            <a:spAutoFit/>
          </a:bodyPr>
          <a:lstStyle/>
          <a:p>
            <a:r>
              <a:rPr lang="en-GB">
                <a:solidFill>
                  <a:srgbClr val="0070C0"/>
                </a:solidFill>
              </a:rPr>
              <a:t>EUM/MTG/VWG/11/0515</a:t>
            </a:r>
          </a:p>
          <a:p>
            <a:r>
              <a:rPr lang="en-GB">
                <a:solidFill>
                  <a:srgbClr val="0070C0"/>
                </a:solidFill>
              </a:rPr>
              <a:t>September 2011</a:t>
            </a:r>
          </a:p>
          <a:p>
            <a:r>
              <a:rPr lang="en-GB">
                <a:solidFill>
                  <a:srgbClr val="0070C0"/>
                </a:solidFill>
              </a:rPr>
              <a:t>GLM Science Team, Huntsville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7995" y="3072984"/>
            <a:ext cx="3755036" cy="830997"/>
          </a:xfrm>
          <a:prstGeom prst="rect">
            <a:avLst/>
          </a:prstGeom>
          <a:noFill/>
        </p:spPr>
        <p:txBody>
          <a:bodyPr>
            <a:spAutoFit/>
          </a:bodyPr>
          <a:lstStyle/>
          <a:p>
            <a:pPr>
              <a:defRPr/>
            </a:pPr>
            <a:r>
              <a:rPr lang="en-GB" sz="4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p>
        </p:txBody>
      </p:sp>
      <p:sp>
        <p:nvSpPr>
          <p:cNvPr id="55299" name="TextBox 18"/>
          <p:cNvSpPr txBox="1">
            <a:spLocks noChangeArrowheads="1"/>
          </p:cNvSpPr>
          <p:nvPr/>
        </p:nvSpPr>
        <p:spPr bwMode="auto">
          <a:xfrm>
            <a:off x="277813" y="6251575"/>
            <a:ext cx="1890712" cy="508000"/>
          </a:xfrm>
          <a:prstGeom prst="rect">
            <a:avLst/>
          </a:prstGeom>
          <a:solidFill>
            <a:schemeClr val="bg1"/>
          </a:solidFill>
          <a:ln w="9525">
            <a:noFill/>
            <a:miter lim="800000"/>
            <a:headEnd/>
            <a:tailEnd/>
          </a:ln>
        </p:spPr>
        <p:txBody>
          <a:bodyPr wrap="none">
            <a:spAutoFit/>
          </a:bodyPr>
          <a:lstStyle/>
          <a:p>
            <a:r>
              <a:rPr lang="en-GB">
                <a:solidFill>
                  <a:srgbClr val="0070C0"/>
                </a:solidFill>
              </a:rPr>
              <a:t>EUM/MTG/VWG/11/0504</a:t>
            </a:r>
          </a:p>
          <a:p>
            <a:r>
              <a:rPr lang="en-GB">
                <a:solidFill>
                  <a:srgbClr val="0070C0"/>
                </a:solidFill>
              </a:rPr>
              <a:t>September 2011</a:t>
            </a:r>
          </a:p>
          <a:p>
            <a:r>
              <a:rPr lang="en-GB">
                <a:solidFill>
                  <a:srgbClr val="0070C0"/>
                </a:solidFill>
              </a:rPr>
              <a:t>EUMETSAT Conference, Oslo</a:t>
            </a:r>
          </a:p>
        </p:txBody>
      </p:sp>
      <p:sp>
        <p:nvSpPr>
          <p:cNvPr id="55300" name="TextBox 18"/>
          <p:cNvSpPr txBox="1">
            <a:spLocks noChangeArrowheads="1"/>
          </p:cNvSpPr>
          <p:nvPr/>
        </p:nvSpPr>
        <p:spPr bwMode="auto">
          <a:xfrm>
            <a:off x="277813" y="6259513"/>
            <a:ext cx="1993900" cy="508000"/>
          </a:xfrm>
          <a:prstGeom prst="rect">
            <a:avLst/>
          </a:prstGeom>
          <a:solidFill>
            <a:schemeClr val="bg1"/>
          </a:solidFill>
          <a:ln w="9525">
            <a:noFill/>
            <a:miter lim="800000"/>
            <a:headEnd/>
            <a:tailEnd/>
          </a:ln>
        </p:spPr>
        <p:txBody>
          <a:bodyPr wrap="none">
            <a:spAutoFit/>
          </a:bodyPr>
          <a:lstStyle/>
          <a:p>
            <a:r>
              <a:rPr lang="en-GB">
                <a:solidFill>
                  <a:srgbClr val="0070C0"/>
                </a:solidFill>
              </a:rPr>
              <a:t>EUM/MTG/VWG/11/0515</a:t>
            </a:r>
          </a:p>
          <a:p>
            <a:r>
              <a:rPr lang="en-GB">
                <a:solidFill>
                  <a:srgbClr val="0070C0"/>
                </a:solidFill>
              </a:rPr>
              <a:t>September 2011</a:t>
            </a:r>
          </a:p>
          <a:p>
            <a:r>
              <a:rPr lang="en-GB">
                <a:solidFill>
                  <a:srgbClr val="0070C0"/>
                </a:solidFill>
              </a:rPr>
              <a:t>GLM Science Team, Huntsville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flipV="1">
            <a:off x="249238" y="3911600"/>
            <a:ext cx="9388475" cy="849313"/>
          </a:xfrm>
          <a:prstGeom prst="line">
            <a:avLst/>
          </a:prstGeom>
          <a:noFill/>
          <a:ln w="76200">
            <a:solidFill>
              <a:srgbClr val="0048A0"/>
            </a:solidFill>
            <a:round/>
            <a:headEnd/>
            <a:tailEnd type="triangle" w="med" len="med"/>
          </a:ln>
        </p:spPr>
        <p:txBody>
          <a:bodyPr wrap="none" anchor="ctr"/>
          <a:lstStyle/>
          <a:p>
            <a:endParaRPr lang="en-GB"/>
          </a:p>
        </p:txBody>
      </p:sp>
      <p:pic>
        <p:nvPicPr>
          <p:cNvPr id="11267" name="Picture 3" descr="mop"/>
          <p:cNvPicPr>
            <a:picLocks noChangeAspect="1" noChangeArrowheads="1"/>
          </p:cNvPicPr>
          <p:nvPr/>
        </p:nvPicPr>
        <p:blipFill>
          <a:blip r:embed="rId2" cstate="print"/>
          <a:srcRect/>
          <a:stretch>
            <a:fillRect/>
          </a:stretch>
        </p:blipFill>
        <p:spPr bwMode="auto">
          <a:xfrm>
            <a:off x="1033463" y="2343150"/>
            <a:ext cx="781050" cy="920750"/>
          </a:xfrm>
          <a:prstGeom prst="rect">
            <a:avLst/>
          </a:prstGeom>
          <a:noFill/>
          <a:ln w="9525">
            <a:noFill/>
            <a:miter lim="800000"/>
            <a:headEnd/>
            <a:tailEnd/>
          </a:ln>
        </p:spPr>
      </p:pic>
      <p:pic>
        <p:nvPicPr>
          <p:cNvPr id="11268" name="Picture 4" descr="Msg_shd"/>
          <p:cNvPicPr>
            <a:picLocks noChangeAspect="1" noChangeArrowheads="1"/>
          </p:cNvPicPr>
          <p:nvPr/>
        </p:nvPicPr>
        <p:blipFill>
          <a:blip r:embed="rId3" cstate="print"/>
          <a:srcRect/>
          <a:stretch>
            <a:fillRect/>
          </a:stretch>
        </p:blipFill>
        <p:spPr bwMode="auto">
          <a:xfrm>
            <a:off x="3722688" y="2063750"/>
            <a:ext cx="1238250" cy="1192213"/>
          </a:xfrm>
          <a:prstGeom prst="rect">
            <a:avLst/>
          </a:prstGeom>
          <a:noFill/>
          <a:ln w="9525">
            <a:noFill/>
            <a:miter lim="800000"/>
            <a:headEnd/>
            <a:tailEnd/>
          </a:ln>
        </p:spPr>
      </p:pic>
      <p:sp>
        <p:nvSpPr>
          <p:cNvPr id="11269" name="Text Box 6"/>
          <p:cNvSpPr txBox="1">
            <a:spLocks noChangeArrowheads="1"/>
          </p:cNvSpPr>
          <p:nvPr/>
        </p:nvSpPr>
        <p:spPr bwMode="auto">
          <a:xfrm>
            <a:off x="4845050" y="1941513"/>
            <a:ext cx="1290638" cy="457200"/>
          </a:xfrm>
          <a:prstGeom prst="rect">
            <a:avLst/>
          </a:prstGeom>
          <a:noFill/>
          <a:ln w="9525">
            <a:noFill/>
            <a:miter lim="800000"/>
            <a:headEnd/>
            <a:tailEnd/>
          </a:ln>
        </p:spPr>
        <p:txBody>
          <a:bodyPr>
            <a:spAutoFit/>
          </a:bodyPr>
          <a:lstStyle/>
          <a:p>
            <a:r>
              <a:rPr lang="en-GB" sz="2400" i="1">
                <a:solidFill>
                  <a:srgbClr val="336699"/>
                </a:solidFill>
                <a:latin typeface="ESAtitle"/>
              </a:rPr>
              <a:t>MSG</a:t>
            </a:r>
          </a:p>
        </p:txBody>
      </p:sp>
      <p:sp>
        <p:nvSpPr>
          <p:cNvPr id="11270" name="Text Box 7"/>
          <p:cNvSpPr txBox="1">
            <a:spLocks noChangeArrowheads="1"/>
          </p:cNvSpPr>
          <p:nvPr/>
        </p:nvSpPr>
        <p:spPr bwMode="auto">
          <a:xfrm>
            <a:off x="1789113" y="1963738"/>
            <a:ext cx="2024062" cy="457200"/>
          </a:xfrm>
          <a:prstGeom prst="rect">
            <a:avLst/>
          </a:prstGeom>
          <a:noFill/>
          <a:ln w="9525">
            <a:noFill/>
            <a:miter lim="800000"/>
            <a:headEnd/>
            <a:tailEnd/>
          </a:ln>
        </p:spPr>
        <p:txBody>
          <a:bodyPr>
            <a:spAutoFit/>
          </a:bodyPr>
          <a:lstStyle/>
          <a:p>
            <a:r>
              <a:rPr lang="en-GB" sz="2400" i="1">
                <a:solidFill>
                  <a:srgbClr val="336699"/>
                </a:solidFill>
                <a:latin typeface="ESAtitle"/>
              </a:rPr>
              <a:t>MOP/MTP</a:t>
            </a:r>
          </a:p>
        </p:txBody>
      </p:sp>
      <p:sp>
        <p:nvSpPr>
          <p:cNvPr id="11271" name="AutoShape 9"/>
          <p:cNvSpPr>
            <a:spLocks noChangeArrowheads="1"/>
          </p:cNvSpPr>
          <p:nvPr/>
        </p:nvSpPr>
        <p:spPr bwMode="auto">
          <a:xfrm>
            <a:off x="4354513" y="1739900"/>
            <a:ext cx="279400" cy="442913"/>
          </a:xfrm>
          <a:prstGeom prst="downArrow">
            <a:avLst>
              <a:gd name="adj1" fmla="val 50000"/>
              <a:gd name="adj2" fmla="val 39631"/>
            </a:avLst>
          </a:prstGeom>
          <a:solidFill>
            <a:schemeClr val="hlink"/>
          </a:solidFill>
          <a:ln w="9525">
            <a:solidFill>
              <a:schemeClr val="tx1"/>
            </a:solidFill>
            <a:miter lim="800000"/>
            <a:headEnd/>
            <a:tailEnd/>
          </a:ln>
        </p:spPr>
        <p:txBody>
          <a:bodyPr wrap="none" anchor="ctr"/>
          <a:lstStyle/>
          <a:p>
            <a:endParaRPr lang="en-US"/>
          </a:p>
        </p:txBody>
      </p:sp>
      <p:sp>
        <p:nvSpPr>
          <p:cNvPr id="11272" name="Oval 11"/>
          <p:cNvSpPr>
            <a:spLocks noChangeArrowheads="1"/>
          </p:cNvSpPr>
          <p:nvPr/>
        </p:nvSpPr>
        <p:spPr bwMode="auto">
          <a:xfrm>
            <a:off x="365125" y="3724275"/>
            <a:ext cx="2305050" cy="1476375"/>
          </a:xfrm>
          <a:prstGeom prst="ellipse">
            <a:avLst/>
          </a:prstGeom>
          <a:solidFill>
            <a:srgbClr val="B6C8DD"/>
          </a:solidFill>
          <a:ln w="9525">
            <a:solidFill>
              <a:schemeClr val="tx1"/>
            </a:solidFill>
            <a:round/>
            <a:headEnd/>
            <a:tailEnd/>
          </a:ln>
        </p:spPr>
        <p:txBody>
          <a:bodyPr wrap="none" anchor="ctr"/>
          <a:lstStyle/>
          <a:p>
            <a:r>
              <a:rPr lang="en-GB" sz="1400">
                <a:solidFill>
                  <a:schemeClr val="tx1"/>
                </a:solidFill>
                <a:latin typeface="Arial" pitchFamily="34" charset="0"/>
              </a:rPr>
              <a:t>Observation mission:</a:t>
            </a:r>
          </a:p>
          <a:p>
            <a:pPr>
              <a:buFontTx/>
              <a:buChar char="-"/>
            </a:pPr>
            <a:r>
              <a:rPr lang="en-GB" sz="1400">
                <a:solidFill>
                  <a:srgbClr val="339933"/>
                </a:solidFill>
                <a:latin typeface="Arial" pitchFamily="34" charset="0"/>
              </a:rPr>
              <a:t> MVIRI: 3</a:t>
            </a:r>
            <a:r>
              <a:rPr lang="en-GB" sz="1400">
                <a:solidFill>
                  <a:srgbClr val="FF0000"/>
                </a:solidFill>
                <a:latin typeface="Arial" pitchFamily="34" charset="0"/>
              </a:rPr>
              <a:t> </a:t>
            </a:r>
            <a:r>
              <a:rPr lang="en-GB" sz="1400">
                <a:solidFill>
                  <a:schemeClr val="tx1"/>
                </a:solidFill>
                <a:latin typeface="Arial" pitchFamily="34" charset="0"/>
              </a:rPr>
              <a:t>channels</a:t>
            </a:r>
          </a:p>
          <a:p>
            <a:endParaRPr lang="en-GB" sz="1400">
              <a:solidFill>
                <a:srgbClr val="FF0000"/>
              </a:solidFill>
              <a:latin typeface="Arial" pitchFamily="34" charset="0"/>
            </a:endParaRPr>
          </a:p>
          <a:p>
            <a:r>
              <a:rPr lang="en-GB" sz="1400">
                <a:solidFill>
                  <a:srgbClr val="FF0000"/>
                </a:solidFill>
                <a:latin typeface="Arial" pitchFamily="34" charset="0"/>
              </a:rPr>
              <a:t>Spinning </a:t>
            </a:r>
            <a:r>
              <a:rPr lang="en-GB" sz="1400">
                <a:solidFill>
                  <a:schemeClr val="tx1"/>
                </a:solidFill>
                <a:latin typeface="Arial" pitchFamily="34" charset="0"/>
              </a:rPr>
              <a:t>satellite</a:t>
            </a:r>
            <a:endParaRPr lang="de-DE" sz="1400">
              <a:solidFill>
                <a:schemeClr val="tx1"/>
              </a:solidFill>
              <a:latin typeface="Arial" pitchFamily="34" charset="0"/>
            </a:endParaRPr>
          </a:p>
          <a:p>
            <a:r>
              <a:rPr lang="en-GB" sz="1400">
                <a:solidFill>
                  <a:schemeClr val="tx1"/>
                </a:solidFill>
                <a:latin typeface="Arial" pitchFamily="34" charset="0"/>
              </a:rPr>
              <a:t>Class 800 kg</a:t>
            </a:r>
            <a:endParaRPr lang="en-GB" sz="1500">
              <a:latin typeface="Helvetica" pitchFamily="34" charset="0"/>
            </a:endParaRPr>
          </a:p>
        </p:txBody>
      </p:sp>
      <p:sp>
        <p:nvSpPr>
          <p:cNvPr id="11273" name="Oval 12"/>
          <p:cNvSpPr>
            <a:spLocks noChangeArrowheads="1"/>
          </p:cNvSpPr>
          <p:nvPr/>
        </p:nvSpPr>
        <p:spPr bwMode="auto">
          <a:xfrm>
            <a:off x="3054350" y="3429000"/>
            <a:ext cx="2757488" cy="1790700"/>
          </a:xfrm>
          <a:prstGeom prst="ellipse">
            <a:avLst/>
          </a:prstGeom>
          <a:solidFill>
            <a:srgbClr val="B6C8DD"/>
          </a:solidFill>
          <a:ln w="9525">
            <a:solidFill>
              <a:schemeClr val="tx1"/>
            </a:solidFill>
            <a:round/>
            <a:headEnd/>
            <a:tailEnd/>
          </a:ln>
        </p:spPr>
        <p:txBody>
          <a:bodyPr wrap="none" anchor="ctr"/>
          <a:lstStyle/>
          <a:p>
            <a:r>
              <a:rPr lang="en-GB" sz="1400">
                <a:solidFill>
                  <a:schemeClr val="tx1"/>
                </a:solidFill>
                <a:latin typeface="Arial" pitchFamily="34" charset="0"/>
              </a:rPr>
              <a:t>Observation missions:</a:t>
            </a:r>
          </a:p>
          <a:p>
            <a:r>
              <a:rPr lang="en-GB" sz="1400">
                <a:solidFill>
                  <a:schemeClr val="tx1"/>
                </a:solidFill>
                <a:latin typeface="Arial" pitchFamily="34" charset="0"/>
              </a:rPr>
              <a:t>- </a:t>
            </a:r>
            <a:r>
              <a:rPr lang="en-GB" sz="1400">
                <a:solidFill>
                  <a:srgbClr val="339933"/>
                </a:solidFill>
                <a:latin typeface="Arial" pitchFamily="34" charset="0"/>
              </a:rPr>
              <a:t>SEVIRI</a:t>
            </a:r>
            <a:r>
              <a:rPr lang="en-GB" sz="1400">
                <a:solidFill>
                  <a:schemeClr val="tx1"/>
                </a:solidFill>
                <a:latin typeface="Arial" pitchFamily="34" charset="0"/>
              </a:rPr>
              <a:t>: </a:t>
            </a:r>
            <a:r>
              <a:rPr lang="en-GB" sz="1400">
                <a:solidFill>
                  <a:srgbClr val="FF0000"/>
                </a:solidFill>
                <a:latin typeface="Arial" pitchFamily="34" charset="0"/>
              </a:rPr>
              <a:t>12 </a:t>
            </a:r>
            <a:r>
              <a:rPr lang="en-GB" sz="1400">
                <a:solidFill>
                  <a:schemeClr val="tx1"/>
                </a:solidFill>
                <a:latin typeface="Arial" pitchFamily="34" charset="0"/>
              </a:rPr>
              <a:t>channels</a:t>
            </a:r>
            <a:endParaRPr lang="en-GB" sz="1400">
              <a:solidFill>
                <a:srgbClr val="339933"/>
              </a:solidFill>
              <a:latin typeface="Arial" pitchFamily="34" charset="0"/>
            </a:endParaRPr>
          </a:p>
          <a:p>
            <a:pPr>
              <a:buFontTx/>
              <a:buChar char="-"/>
            </a:pPr>
            <a:r>
              <a:rPr lang="en-GB" sz="1400">
                <a:solidFill>
                  <a:srgbClr val="339933"/>
                </a:solidFill>
                <a:latin typeface="Arial" pitchFamily="34" charset="0"/>
              </a:rPr>
              <a:t> GERB</a:t>
            </a:r>
          </a:p>
          <a:p>
            <a:endParaRPr lang="en-GB" sz="1400">
              <a:solidFill>
                <a:srgbClr val="339933"/>
              </a:solidFill>
              <a:latin typeface="Arial" pitchFamily="34" charset="0"/>
            </a:endParaRPr>
          </a:p>
          <a:p>
            <a:r>
              <a:rPr lang="en-GB" sz="1400">
                <a:solidFill>
                  <a:srgbClr val="FF0000"/>
                </a:solidFill>
                <a:latin typeface="Arial" pitchFamily="34" charset="0"/>
              </a:rPr>
              <a:t>Spinning</a:t>
            </a:r>
            <a:r>
              <a:rPr lang="en-GB" sz="1400">
                <a:solidFill>
                  <a:schemeClr val="tx1"/>
                </a:solidFill>
                <a:latin typeface="Arial" pitchFamily="34" charset="0"/>
              </a:rPr>
              <a:t> satellite</a:t>
            </a:r>
          </a:p>
          <a:p>
            <a:r>
              <a:rPr lang="en-GB" sz="1400">
                <a:solidFill>
                  <a:schemeClr val="tx1"/>
                </a:solidFill>
                <a:latin typeface="Arial" pitchFamily="34" charset="0"/>
              </a:rPr>
              <a:t>       Class 2-ton</a:t>
            </a:r>
          </a:p>
        </p:txBody>
      </p:sp>
      <p:sp>
        <p:nvSpPr>
          <p:cNvPr id="11274" name="Text Box 14"/>
          <p:cNvSpPr txBox="1">
            <a:spLocks noChangeArrowheads="1"/>
          </p:cNvSpPr>
          <p:nvPr/>
        </p:nvSpPr>
        <p:spPr bwMode="auto">
          <a:xfrm>
            <a:off x="1035050" y="1270000"/>
            <a:ext cx="836613" cy="366713"/>
          </a:xfrm>
          <a:prstGeom prst="rect">
            <a:avLst/>
          </a:prstGeom>
          <a:noFill/>
          <a:ln w="9525">
            <a:noFill/>
            <a:miter lim="800000"/>
            <a:headEnd/>
            <a:tailEnd/>
          </a:ln>
        </p:spPr>
        <p:txBody>
          <a:bodyPr>
            <a:spAutoFit/>
          </a:bodyPr>
          <a:lstStyle/>
          <a:p>
            <a:r>
              <a:rPr lang="en-GB" sz="1800">
                <a:solidFill>
                  <a:schemeClr val="tx1"/>
                </a:solidFill>
                <a:latin typeface="Arial" pitchFamily="34" charset="0"/>
              </a:rPr>
              <a:t>1977</a:t>
            </a:r>
          </a:p>
        </p:txBody>
      </p:sp>
      <p:sp>
        <p:nvSpPr>
          <p:cNvPr id="11275" name="Text Box 15"/>
          <p:cNvSpPr txBox="1">
            <a:spLocks noChangeArrowheads="1"/>
          </p:cNvSpPr>
          <p:nvPr/>
        </p:nvSpPr>
        <p:spPr bwMode="auto">
          <a:xfrm>
            <a:off x="6670675" y="1274763"/>
            <a:ext cx="2690813" cy="369887"/>
          </a:xfrm>
          <a:prstGeom prst="rect">
            <a:avLst/>
          </a:prstGeom>
          <a:noFill/>
          <a:ln w="9525">
            <a:noFill/>
            <a:miter lim="800000"/>
            <a:headEnd/>
            <a:tailEnd/>
          </a:ln>
        </p:spPr>
        <p:txBody>
          <a:bodyPr>
            <a:spAutoFit/>
          </a:bodyPr>
          <a:lstStyle/>
          <a:p>
            <a:r>
              <a:rPr lang="en-GB" sz="1800">
                <a:solidFill>
                  <a:schemeClr val="tx1"/>
                </a:solidFill>
                <a:latin typeface="Arial" pitchFamily="34" charset="0"/>
              </a:rPr>
              <a:t>2017          and      2019</a:t>
            </a:r>
          </a:p>
        </p:txBody>
      </p:sp>
      <p:sp>
        <p:nvSpPr>
          <p:cNvPr id="11276" name="Text Box 16"/>
          <p:cNvSpPr txBox="1">
            <a:spLocks noChangeArrowheads="1"/>
          </p:cNvSpPr>
          <p:nvPr/>
        </p:nvSpPr>
        <p:spPr bwMode="auto">
          <a:xfrm>
            <a:off x="4060825" y="1268413"/>
            <a:ext cx="833438" cy="366712"/>
          </a:xfrm>
          <a:prstGeom prst="rect">
            <a:avLst/>
          </a:prstGeom>
          <a:noFill/>
          <a:ln w="9525">
            <a:noFill/>
            <a:miter lim="800000"/>
            <a:headEnd/>
            <a:tailEnd/>
          </a:ln>
        </p:spPr>
        <p:txBody>
          <a:bodyPr>
            <a:spAutoFit/>
          </a:bodyPr>
          <a:lstStyle/>
          <a:p>
            <a:r>
              <a:rPr lang="en-GB" sz="1800">
                <a:solidFill>
                  <a:schemeClr val="tx1"/>
                </a:solidFill>
                <a:latin typeface="Arial" pitchFamily="34" charset="0"/>
              </a:rPr>
              <a:t>2002</a:t>
            </a:r>
          </a:p>
        </p:txBody>
      </p:sp>
      <p:sp>
        <p:nvSpPr>
          <p:cNvPr id="11277" name="Rectangle 17"/>
          <p:cNvSpPr>
            <a:spLocks noChangeArrowheads="1"/>
          </p:cNvSpPr>
          <p:nvPr/>
        </p:nvSpPr>
        <p:spPr bwMode="auto">
          <a:xfrm>
            <a:off x="6113463" y="5332413"/>
            <a:ext cx="3792537" cy="801687"/>
          </a:xfrm>
          <a:prstGeom prst="rect">
            <a:avLst/>
          </a:prstGeom>
          <a:solidFill>
            <a:srgbClr val="EAEAEA"/>
          </a:solidFill>
          <a:ln w="9525">
            <a:noFill/>
            <a:miter lim="800000"/>
            <a:headEnd/>
            <a:tailEnd/>
          </a:ln>
        </p:spPr>
        <p:txBody>
          <a:bodyPr wrap="none" anchor="ctr"/>
          <a:lstStyle/>
          <a:p>
            <a:r>
              <a:rPr lang="de-DE" sz="1400">
                <a:solidFill>
                  <a:srgbClr val="336699"/>
                </a:solidFill>
                <a:latin typeface="Arial" pitchFamily="34" charset="0"/>
              </a:rPr>
              <a:t>Atmospheric  Chemistry Mission (</a:t>
            </a:r>
            <a:r>
              <a:rPr lang="en-GB" sz="1400">
                <a:solidFill>
                  <a:srgbClr val="336699"/>
                </a:solidFill>
                <a:latin typeface="Arial" pitchFamily="34" charset="0"/>
              </a:rPr>
              <a:t>UVN-S4):</a:t>
            </a:r>
          </a:p>
          <a:p>
            <a:r>
              <a:rPr lang="en-GB" sz="1400">
                <a:solidFill>
                  <a:srgbClr val="336699"/>
                </a:solidFill>
                <a:latin typeface="Arial" pitchFamily="34" charset="0"/>
              </a:rPr>
              <a:t>via GMES Sentinel 4</a:t>
            </a:r>
          </a:p>
        </p:txBody>
      </p:sp>
      <p:sp>
        <p:nvSpPr>
          <p:cNvPr id="18" name="Text Box 19"/>
          <p:cNvSpPr txBox="1">
            <a:spLocks noChangeArrowheads="1"/>
          </p:cNvSpPr>
          <p:nvPr/>
        </p:nvSpPr>
        <p:spPr bwMode="auto">
          <a:xfrm>
            <a:off x="-88900" y="5275263"/>
            <a:ext cx="6118225" cy="904875"/>
          </a:xfrm>
          <a:prstGeom prst="rect">
            <a:avLst/>
          </a:prstGeom>
          <a:noFill/>
          <a:ln w="9525">
            <a:noFill/>
            <a:miter lim="800000"/>
            <a:headEnd/>
            <a:tailEnd/>
          </a:ln>
          <a:effectLst/>
        </p:spPr>
        <p:txBody>
          <a:bodyPr>
            <a:spAutoFit/>
          </a:bodyPr>
          <a:lstStyle/>
          <a:p>
            <a:pPr algn="ctr">
              <a:spcBef>
                <a:spcPct val="20000"/>
              </a:spcBef>
              <a:defRPr/>
            </a:pPr>
            <a:r>
              <a:rPr lang="de-DE" sz="2400" b="0" dirty="0">
                <a:solidFill>
                  <a:srgbClr val="FF0000"/>
                </a:solidFill>
                <a:effectLst>
                  <a:outerShdw blurRad="38100" dist="38100" dir="2700000" algn="tl">
                    <a:srgbClr val="C0C0C0"/>
                  </a:outerShdw>
                </a:effectLst>
                <a:latin typeface="+mn-lt"/>
              </a:rPr>
              <a:t>Implementation of the EUMETSAT Mandate </a:t>
            </a:r>
          </a:p>
          <a:p>
            <a:pPr algn="ctr">
              <a:spcBef>
                <a:spcPct val="20000"/>
              </a:spcBef>
              <a:defRPr/>
            </a:pPr>
            <a:r>
              <a:rPr lang="de-DE" sz="2400" b="0" dirty="0">
                <a:solidFill>
                  <a:srgbClr val="FF0000"/>
                </a:solidFill>
                <a:effectLst>
                  <a:outerShdw blurRad="38100" dist="38100" dir="2700000" algn="tl">
                    <a:srgbClr val="C0C0C0"/>
                  </a:outerShdw>
                </a:effectLst>
                <a:latin typeface="+mn-lt"/>
              </a:rPr>
              <a:t>for the Geostationary Programme</a:t>
            </a:r>
            <a:r>
              <a:rPr lang="de-DE" sz="2400" b="0" dirty="0">
                <a:solidFill>
                  <a:srgbClr val="FF0000"/>
                </a:solidFill>
                <a:latin typeface="+mn-lt"/>
              </a:rPr>
              <a:t> </a:t>
            </a:r>
          </a:p>
        </p:txBody>
      </p:sp>
      <p:sp>
        <p:nvSpPr>
          <p:cNvPr id="11279" name="AutoShape 23"/>
          <p:cNvSpPr>
            <a:spLocks noChangeArrowheads="1"/>
          </p:cNvSpPr>
          <p:nvPr/>
        </p:nvSpPr>
        <p:spPr bwMode="auto">
          <a:xfrm>
            <a:off x="8021638" y="1785938"/>
            <a:ext cx="277812" cy="442912"/>
          </a:xfrm>
          <a:prstGeom prst="downArrow">
            <a:avLst>
              <a:gd name="adj1" fmla="val 50000"/>
              <a:gd name="adj2" fmla="val 39857"/>
            </a:avLst>
          </a:prstGeom>
          <a:solidFill>
            <a:schemeClr val="hlink"/>
          </a:solidFill>
          <a:ln w="9525">
            <a:solidFill>
              <a:schemeClr val="tx1"/>
            </a:solidFill>
            <a:miter lim="800000"/>
            <a:headEnd/>
            <a:tailEnd/>
          </a:ln>
        </p:spPr>
        <p:txBody>
          <a:bodyPr wrap="none" anchor="ctr"/>
          <a:lstStyle/>
          <a:p>
            <a:endParaRPr lang="en-US"/>
          </a:p>
        </p:txBody>
      </p:sp>
      <p:sp>
        <p:nvSpPr>
          <p:cNvPr id="11280" name="AutoShape 10"/>
          <p:cNvSpPr>
            <a:spLocks noChangeArrowheads="1"/>
          </p:cNvSpPr>
          <p:nvPr/>
        </p:nvSpPr>
        <p:spPr bwMode="auto">
          <a:xfrm>
            <a:off x="1263650" y="1760538"/>
            <a:ext cx="279400" cy="442912"/>
          </a:xfrm>
          <a:prstGeom prst="downArrow">
            <a:avLst>
              <a:gd name="adj1" fmla="val 78463"/>
              <a:gd name="adj2" fmla="val 39631"/>
            </a:avLst>
          </a:prstGeom>
          <a:solidFill>
            <a:schemeClr val="hlink"/>
          </a:solidFill>
          <a:ln w="9525">
            <a:solidFill>
              <a:schemeClr val="tx1"/>
            </a:solidFill>
            <a:miter lim="800000"/>
            <a:headEnd/>
            <a:tailEnd/>
          </a:ln>
        </p:spPr>
        <p:txBody>
          <a:bodyPr wrap="none" anchor="ctr"/>
          <a:lstStyle/>
          <a:p>
            <a:endParaRPr lang="en-US"/>
          </a:p>
        </p:txBody>
      </p:sp>
      <p:sp>
        <p:nvSpPr>
          <p:cNvPr id="22" name="Rectangle 31"/>
          <p:cNvSpPr>
            <a:spLocks noChangeArrowheads="1"/>
          </p:cNvSpPr>
          <p:nvPr/>
        </p:nvSpPr>
        <p:spPr bwMode="auto">
          <a:xfrm>
            <a:off x="325438" y="0"/>
            <a:ext cx="9434512" cy="1073150"/>
          </a:xfrm>
          <a:prstGeom prst="rect">
            <a:avLst/>
          </a:prstGeom>
          <a:noFill/>
          <a:ln w="9525">
            <a:noFill/>
            <a:miter lim="800000"/>
            <a:headEnd/>
            <a:tailEnd/>
          </a:ln>
        </p:spPr>
        <p:txBody>
          <a:bodyPr anchor="ctr"/>
          <a:lstStyle/>
          <a:p>
            <a:pPr>
              <a:defRPr/>
            </a:pPr>
            <a:r>
              <a:rPr lang="en-GB" sz="2800" dirty="0">
                <a:latin typeface="+mn-lt"/>
              </a:rPr>
              <a:t>MTG to Secure Continuity and Evolution of EUMETSAT Services</a:t>
            </a:r>
          </a:p>
        </p:txBody>
      </p:sp>
      <p:sp>
        <p:nvSpPr>
          <p:cNvPr id="23" name="Text Box 9"/>
          <p:cNvSpPr txBox="1">
            <a:spLocks noChangeArrowheads="1"/>
          </p:cNvSpPr>
          <p:nvPr/>
        </p:nvSpPr>
        <p:spPr bwMode="auto">
          <a:xfrm>
            <a:off x="1443038" y="1631950"/>
            <a:ext cx="2871787" cy="457200"/>
          </a:xfrm>
          <a:prstGeom prst="rect">
            <a:avLst/>
          </a:prstGeom>
          <a:noFill/>
          <a:ln w="9525">
            <a:noFill/>
            <a:miter lim="800000"/>
            <a:headEnd/>
            <a:tailEnd/>
          </a:ln>
        </p:spPr>
        <p:txBody>
          <a:bodyPr>
            <a:spAutoFit/>
          </a:bodyPr>
          <a:lstStyle/>
          <a:p>
            <a:pPr>
              <a:spcBef>
                <a:spcPct val="50000"/>
              </a:spcBef>
              <a:defRPr/>
            </a:pPr>
            <a:r>
              <a:rPr lang="en-GB" sz="2400" i="1" dirty="0">
                <a:solidFill>
                  <a:srgbClr val="00469B"/>
                </a:solidFill>
                <a:latin typeface="+mn-lt"/>
              </a:rPr>
              <a:t>MOP/MTP</a:t>
            </a:r>
          </a:p>
        </p:txBody>
      </p:sp>
      <p:sp>
        <p:nvSpPr>
          <p:cNvPr id="24" name="Text Box 8"/>
          <p:cNvSpPr txBox="1">
            <a:spLocks noChangeArrowheads="1"/>
          </p:cNvSpPr>
          <p:nvPr/>
        </p:nvSpPr>
        <p:spPr bwMode="auto">
          <a:xfrm>
            <a:off x="4562475" y="1644650"/>
            <a:ext cx="1774825" cy="457200"/>
          </a:xfrm>
          <a:prstGeom prst="rect">
            <a:avLst/>
          </a:prstGeom>
          <a:noFill/>
          <a:ln w="9525">
            <a:noFill/>
            <a:miter lim="800000"/>
            <a:headEnd/>
            <a:tailEnd/>
          </a:ln>
        </p:spPr>
        <p:txBody>
          <a:bodyPr>
            <a:spAutoFit/>
          </a:bodyPr>
          <a:lstStyle/>
          <a:p>
            <a:pPr>
              <a:spcBef>
                <a:spcPct val="50000"/>
              </a:spcBef>
              <a:defRPr/>
            </a:pPr>
            <a:r>
              <a:rPr lang="en-GB" sz="2400" i="1" dirty="0">
                <a:solidFill>
                  <a:srgbClr val="00469B"/>
                </a:solidFill>
                <a:latin typeface="+mn-lt"/>
              </a:rPr>
              <a:t>MSG</a:t>
            </a:r>
          </a:p>
        </p:txBody>
      </p:sp>
      <p:pic>
        <p:nvPicPr>
          <p:cNvPr id="11284" name="Picture 25" descr="IRS.jpg"/>
          <p:cNvPicPr>
            <a:picLocks noChangeAspect="1"/>
          </p:cNvPicPr>
          <p:nvPr/>
        </p:nvPicPr>
        <p:blipFill>
          <a:blip r:embed="rId4" cstate="print"/>
          <a:srcRect/>
          <a:stretch>
            <a:fillRect/>
          </a:stretch>
        </p:blipFill>
        <p:spPr bwMode="auto">
          <a:xfrm>
            <a:off x="8296275" y="1641475"/>
            <a:ext cx="1609725" cy="1233488"/>
          </a:xfrm>
          <a:prstGeom prst="rect">
            <a:avLst/>
          </a:prstGeom>
          <a:noFill/>
          <a:ln w="9525">
            <a:noFill/>
            <a:miter lim="800000"/>
            <a:headEnd/>
            <a:tailEnd/>
          </a:ln>
        </p:spPr>
      </p:pic>
      <p:pic>
        <p:nvPicPr>
          <p:cNvPr id="11285" name="Picture 21"/>
          <p:cNvPicPr>
            <a:picLocks noChangeAspect="1" noChangeArrowheads="1"/>
          </p:cNvPicPr>
          <p:nvPr/>
        </p:nvPicPr>
        <p:blipFill>
          <a:blip r:embed="rId5" cstate="print"/>
          <a:srcRect/>
          <a:stretch>
            <a:fillRect/>
          </a:stretch>
        </p:blipFill>
        <p:spPr bwMode="auto">
          <a:xfrm>
            <a:off x="6305550" y="1631950"/>
            <a:ext cx="1698625" cy="1260475"/>
          </a:xfrm>
          <a:prstGeom prst="rect">
            <a:avLst/>
          </a:prstGeom>
          <a:noFill/>
          <a:ln w="9525" algn="ctr">
            <a:noFill/>
            <a:miter lim="800000"/>
            <a:headEnd/>
            <a:tailEnd/>
          </a:ln>
        </p:spPr>
      </p:pic>
      <p:sp>
        <p:nvSpPr>
          <p:cNvPr id="11286" name="Line 13"/>
          <p:cNvSpPr>
            <a:spLocks noChangeShapeType="1"/>
          </p:cNvSpPr>
          <p:nvPr/>
        </p:nvSpPr>
        <p:spPr bwMode="auto">
          <a:xfrm flipV="1">
            <a:off x="261938" y="1614488"/>
            <a:ext cx="9474200" cy="0"/>
          </a:xfrm>
          <a:prstGeom prst="line">
            <a:avLst/>
          </a:prstGeom>
          <a:noFill/>
          <a:ln w="76200">
            <a:solidFill>
              <a:srgbClr val="0048A0"/>
            </a:solidFill>
            <a:round/>
            <a:headEnd/>
            <a:tailEnd type="triangle" w="med" len="med"/>
          </a:ln>
        </p:spPr>
        <p:txBody>
          <a:bodyPr wrap="none" anchor="ctr"/>
          <a:lstStyle/>
          <a:p>
            <a:endParaRPr lang="en-GB"/>
          </a:p>
        </p:txBody>
      </p:sp>
      <p:sp>
        <p:nvSpPr>
          <p:cNvPr id="25" name="Text Box 7"/>
          <p:cNvSpPr txBox="1">
            <a:spLocks noChangeArrowheads="1"/>
          </p:cNvSpPr>
          <p:nvPr/>
        </p:nvSpPr>
        <p:spPr bwMode="auto">
          <a:xfrm>
            <a:off x="6296025" y="2695575"/>
            <a:ext cx="3609975" cy="461963"/>
          </a:xfrm>
          <a:prstGeom prst="rect">
            <a:avLst/>
          </a:prstGeom>
          <a:solidFill>
            <a:schemeClr val="bg1"/>
          </a:solidFill>
          <a:ln w="9525">
            <a:noFill/>
            <a:miter lim="800000"/>
            <a:headEnd/>
            <a:tailEnd/>
          </a:ln>
        </p:spPr>
        <p:txBody>
          <a:bodyPr>
            <a:spAutoFit/>
          </a:bodyPr>
          <a:lstStyle/>
          <a:p>
            <a:pPr>
              <a:spcBef>
                <a:spcPct val="50000"/>
              </a:spcBef>
              <a:defRPr/>
            </a:pPr>
            <a:r>
              <a:rPr lang="en-GB" sz="2400" i="1" dirty="0">
                <a:solidFill>
                  <a:srgbClr val="0048A0"/>
                </a:solidFill>
                <a:latin typeface="+mn-lt"/>
              </a:rPr>
              <a:t> MTG-I and MTG-S</a:t>
            </a:r>
          </a:p>
        </p:txBody>
      </p:sp>
      <p:sp>
        <p:nvSpPr>
          <p:cNvPr id="11288" name="Oval 10"/>
          <p:cNvSpPr>
            <a:spLocks noChangeArrowheads="1"/>
          </p:cNvSpPr>
          <p:nvPr/>
        </p:nvSpPr>
        <p:spPr bwMode="auto">
          <a:xfrm>
            <a:off x="5961063" y="3062288"/>
            <a:ext cx="3324225" cy="2398712"/>
          </a:xfrm>
          <a:prstGeom prst="ellipse">
            <a:avLst/>
          </a:prstGeom>
          <a:solidFill>
            <a:srgbClr val="B6C8DD"/>
          </a:solidFill>
          <a:ln w="9525">
            <a:solidFill>
              <a:schemeClr val="tx1"/>
            </a:solidFill>
            <a:round/>
            <a:headEnd/>
            <a:tailEnd/>
          </a:ln>
        </p:spPr>
        <p:txBody>
          <a:bodyPr wrap="none" anchor="ctr"/>
          <a:lstStyle/>
          <a:p>
            <a:r>
              <a:rPr lang="en-GB" sz="1400">
                <a:solidFill>
                  <a:schemeClr val="tx1"/>
                </a:solidFill>
                <a:latin typeface="Arial" pitchFamily="34" charset="0"/>
              </a:rPr>
              <a:t>Observation missions:</a:t>
            </a:r>
          </a:p>
          <a:p>
            <a:r>
              <a:rPr lang="en-GB" sz="1400">
                <a:solidFill>
                  <a:schemeClr val="tx1"/>
                </a:solidFill>
                <a:latin typeface="Arial" pitchFamily="34" charset="0"/>
              </a:rPr>
              <a:t> - </a:t>
            </a:r>
            <a:r>
              <a:rPr lang="en-GB" sz="1400">
                <a:solidFill>
                  <a:srgbClr val="339933"/>
                </a:solidFill>
                <a:latin typeface="Arial" pitchFamily="34" charset="0"/>
              </a:rPr>
              <a:t>Flex.</a:t>
            </a:r>
            <a:r>
              <a:rPr lang="de-DE" sz="1400">
                <a:solidFill>
                  <a:srgbClr val="339933"/>
                </a:solidFill>
                <a:latin typeface="Arial" pitchFamily="34" charset="0"/>
              </a:rPr>
              <a:t>Comb. Imager</a:t>
            </a:r>
            <a:r>
              <a:rPr lang="en-GB" sz="1400">
                <a:solidFill>
                  <a:srgbClr val="339933"/>
                </a:solidFill>
                <a:latin typeface="Arial" pitchFamily="34" charset="0"/>
              </a:rPr>
              <a:t>: </a:t>
            </a:r>
            <a:r>
              <a:rPr lang="en-GB" sz="1400">
                <a:solidFill>
                  <a:srgbClr val="FF3300"/>
                </a:solidFill>
                <a:latin typeface="Arial" pitchFamily="34" charset="0"/>
              </a:rPr>
              <a:t>16 </a:t>
            </a:r>
            <a:r>
              <a:rPr lang="en-GB" sz="1400">
                <a:solidFill>
                  <a:schemeClr val="tx1"/>
                </a:solidFill>
                <a:latin typeface="Arial" pitchFamily="34" charset="0"/>
              </a:rPr>
              <a:t>channels</a:t>
            </a:r>
          </a:p>
          <a:p>
            <a:r>
              <a:rPr lang="en-GB" sz="1400">
                <a:solidFill>
                  <a:schemeClr val="tx1"/>
                </a:solidFill>
                <a:latin typeface="Arial" pitchFamily="34" charset="0"/>
              </a:rPr>
              <a:t> - </a:t>
            </a:r>
            <a:r>
              <a:rPr lang="en-GB" sz="1400">
                <a:solidFill>
                  <a:srgbClr val="339933"/>
                </a:solidFill>
                <a:latin typeface="Arial" pitchFamily="34" charset="0"/>
              </a:rPr>
              <a:t>Infra-Red Sounder</a:t>
            </a:r>
          </a:p>
          <a:p>
            <a:pPr>
              <a:buFontTx/>
              <a:buChar char="-"/>
            </a:pPr>
            <a:r>
              <a:rPr lang="en-GB" sz="1400">
                <a:solidFill>
                  <a:schemeClr val="tx1"/>
                </a:solidFill>
                <a:latin typeface="Arial" pitchFamily="34" charset="0"/>
              </a:rPr>
              <a:t> </a:t>
            </a:r>
            <a:r>
              <a:rPr lang="en-GB" sz="1400">
                <a:solidFill>
                  <a:srgbClr val="339933"/>
                </a:solidFill>
                <a:latin typeface="Arial" pitchFamily="34" charset="0"/>
              </a:rPr>
              <a:t>Lightning Imager</a:t>
            </a:r>
          </a:p>
          <a:p>
            <a:pPr>
              <a:buFontTx/>
              <a:buChar char="-"/>
            </a:pPr>
            <a:r>
              <a:rPr lang="en-GB" sz="1400">
                <a:solidFill>
                  <a:srgbClr val="339933"/>
                </a:solidFill>
                <a:latin typeface="Arial" pitchFamily="34" charset="0"/>
              </a:rPr>
              <a:t> UVN</a:t>
            </a:r>
          </a:p>
          <a:p>
            <a:r>
              <a:rPr lang="en-GB" sz="1400">
                <a:solidFill>
                  <a:srgbClr val="FF0000"/>
                </a:solidFill>
                <a:latin typeface="Arial" pitchFamily="34" charset="0"/>
              </a:rPr>
              <a:t>3-axis stabilised</a:t>
            </a:r>
            <a:r>
              <a:rPr lang="en-GB" sz="1400">
                <a:solidFill>
                  <a:schemeClr val="tx1"/>
                </a:solidFill>
                <a:latin typeface="Arial" pitchFamily="34" charset="0"/>
              </a:rPr>
              <a:t> satellites</a:t>
            </a:r>
          </a:p>
          <a:p>
            <a:r>
              <a:rPr lang="en-GB" sz="1400">
                <a:solidFill>
                  <a:schemeClr val="tx1"/>
                </a:solidFill>
                <a:latin typeface="Arial" pitchFamily="34" charset="0"/>
              </a:rPr>
              <a:t>  Twin Sat configuration</a:t>
            </a:r>
          </a:p>
          <a:p>
            <a:r>
              <a:rPr lang="en-GB" sz="1500">
                <a:latin typeface="Helvetica" pitchFamily="34" charset="0"/>
              </a:rPr>
              <a:t>   </a:t>
            </a:r>
            <a:r>
              <a:rPr lang="en-GB" sz="1500">
                <a:solidFill>
                  <a:schemeClr val="tx1"/>
                </a:solidFill>
                <a:latin typeface="Helvetica" pitchFamily="34" charset="0"/>
              </a:rPr>
              <a:t>Class 3-ton</a:t>
            </a:r>
          </a:p>
        </p:txBody>
      </p:sp>
      <p:sp>
        <p:nvSpPr>
          <p:cNvPr id="26" name="Slide Number Placeholder 25"/>
          <p:cNvSpPr>
            <a:spLocks noGrp="1"/>
          </p:cNvSpPr>
          <p:nvPr>
            <p:ph type="sldNum" sz="quarter" idx="10"/>
          </p:nvPr>
        </p:nvSpPr>
        <p:spPr/>
        <p:txBody>
          <a:bodyPr/>
          <a:lstStyle/>
          <a:p>
            <a:pPr>
              <a:defRPr/>
            </a:pPr>
            <a:r>
              <a:rPr lang="en-GB" smtClean="0"/>
              <a:t>Slide: </a:t>
            </a:r>
            <a:fld id="{9046A5F6-1F76-44AC-87EF-E6A0389499F3}" type="slidenum">
              <a:rPr lang="en-GB" smtClean="0"/>
              <a:pPr>
                <a:defRPr/>
              </a:pPr>
              <a:t>5</a:t>
            </a:fld>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247650" y="6173788"/>
            <a:ext cx="327025" cy="303212"/>
          </a:xfrm>
        </p:spPr>
        <p:txBody>
          <a:bodyPr/>
          <a:lstStyle/>
          <a:p>
            <a:pPr>
              <a:defRPr/>
            </a:pPr>
            <a:fld id="{A7C0AE19-8114-4DFA-988D-D69271E1695C}" type="slidenum">
              <a:rPr lang="fr-FR"/>
              <a:pPr>
                <a:defRPr/>
              </a:pPr>
              <a:t>6</a:t>
            </a:fld>
            <a:endParaRPr lang="fr-FR"/>
          </a:p>
        </p:txBody>
      </p:sp>
      <p:sp>
        <p:nvSpPr>
          <p:cNvPr id="12291" name="Rectangle 1027"/>
          <p:cNvSpPr>
            <a:spLocks noChangeArrowheads="1"/>
          </p:cNvSpPr>
          <p:nvPr/>
        </p:nvSpPr>
        <p:spPr bwMode="auto">
          <a:xfrm>
            <a:off x="0" y="2427288"/>
            <a:ext cx="184150" cy="231775"/>
          </a:xfrm>
          <a:prstGeom prst="rect">
            <a:avLst/>
          </a:prstGeom>
          <a:noFill/>
          <a:ln w="9525">
            <a:noFill/>
            <a:miter lim="800000"/>
            <a:headEnd/>
            <a:tailEnd/>
          </a:ln>
        </p:spPr>
        <p:txBody>
          <a:bodyPr wrap="none" anchor="ctr">
            <a:spAutoFit/>
          </a:bodyPr>
          <a:lstStyle/>
          <a:p>
            <a:endParaRPr lang="en-US"/>
          </a:p>
        </p:txBody>
      </p:sp>
      <p:sp>
        <p:nvSpPr>
          <p:cNvPr id="12292" name="Rectangle 1028"/>
          <p:cNvSpPr>
            <a:spLocks noChangeArrowheads="1"/>
          </p:cNvSpPr>
          <p:nvPr/>
        </p:nvSpPr>
        <p:spPr bwMode="auto">
          <a:xfrm>
            <a:off x="0" y="2274888"/>
            <a:ext cx="184150" cy="231775"/>
          </a:xfrm>
          <a:prstGeom prst="rect">
            <a:avLst/>
          </a:prstGeom>
          <a:noFill/>
          <a:ln w="9525">
            <a:noFill/>
            <a:miter lim="800000"/>
            <a:headEnd/>
            <a:tailEnd/>
          </a:ln>
        </p:spPr>
        <p:txBody>
          <a:bodyPr wrap="none" anchor="ctr">
            <a:spAutoFit/>
          </a:bodyPr>
          <a:lstStyle/>
          <a:p>
            <a:endParaRPr lang="en-US"/>
          </a:p>
        </p:txBody>
      </p:sp>
      <p:pic>
        <p:nvPicPr>
          <p:cNvPr id="12293" name="Picture 1029"/>
          <p:cNvPicPr>
            <a:picLocks noChangeAspect="1" noChangeArrowheads="1"/>
          </p:cNvPicPr>
          <p:nvPr/>
        </p:nvPicPr>
        <p:blipFill>
          <a:blip r:embed="rId2" cstate="print"/>
          <a:srcRect/>
          <a:stretch>
            <a:fillRect/>
          </a:stretch>
        </p:blipFill>
        <p:spPr bwMode="auto">
          <a:xfrm>
            <a:off x="350838" y="1268413"/>
            <a:ext cx="8502650" cy="5138737"/>
          </a:xfrm>
          <a:prstGeom prst="rect">
            <a:avLst/>
          </a:prstGeom>
          <a:noFill/>
          <a:ln w="9525">
            <a:noFill/>
            <a:miter lim="800000"/>
            <a:headEnd/>
            <a:tailEnd/>
          </a:ln>
        </p:spPr>
      </p:pic>
      <p:sp>
        <p:nvSpPr>
          <p:cNvPr id="12294" name="Rectangle 1030"/>
          <p:cNvSpPr>
            <a:spLocks noChangeArrowheads="1"/>
          </p:cNvSpPr>
          <p:nvPr/>
        </p:nvSpPr>
        <p:spPr bwMode="auto">
          <a:xfrm>
            <a:off x="3189288" y="1196975"/>
            <a:ext cx="3060700" cy="1268413"/>
          </a:xfrm>
          <a:prstGeom prst="rect">
            <a:avLst/>
          </a:prstGeom>
          <a:solidFill>
            <a:srgbClr val="66FFFF"/>
          </a:solidFill>
          <a:ln w="9525">
            <a:solidFill>
              <a:schemeClr val="tx1"/>
            </a:solidFill>
            <a:miter lim="800000"/>
            <a:headEnd/>
            <a:tailEnd/>
          </a:ln>
        </p:spPr>
        <p:txBody>
          <a:bodyPr wrap="none" anchor="ctr"/>
          <a:lstStyle/>
          <a:p>
            <a:pPr algn="ctr"/>
            <a:r>
              <a:rPr lang="fr-FR">
                <a:solidFill>
                  <a:schemeClr val="accent2"/>
                </a:solidFill>
                <a:latin typeface="Arial" pitchFamily="34" charset="0"/>
              </a:rPr>
              <a:t>Satellite Class:</a:t>
            </a:r>
          </a:p>
          <a:p>
            <a:pPr algn="ctr"/>
            <a:r>
              <a:rPr lang="fr-FR">
                <a:solidFill>
                  <a:schemeClr val="accent2"/>
                </a:solidFill>
                <a:latin typeface="Arial" pitchFamily="34" charset="0"/>
              </a:rPr>
              <a:t>+ / - 3 tons at launch</a:t>
            </a:r>
          </a:p>
          <a:p>
            <a:pPr algn="ctr"/>
            <a:r>
              <a:rPr lang="fr-FR">
                <a:solidFill>
                  <a:schemeClr val="accent2"/>
                </a:solidFill>
                <a:latin typeface="Arial" pitchFamily="34" charset="0"/>
              </a:rPr>
              <a:t>2700 W</a:t>
            </a:r>
          </a:p>
        </p:txBody>
      </p:sp>
      <p:sp>
        <p:nvSpPr>
          <p:cNvPr id="8" name="Title 7"/>
          <p:cNvSpPr>
            <a:spLocks noGrp="1"/>
          </p:cNvSpPr>
          <p:nvPr>
            <p:ph type="title"/>
          </p:nvPr>
        </p:nvSpPr>
        <p:spPr/>
        <p:txBody>
          <a:bodyPr/>
          <a:lstStyle/>
          <a:p>
            <a:pPr>
              <a:defRPr/>
            </a:pPr>
            <a:r>
              <a:rPr lang="fr-FR" dirty="0" smtClean="0">
                <a:latin typeface="+mn-lt"/>
              </a:rPr>
              <a:t>MTG-I and MTG-S Configuration</a:t>
            </a:r>
            <a:endParaRPr lang="en-GB"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68325" y="2760663"/>
            <a:ext cx="9337675" cy="2835275"/>
          </a:xfrm>
          <a:prstGeom prst="rect">
            <a:avLst/>
          </a:prstGeom>
          <a:noFill/>
          <a:ln w="9525">
            <a:noFill/>
            <a:miter lim="800000"/>
            <a:headEnd/>
            <a:tailEnd/>
          </a:ln>
        </p:spPr>
        <p:txBody>
          <a:bodyPr>
            <a:spAutoFit/>
          </a:bodyPr>
          <a:lstStyle/>
          <a:p>
            <a:pPr marL="628650" indent="-628650">
              <a:lnSpc>
                <a:spcPct val="90000"/>
              </a:lnSpc>
              <a:spcAft>
                <a:spcPct val="50000"/>
              </a:spcAft>
              <a:buFont typeface="Wingdings" pitchFamily="2" charset="2"/>
              <a:buNone/>
              <a:defRPr/>
            </a:pPr>
            <a:r>
              <a:rPr lang="en-GB" dirty="0">
                <a:solidFill>
                  <a:schemeClr val="tx1"/>
                </a:solidFill>
              </a:rPr>
              <a:t>        </a:t>
            </a:r>
            <a:r>
              <a:rPr lang="en-GB" sz="2400" dirty="0">
                <a:solidFill>
                  <a:schemeClr val="tx1"/>
                </a:solidFill>
                <a:latin typeface="+mn-lt"/>
              </a:rPr>
              <a:t>to ensure continuation and improvement of </a:t>
            </a:r>
            <a:r>
              <a:rPr lang="en-GB" sz="2400" dirty="0">
                <a:solidFill>
                  <a:srgbClr val="FF0000"/>
                </a:solidFill>
                <a:latin typeface="+mn-lt"/>
              </a:rPr>
              <a:t>existing services</a:t>
            </a:r>
          </a:p>
          <a:p>
            <a:pPr marL="628650" indent="-628650">
              <a:lnSpc>
                <a:spcPct val="90000"/>
              </a:lnSpc>
              <a:spcAft>
                <a:spcPct val="50000"/>
              </a:spcAft>
              <a:buFont typeface="Wingdings" pitchFamily="2" charset="2"/>
              <a:buNone/>
              <a:defRPr/>
            </a:pPr>
            <a:endParaRPr lang="en-GB" dirty="0">
              <a:solidFill>
                <a:schemeClr val="tx1"/>
              </a:solidFill>
              <a:latin typeface="+mn-lt"/>
            </a:endParaRPr>
          </a:p>
          <a:p>
            <a:pPr marL="628650" indent="-628650">
              <a:lnSpc>
                <a:spcPct val="90000"/>
              </a:lnSpc>
              <a:spcAft>
                <a:spcPct val="50000"/>
              </a:spcAft>
              <a:buFont typeface="Wingdings" pitchFamily="2" charset="2"/>
              <a:buNone/>
              <a:defRPr/>
            </a:pPr>
            <a:r>
              <a:rPr lang="en-GB" dirty="0">
                <a:solidFill>
                  <a:schemeClr val="tx1"/>
                </a:solidFill>
                <a:latin typeface="+mn-lt"/>
              </a:rPr>
              <a:t>        </a:t>
            </a:r>
            <a:r>
              <a:rPr lang="en-GB" sz="2400" dirty="0">
                <a:solidFill>
                  <a:schemeClr val="tx1"/>
                </a:solidFill>
                <a:latin typeface="+mn-lt"/>
              </a:rPr>
              <a:t>to enable </a:t>
            </a:r>
            <a:r>
              <a:rPr lang="en-GB" sz="2400" dirty="0">
                <a:solidFill>
                  <a:srgbClr val="FF0000"/>
                </a:solidFill>
                <a:latin typeface="+mn-lt"/>
              </a:rPr>
              <a:t>new services</a:t>
            </a:r>
            <a:r>
              <a:rPr lang="en-GB" sz="2400" dirty="0">
                <a:solidFill>
                  <a:schemeClr val="tx1"/>
                </a:solidFill>
                <a:latin typeface="+mn-lt"/>
              </a:rPr>
              <a:t> expected for  2017 – 2037</a:t>
            </a:r>
          </a:p>
          <a:p>
            <a:pPr marL="628650" indent="-628650">
              <a:lnSpc>
                <a:spcPct val="90000"/>
              </a:lnSpc>
              <a:spcAft>
                <a:spcPct val="50000"/>
              </a:spcAft>
              <a:buFont typeface="Wingdings" pitchFamily="2" charset="2"/>
              <a:buNone/>
              <a:defRPr/>
            </a:pPr>
            <a:r>
              <a:rPr lang="en-GB" sz="2400" dirty="0">
                <a:solidFill>
                  <a:schemeClr val="tx1"/>
                </a:solidFill>
                <a:latin typeface="+mn-lt"/>
              </a:rPr>
              <a:t>       </a:t>
            </a:r>
          </a:p>
          <a:p>
            <a:pPr marL="628650" indent="-628650">
              <a:lnSpc>
                <a:spcPct val="90000"/>
              </a:lnSpc>
              <a:spcAft>
                <a:spcPct val="50000"/>
              </a:spcAft>
              <a:buFont typeface="Wingdings" pitchFamily="2" charset="2"/>
              <a:buNone/>
              <a:defRPr/>
            </a:pPr>
            <a:r>
              <a:rPr lang="en-GB" sz="2400" dirty="0">
                <a:solidFill>
                  <a:srgbClr val="FF0000"/>
                </a:solidFill>
                <a:latin typeface="+mn-lt"/>
              </a:rPr>
              <a:t>breakthrough</a:t>
            </a:r>
            <a:r>
              <a:rPr lang="en-GB" sz="2400" dirty="0">
                <a:solidFill>
                  <a:schemeClr val="tx1"/>
                </a:solidFill>
                <a:latin typeface="+mn-lt"/>
              </a:rPr>
              <a:t> expected in </a:t>
            </a:r>
            <a:r>
              <a:rPr lang="en-GB" sz="2400" dirty="0">
                <a:solidFill>
                  <a:srgbClr val="FF0000"/>
                </a:solidFill>
                <a:latin typeface="+mn-lt"/>
              </a:rPr>
              <a:t>precipitation forecast </a:t>
            </a:r>
            <a:r>
              <a:rPr lang="en-GB" sz="2400" dirty="0">
                <a:solidFill>
                  <a:schemeClr val="tx1"/>
                </a:solidFill>
                <a:latin typeface="+mn-lt"/>
              </a:rPr>
              <a:t>exploiting MTG information for regional NWP and NWC</a:t>
            </a:r>
          </a:p>
        </p:txBody>
      </p:sp>
      <p:sp>
        <p:nvSpPr>
          <p:cNvPr id="67587" name="Text Box 3"/>
          <p:cNvSpPr txBox="1">
            <a:spLocks noChangeArrowheads="1"/>
          </p:cNvSpPr>
          <p:nvPr/>
        </p:nvSpPr>
        <p:spPr bwMode="auto">
          <a:xfrm>
            <a:off x="2146300" y="1744663"/>
            <a:ext cx="4808538" cy="523875"/>
          </a:xfrm>
          <a:prstGeom prst="rect">
            <a:avLst/>
          </a:prstGeom>
          <a:noFill/>
          <a:ln w="9525">
            <a:noFill/>
            <a:miter lim="800000"/>
            <a:headEnd/>
            <a:tailEnd/>
          </a:ln>
        </p:spPr>
        <p:txBody>
          <a:bodyPr wrap="none">
            <a:spAutoFit/>
          </a:bodyPr>
          <a:lstStyle/>
          <a:p>
            <a:pPr>
              <a:defRPr/>
            </a:pPr>
            <a:r>
              <a:rPr lang="en-GB" sz="2800" dirty="0">
                <a:solidFill>
                  <a:srgbClr val="FF3300"/>
                </a:solidFill>
                <a:latin typeface="+mn-lt"/>
              </a:rPr>
              <a:t>MTG Mission are well defined</a:t>
            </a:r>
          </a:p>
        </p:txBody>
      </p:sp>
      <p:sp>
        <p:nvSpPr>
          <p:cNvPr id="13316" name="AutoShape 4"/>
          <p:cNvSpPr>
            <a:spLocks noChangeArrowheads="1"/>
          </p:cNvSpPr>
          <p:nvPr/>
        </p:nvSpPr>
        <p:spPr bwMode="auto">
          <a:xfrm>
            <a:off x="146050" y="2814638"/>
            <a:ext cx="452438" cy="2984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50"/>
          </a:solidFill>
          <a:ln w="9525">
            <a:solidFill>
              <a:schemeClr val="tx1"/>
            </a:solidFill>
            <a:miter lim="800000"/>
            <a:headEnd/>
            <a:tailEnd/>
          </a:ln>
        </p:spPr>
        <p:txBody>
          <a:bodyPr wrap="none" anchor="ctr">
            <a:spAutoFit/>
          </a:bodyPr>
          <a:lstStyle/>
          <a:p>
            <a:endParaRPr lang="en-GB"/>
          </a:p>
        </p:txBody>
      </p:sp>
      <p:sp>
        <p:nvSpPr>
          <p:cNvPr id="13317" name="AutoShape 5"/>
          <p:cNvSpPr>
            <a:spLocks noChangeArrowheads="1"/>
          </p:cNvSpPr>
          <p:nvPr/>
        </p:nvSpPr>
        <p:spPr bwMode="auto">
          <a:xfrm>
            <a:off x="111125" y="3840163"/>
            <a:ext cx="452438" cy="2984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50"/>
          </a:solidFill>
          <a:ln w="9525">
            <a:solidFill>
              <a:schemeClr val="tx1"/>
            </a:solidFill>
            <a:miter lim="800000"/>
            <a:headEnd/>
            <a:tailEnd/>
          </a:ln>
        </p:spPr>
        <p:txBody>
          <a:bodyPr wrap="none" anchor="ctr">
            <a:spAutoFit/>
          </a:bodyPr>
          <a:lstStyle/>
          <a:p>
            <a:endParaRPr lang="en-GB"/>
          </a:p>
        </p:txBody>
      </p:sp>
      <p:sp>
        <p:nvSpPr>
          <p:cNvPr id="67590" name="Rectangle 6"/>
          <p:cNvSpPr>
            <a:spLocks noChangeArrowheads="1"/>
          </p:cNvSpPr>
          <p:nvPr/>
        </p:nvSpPr>
        <p:spPr bwMode="auto">
          <a:xfrm>
            <a:off x="339725" y="244475"/>
            <a:ext cx="9410700" cy="609600"/>
          </a:xfrm>
          <a:prstGeom prst="rect">
            <a:avLst/>
          </a:prstGeom>
          <a:noFill/>
          <a:ln w="12700">
            <a:noFill/>
            <a:miter lim="800000"/>
            <a:headEnd/>
            <a:tailEnd/>
          </a:ln>
        </p:spPr>
        <p:txBody>
          <a:bodyPr lIns="90488" tIns="44450" rIns="90488" bIns="44450" anchor="ctr"/>
          <a:lstStyle/>
          <a:p>
            <a:pPr>
              <a:defRPr/>
            </a:pPr>
            <a:r>
              <a:rPr lang="de-DE" sz="2800" dirty="0">
                <a:latin typeface="+mn-lt"/>
              </a:rPr>
              <a:t>Conclusion on MTG Missions</a:t>
            </a:r>
            <a:endParaRPr lang="en-GB" sz="2800" dirty="0">
              <a:latin typeface="+mn-lt"/>
            </a:endParaRPr>
          </a:p>
        </p:txBody>
      </p:sp>
      <p:sp>
        <p:nvSpPr>
          <p:cNvPr id="7" name="Slide Number Placeholder 6"/>
          <p:cNvSpPr>
            <a:spLocks noGrp="1"/>
          </p:cNvSpPr>
          <p:nvPr>
            <p:ph type="sldNum" sz="quarter" idx="10"/>
          </p:nvPr>
        </p:nvSpPr>
        <p:spPr/>
        <p:txBody>
          <a:bodyPr/>
          <a:lstStyle/>
          <a:p>
            <a:pPr>
              <a:defRPr/>
            </a:pPr>
            <a:r>
              <a:rPr lang="en-GB"/>
              <a:t>Slide: </a:t>
            </a:r>
            <a:fld id="{2BB661B3-B925-4CD4-B6C4-8CFBAAB931DF}" type="slidenum">
              <a:rPr lang="en-GB"/>
              <a:pPr>
                <a:defRPr/>
              </a:pPr>
              <a:t>7</a:t>
            </a:fld>
            <a:endParaRPr lang="en-GB"/>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lvl="1">
              <a:buFont typeface="Arial" pitchFamily="34" charset="0"/>
              <a:buChar char="•"/>
              <a:defRPr/>
            </a:pPr>
            <a:endParaRPr lang="en-GB" sz="2000" b="1" dirty="0" smtClean="0">
              <a:solidFill>
                <a:schemeClr val="bg1">
                  <a:lumMod val="65000"/>
                </a:schemeClr>
              </a:solidFill>
            </a:endParaRP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72BC7ECE-5333-4449-AD1F-CAD9789B99B0}" type="slidenum">
              <a:rPr lang="en-GB" smtClean="0"/>
              <a:pPr>
                <a:defRPr/>
              </a:pPr>
              <a:t>8</a:t>
            </a:fld>
            <a:endParaRPr lang="en-GB"/>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GB" dirty="0" smtClean="0">
                <a:latin typeface="+mn-lt"/>
                <a:cs typeface="Arial" charset="0"/>
              </a:rPr>
              <a:t>Lightning Imager (LI) Status Update</a:t>
            </a:r>
            <a:endParaRPr lang="en-GB" sz="2400" dirty="0" smtClean="0"/>
          </a:p>
        </p:txBody>
      </p:sp>
      <p:sp>
        <p:nvSpPr>
          <p:cNvPr id="15363" name="Content Placeholder 2"/>
          <p:cNvSpPr>
            <a:spLocks noGrp="1"/>
          </p:cNvSpPr>
          <p:nvPr>
            <p:ph idx="1"/>
          </p:nvPr>
        </p:nvSpPr>
        <p:spPr>
          <a:xfrm>
            <a:off x="322263" y="1236663"/>
            <a:ext cx="9399587" cy="4781550"/>
          </a:xfrm>
        </p:spPr>
        <p:txBody>
          <a:bodyPr/>
          <a:lstStyle/>
          <a:p>
            <a:pPr>
              <a:spcAft>
                <a:spcPts val="300"/>
              </a:spcAft>
              <a:buFontTx/>
              <a:buChar char="•"/>
            </a:pPr>
            <a:r>
              <a:rPr lang="en-GB" sz="1800" dirty="0" smtClean="0">
                <a:cs typeface="Arial" pitchFamily="34" charset="0"/>
              </a:rPr>
              <a:t>The MTG satellite PDR </a:t>
            </a:r>
            <a:r>
              <a:rPr lang="en-GB" sz="1800" dirty="0" smtClean="0"/>
              <a:t>(Preliminary Design Review) was held in May 2012. The LI instrument was not part of this review, only MTG::LI interface requirement documents were reviewed.</a:t>
            </a:r>
            <a:endParaRPr lang="en-GB" sz="1800" dirty="0" smtClean="0">
              <a:cs typeface="Arial" pitchFamily="34" charset="0"/>
            </a:endParaRPr>
          </a:p>
          <a:p>
            <a:pPr>
              <a:spcAft>
                <a:spcPts val="300"/>
              </a:spcAft>
              <a:buFontTx/>
              <a:buChar char="•"/>
            </a:pPr>
            <a:r>
              <a:rPr lang="en-GB" sz="1800" dirty="0" smtClean="0">
                <a:cs typeface="Arial" pitchFamily="34" charset="0"/>
              </a:rPr>
              <a:t>LI industrial consortium consolidated via ITT, concluded by April 2012.</a:t>
            </a:r>
          </a:p>
          <a:p>
            <a:pPr>
              <a:spcAft>
                <a:spcPts val="300"/>
              </a:spcAft>
              <a:buFontTx/>
              <a:buChar char="•"/>
            </a:pPr>
            <a:r>
              <a:rPr lang="en-GB" sz="1800" dirty="0" smtClean="0">
                <a:cs typeface="Arial" pitchFamily="34" charset="0"/>
              </a:rPr>
              <a:t>LI instrument prime contractor is </a:t>
            </a:r>
            <a:r>
              <a:rPr lang="en-GB" sz="1800" dirty="0" err="1" smtClean="0">
                <a:cs typeface="Arial" pitchFamily="34" charset="0"/>
              </a:rPr>
              <a:t>Selex</a:t>
            </a:r>
            <a:r>
              <a:rPr lang="en-GB" sz="1800" dirty="0" smtClean="0">
                <a:cs typeface="Arial" pitchFamily="34" charset="0"/>
              </a:rPr>
              <a:t> Galileo in Italy.</a:t>
            </a:r>
          </a:p>
          <a:p>
            <a:pPr>
              <a:spcAft>
                <a:spcPts val="300"/>
              </a:spcAft>
              <a:buFontTx/>
              <a:buChar char="•"/>
            </a:pPr>
            <a:r>
              <a:rPr lang="en-GB" sz="1800" dirty="0" smtClean="0">
                <a:cs typeface="Arial" pitchFamily="34" charset="0"/>
              </a:rPr>
              <a:t>LI mission prime activities are still to be allocated. This includes the 0-1b data processing software. These activities will most likely be allocated to either Thales (MTG prime contractor) or to </a:t>
            </a:r>
            <a:r>
              <a:rPr lang="en-GB" sz="1800" dirty="0" err="1" smtClean="0">
                <a:cs typeface="Arial" pitchFamily="34" charset="0"/>
              </a:rPr>
              <a:t>Selex</a:t>
            </a:r>
            <a:r>
              <a:rPr lang="en-GB" sz="1800" dirty="0" smtClean="0">
                <a:cs typeface="Arial" pitchFamily="34" charset="0"/>
              </a:rPr>
              <a:t> Galileo (TBC).</a:t>
            </a:r>
          </a:p>
          <a:p>
            <a:pPr>
              <a:spcAft>
                <a:spcPts val="300"/>
              </a:spcAft>
              <a:buFontTx/>
              <a:buChar char="•"/>
            </a:pPr>
            <a:r>
              <a:rPr lang="en-GB" sz="1800" dirty="0" smtClean="0">
                <a:cs typeface="Arial" pitchFamily="34" charset="0"/>
              </a:rPr>
              <a:t>Phase B2 was kicked off begin July 2012.</a:t>
            </a:r>
          </a:p>
          <a:p>
            <a:pPr>
              <a:spcAft>
                <a:spcPts val="300"/>
              </a:spcAft>
              <a:buFontTx/>
              <a:buChar char="•"/>
            </a:pPr>
            <a:r>
              <a:rPr lang="en-GB" sz="1800" dirty="0" err="1" smtClean="0"/>
              <a:t>Selex</a:t>
            </a:r>
            <a:r>
              <a:rPr lang="en-GB" sz="1800" dirty="0" smtClean="0"/>
              <a:t> Galileo are preparing for SRR (System Requirements Review) around end October 2012.</a:t>
            </a:r>
          </a:p>
          <a:p>
            <a:pPr>
              <a:spcAft>
                <a:spcPts val="300"/>
              </a:spcAft>
              <a:buFontTx/>
              <a:buChar char="•"/>
            </a:pPr>
            <a:r>
              <a:rPr lang="en-GB" sz="1800" dirty="0" smtClean="0"/>
              <a:t>LI instrument PDR (Preliminary Design Review) not before October 2013.</a:t>
            </a:r>
          </a:p>
        </p:txBody>
      </p:sp>
      <p:sp>
        <p:nvSpPr>
          <p:cNvPr id="4" name="Slide Number Placeholder 3"/>
          <p:cNvSpPr>
            <a:spLocks noGrp="1"/>
          </p:cNvSpPr>
          <p:nvPr>
            <p:ph type="sldNum" sz="quarter" idx="10"/>
          </p:nvPr>
        </p:nvSpPr>
        <p:spPr/>
        <p:txBody>
          <a:bodyPr/>
          <a:lstStyle/>
          <a:p>
            <a:pPr>
              <a:defRPr/>
            </a:pPr>
            <a:r>
              <a:rPr lang="en-GB" smtClean="0"/>
              <a:t>Slide: </a:t>
            </a:r>
            <a:fld id="{E329EB70-D756-43BC-A2FC-716508159C75}" type="slidenum">
              <a:rPr lang="en-GB" smtClean="0"/>
              <a:pPr>
                <a:defRPr/>
              </a:pPr>
              <a:t>9</a:t>
            </a:fld>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28467</TotalTime>
  <Words>2931</Words>
  <Application>Microsoft Office PowerPoint</Application>
  <PresentationFormat>A4 Paper (210x297 mm)</PresentationFormat>
  <Paragraphs>504</Paragraphs>
  <Slides>49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Tahoma</vt:lpstr>
      <vt:lpstr>Arial</vt:lpstr>
      <vt:lpstr>Century Gothic</vt:lpstr>
      <vt:lpstr>Times New Roman</vt:lpstr>
      <vt:lpstr>Helvetica</vt:lpstr>
      <vt:lpstr>ESAtitle</vt:lpstr>
      <vt:lpstr>Wingdings</vt:lpstr>
      <vt:lpstr>1_EUM_template_v03</vt:lpstr>
      <vt:lpstr>Paint Shop Pro Image</vt:lpstr>
      <vt:lpstr>Geostationary lightning monitoring with the Meteosat Third Generation Lightning Imager (MTG LI)</vt:lpstr>
      <vt:lpstr>Topics of Presentation</vt:lpstr>
      <vt:lpstr>Topics of Presentation</vt:lpstr>
      <vt:lpstr>Short Introduction to the MTG Programme</vt:lpstr>
      <vt:lpstr>Slide 5</vt:lpstr>
      <vt:lpstr>MTG-I and MTG-S Configuration</vt:lpstr>
      <vt:lpstr>Slide 7</vt:lpstr>
      <vt:lpstr>Topics of Presentation</vt:lpstr>
      <vt:lpstr>Lightning Imager (LI) Status Update</vt:lpstr>
      <vt:lpstr>Lightning Imager (LI) main characteristics</vt:lpstr>
      <vt:lpstr>Challenge for processing: “False Events” (noise)</vt:lpstr>
      <vt:lpstr>Looking at jitter, when only amplitude is considered</vt:lpstr>
      <vt:lpstr>Effect of resolution</vt:lpstr>
      <vt:lpstr>Close-up of jitter cases – full 6 km pixel movement (corresponding to 168 µm !! – illustration only)</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Topics of Presentation</vt:lpstr>
      <vt:lpstr>MTG Lightning Imager Science Team (LIST)</vt:lpstr>
      <vt:lpstr>MTG Lightning Imager Science Team (LIST)</vt:lpstr>
      <vt:lpstr>Topics of Presentation</vt:lpstr>
      <vt:lpstr>LIST study: EUMETSAT contribution to the CHUVA field campaign</vt:lpstr>
      <vt:lpstr>LIST study: EUMETSAT contribution to the CHUVA field campaign</vt:lpstr>
      <vt:lpstr>LINET (Lightning Detection Network in VLF/LF)  System Characteristics</vt:lpstr>
      <vt:lpstr>LMA and LINET Sites XPOL and operational radars </vt:lpstr>
      <vt:lpstr>Example: Full LIS overpass on 10 Feb 2012 (60 seconds of data)</vt:lpstr>
      <vt:lpstr>Example: Full LIS overpass on 10 Feb 2012 (60 seconds of data)</vt:lpstr>
      <vt:lpstr>Case Studies 8 Feb 2012</vt:lpstr>
      <vt:lpstr>Conclusions Preliminary Summary</vt:lpstr>
      <vt:lpstr>Topics of Presentation</vt:lpstr>
      <vt:lpstr>LIST study: LIProxy tool for generating MTG-LI proxy data</vt:lpstr>
      <vt:lpstr>LIST study: LIProxy tool for generating MTG-LI proxy data</vt:lpstr>
      <vt:lpstr>Slide 46</vt:lpstr>
      <vt:lpstr>Topics of Presentation</vt:lpstr>
      <vt:lpstr>Summary</vt:lpstr>
      <vt:lpstr>Slide 49</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Jochen Grandell</cp:lastModifiedBy>
  <cp:revision>1142</cp:revision>
  <cp:lastPrinted>2006-03-06T14:11:17Z</cp:lastPrinted>
  <dcterms:created xsi:type="dcterms:W3CDTF">1997-07-23T08:21:02Z</dcterms:created>
  <dcterms:modified xsi:type="dcterms:W3CDTF">2012-09-12T14:12:02Z</dcterms:modified>
</cp:coreProperties>
</file>