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58" r:id="rId2"/>
    <p:sldId id="272" r:id="rId3"/>
    <p:sldId id="259" r:id="rId4"/>
    <p:sldId id="260" r:id="rId5"/>
    <p:sldId id="261" r:id="rId6"/>
    <p:sldId id="262" r:id="rId7"/>
    <p:sldId id="263" r:id="rId8"/>
    <p:sldId id="264" r:id="rId9"/>
    <p:sldId id="265" r:id="rId10"/>
    <p:sldId id="266" r:id="rId11"/>
    <p:sldId id="267" r:id="rId12"/>
    <p:sldId id="271" r:id="rId13"/>
    <p:sldId id="284" r:id="rId14"/>
    <p:sldId id="268" r:id="rId15"/>
    <p:sldId id="273" r:id="rId16"/>
    <p:sldId id="274" r:id="rId17"/>
    <p:sldId id="275" r:id="rId18"/>
    <p:sldId id="276" r:id="rId19"/>
    <p:sldId id="277" r:id="rId20"/>
    <p:sldId id="278" r:id="rId21"/>
    <p:sldId id="279" r:id="rId22"/>
    <p:sldId id="280" r:id="rId23"/>
    <p:sldId id="281" r:id="rId24"/>
    <p:sldId id="282" r:id="rId25"/>
    <p:sldId id="28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FF00"/>
        </p14:laserClr>
      </p:ext>
      <p:ext uri="{2FDB2607-1784-4EEB-B798-7EB5836EED8A}">
        <p14:showMediaCtrls xmlns:p14="http://schemas.microsoft.com/office/powerpoint/2010/main" val="0"/>
      </p:ext>
    </p:extLst>
  </p:showPr>
  <p:clrMru>
    <a:srgbClr val="1C7C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4058" autoAdjust="0"/>
  </p:normalViewPr>
  <p:slideViewPr>
    <p:cSldViewPr snapToGrid="0">
      <p:cViewPr varScale="1">
        <p:scale>
          <a:sx n="85" d="100"/>
          <a:sy n="85" d="100"/>
        </p:scale>
        <p:origin x="-1928" y="-11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1C94095-1C8A-414A-8484-6145ABE2ECBE}" type="datetimeFigureOut">
              <a:rPr lang="en-US" smtClean="0"/>
              <a:t>9/24/14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B8FEB8-9D35-8249-ACE0-44520C11829C}" type="slidenum">
              <a:rPr lang="en-US" smtClean="0"/>
              <a:t>‹#›</a:t>
            </a:fld>
            <a:endParaRPr lang="en-US"/>
          </a:p>
        </p:txBody>
      </p:sp>
    </p:spTree>
    <p:extLst>
      <p:ext uri="{BB962C8B-B14F-4D97-AF65-F5344CB8AC3E}">
        <p14:creationId xmlns:p14="http://schemas.microsoft.com/office/powerpoint/2010/main" val="8713954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D6D5E7-B5FE-504A-A854-D8B634F07525}" type="datetimeFigureOut">
              <a:rPr lang="en-US" smtClean="0"/>
              <a:t>9/24/14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00332B-2957-FE4A-B714-B9A274EF42E3}" type="slidenum">
              <a:rPr lang="en-US" smtClean="0"/>
              <a:t>‹#›</a:t>
            </a:fld>
            <a:endParaRPr lang="en-US"/>
          </a:p>
        </p:txBody>
      </p:sp>
    </p:spTree>
    <p:extLst>
      <p:ext uri="{BB962C8B-B14F-4D97-AF65-F5344CB8AC3E}">
        <p14:creationId xmlns:p14="http://schemas.microsoft.com/office/powerpoint/2010/main" val="198180547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Solar_panel" TargetMode="External"/><Relationship Id="rId4" Type="http://schemas.openxmlformats.org/officeDocument/2006/relationships/hyperlink" Target="http://en.wikipedia.org/wiki/ADEOS_II" TargetMode="External"/><Relationship Id="rId5" Type="http://schemas.openxmlformats.org/officeDocument/2006/relationships/hyperlink" Target="http://en.wikipedia.org/wiki/H-IIA" TargetMode="External"/><Relationship Id="rId6" Type="http://schemas.openxmlformats.org/officeDocument/2006/relationships/hyperlink" Target="http://en.wikipedia.org/wiki/Sun-synchronous_orbit" TargetMode="External"/><Relationship Id="rId7" Type="http://schemas.openxmlformats.org/officeDocument/2006/relationships/hyperlink" Target="http://en.wikipedia.org/wiki/A-train_(satellite_constellation)" TargetMode="External"/><Relationship Id="rId8" Type="http://schemas.openxmlformats.org/officeDocument/2006/relationships/hyperlink" Target="http://en.wikipedia.org/wiki/Global_Change_Observation_Mission" TargetMode="External"/><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s://earthdata.nasa.gov/sites/default/files/field/document/LANCE_Trifold_for_Distribution.pdf" TargetMode="External"/></Relationships>
</file>

<file path=ppt/notesSlides/_rels/notesSlide5.xml.rels><?xml version="1.0" encoding="UTF-8" standalone="yes"?>
<Relationships xmlns="http://schemas.openxmlformats.org/package/2006/relationships"><Relationship Id="rId9" Type="http://schemas.openxmlformats.org/officeDocument/2006/relationships/hyperlink" Target="http://en.wikipedia.org/wiki/Minute" TargetMode="External"/><Relationship Id="rId20" Type="http://schemas.openxmlformats.org/officeDocument/2006/relationships/hyperlink" Target="http://en.wikipedia.org/wiki/CALIPSO" TargetMode="External"/><Relationship Id="rId21" Type="http://schemas.openxmlformats.org/officeDocument/2006/relationships/hyperlink" Target="http://en.wikipedia.org/wiki/CNES" TargetMode="External"/><Relationship Id="rId22" Type="http://schemas.openxmlformats.org/officeDocument/2006/relationships/hyperlink" Target="http://en.wikipedia.org/wiki/Aura_(satellite)" TargetMode="External"/><Relationship Id="rId23" Type="http://schemas.openxmlformats.org/officeDocument/2006/relationships/hyperlink" Target="http://en.wikipedia.org/wiki/PARASOL_(satellite)" TargetMode="External"/><Relationship Id="rId24" Type="http://schemas.openxmlformats.org/officeDocument/2006/relationships/hyperlink" Target="http://en.wikipedia.org/wiki/Orbiting_Carbon_Observatory" TargetMode="External"/><Relationship Id="rId25" Type="http://schemas.openxmlformats.org/officeDocument/2006/relationships/hyperlink" Target="http://en.wikipedia.org/wiki/Glory_(satellite)" TargetMode="External"/><Relationship Id="rId10" Type="http://schemas.openxmlformats.org/officeDocument/2006/relationships/hyperlink" Target="http://en.wikipedia.org/wiki/Three-dimensional_space" TargetMode="External"/><Relationship Id="rId11" Type="http://schemas.openxmlformats.org/officeDocument/2006/relationships/hyperlink" Target="http://en.wikipedia.org/wiki/Atmosphere_of_Earth" TargetMode="External"/><Relationship Id="rId12" Type="http://schemas.openxmlformats.org/officeDocument/2006/relationships/hyperlink" Target="http://en.wikipedia.org/wiki/OCO-2" TargetMode="External"/><Relationship Id="rId13" Type="http://schemas.openxmlformats.org/officeDocument/2006/relationships/hyperlink" Target="http://en.wikipedia.org/wiki/NASA" TargetMode="External"/><Relationship Id="rId14" Type="http://schemas.openxmlformats.org/officeDocument/2006/relationships/hyperlink" Target="http://en.wikipedia.org/wiki/GCOM" TargetMode="External"/><Relationship Id="rId15" Type="http://schemas.openxmlformats.org/officeDocument/2006/relationships/hyperlink" Target="http://en.wikipedia.org/wiki/JAXA" TargetMode="External"/><Relationship Id="rId16" Type="http://schemas.openxmlformats.org/officeDocument/2006/relationships/hyperlink" Target="http://en.wikipedia.org/wiki/Aqua_(satellite)" TargetMode="External"/><Relationship Id="rId17" Type="http://schemas.openxmlformats.org/officeDocument/2006/relationships/hyperlink" Target="http://en.wikipedia.org/wiki/CloudSat" TargetMode="External"/><Relationship Id="rId18" Type="http://schemas.openxmlformats.org/officeDocument/2006/relationships/hyperlink" Target="http://en.wikipedia.org/wiki/Canadian_Space_Agency" TargetMode="External"/><Relationship Id="rId19" Type="http://schemas.openxmlformats.org/officeDocument/2006/relationships/hyperlink" Target="http://en.wikipedia.org/wiki/Second" TargetMode="External"/><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en.wikipedia.org/wiki/Satellite_constellation" TargetMode="External"/><Relationship Id="rId4" Type="http://schemas.openxmlformats.org/officeDocument/2006/relationships/hyperlink" Target="http://en.wikipedia.org/wiki/Earth_observation_satellite" TargetMode="External"/><Relationship Id="rId5" Type="http://schemas.openxmlformats.org/officeDocument/2006/relationships/hyperlink" Target="http://en.wikipedia.org/wiki/Sun-synchronous_orbit" TargetMode="External"/><Relationship Id="rId6" Type="http://schemas.openxmlformats.org/officeDocument/2006/relationships/hyperlink" Target="http://en.wikipedia.org/wiki/Altitude" TargetMode="External"/><Relationship Id="rId7" Type="http://schemas.openxmlformats.org/officeDocument/2006/relationships/hyperlink" Target="http://en.wikipedia.org/wiki/A-train_(satellite_constellation)" TargetMode="External"/><Relationship Id="rId8" Type="http://schemas.openxmlformats.org/officeDocument/2006/relationships/hyperlink" Target="http://en.wikipedia.org/wiki/Orbital_inclination"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arthdata.nasa.gov/gibs" TargetMode="External"/><Relationship Id="rId4" Type="http://schemas.openxmlformats.org/officeDocument/2006/relationships/hyperlink" Target="https://earthdata.nasa.gov/worldview"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GHRC AMSR</a:t>
            </a:r>
            <a:r>
              <a:rPr lang="en-US" baseline="0" dirty="0" smtClean="0"/>
              <a:t> SIPS (Science Investigator-Led Processing System)</a:t>
            </a:r>
          </a:p>
          <a:p>
            <a:endParaRPr lang="en-US" baseline="0" dirty="0" smtClean="0"/>
          </a:p>
          <a:p>
            <a:pPr defTabSz="897301">
              <a:defRPr/>
            </a:pPr>
            <a:r>
              <a:rPr lang="en-US" dirty="0">
                <a:solidFill>
                  <a:schemeClr val="tx1">
                    <a:lumMod val="50000"/>
                    <a:lumOff val="50000"/>
                  </a:schemeClr>
                </a:solidFill>
              </a:rPr>
              <a:t>SIPS—Science Investigator-Led Processing System</a:t>
            </a:r>
          </a:p>
          <a:p>
            <a:endParaRPr lang="en-US" dirty="0"/>
          </a:p>
        </p:txBody>
      </p:sp>
      <p:sp>
        <p:nvSpPr>
          <p:cNvPr id="4" name="Slide Number Placeholder 3"/>
          <p:cNvSpPr>
            <a:spLocks noGrp="1"/>
          </p:cNvSpPr>
          <p:nvPr>
            <p:ph type="sldNum" sz="quarter" idx="10"/>
          </p:nvPr>
        </p:nvSpPr>
        <p:spPr/>
        <p:txBody>
          <a:bodyPr/>
          <a:lstStyle/>
          <a:p>
            <a:fld id="{741DFD3C-E47E-4246-BD8E-03C861AF93E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Calibri" pitchFamily="34" charset="0"/>
                <a:ea typeface="ＭＳ Ｐゴシック" pitchFamily="34" charset="-128"/>
              </a:rPr>
              <a:t>AMSR-E provides global coverage of the Earth’s surface and atmosphere from its near-polar orbit aboard the Aqua satellite.  </a:t>
            </a:r>
            <a:r>
              <a:rPr lang="en-US" altLang="en-US" smtClean="0">
                <a:latin typeface="Arial" pitchFamily="34" charset="0"/>
                <a:ea typeface="ＭＳ Ｐゴシック" pitchFamily="34" charset="-128"/>
              </a:rPr>
              <a:t>This table lists the datasets and </a:t>
            </a:r>
            <a:r>
              <a:rPr lang="en-US" altLang="en-US" smtClean="0">
                <a:latin typeface="Calibri" pitchFamily="34" charset="0"/>
                <a:ea typeface="ＭＳ Ｐゴシック" pitchFamily="34" charset="-128"/>
              </a:rPr>
              <a:t>environmental parameters that can be measured by AMSR-E include precipitation, oceanic water vapor, cloud water, near-surface ocean wind speed, sea surface temperature, soil moisture, snow cover, and sea ice.  </a:t>
            </a:r>
          </a:p>
          <a:p>
            <a:endParaRPr lang="en-US" altLang="en-US" smtClean="0">
              <a:latin typeface="Calibri" pitchFamily="34" charset="0"/>
              <a:ea typeface="ＭＳ Ｐゴシック" pitchFamily="34" charset="-128"/>
            </a:endParaRPr>
          </a:p>
          <a:p>
            <a:r>
              <a:rPr lang="en-US" altLang="en-US" smtClean="0">
                <a:latin typeface="Calibri" pitchFamily="34" charset="0"/>
                <a:ea typeface="ＭＳ Ｐゴシック" pitchFamily="34" charset="-128"/>
              </a:rPr>
              <a:t>The AMSR-E data products are provided in both a Level-2, pixel-by-pixel, orbital swath projection and in a Level-3, global space and time averaged (i.e., daily composite) earth-oriented coordinate grid. </a:t>
            </a:r>
            <a:endParaRPr lang="en-US" altLang="en-US" smtClean="0">
              <a:latin typeface="Arial" pitchFamily="34" charset="0"/>
              <a:ea typeface="ＭＳ Ｐゴシック" pitchFamily="34" charset="-128"/>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37222402" indent="-36773751">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4865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897301"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45951"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794601"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77AB8624-1C47-4560-A184-1081F1681C37}" type="slidenum">
              <a:rPr lang="en-US" altLang="en-US" sz="1200"/>
              <a:pPr/>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Calibri" pitchFamily="34" charset="0"/>
                <a:ea typeface="ＭＳ Ｐゴシック" pitchFamily="34" charset="-128"/>
              </a:rPr>
              <a:t>AMSR-E provides global coverage of the Earth’s surface and atmosphere from its near-polar orbit aboard the Aqua satellite.  </a:t>
            </a:r>
            <a:r>
              <a:rPr lang="en-US" altLang="en-US" smtClean="0">
                <a:latin typeface="Arial" pitchFamily="34" charset="0"/>
                <a:ea typeface="ＭＳ Ｐゴシック" pitchFamily="34" charset="-128"/>
              </a:rPr>
              <a:t>This table lists the datasets and </a:t>
            </a:r>
            <a:r>
              <a:rPr lang="en-US" altLang="en-US" smtClean="0">
                <a:latin typeface="Calibri" pitchFamily="34" charset="0"/>
                <a:ea typeface="ＭＳ Ｐゴシック" pitchFamily="34" charset="-128"/>
              </a:rPr>
              <a:t>environmental parameters that can be measured by AMSR-E include precipitation, oceanic water vapor, cloud water, near-surface ocean wind speed, sea surface temperature, soil moisture, snow cover, and sea ice.  </a:t>
            </a:r>
          </a:p>
          <a:p>
            <a:endParaRPr lang="en-US" altLang="en-US" smtClean="0">
              <a:latin typeface="Calibri" pitchFamily="34" charset="0"/>
              <a:ea typeface="ＭＳ Ｐゴシック" pitchFamily="34" charset="-128"/>
            </a:endParaRPr>
          </a:p>
          <a:p>
            <a:r>
              <a:rPr lang="en-US" altLang="en-US" smtClean="0">
                <a:latin typeface="Calibri" pitchFamily="34" charset="0"/>
                <a:ea typeface="ＭＳ Ｐゴシック" pitchFamily="34" charset="-128"/>
              </a:rPr>
              <a:t>The AMSR-E data products are provided in both a Level-2, pixel-by-pixel, orbital swath projection and in a Level-3, global space and time averaged (i.e., daily composite) earth-oriented coordinate grid. </a:t>
            </a:r>
            <a:endParaRPr lang="en-US" altLang="en-US" smtClean="0">
              <a:latin typeface="Arial" pitchFamily="34" charset="0"/>
              <a:ea typeface="ＭＳ Ｐゴシック" pitchFamily="34" charset="-128"/>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37222402" indent="-36773751">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4865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897301"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45951"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794601"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77AB8624-1C47-4560-A184-1081F1681C37}" type="slidenum">
              <a:rPr lang="en-US" altLang="en-US" sz="1200"/>
              <a:pPr/>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Passive</a:t>
            </a:r>
            <a:r>
              <a:rPr lang="en-US" baseline="0" dirty="0" smtClean="0"/>
              <a:t> microwave data can be used to </a:t>
            </a:r>
            <a:r>
              <a:rPr lang="en-US" baseline="0" dirty="0" err="1" smtClean="0"/>
              <a:t>obvserve</a:t>
            </a:r>
            <a:r>
              <a:rPr lang="en-US" baseline="0" dirty="0" smtClean="0"/>
              <a:t> and monitor weather events outside the range of conventional ground-based radars.</a:t>
            </a:r>
          </a:p>
          <a:p>
            <a:endParaRPr lang="en-US" dirty="0"/>
          </a:p>
        </p:txBody>
      </p:sp>
      <p:sp>
        <p:nvSpPr>
          <p:cNvPr id="4" name="Slide Number Placeholder 3"/>
          <p:cNvSpPr>
            <a:spLocks noGrp="1"/>
          </p:cNvSpPr>
          <p:nvPr>
            <p:ph type="sldNum" sz="quarter" idx="10"/>
          </p:nvPr>
        </p:nvSpPr>
        <p:spPr/>
        <p:txBody>
          <a:bodyPr/>
          <a:lstStyle/>
          <a:p>
            <a:fld id="{741DFD3C-E47E-4246-BD8E-03C861AF93EA}"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The</a:t>
            </a:r>
            <a:r>
              <a:rPr lang="en-US" b="0" baseline="0" dirty="0" smtClean="0"/>
              <a:t> AMSR-E Sea Ice algorithm team detected a problem when reviewing newly reprocessed sea ice products: There was less arctic ice than there should have been in the first few days of January.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The investigation identified the cause as the incorrect use of a mask file. Normally, the mask file is derived from the previous 5 days’ output files, using a default mask file if those are missing. The algorithm team provides updated default mask files for October 1.</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To shorten the overall time required, the reprocessing work was divided across multiple processing systems, partitioned by calendar year. Because January’s sea ice products were being worked on before the preceding December’s sea ice products were available, the processing software used the October mask file.</a:t>
            </a:r>
          </a:p>
          <a:p>
            <a:endParaRPr lang="en-US" b="0" baseline="0" dirty="0" smtClean="0"/>
          </a:p>
          <a:p>
            <a:r>
              <a:rPr lang="en-US" b="0" baseline="0" dirty="0" smtClean="0"/>
              <a:t>This incident resulted in new processing rules:</a:t>
            </a:r>
          </a:p>
          <a:p>
            <a:r>
              <a:rPr lang="en-US" b="0" baseline="0" dirty="0" smtClean="0"/>
              <a:t>1) If mask is older than 5 days, then report error and stop</a:t>
            </a:r>
          </a:p>
          <a:p>
            <a:r>
              <a:rPr lang="en-US" b="0" baseline="0" dirty="0" smtClean="0"/>
              <a:t>2) Process sea ice products sequentially from beginning of mission</a:t>
            </a:r>
          </a:p>
          <a:p>
            <a:endParaRPr lang="en-US" b="0" baseline="0" dirty="0" smtClean="0"/>
          </a:p>
          <a:p>
            <a:r>
              <a:rPr lang="en-US" b="0" baseline="0" dirty="0" smtClean="0"/>
              <a:t>Tracking down the cause was complicated by the information being scattered among several sources (algorithm science documentation, processing scripts, tacit knowledge).</a:t>
            </a:r>
          </a:p>
          <a:p>
            <a:endParaRPr lang="en-US" b="0" baseline="0" dirty="0" smtClean="0"/>
          </a:p>
        </p:txBody>
      </p:sp>
      <p:sp>
        <p:nvSpPr>
          <p:cNvPr id="4" name="Slide Number Placeholder 3"/>
          <p:cNvSpPr>
            <a:spLocks noGrp="1"/>
          </p:cNvSpPr>
          <p:nvPr>
            <p:ph type="sldNum" sz="quarter" idx="10"/>
          </p:nvPr>
        </p:nvSpPr>
        <p:spPr/>
        <p:txBody>
          <a:bodyPr/>
          <a:lstStyle/>
          <a:p>
            <a:fld id="{DFF76EF0-71B3-F54B-A1CE-E70C1A907668}" type="slidenum">
              <a:rPr lang="en-US" smtClean="0"/>
              <a:t>19</a:t>
            </a:fld>
            <a:endParaRPr lang="en-US"/>
          </a:p>
        </p:txBody>
      </p:sp>
    </p:spTree>
    <p:extLst>
      <p:ext uri="{BB962C8B-B14F-4D97-AF65-F5344CB8AC3E}">
        <p14:creationId xmlns:p14="http://schemas.microsoft.com/office/powerpoint/2010/main" val="626390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76EF0-71B3-F54B-A1CE-E70C1A907668}" type="slidenum">
              <a:rPr lang="en-US" smtClean="0"/>
              <a:t>20</a:t>
            </a:fld>
            <a:endParaRPr lang="en-US"/>
          </a:p>
        </p:txBody>
      </p:sp>
    </p:spTree>
    <p:extLst>
      <p:ext uri="{BB962C8B-B14F-4D97-AF65-F5344CB8AC3E}">
        <p14:creationId xmlns:p14="http://schemas.microsoft.com/office/powerpoint/2010/main" val="2369322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Designed an instrumentation library for the current data processing system with minimal impact to its existing processing capability.  </a:t>
            </a:r>
          </a:p>
          <a:p>
            <a:pPr lvl="1"/>
            <a:r>
              <a:rPr lang="en-US" sz="2000" dirty="0" smtClean="0"/>
              <a:t>Written for </a:t>
            </a:r>
            <a:r>
              <a:rPr lang="en-US" sz="2000" dirty="0" err="1" smtClean="0"/>
              <a:t>perl</a:t>
            </a:r>
            <a:r>
              <a:rPr lang="en-US" sz="2000" dirty="0" smtClean="0"/>
              <a:t>-based processing systems and logs "consumed", "invoked" and "produced" events within the processing stream.  </a:t>
            </a:r>
          </a:p>
          <a:p>
            <a:r>
              <a:rPr lang="en-US" sz="2400" dirty="0" smtClean="0"/>
              <a:t>Aggregate relevant distributed metadata around the captured provenance </a:t>
            </a:r>
          </a:p>
          <a:p>
            <a:pPr lvl="1"/>
            <a:r>
              <a:rPr lang="en-US" sz="2000" dirty="0" smtClean="0"/>
              <a:t>How the data product was created, what is in the data, and other key elements such as quality, science algorithm details, etc. </a:t>
            </a:r>
          </a:p>
          <a:p>
            <a:r>
              <a:rPr lang="en-US" sz="2400" dirty="0" smtClean="0"/>
              <a:t>Designed a provenance browser for disseminating this information.  </a:t>
            </a:r>
          </a:p>
          <a:p>
            <a:endParaRPr lang="en-US" dirty="0"/>
          </a:p>
        </p:txBody>
      </p:sp>
      <p:sp>
        <p:nvSpPr>
          <p:cNvPr id="4" name="Slide Number Placeholder 3"/>
          <p:cNvSpPr>
            <a:spLocks noGrp="1"/>
          </p:cNvSpPr>
          <p:nvPr>
            <p:ph type="sldNum" sz="quarter" idx="10"/>
          </p:nvPr>
        </p:nvSpPr>
        <p:spPr/>
        <p:txBody>
          <a:bodyPr/>
          <a:lstStyle/>
          <a:p>
            <a:fld id="{DFF76EF0-71B3-F54B-A1CE-E70C1A907668}" type="slidenum">
              <a:rPr lang="en-US" smtClean="0"/>
              <a:t>21</a:t>
            </a:fld>
            <a:endParaRPr lang="en-US"/>
          </a:p>
        </p:txBody>
      </p:sp>
    </p:spTree>
    <p:extLst>
      <p:ext uri="{BB962C8B-B14F-4D97-AF65-F5344CB8AC3E}">
        <p14:creationId xmlns:p14="http://schemas.microsoft.com/office/powerpoint/2010/main" val="208875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Preview</a:t>
            </a:r>
            <a:r>
              <a:rPr lang="en-US" baseline="0" dirty="0" smtClean="0"/>
              <a:t> of browser – different ways to enter system</a:t>
            </a:r>
            <a:endParaRPr lang="en-US" dirty="0"/>
          </a:p>
        </p:txBody>
      </p:sp>
      <p:sp>
        <p:nvSpPr>
          <p:cNvPr id="4" name="Slide Number Placeholder 3"/>
          <p:cNvSpPr>
            <a:spLocks noGrp="1"/>
          </p:cNvSpPr>
          <p:nvPr>
            <p:ph type="sldNum" sz="quarter" idx="10"/>
          </p:nvPr>
        </p:nvSpPr>
        <p:spPr/>
        <p:txBody>
          <a:bodyPr/>
          <a:lstStyle/>
          <a:p>
            <a:fld id="{D8F4B5E2-02A9-4C72-896E-F0C6B8BD7713}" type="slidenum">
              <a:rPr lang="en-US" smtClean="0"/>
              <a:pPr/>
              <a:t>22</a:t>
            </a:fld>
            <a:endParaRPr lang="en-US"/>
          </a:p>
        </p:txBody>
      </p:sp>
    </p:spTree>
    <p:extLst>
      <p:ext uri="{BB962C8B-B14F-4D97-AF65-F5344CB8AC3E}">
        <p14:creationId xmlns:p14="http://schemas.microsoft.com/office/powerpoint/2010/main" val="920011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Preview</a:t>
            </a:r>
            <a:r>
              <a:rPr lang="en-US" baseline="0" dirty="0" smtClean="0"/>
              <a:t> of browser – different types of info available</a:t>
            </a:r>
            <a:endParaRPr lang="en-US" dirty="0"/>
          </a:p>
        </p:txBody>
      </p:sp>
      <p:sp>
        <p:nvSpPr>
          <p:cNvPr id="4" name="Slide Number Placeholder 3"/>
          <p:cNvSpPr>
            <a:spLocks noGrp="1"/>
          </p:cNvSpPr>
          <p:nvPr>
            <p:ph type="sldNum" sz="quarter" idx="10"/>
          </p:nvPr>
        </p:nvSpPr>
        <p:spPr/>
        <p:txBody>
          <a:bodyPr/>
          <a:lstStyle/>
          <a:p>
            <a:fld id="{D8F4B5E2-02A9-4C72-896E-F0C6B8BD7713}" type="slidenum">
              <a:rPr lang="en-US" smtClean="0"/>
              <a:pPr/>
              <a:t>23</a:t>
            </a:fld>
            <a:endParaRPr lang="en-US"/>
          </a:p>
        </p:txBody>
      </p:sp>
    </p:spTree>
    <p:extLst>
      <p:ext uri="{BB962C8B-B14F-4D97-AF65-F5344CB8AC3E}">
        <p14:creationId xmlns:p14="http://schemas.microsoft.com/office/powerpoint/2010/main" val="41292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approach presented is required to retrofit existing/legacy data production system with minimal impact</a:t>
            </a:r>
            <a:r>
              <a:rPr lang="en-US" sz="1200" i="1"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 are limitations on what can be done, especially if the system is heterogeneous and there is a lack of direct control over all the software components to allow instrumentation. </a:t>
            </a:r>
          </a:p>
          <a:p>
            <a:r>
              <a:rPr lang="en-US" sz="1200" kern="1200" dirty="0" smtClean="0">
                <a:solidFill>
                  <a:schemeClr val="tx1"/>
                </a:solidFill>
                <a:effectLst/>
                <a:latin typeface="+mn-lt"/>
                <a:ea typeface="+mn-ea"/>
                <a:cs typeface="+mn-cs"/>
              </a:rPr>
              <a:t>Hopefully, future data production systems will include both provenance collection and aggregation of contextual information at the beginning of the system design.  </a:t>
            </a:r>
          </a:p>
          <a:p>
            <a:r>
              <a:rPr lang="en-US" sz="1200" kern="1200" dirty="0" smtClean="0">
                <a:solidFill>
                  <a:schemeClr val="tx1"/>
                </a:solidFill>
                <a:effectLst/>
                <a:latin typeface="+mn-lt"/>
                <a:ea typeface="+mn-ea"/>
                <a:cs typeface="+mn-cs"/>
              </a:rPr>
              <a:t>To date, the provenance browser has been very well received by different science teams.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8F4B5E2-02A9-4C72-896E-F0C6B8BD7713}" type="slidenum">
              <a:rPr lang="en-US" smtClean="0"/>
              <a:pPr/>
              <a:t>24</a:t>
            </a:fld>
            <a:endParaRPr lang="en-US"/>
          </a:p>
        </p:txBody>
      </p:sp>
    </p:spTree>
    <p:extLst>
      <p:ext uri="{BB962C8B-B14F-4D97-AF65-F5344CB8AC3E}">
        <p14:creationId xmlns:p14="http://schemas.microsoft.com/office/powerpoint/2010/main" val="2002606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1DFD3C-E47E-4246-BD8E-03C861AF93EA}"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The AMSR-E SIPS is one of the first instantiations of this concept.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ADEOS-II, aka Midori. </a:t>
            </a:r>
            <a:r>
              <a:rPr lang="en-US" dirty="0" smtClean="0"/>
              <a:t>The mission ended in October 2003 after the satellite's </a:t>
            </a:r>
            <a:r>
              <a:rPr lang="en-US" dirty="0" smtClean="0">
                <a:hlinkClick r:id="rId3" tooltip="Solar panel"/>
              </a:rPr>
              <a:t>solar panels</a:t>
            </a:r>
            <a:r>
              <a:rPr lang="en-US" dirty="0" smtClean="0"/>
              <a:t> failed.</a:t>
            </a:r>
            <a:r>
              <a:rPr lang="en-US" baseline="30000" dirty="0" smtClean="0">
                <a:hlinkClick r:id="rId4"/>
              </a:rPr>
              <a:t>[5]</a:t>
            </a: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Environmental parameters measured by include precipitation, oceanic water vapor, cloud water, near-surface ocean wind speed, sea surface temperature, soil moisture, snow cover, and sea ice</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GCOM-W1 was launched on May 17, 2012 via a </a:t>
            </a:r>
            <a:r>
              <a:rPr lang="en-US" dirty="0" smtClean="0">
                <a:hlinkClick r:id="rId5" tooltip="H-IIA"/>
              </a:rPr>
              <a:t>H-IIA rocket</a:t>
            </a:r>
            <a:r>
              <a:rPr lang="en-US" dirty="0" smtClean="0"/>
              <a:t>, and it flies in a </a:t>
            </a:r>
            <a:r>
              <a:rPr lang="en-US" dirty="0" smtClean="0">
                <a:hlinkClick r:id="rId6" tooltip="Sun-synchronous orbit"/>
              </a:rPr>
              <a:t>sun-synchronous orbit</a:t>
            </a:r>
            <a:r>
              <a:rPr lang="en-US" dirty="0" smtClean="0"/>
              <a:t> as part of the "</a:t>
            </a:r>
            <a:r>
              <a:rPr lang="en-US" dirty="0" smtClean="0">
                <a:hlinkClick r:id="rId7" tooltip="A-train (satellite constellation)"/>
              </a:rPr>
              <a:t>A-train</a:t>
            </a:r>
            <a:r>
              <a:rPr lang="en-US" dirty="0" smtClean="0"/>
              <a:t>" satellite constellation. It successfully began collecting data on July 4, 2012. Its planned lifespan of 5 years means that the satellite is set to operate until 2017, although JAXA hopes that it will last longer.</a:t>
            </a:r>
            <a:r>
              <a:rPr lang="en-US" baseline="30000" dirty="0" smtClean="0">
                <a:hlinkClick r:id="rId8"/>
              </a:rPr>
              <a:t>[3]</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a:p>
            <a:r>
              <a:rPr lang="en-US" dirty="0"/>
              <a:t>----- Meeting Notes (9/18/14 13:12) -----</a:t>
            </a:r>
          </a:p>
          <a:p>
            <a:r>
              <a:rPr lang="en-US" dirty="0"/>
              <a:t>Add bullet about AMSR-E SIPS at GHRC (e.g., from Helen's history slide)</a:t>
            </a:r>
          </a:p>
        </p:txBody>
      </p:sp>
      <p:sp>
        <p:nvSpPr>
          <p:cNvPr id="4" name="Slide Number Placeholder 3"/>
          <p:cNvSpPr>
            <a:spLocks noGrp="1"/>
          </p:cNvSpPr>
          <p:nvPr>
            <p:ph type="sldNum" sz="quarter" idx="10"/>
          </p:nvPr>
        </p:nvSpPr>
        <p:spPr/>
        <p:txBody>
          <a:bodyPr/>
          <a:lstStyle/>
          <a:p>
            <a:fld id="{30157C76-E52C-6D46-9780-BD05F3334A60}" type="slidenum">
              <a:rPr lang="en-US" smtClean="0"/>
              <a:t>2</a:t>
            </a:fld>
            <a:endParaRPr lang="en-US"/>
          </a:p>
        </p:txBody>
      </p:sp>
    </p:spTree>
    <p:extLst>
      <p:ext uri="{BB962C8B-B14F-4D97-AF65-F5344CB8AC3E}">
        <p14:creationId xmlns:p14="http://schemas.microsoft.com/office/powerpoint/2010/main" val="634606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Best </a:t>
            </a:r>
            <a:r>
              <a:rPr lang="en-US" baseline="0" dirty="0" smtClean="0"/>
              <a:t>effort basis: EOS data products depend on some ancillary data which might not be available at the time for NRT, </a:t>
            </a:r>
          </a:p>
          <a:p>
            <a:r>
              <a:rPr lang="en-US" baseline="0" dirty="0" smtClean="0"/>
              <a:t>so the latest available ones will be used instead of waiting for the “right” ancillary data.</a:t>
            </a:r>
          </a:p>
          <a:p>
            <a:endParaRPr lang="en-US" baseline="0" dirty="0" smtClean="0"/>
          </a:p>
          <a:p>
            <a:r>
              <a:rPr lang="en-US" baseline="0" dirty="0" smtClean="0"/>
              <a:t>LANCE AMSR-E on Aqua : http://lance.nsstc.nasa.gov/</a:t>
            </a:r>
          </a:p>
          <a:p>
            <a:endParaRPr lang="en-US" baseline="0" dirty="0" smtClean="0"/>
          </a:p>
          <a:p>
            <a:pPr marL="280406" indent="-280406">
              <a:buFont typeface="Arial" panose="020B0604020202020204" pitchFamily="34" charset="0"/>
              <a:buChar char="•"/>
            </a:pPr>
            <a:r>
              <a:rPr lang="en-US" sz="1400" dirty="0">
                <a:solidFill>
                  <a:schemeClr val="tx1">
                    <a:lumMod val="85000"/>
                    <a:lumOff val="15000"/>
                  </a:schemeClr>
                </a:solidFill>
              </a:rPr>
              <a:t>Numerical weather and climate prediction </a:t>
            </a:r>
          </a:p>
          <a:p>
            <a:pPr marL="280406" indent="-280406">
              <a:buFont typeface="Arial" panose="020B0604020202020204" pitchFamily="34" charset="0"/>
              <a:buChar char="•"/>
            </a:pPr>
            <a:r>
              <a:rPr lang="en-US" sz="1400" dirty="0">
                <a:solidFill>
                  <a:schemeClr val="tx1">
                    <a:lumMod val="85000"/>
                    <a:lumOff val="15000"/>
                  </a:schemeClr>
                </a:solidFill>
              </a:rPr>
              <a:t>Forecasting and monitoring of natural hazards, ecological/invasive species, disaster relief, agriculture, air quality</a:t>
            </a:r>
          </a:p>
          <a:p>
            <a:pPr marL="280406" indent="-280406">
              <a:buFont typeface="Arial" panose="020B0604020202020204" pitchFamily="34" charset="0"/>
              <a:buChar char="•"/>
            </a:pPr>
            <a:r>
              <a:rPr lang="en-US" sz="1400" dirty="0">
                <a:solidFill>
                  <a:schemeClr val="tx1">
                    <a:lumMod val="85000"/>
                    <a:lumOff val="15000"/>
                  </a:schemeClr>
                </a:solidFill>
              </a:rPr>
              <a:t>Providing help with disaster relief and homeland security </a:t>
            </a:r>
          </a:p>
          <a:p>
            <a:endParaRPr lang="en-US" dirty="0"/>
          </a:p>
        </p:txBody>
      </p:sp>
      <p:sp>
        <p:nvSpPr>
          <p:cNvPr id="4" name="Slide Number Placeholder 3"/>
          <p:cNvSpPr>
            <a:spLocks noGrp="1"/>
          </p:cNvSpPr>
          <p:nvPr>
            <p:ph type="sldNum" sz="quarter" idx="10"/>
          </p:nvPr>
        </p:nvSpPr>
        <p:spPr/>
        <p:txBody>
          <a:bodyPr/>
          <a:lstStyle/>
          <a:p>
            <a:fld id="{741DFD3C-E47E-4246-BD8E-03C861AF93EA}" type="slidenum">
              <a:rPr lang="en-US" smtClean="0"/>
              <a:pPr/>
              <a:t>3</a:t>
            </a:fld>
            <a:endParaRPr lang="en-US" dirty="0"/>
          </a:p>
        </p:txBody>
      </p:sp>
    </p:spTree>
    <p:extLst>
      <p:ext uri="{BB962C8B-B14F-4D97-AF65-F5344CB8AC3E}">
        <p14:creationId xmlns:p14="http://schemas.microsoft.com/office/powerpoint/2010/main" val="817115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AIRS--Atmospheric Infrared Sounder (Aqua)</a:t>
            </a:r>
          </a:p>
          <a:p>
            <a:r>
              <a:rPr lang="en-US" dirty="0"/>
              <a:t>MLS--Microwave Limb Sounder (Aura)</a:t>
            </a:r>
          </a:p>
          <a:p>
            <a:r>
              <a:rPr lang="en-US" dirty="0"/>
              <a:t>MODIS--Moderate Resolution Imaging </a:t>
            </a:r>
            <a:r>
              <a:rPr lang="en-US" dirty="0" err="1"/>
              <a:t>Spectroradiometer</a:t>
            </a:r>
            <a:r>
              <a:rPr lang="en-US" dirty="0"/>
              <a:t> (Terra and Aqua)</a:t>
            </a:r>
          </a:p>
          <a:p>
            <a:r>
              <a:rPr lang="en-US" dirty="0"/>
              <a:t>OMI-- Ozone Monitoring Instrument (Aura)</a:t>
            </a:r>
          </a:p>
          <a:p>
            <a:r>
              <a:rPr lang="en-US" dirty="0"/>
              <a:t>AMSR-E: Advanced Microwave Scanning Radiometer for EOS (Earth Observation System)</a:t>
            </a:r>
          </a:p>
          <a:p>
            <a:r>
              <a:rPr lang="en-US" dirty="0"/>
              <a:t>AMSR2:  Advanced Microwave Scanning Radiometer 2</a:t>
            </a:r>
          </a:p>
          <a:p>
            <a:endParaRPr lang="en-US" dirty="0"/>
          </a:p>
          <a:p>
            <a:pPr defTabSz="914350"/>
            <a:r>
              <a:rPr lang="en-US" b="1" dirty="0" smtClean="0">
                <a:solidFill>
                  <a:schemeClr val="accent2">
                    <a:lumMod val="75000"/>
                  </a:schemeClr>
                </a:solidFill>
              </a:rPr>
              <a:t>Brochure: </a:t>
            </a:r>
            <a:r>
              <a:rPr lang="en-US" dirty="0">
                <a:hlinkClick r:id="rId3"/>
              </a:rPr>
              <a:t>https://earthdata.nasa.gov/sites/default/files/field/document/LANCE_Trifold_for_Distribution.pdf</a:t>
            </a:r>
            <a:r>
              <a:rPr lang="en-US" dirty="0"/>
              <a:t>  </a:t>
            </a:r>
          </a:p>
          <a:p>
            <a:endParaRPr lang="en-US" dirty="0"/>
          </a:p>
        </p:txBody>
      </p:sp>
      <p:sp>
        <p:nvSpPr>
          <p:cNvPr id="4" name="Slide Number Placeholder 3"/>
          <p:cNvSpPr>
            <a:spLocks noGrp="1"/>
          </p:cNvSpPr>
          <p:nvPr>
            <p:ph type="sldNum" sz="quarter" idx="10"/>
          </p:nvPr>
        </p:nvSpPr>
        <p:spPr/>
        <p:txBody>
          <a:bodyPr/>
          <a:lstStyle/>
          <a:p>
            <a:fld id="{741DFD3C-E47E-4246-BD8E-03C861AF93E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1" dirty="0" smtClean="0"/>
              <a:t>A-train</a:t>
            </a:r>
            <a:r>
              <a:rPr lang="en-US" dirty="0" smtClean="0"/>
              <a:t> (from </a:t>
            </a:r>
            <a:r>
              <a:rPr lang="en-US" b="1" dirty="0" smtClean="0"/>
              <a:t>Afternoon Train</a:t>
            </a:r>
            <a:r>
              <a:rPr lang="en-US" dirty="0" smtClean="0"/>
              <a:t>) is a </a:t>
            </a:r>
            <a:r>
              <a:rPr lang="en-US" dirty="0" smtClean="0">
                <a:hlinkClick r:id="rId3" tooltip="Satellite constellation"/>
              </a:rPr>
              <a:t>satellite constellation</a:t>
            </a:r>
            <a:r>
              <a:rPr lang="en-US" dirty="0" smtClean="0"/>
              <a:t> of six </a:t>
            </a:r>
            <a:r>
              <a:rPr lang="en-US" dirty="0" smtClean="0">
                <a:hlinkClick r:id="rId4" tooltip="Earth observation satellite"/>
              </a:rPr>
              <a:t>Earth observation satellites</a:t>
            </a:r>
            <a:r>
              <a:rPr lang="en-US" dirty="0" smtClean="0"/>
              <a:t> of varied nationality in </a:t>
            </a:r>
            <a:r>
              <a:rPr lang="en-US" dirty="0" smtClean="0">
                <a:hlinkClick r:id="rId5" tooltip="Sun-synchronous orbit"/>
              </a:rPr>
              <a:t>sun-synchronous orbit</a:t>
            </a:r>
            <a:r>
              <a:rPr lang="en-US" dirty="0" smtClean="0"/>
              <a:t> at an </a:t>
            </a:r>
            <a:r>
              <a:rPr lang="en-US" dirty="0" smtClean="0">
                <a:hlinkClick r:id="rId6" tooltip="Altitude"/>
              </a:rPr>
              <a:t>altitude</a:t>
            </a:r>
            <a:r>
              <a:rPr lang="en-US" dirty="0" smtClean="0"/>
              <a:t> of 705 kilometers above the Earth.</a:t>
            </a:r>
            <a:r>
              <a:rPr lang="en-US" baseline="30000" dirty="0" smtClean="0">
                <a:hlinkClick r:id="rId7"/>
              </a:rPr>
              <a:t>[1]</a:t>
            </a:r>
            <a:endParaRPr lang="en-US" dirty="0" smtClean="0"/>
          </a:p>
          <a:p>
            <a:r>
              <a:rPr lang="en-US" dirty="0" smtClean="0"/>
              <a:t>The orbit, at an </a:t>
            </a:r>
            <a:r>
              <a:rPr lang="en-US" dirty="0" smtClean="0">
                <a:hlinkClick r:id="rId8" tooltip="Orbital inclination"/>
              </a:rPr>
              <a:t>inclination</a:t>
            </a:r>
            <a:r>
              <a:rPr lang="en-US" dirty="0" smtClean="0"/>
              <a:t> of 98.14°, crosses the equator each day at around 1:30 pm solar time, giving the constellation its name; the "A" stands for "afternoon;"</a:t>
            </a:r>
            <a:r>
              <a:rPr lang="en-US" baseline="30000" dirty="0" smtClean="0">
                <a:hlinkClick r:id="rId7"/>
              </a:rPr>
              <a:t>[2]</a:t>
            </a:r>
            <a:r>
              <a:rPr lang="en-US" dirty="0" smtClean="0"/>
              <a:t> and crosses the equator again on the night side of the Earth, at around 1:30 am.</a:t>
            </a:r>
          </a:p>
          <a:p>
            <a:r>
              <a:rPr lang="en-US" dirty="0" smtClean="0"/>
              <a:t>They are spaced a few </a:t>
            </a:r>
            <a:r>
              <a:rPr lang="en-US" dirty="0" smtClean="0">
                <a:hlinkClick r:id="rId9" tooltip="Minute"/>
              </a:rPr>
              <a:t>minutes</a:t>
            </a:r>
            <a:r>
              <a:rPr lang="en-US" dirty="0" smtClean="0"/>
              <a:t> apart from each other so their collective observations may be used to build high-definition </a:t>
            </a:r>
            <a:r>
              <a:rPr lang="en-US" dirty="0" smtClean="0">
                <a:hlinkClick r:id="rId10" tooltip="Three-dimensional space"/>
              </a:rPr>
              <a:t>three-dimensional</a:t>
            </a:r>
            <a:r>
              <a:rPr lang="en-US" dirty="0" smtClean="0"/>
              <a:t> images of the </a:t>
            </a:r>
            <a:r>
              <a:rPr lang="en-US" dirty="0" smtClean="0">
                <a:hlinkClick r:id="rId11" tooltip="Atmosphere of Earth"/>
              </a:rPr>
              <a:t>Earth's atmosphere</a:t>
            </a:r>
            <a:r>
              <a:rPr lang="en-US" dirty="0" smtClean="0"/>
              <a:t> and surface.</a:t>
            </a:r>
          </a:p>
          <a:p>
            <a:r>
              <a:rPr lang="en-US" dirty="0" smtClean="0"/>
              <a:t>Aura – NASA</a:t>
            </a:r>
            <a:r>
              <a:rPr lang="en-US" baseline="0" dirty="0" smtClean="0"/>
              <a:t> (USA) and Canadian Space Agency</a:t>
            </a:r>
            <a:endParaRPr lang="en-US" dirty="0" smtClean="0"/>
          </a:p>
          <a:p>
            <a:r>
              <a:rPr lang="en-US" dirty="0" smtClean="0"/>
              <a:t>CALIPSO</a:t>
            </a:r>
            <a:r>
              <a:rPr lang="en-US" baseline="0" dirty="0" smtClean="0"/>
              <a:t> – NASA (USA) and CNES (France)</a:t>
            </a:r>
          </a:p>
          <a:p>
            <a:r>
              <a:rPr lang="en-US" baseline="0" dirty="0" smtClean="0"/>
              <a:t>PARASOL – French built and launched</a:t>
            </a:r>
          </a:p>
          <a:p>
            <a:endParaRPr lang="en-US" dirty="0" smtClean="0"/>
          </a:p>
          <a:p>
            <a:r>
              <a:rPr lang="en-US" b="1" dirty="0" smtClean="0"/>
              <a:t>Active</a:t>
            </a:r>
          </a:p>
          <a:p>
            <a:r>
              <a:rPr lang="en-US" dirty="0" smtClean="0"/>
              <a:t>The train, as of July 2014,</a:t>
            </a:r>
            <a:r>
              <a:rPr lang="en-US" baseline="30000" dirty="0" smtClean="0">
                <a:hlinkClick r:id="rId7"/>
              </a:rPr>
              <a:t>[3]</a:t>
            </a:r>
            <a:r>
              <a:rPr lang="en-US" dirty="0" smtClean="0"/>
              <a:t> consists of six active satellites:</a:t>
            </a:r>
          </a:p>
          <a:p>
            <a:r>
              <a:rPr lang="en-US" dirty="0" smtClean="0">
                <a:hlinkClick r:id="rId12" tooltip="OCO-2"/>
              </a:rPr>
              <a:t>OCO-2</a:t>
            </a:r>
            <a:r>
              <a:rPr lang="en-US" dirty="0" smtClean="0"/>
              <a:t>, lead spacecraft in formation, replaces the failed OCO and was launched for </a:t>
            </a:r>
            <a:r>
              <a:rPr lang="en-US" dirty="0" smtClean="0">
                <a:hlinkClick r:id="rId13" tooltip="NASA"/>
              </a:rPr>
              <a:t>NASA</a:t>
            </a:r>
            <a:r>
              <a:rPr lang="en-US" dirty="0" smtClean="0"/>
              <a:t> on July 2, 2014.</a:t>
            </a:r>
          </a:p>
          <a:p>
            <a:r>
              <a:rPr lang="en-US" dirty="0" smtClean="0">
                <a:hlinkClick r:id="rId14" tooltip="GCOM"/>
              </a:rPr>
              <a:t>GCOM-W1 "SHIZUKU"</a:t>
            </a:r>
            <a:r>
              <a:rPr lang="en-US" dirty="0" smtClean="0"/>
              <a:t>, follows OCO-2 by 11 minutes, launched by </a:t>
            </a:r>
            <a:r>
              <a:rPr lang="en-US" dirty="0" smtClean="0">
                <a:hlinkClick r:id="rId15" tooltip="JAXA"/>
              </a:rPr>
              <a:t>JAXA</a:t>
            </a:r>
            <a:r>
              <a:rPr lang="en-US" dirty="0" smtClean="0"/>
              <a:t> on May 18, 2012.</a:t>
            </a:r>
          </a:p>
          <a:p>
            <a:r>
              <a:rPr lang="en-US" dirty="0" smtClean="0">
                <a:hlinkClick r:id="rId16" tooltip="Aqua (satellite)"/>
              </a:rPr>
              <a:t>Aqua</a:t>
            </a:r>
            <a:r>
              <a:rPr lang="en-US" dirty="0" smtClean="0"/>
              <a:t>, runs 4 minutes behind GCOM-W1, launched for </a:t>
            </a:r>
            <a:r>
              <a:rPr lang="en-US" dirty="0" smtClean="0">
                <a:hlinkClick r:id="rId13" tooltip="NASA"/>
              </a:rPr>
              <a:t>NASA</a:t>
            </a:r>
            <a:r>
              <a:rPr lang="en-US" dirty="0" smtClean="0"/>
              <a:t> on May 4, 2002.</a:t>
            </a:r>
          </a:p>
          <a:p>
            <a:r>
              <a:rPr lang="en-US" dirty="0" err="1" smtClean="0">
                <a:hlinkClick r:id="rId17" tooltip="CloudSat"/>
              </a:rPr>
              <a:t>CloudSat</a:t>
            </a:r>
            <a:r>
              <a:rPr lang="en-US" dirty="0" smtClean="0"/>
              <a:t>, a cooperative effort between NASA and the </a:t>
            </a:r>
            <a:r>
              <a:rPr lang="en-US" dirty="0" smtClean="0">
                <a:hlinkClick r:id="rId18" tooltip="Canadian Space Agency"/>
              </a:rPr>
              <a:t>Canadian Space Agency</a:t>
            </a:r>
            <a:r>
              <a:rPr lang="en-US" dirty="0" smtClean="0"/>
              <a:t>, runs 2 </a:t>
            </a:r>
            <a:r>
              <a:rPr lang="en-US" dirty="0" smtClean="0">
                <a:hlinkClick r:id="rId9" tooltip="Minute"/>
              </a:rPr>
              <a:t>minutes</a:t>
            </a:r>
            <a:r>
              <a:rPr lang="en-US" dirty="0" smtClean="0"/>
              <a:t> and 30 </a:t>
            </a:r>
            <a:r>
              <a:rPr lang="en-US" dirty="0" smtClean="0">
                <a:hlinkClick r:id="rId19" tooltip="Second"/>
              </a:rPr>
              <a:t>seconds</a:t>
            </a:r>
            <a:r>
              <a:rPr lang="en-US" dirty="0" smtClean="0"/>
              <a:t> behind Aqua, launched with CALIPSO on April 28, 2006.</a:t>
            </a:r>
          </a:p>
          <a:p>
            <a:r>
              <a:rPr lang="en-US" dirty="0" smtClean="0">
                <a:hlinkClick r:id="rId20" tooltip="CALIPSO"/>
              </a:rPr>
              <a:t>CALIPSO</a:t>
            </a:r>
            <a:r>
              <a:rPr lang="en-US" dirty="0" smtClean="0"/>
              <a:t>, a joint effort of </a:t>
            </a:r>
            <a:r>
              <a:rPr lang="en-US" dirty="0" smtClean="0">
                <a:hlinkClick r:id="rId21" tooltip="CNES"/>
              </a:rPr>
              <a:t>CNES</a:t>
            </a:r>
            <a:r>
              <a:rPr lang="en-US" dirty="0" smtClean="0"/>
              <a:t> and NASA, follows </a:t>
            </a:r>
            <a:r>
              <a:rPr lang="en-US" dirty="0" err="1" smtClean="0"/>
              <a:t>CloudSat</a:t>
            </a:r>
            <a:r>
              <a:rPr lang="en-US" dirty="0" smtClean="0"/>
              <a:t> by no more than 15 seconds, launched on April 28, 2006.</a:t>
            </a:r>
          </a:p>
          <a:p>
            <a:r>
              <a:rPr lang="en-US" dirty="0" smtClean="0">
                <a:hlinkClick r:id="rId22" tooltip="Aura (satellite)"/>
              </a:rPr>
              <a:t>Aura</a:t>
            </a:r>
            <a:r>
              <a:rPr lang="en-US" dirty="0" smtClean="0"/>
              <a:t>, a multi-national satellite, lags Aqua by 15 minutes, crossing the equator 8 minutes behind due to different orbital track to allow for synergy with Aqua, launched for NASA on July 15, 2004.</a:t>
            </a:r>
          </a:p>
          <a:p>
            <a:r>
              <a:rPr lang="en-US" b="1" dirty="0" smtClean="0"/>
              <a:t>Past</a:t>
            </a:r>
          </a:p>
          <a:p>
            <a:r>
              <a:rPr lang="en-US" dirty="0" smtClean="0">
                <a:hlinkClick r:id="rId23" tooltip="PARASOL (satellite)"/>
              </a:rPr>
              <a:t>PARASOL</a:t>
            </a:r>
            <a:r>
              <a:rPr lang="en-US" dirty="0" smtClean="0"/>
              <a:t>, launched by CNES on December 18, 2004 and moved to another (lower) orbit on December 2, 2009.</a:t>
            </a:r>
            <a:r>
              <a:rPr lang="en-US" baseline="30000" dirty="0" smtClean="0">
                <a:hlinkClick r:id="rId7"/>
              </a:rPr>
              <a:t>[4]</a:t>
            </a:r>
            <a:endParaRPr lang="en-US" dirty="0" smtClean="0"/>
          </a:p>
          <a:p>
            <a:r>
              <a:rPr lang="en-US" b="1" dirty="0" smtClean="0"/>
              <a:t>Failed</a:t>
            </a:r>
          </a:p>
          <a:p>
            <a:r>
              <a:rPr lang="en-US" dirty="0" smtClean="0">
                <a:hlinkClick r:id="rId24" tooltip="Orbiting Carbon Observatory"/>
              </a:rPr>
              <a:t>OCO</a:t>
            </a:r>
            <a:r>
              <a:rPr lang="en-US" dirty="0" smtClean="0"/>
              <a:t>,</a:t>
            </a:r>
            <a:r>
              <a:rPr lang="en-US" baseline="30000" dirty="0" smtClean="0">
                <a:hlinkClick r:id="rId7"/>
              </a:rPr>
              <a:t>[5]</a:t>
            </a:r>
            <a:r>
              <a:rPr lang="en-US" dirty="0" smtClean="0"/>
              <a:t> destroyed by a launch vehicle failure on February 24, 2009,</a:t>
            </a:r>
            <a:r>
              <a:rPr lang="en-US" baseline="30000" dirty="0" smtClean="0">
                <a:hlinkClick r:id="rId7"/>
              </a:rPr>
              <a:t>[6]</a:t>
            </a:r>
            <a:r>
              <a:rPr lang="en-US" dirty="0" smtClean="0"/>
              <a:t> and was replaced by OCO-2.</a:t>
            </a:r>
          </a:p>
          <a:p>
            <a:r>
              <a:rPr lang="en-US" dirty="0" smtClean="0">
                <a:hlinkClick r:id="rId25" tooltip="Glory (satellite)"/>
              </a:rPr>
              <a:t>Glory</a:t>
            </a:r>
            <a:r>
              <a:rPr lang="en-US" dirty="0" smtClean="0"/>
              <a:t>,</a:t>
            </a:r>
            <a:r>
              <a:rPr lang="en-US" baseline="30000" dirty="0" smtClean="0">
                <a:hlinkClick r:id="rId7"/>
              </a:rPr>
              <a:t>[7]</a:t>
            </a:r>
            <a:r>
              <a:rPr lang="en-US" dirty="0" smtClean="0"/>
              <a:t> failed during launch on a Taurus XL rocket on March 4, 2011, and would have flown between CALIPSO and Aura.</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41DFD3C-E47E-4246-BD8E-03C861AF93EA}" type="slidenum">
              <a:rPr lang="en-US" smtClean="0"/>
              <a:pPr/>
              <a:t>5</a:t>
            </a:fld>
            <a:endParaRPr lang="en-US"/>
          </a:p>
        </p:txBody>
      </p:sp>
    </p:spTree>
    <p:extLst>
      <p:ext uri="{BB962C8B-B14F-4D97-AF65-F5344CB8AC3E}">
        <p14:creationId xmlns:p14="http://schemas.microsoft.com/office/powerpoint/2010/main" val="558993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AMSR SIPS has been working with standard AMSR-E data products since (?),  </a:t>
            </a:r>
          </a:p>
          <a:p>
            <a:r>
              <a:rPr lang="en-US" baseline="0" dirty="0" smtClean="0"/>
              <a:t>Increasing popularity of AMSR-E near real time data</a:t>
            </a:r>
          </a:p>
          <a:p>
            <a:r>
              <a:rPr lang="en-US" baseline="0" dirty="0" smtClean="0"/>
              <a:t>At the time the instrument failed we had 77 registered users (point to 80 line for comparison), second only to number of LANCE MODIS users</a:t>
            </a:r>
            <a:endParaRPr lang="en-US" dirty="0"/>
          </a:p>
        </p:txBody>
      </p:sp>
      <p:sp>
        <p:nvSpPr>
          <p:cNvPr id="4" name="Slide Number Placeholder 3"/>
          <p:cNvSpPr>
            <a:spLocks noGrp="1"/>
          </p:cNvSpPr>
          <p:nvPr>
            <p:ph type="sldNum" sz="quarter" idx="10"/>
          </p:nvPr>
        </p:nvSpPr>
        <p:spPr/>
        <p:txBody>
          <a:bodyPr/>
          <a:lstStyle/>
          <a:p>
            <a:fld id="{741DFD3C-E47E-4246-BD8E-03C861AF93EA}" type="slidenum">
              <a:rPr lang="en-US" smtClean="0"/>
              <a:pPr/>
              <a:t>6</a:t>
            </a:fld>
            <a:endParaRPr lang="en-US"/>
          </a:p>
        </p:txBody>
      </p:sp>
    </p:spTree>
    <p:extLst>
      <p:ext uri="{BB962C8B-B14F-4D97-AF65-F5344CB8AC3E}">
        <p14:creationId xmlns:p14="http://schemas.microsoft.com/office/powerpoint/2010/main" val="3332303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LANCE</a:t>
            </a:r>
            <a:r>
              <a:rPr lang="en-US" baseline="0" dirty="0" smtClean="0"/>
              <a:t> AMSR2 system architecture is adapted from our earlier LANCE AMSR-E work,  one of the major difference is the input data, before we used Level 0 NRT data from NOAA, now from JAXA (longer latency?)</a:t>
            </a:r>
          </a:p>
          <a:p>
            <a:endParaRPr lang="en-US" baseline="0" dirty="0" smtClean="0"/>
          </a:p>
          <a:p>
            <a:endParaRPr lang="en-US" dirty="0" smtClean="0"/>
          </a:p>
          <a:p>
            <a:r>
              <a:rPr lang="en-US" dirty="0" smtClean="0"/>
              <a:t>GIBS: Global Imagery Browse Services for</a:t>
            </a:r>
            <a:r>
              <a:rPr lang="en-US" baseline="0" dirty="0" smtClean="0"/>
              <a:t> any web applications, such as GIS, Google map, Google Earth, </a:t>
            </a:r>
            <a:r>
              <a:rPr lang="en-US" baseline="0" dirty="0" err="1" smtClean="0"/>
              <a:t>OpenLayers</a:t>
            </a:r>
            <a:r>
              <a:rPr lang="en-US" baseline="0" dirty="0" smtClean="0"/>
              <a:t> ( WMS or KML map layer)</a:t>
            </a:r>
          </a:p>
          <a:p>
            <a:endParaRPr lang="en-US" baseline="0" dirty="0" smtClean="0"/>
          </a:p>
          <a:p>
            <a:r>
              <a:rPr lang="en-US" baseline="0" dirty="0" smtClean="0"/>
              <a:t>SIPS: Science Investigator-led Processing Systems</a:t>
            </a:r>
          </a:p>
          <a:p>
            <a:r>
              <a:rPr lang="en-US" baseline="0" dirty="0" smtClean="0"/>
              <a:t>Two streams = complete redundancy (separate networks and separate buildings)</a:t>
            </a:r>
          </a:p>
          <a:p>
            <a:endParaRPr lang="en-US" baseline="0" dirty="0" smtClean="0"/>
          </a:p>
          <a:p>
            <a:r>
              <a:rPr lang="en-US" baseline="0" dirty="0" smtClean="0"/>
              <a:t>Worldview, a tool from NASA which allows user to interactively browse global satellite imagery within hours of it being acquired.  </a:t>
            </a:r>
          </a:p>
          <a:p>
            <a:endParaRPr lang="en-US" baseline="0" dirty="0" smtClean="0"/>
          </a:p>
          <a:p>
            <a:r>
              <a:rPr lang="en-US" baseline="0" dirty="0" smtClean="0"/>
              <a:t>ECHO -- EOS Clearing House</a:t>
            </a:r>
          </a:p>
          <a:p>
            <a:pPr marL="171441" indent="-171441">
              <a:buFont typeface="Arial" panose="020B0604020202020204" pitchFamily="34" charset="0"/>
              <a:buChar char="•"/>
            </a:pPr>
            <a:r>
              <a:rPr lang="en-US" baseline="0" dirty="0" smtClean="0"/>
              <a:t>A spatial and temporal metadata registry and order broker built by NASA’s ESDIS (Earth Science Data Information System), to enable the science community to more easily use and exchange NSAS’s data and services.  </a:t>
            </a:r>
          </a:p>
          <a:p>
            <a:pPr marL="171441" indent="-171441">
              <a:buFont typeface="Arial" panose="020B0604020202020204" pitchFamily="34" charset="0"/>
              <a:buChar char="•"/>
            </a:pPr>
            <a:r>
              <a:rPr lang="en-US" baseline="0" dirty="0" smtClean="0"/>
              <a:t>Objective: Enable broader use of NASA’s EOS data, allow users to more efficiently search and access data and services</a:t>
            </a:r>
          </a:p>
          <a:p>
            <a:endParaRPr lang="en-US" dirty="0" smtClean="0"/>
          </a:p>
          <a:p>
            <a:pPr marL="729057" lvl="1" indent="-280406">
              <a:buFont typeface="Arial" panose="020B0604020202020204" pitchFamily="34" charset="0"/>
              <a:buChar char="•"/>
            </a:pPr>
            <a:r>
              <a:rPr lang="en-US" b="1" dirty="0" smtClean="0">
                <a:solidFill>
                  <a:schemeClr val="tx1">
                    <a:lumMod val="85000"/>
                    <a:lumOff val="15000"/>
                  </a:schemeClr>
                </a:solidFill>
              </a:rPr>
              <a:t>GIBS</a:t>
            </a:r>
            <a:r>
              <a:rPr lang="en-US" dirty="0" smtClean="0">
                <a:solidFill>
                  <a:schemeClr val="tx1">
                    <a:lumMod val="85000"/>
                    <a:lumOff val="15000"/>
                  </a:schemeClr>
                </a:solidFill>
              </a:rPr>
              <a:t>– Global Imagery Browse Service, Integrate full resolution imagery  in your own GIS application or  mapping library by accessing  the GIBS’ Web Map Tile  Service (WMTS) and KML  generation services.  </a:t>
            </a:r>
            <a:r>
              <a:rPr lang="en-US" dirty="0" smtClean="0">
                <a:solidFill>
                  <a:schemeClr val="tx1">
                    <a:lumMod val="85000"/>
                    <a:lumOff val="15000"/>
                  </a:schemeClr>
                </a:solidFill>
                <a:hlinkClick r:id="rId3"/>
              </a:rPr>
              <a:t>https://earthdata.nasa.gov/gibs</a:t>
            </a:r>
            <a:r>
              <a:rPr lang="en-US" dirty="0" smtClean="0">
                <a:solidFill>
                  <a:schemeClr val="tx1">
                    <a:lumMod val="85000"/>
                    <a:lumOff val="15000"/>
                  </a:schemeClr>
                </a:solidFill>
              </a:rPr>
              <a:t> </a:t>
            </a:r>
            <a:endParaRPr lang="en-US" dirty="0" smtClean="0">
              <a:solidFill>
                <a:schemeClr val="tx1">
                  <a:lumMod val="65000"/>
                  <a:lumOff val="35000"/>
                </a:schemeClr>
              </a:solidFill>
            </a:endParaRPr>
          </a:p>
          <a:p>
            <a:pPr marL="729057" lvl="1" indent="-280406">
              <a:buFont typeface="Arial" panose="020B0604020202020204" pitchFamily="34" charset="0"/>
              <a:buChar char="•"/>
            </a:pPr>
            <a:r>
              <a:rPr lang="en-US" b="1" dirty="0" err="1" smtClean="0">
                <a:solidFill>
                  <a:schemeClr val="tx1">
                    <a:lumMod val="85000"/>
                    <a:lumOff val="15000"/>
                  </a:schemeClr>
                </a:solidFill>
              </a:rPr>
              <a:t>WorldView</a:t>
            </a:r>
            <a:r>
              <a:rPr lang="en-US" dirty="0" smtClean="0">
                <a:solidFill>
                  <a:schemeClr val="tx1">
                    <a:lumMod val="85000"/>
                    <a:lumOff val="15000"/>
                  </a:schemeClr>
                </a:solidFill>
              </a:rPr>
              <a:t> – interactively  browse and download full resolution imagery for 100 visualized parameters in geographic and polar projections, </a:t>
            </a:r>
            <a:r>
              <a:rPr lang="en-US" dirty="0" smtClean="0">
                <a:solidFill>
                  <a:schemeClr val="tx1">
                    <a:lumMod val="85000"/>
                    <a:lumOff val="15000"/>
                  </a:schemeClr>
                </a:solidFill>
                <a:hlinkClick r:id="rId4"/>
              </a:rPr>
              <a:t>https://earthdata.nasa.gov/worldview</a:t>
            </a:r>
            <a:r>
              <a:rPr lang="en-US" dirty="0" smtClean="0">
                <a:solidFill>
                  <a:schemeClr val="tx1">
                    <a:lumMod val="85000"/>
                    <a:lumOff val="15000"/>
                  </a:schemeClr>
                </a:solidFill>
              </a:rPr>
              <a:t>  (use GIBS data?)</a:t>
            </a:r>
          </a:p>
          <a:p>
            <a:endParaRPr lang="en-US" dirty="0"/>
          </a:p>
        </p:txBody>
      </p:sp>
      <p:sp>
        <p:nvSpPr>
          <p:cNvPr id="4" name="Slide Number Placeholder 3"/>
          <p:cNvSpPr>
            <a:spLocks noGrp="1"/>
          </p:cNvSpPr>
          <p:nvPr>
            <p:ph type="sldNum" sz="quarter" idx="10"/>
          </p:nvPr>
        </p:nvSpPr>
        <p:spPr/>
        <p:txBody>
          <a:bodyPr/>
          <a:lstStyle/>
          <a:p>
            <a:fld id="{741DFD3C-E47E-4246-BD8E-03C861AF93EA}" type="slidenum">
              <a:rPr lang="en-US" smtClean="0"/>
              <a:pPr/>
              <a:t>7</a:t>
            </a:fld>
            <a:endParaRPr lang="en-US"/>
          </a:p>
        </p:txBody>
      </p:sp>
    </p:spTree>
    <p:extLst>
      <p:ext uri="{BB962C8B-B14F-4D97-AF65-F5344CB8AC3E}">
        <p14:creationId xmlns:p14="http://schemas.microsoft.com/office/powerpoint/2010/main" val="1347466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smtClean="0">
                <a:solidFill>
                  <a:schemeClr val="tx1">
                    <a:lumMod val="85000"/>
                    <a:lumOff val="15000"/>
                  </a:schemeClr>
                </a:solidFill>
              </a:rPr>
              <a:t>Maybe note using preliminary</a:t>
            </a:r>
            <a:r>
              <a:rPr lang="en-US" b="1" baseline="0" dirty="0" smtClean="0">
                <a:solidFill>
                  <a:schemeClr val="tx1">
                    <a:lumMod val="85000"/>
                    <a:lumOff val="15000"/>
                  </a:schemeClr>
                </a:solidFill>
              </a:rPr>
              <a:t> AMSR2 algorithm, or modified AMSR-E algorithm</a:t>
            </a:r>
            <a:endParaRPr lang="en-US" b="1" dirty="0">
              <a:solidFill>
                <a:schemeClr val="tx1">
                  <a:lumMod val="85000"/>
                  <a:lumOff val="15000"/>
                </a:schemeClr>
              </a:solidFill>
            </a:endParaRPr>
          </a:p>
          <a:p>
            <a:pPr algn="l"/>
            <a:endParaRPr lang="en-US" b="1" dirty="0">
              <a:solidFill>
                <a:schemeClr val="tx1">
                  <a:lumMod val="85000"/>
                  <a:lumOff val="15000"/>
                </a:schemeClr>
              </a:solidFill>
            </a:endParaRPr>
          </a:p>
          <a:p>
            <a:pPr algn="l"/>
            <a:endParaRPr lang="en-US" b="1" dirty="0">
              <a:solidFill>
                <a:schemeClr val="tx1">
                  <a:lumMod val="85000"/>
                  <a:lumOff val="15000"/>
                </a:schemeClr>
              </a:solidFill>
            </a:endParaRPr>
          </a:p>
          <a:p>
            <a:pPr algn="l"/>
            <a:r>
              <a:rPr lang="en-US" b="1" dirty="0" smtClean="0">
                <a:solidFill>
                  <a:schemeClr val="tx1">
                    <a:lumMod val="85000"/>
                    <a:lumOff val="15000"/>
                  </a:schemeClr>
                </a:solidFill>
              </a:rPr>
              <a:t>L1R </a:t>
            </a:r>
            <a:r>
              <a:rPr lang="en-US" b="1" dirty="0">
                <a:solidFill>
                  <a:schemeClr val="tx1">
                    <a:lumMod val="85000"/>
                    <a:lumOff val="15000"/>
                  </a:schemeClr>
                </a:solidFill>
              </a:rPr>
              <a:t>(Input data)</a:t>
            </a:r>
          </a:p>
          <a:p>
            <a:pPr algn="l"/>
            <a:r>
              <a:rPr lang="en-US" b="1" dirty="0">
                <a:solidFill>
                  <a:schemeClr val="tx1">
                    <a:lumMod val="85000"/>
                    <a:lumOff val="15000"/>
                  </a:schemeClr>
                </a:solidFill>
              </a:rPr>
              <a:t>Latency: 90~120min</a:t>
            </a:r>
          </a:p>
          <a:p>
            <a:pPr algn="l"/>
            <a:endParaRPr lang="en-US" b="1" dirty="0">
              <a:solidFill>
                <a:schemeClr val="tx1">
                  <a:lumMod val="85000"/>
                  <a:lumOff val="15000"/>
                </a:schemeClr>
              </a:solidFill>
            </a:endParaRPr>
          </a:p>
          <a:p>
            <a:pPr algn="l"/>
            <a:r>
              <a:rPr lang="en-US" dirty="0">
                <a:solidFill>
                  <a:schemeClr val="tx1">
                    <a:lumMod val="85000"/>
                    <a:lumOff val="15000"/>
                  </a:schemeClr>
                </a:solidFill>
              </a:rPr>
              <a:t>Re-sampling </a:t>
            </a:r>
            <a:r>
              <a:rPr lang="en-US" b="1" dirty="0">
                <a:solidFill>
                  <a:schemeClr val="tx1">
                    <a:lumMod val="85000"/>
                    <a:lumOff val="15000"/>
                  </a:schemeClr>
                </a:solidFill>
              </a:rPr>
              <a:t>brightness temperatures</a:t>
            </a:r>
            <a:r>
              <a:rPr lang="en-US" dirty="0">
                <a:solidFill>
                  <a:schemeClr val="tx1">
                    <a:lumMod val="85000"/>
                    <a:lumOff val="15000"/>
                  </a:schemeClr>
                </a:solidFill>
              </a:rPr>
              <a:t> of 6, 10, 23, 36 GHz resolution, and original 89 GHz </a:t>
            </a:r>
            <a:endParaRPr lang="en-US" sz="1100" dirty="0">
              <a:solidFill>
                <a:schemeClr val="tx1">
                  <a:lumMod val="85000"/>
                  <a:lumOff val="15000"/>
                </a:schemeClr>
              </a:solidFill>
            </a:endParaRPr>
          </a:p>
          <a:p>
            <a:r>
              <a:rPr lang="en-US" sz="1100" b="1" dirty="0">
                <a:solidFill>
                  <a:schemeClr val="tx1">
                    <a:lumMod val="85000"/>
                    <a:lumOff val="15000"/>
                  </a:schemeClr>
                </a:solidFill>
              </a:rPr>
              <a:t>1/2 orbit </a:t>
            </a:r>
            <a:r>
              <a:rPr lang="en-US" sz="1100" dirty="0">
                <a:solidFill>
                  <a:schemeClr val="tx1">
                    <a:lumMod val="85000"/>
                    <a:lumOff val="15000"/>
                  </a:schemeClr>
                </a:solidFill>
              </a:rPr>
              <a:t>between the North Pole and the South Pole, ~29 granules daily</a:t>
            </a:r>
          </a:p>
          <a:p>
            <a:pPr algn="l"/>
            <a:endParaRPr lang="en-US" dirty="0" smtClean="0">
              <a:solidFill>
                <a:schemeClr val="tx1">
                  <a:lumMod val="85000"/>
                  <a:lumOff val="15000"/>
                </a:schemeClr>
              </a:solidFill>
            </a:endParaRPr>
          </a:p>
          <a:p>
            <a:pPr algn="l"/>
            <a:endParaRPr lang="en-US" dirty="0" smtClean="0">
              <a:solidFill>
                <a:schemeClr val="tx1">
                  <a:lumMod val="85000"/>
                  <a:lumOff val="15000"/>
                </a:schemeClr>
              </a:solidFill>
            </a:endParaRPr>
          </a:p>
          <a:p>
            <a:r>
              <a:rPr lang="en-US" dirty="0" smtClean="0">
                <a:solidFill>
                  <a:schemeClr val="tx1">
                    <a:lumMod val="85000"/>
                    <a:lumOff val="15000"/>
                  </a:schemeClr>
                </a:solidFill>
              </a:rPr>
              <a:t>Data granules</a:t>
            </a:r>
          </a:p>
          <a:p>
            <a:pPr marL="285734" indent="-285734">
              <a:buFont typeface="Arial" panose="020B0604020202020204" pitchFamily="34" charset="0"/>
              <a:buChar char="•"/>
            </a:pPr>
            <a:r>
              <a:rPr lang="en-US" b="1" dirty="0" smtClean="0">
                <a:solidFill>
                  <a:schemeClr val="tx1">
                    <a:lumMod val="85000"/>
                    <a:lumOff val="15000"/>
                  </a:schemeClr>
                </a:solidFill>
              </a:rPr>
              <a:t>Half orbit </a:t>
            </a:r>
            <a:r>
              <a:rPr lang="en-US" dirty="0" smtClean="0">
                <a:solidFill>
                  <a:schemeClr val="tx1">
                    <a:lumMod val="85000"/>
                    <a:lumOff val="15000"/>
                  </a:schemeClr>
                </a:solidFill>
              </a:rPr>
              <a:t>between the North Pole and the South Pole</a:t>
            </a:r>
          </a:p>
          <a:p>
            <a:pPr marL="742909" lvl="1" indent="-285734">
              <a:buFont typeface="Arial" panose="020B0604020202020204" pitchFamily="34" charset="0"/>
              <a:buChar char="•"/>
            </a:pPr>
            <a:r>
              <a:rPr lang="en-US" b="1" dirty="0" smtClean="0">
                <a:solidFill>
                  <a:schemeClr val="tx1">
                    <a:lumMod val="85000"/>
                    <a:lumOff val="15000"/>
                  </a:schemeClr>
                </a:solidFill>
              </a:rPr>
              <a:t>Ascending</a:t>
            </a:r>
            <a:r>
              <a:rPr lang="en-US" dirty="0" smtClean="0">
                <a:solidFill>
                  <a:schemeClr val="tx1">
                    <a:lumMod val="85000"/>
                    <a:lumOff val="15000"/>
                  </a:schemeClr>
                </a:solidFill>
              </a:rPr>
              <a:t>: daytime observation</a:t>
            </a:r>
          </a:p>
          <a:p>
            <a:pPr marL="742909" lvl="1" indent="-285734">
              <a:buFont typeface="Arial" panose="020B0604020202020204" pitchFamily="34" charset="0"/>
              <a:buChar char="•"/>
            </a:pPr>
            <a:r>
              <a:rPr lang="en-US" b="1" dirty="0" smtClean="0">
                <a:solidFill>
                  <a:schemeClr val="tx1">
                    <a:lumMod val="85000"/>
                    <a:lumOff val="15000"/>
                  </a:schemeClr>
                </a:solidFill>
              </a:rPr>
              <a:t>Descending</a:t>
            </a:r>
            <a:r>
              <a:rPr lang="en-US" dirty="0" smtClean="0">
                <a:solidFill>
                  <a:schemeClr val="tx1">
                    <a:lumMod val="85000"/>
                    <a:lumOff val="15000"/>
                  </a:schemeClr>
                </a:solidFill>
              </a:rPr>
              <a:t>: nighttime observation</a:t>
            </a:r>
          </a:p>
          <a:p>
            <a:pPr marL="285734" indent="-285734">
              <a:buFont typeface="Arial" panose="020B0604020202020204" pitchFamily="34" charset="0"/>
              <a:buChar char="•"/>
            </a:pPr>
            <a:r>
              <a:rPr lang="en-US" dirty="0" smtClean="0">
                <a:solidFill>
                  <a:schemeClr val="tx1">
                    <a:lumMod val="85000"/>
                    <a:lumOff val="15000"/>
                  </a:schemeClr>
                </a:solidFill>
              </a:rPr>
              <a:t>Roughly 29 granules,  ~1.5 GB daily</a:t>
            </a:r>
          </a:p>
          <a:p>
            <a:endParaRPr lang="en-US" dirty="0"/>
          </a:p>
        </p:txBody>
      </p:sp>
      <p:sp>
        <p:nvSpPr>
          <p:cNvPr id="4" name="Slide Number Placeholder 3"/>
          <p:cNvSpPr>
            <a:spLocks noGrp="1"/>
          </p:cNvSpPr>
          <p:nvPr>
            <p:ph type="sldNum" sz="quarter" idx="10"/>
          </p:nvPr>
        </p:nvSpPr>
        <p:spPr/>
        <p:txBody>
          <a:bodyPr/>
          <a:lstStyle/>
          <a:p>
            <a:fld id="{741DFD3C-E47E-4246-BD8E-03C861AF93EA}" type="slidenum">
              <a:rPr lang="en-US" smtClean="0"/>
              <a:pPr/>
              <a:t>8</a:t>
            </a:fld>
            <a:endParaRPr lang="en-US"/>
          </a:p>
        </p:txBody>
      </p:sp>
    </p:spTree>
    <p:extLst>
      <p:ext uri="{BB962C8B-B14F-4D97-AF65-F5344CB8AC3E}">
        <p14:creationId xmlns:p14="http://schemas.microsoft.com/office/powerpoint/2010/main" val="1819015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Calibri" pitchFamily="34" charset="0"/>
                <a:ea typeface="ＭＳ Ｐゴシック" pitchFamily="34" charset="-128"/>
              </a:rPr>
              <a:t>AMSR-E provides global coverage of the Earth’s surface and atmosphere from its near-polar orbit aboard the Aqua satellite.  </a:t>
            </a:r>
            <a:r>
              <a:rPr lang="en-US" altLang="en-US" smtClean="0">
                <a:latin typeface="Arial" pitchFamily="34" charset="0"/>
                <a:ea typeface="ＭＳ Ｐゴシック" pitchFamily="34" charset="-128"/>
              </a:rPr>
              <a:t>This table lists the datasets and </a:t>
            </a:r>
            <a:r>
              <a:rPr lang="en-US" altLang="en-US" smtClean="0">
                <a:latin typeface="Calibri" pitchFamily="34" charset="0"/>
                <a:ea typeface="ＭＳ Ｐゴシック" pitchFamily="34" charset="-128"/>
              </a:rPr>
              <a:t>environmental parameters that can be measured by AMSR-E include precipitation, oceanic water vapor, cloud water, near-surface ocean wind speed, sea surface temperature, soil moisture, snow cover, and sea ice.  </a:t>
            </a:r>
          </a:p>
          <a:p>
            <a:endParaRPr lang="en-US" altLang="en-US" smtClean="0">
              <a:latin typeface="Calibri" pitchFamily="34" charset="0"/>
              <a:ea typeface="ＭＳ Ｐゴシック" pitchFamily="34" charset="-128"/>
            </a:endParaRPr>
          </a:p>
          <a:p>
            <a:r>
              <a:rPr lang="en-US" altLang="en-US" smtClean="0">
                <a:latin typeface="Calibri" pitchFamily="34" charset="0"/>
                <a:ea typeface="ＭＳ Ｐゴシック" pitchFamily="34" charset="-128"/>
              </a:rPr>
              <a:t>The AMSR-E data products are provided in both a Level-2, pixel-by-pixel, orbital swath projection and in a Level-3, global space and time averaged (i.e., daily composite) earth-oriented coordinate grid. </a:t>
            </a:r>
            <a:endParaRPr lang="en-US" altLang="en-US" smtClean="0">
              <a:latin typeface="Arial" pitchFamily="34" charset="0"/>
              <a:ea typeface="ＭＳ Ｐゴシック" pitchFamily="34" charset="-128"/>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37222402" indent="-36773751">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4865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897301"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45951"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794601"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77AB8624-1C47-4560-A184-1081F1681C37}" type="slidenum">
              <a:rPr lang="en-US" altLang="en-US" sz="1200"/>
              <a:pPr/>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gif"/><Relationship Id="rId8" Type="http://schemas.openxmlformats.org/officeDocument/2006/relationships/image" Target="../media/image9.png"/><Relationship Id="rId9" Type="http://schemas.openxmlformats.org/officeDocument/2006/relationships/image" Target="../media/image10.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6248400" cy="990599"/>
          </a:xfrm>
        </p:spPr>
        <p:txBody>
          <a:bodyPr anchor="b">
            <a:noAutofit/>
          </a:bodyPr>
          <a:lstStyle>
            <a:lvl1pPr>
              <a:lnSpc>
                <a:spcPts val="4800"/>
              </a:lnSpc>
              <a:defRPr sz="5400" cap="all" baseline="0">
                <a:solidFill>
                  <a:schemeClr val="accent2">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286000"/>
            <a:ext cx="6096000" cy="457200"/>
          </a:xfrm>
        </p:spPr>
        <p:txBody>
          <a:bodyPr>
            <a:noAutofit/>
          </a:bodyPr>
          <a:lstStyle>
            <a:lvl1pPr marL="0" indent="0" algn="l">
              <a:buNone/>
              <a:defRPr sz="2800" b="1">
                <a:solidFill>
                  <a:schemeClr val="accent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00" y="5524500"/>
            <a:ext cx="1257300" cy="1257300"/>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00" y="38100"/>
            <a:ext cx="1257300" cy="1257300"/>
          </a:xfrm>
          <a:prstGeom prst="rect">
            <a:avLst/>
          </a:prstGeom>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20000" y="1409700"/>
            <a:ext cx="1257300" cy="1257300"/>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620000" y="2705100"/>
            <a:ext cx="1257300" cy="1257300"/>
          </a:xfrm>
          <a:prstGeom prst="rect">
            <a:avLst/>
          </a:prstGeom>
        </p:spPr>
      </p:pic>
      <p:pic>
        <p:nvPicPr>
          <p:cNvPr id="19" name="Picture 1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20000" y="4076700"/>
            <a:ext cx="1257300" cy="1257300"/>
          </a:xfrm>
          <a:prstGeom prst="rect">
            <a:avLst/>
          </a:prstGeom>
        </p:spPr>
      </p:pic>
      <p:pic>
        <p:nvPicPr>
          <p:cNvPr id="20" name="Picture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2000" y="5795870"/>
            <a:ext cx="914400" cy="755707"/>
          </a:xfrm>
          <a:prstGeom prst="rect">
            <a:avLst/>
          </a:prstGeom>
        </p:spPr>
      </p:pic>
      <p:pic>
        <p:nvPicPr>
          <p:cNvPr id="21" name="Picture 2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07483" y="5854182"/>
            <a:ext cx="1825295" cy="693891"/>
          </a:xfrm>
          <a:prstGeom prst="rect">
            <a:avLst/>
          </a:prstGeom>
        </p:spPr>
      </p:pic>
      <p:sp>
        <p:nvSpPr>
          <p:cNvPr id="24" name="Subtitle 2"/>
          <p:cNvSpPr txBox="1">
            <a:spLocks/>
          </p:cNvSpPr>
          <p:nvPr userDrawn="1"/>
        </p:nvSpPr>
        <p:spPr>
          <a:xfrm>
            <a:off x="685800" y="4724400"/>
            <a:ext cx="6400800" cy="6858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2400" b="1" kern="1200">
                <a:solidFill>
                  <a:schemeClr val="accent2">
                    <a:lumMod val="50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lnSpc>
                <a:spcPts val="2000"/>
              </a:lnSpc>
              <a:spcBef>
                <a:spcPts val="0"/>
              </a:spcBef>
            </a:pPr>
            <a:r>
              <a:rPr lang="en-US" sz="1800" b="0" dirty="0" smtClean="0">
                <a:solidFill>
                  <a:schemeClr val="tx1">
                    <a:lumMod val="85000"/>
                    <a:lumOff val="15000"/>
                  </a:schemeClr>
                </a:solidFill>
                <a:latin typeface="+mn-lt"/>
              </a:rPr>
              <a:t>Presented at the GHRC User Working Group Meeting</a:t>
            </a:r>
          </a:p>
          <a:p>
            <a:pPr algn="l">
              <a:lnSpc>
                <a:spcPts val="2000"/>
              </a:lnSpc>
              <a:spcBef>
                <a:spcPts val="0"/>
              </a:spcBef>
            </a:pPr>
            <a:r>
              <a:rPr lang="en-US" sz="1800" b="0" dirty="0" smtClean="0">
                <a:solidFill>
                  <a:schemeClr val="tx1">
                    <a:lumMod val="85000"/>
                    <a:lumOff val="15000"/>
                  </a:schemeClr>
                </a:solidFill>
                <a:latin typeface="+mn-lt"/>
              </a:rPr>
              <a:t>September 25-26, 2014</a:t>
            </a:r>
            <a:endParaRPr lang="en-US" sz="1800" b="0" dirty="0">
              <a:solidFill>
                <a:schemeClr val="tx1">
                  <a:lumMod val="85000"/>
                  <a:lumOff val="15000"/>
                </a:schemeClr>
              </a:solidFill>
              <a:latin typeface="+mn-lt"/>
            </a:endParaRPr>
          </a:p>
        </p:txBody>
      </p:sp>
      <p:sp>
        <p:nvSpPr>
          <p:cNvPr id="6" name="Content Placeholder 5"/>
          <p:cNvSpPr>
            <a:spLocks noGrp="1"/>
          </p:cNvSpPr>
          <p:nvPr>
            <p:ph sz="quarter" idx="10" hasCustomPrompt="1"/>
          </p:nvPr>
        </p:nvSpPr>
        <p:spPr>
          <a:xfrm>
            <a:off x="685800" y="2743200"/>
            <a:ext cx="6096000" cy="457200"/>
          </a:xfrm>
        </p:spPr>
        <p:txBody>
          <a:bodyPr>
            <a:normAutofit/>
          </a:bodyPr>
          <a:lstStyle>
            <a:lvl1pPr marL="0" indent="0">
              <a:buNone/>
              <a:defRPr sz="2800">
                <a:latin typeface="+mn-lt"/>
              </a:defRPr>
            </a:lvl1pPr>
          </a:lstStyle>
          <a:p>
            <a:pPr lvl="0"/>
            <a:r>
              <a:rPr lang="en-US" dirty="0" smtClean="0"/>
              <a:t>Name</a:t>
            </a:r>
          </a:p>
        </p:txBody>
      </p:sp>
      <p:sp>
        <p:nvSpPr>
          <p:cNvPr id="26" name="Content Placeholder 25"/>
          <p:cNvSpPr>
            <a:spLocks noGrp="1"/>
          </p:cNvSpPr>
          <p:nvPr>
            <p:ph sz="quarter" idx="11" hasCustomPrompt="1"/>
          </p:nvPr>
        </p:nvSpPr>
        <p:spPr>
          <a:xfrm>
            <a:off x="685800" y="3200400"/>
            <a:ext cx="6096000" cy="1219200"/>
          </a:xfrm>
        </p:spPr>
        <p:txBody>
          <a:bodyPr>
            <a:normAutofit/>
          </a:bodyPr>
          <a:lstStyle>
            <a:lvl1pPr marL="0" indent="0">
              <a:buNone/>
              <a:defRPr sz="2000" baseline="0">
                <a:latin typeface="+mn-lt"/>
              </a:defRPr>
            </a:lvl1pPr>
          </a:lstStyle>
          <a:p>
            <a:pPr lvl="0"/>
            <a:r>
              <a:rPr lang="en-US" dirty="0" smtClean="0"/>
              <a:t>Title &amp; email (separate lines)</a:t>
            </a:r>
          </a:p>
        </p:txBody>
      </p:sp>
      <p:pic>
        <p:nvPicPr>
          <p:cNvPr id="29" name="Picture 2"/>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4343400" y="5537824"/>
            <a:ext cx="1295400" cy="1091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224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4400">
                <a:solidFill>
                  <a:schemeClr val="accent2">
                    <a:lumMod val="75000"/>
                  </a:schemeClr>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363347" y="6356350"/>
            <a:ext cx="2085975" cy="365125"/>
          </a:xfrm>
          <a:prstGeom prst="rect">
            <a:avLst/>
          </a:prstGeom>
        </p:spPr>
        <p:txBody>
          <a:bodyPr/>
          <a:lstStyle/>
          <a:p>
            <a:r>
              <a:rPr lang="en-US" smtClean="0">
                <a:solidFill>
                  <a:prstClr val="black">
                    <a:lumMod val="65000"/>
                    <a:lumOff val="35000"/>
                  </a:prstClr>
                </a:solidFill>
              </a:rPr>
              <a:t>9/25/14 – 9/26/14</a:t>
            </a:r>
            <a:endParaRPr lang="en-US" dirty="0">
              <a:solidFill>
                <a:prstClr val="black">
                  <a:lumMod val="65000"/>
                  <a:lumOff val="35000"/>
                </a:prstClr>
              </a:solidFill>
            </a:endParaRPr>
          </a:p>
        </p:txBody>
      </p:sp>
      <p:sp>
        <p:nvSpPr>
          <p:cNvPr id="8" name="Slide Number Placeholder 7"/>
          <p:cNvSpPr>
            <a:spLocks noGrp="1"/>
          </p:cNvSpPr>
          <p:nvPr>
            <p:ph type="sldNum" sz="quarter" idx="11"/>
          </p:nvPr>
        </p:nvSpPr>
        <p:spPr>
          <a:xfrm>
            <a:off x="8543278" y="6356350"/>
            <a:ext cx="561975" cy="365125"/>
          </a:xfrm>
          <a:prstGeom prst="rect">
            <a:avLst/>
          </a:prstGeom>
        </p:spPr>
        <p:txBody>
          <a:bodyPr/>
          <a:lstStyle/>
          <a:p>
            <a:fld id="{623E5A23-14A5-704E-AD46-6981D7C1CB3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a:xfrm>
            <a:off x="1114425" y="6356350"/>
            <a:ext cx="2847975" cy="365125"/>
          </a:xfrm>
          <a:prstGeom prst="rect">
            <a:avLst/>
          </a:prstGeom>
        </p:spPr>
        <p:txBody>
          <a:bodyPr/>
          <a:lstStyle>
            <a:lvl1pPr>
              <a:defRPr/>
            </a:lvl1pPr>
          </a:lstStyle>
          <a:p>
            <a:r>
              <a:rPr lang="en-US" dirty="0" smtClean="0">
                <a:solidFill>
                  <a:prstClr val="black">
                    <a:lumMod val="65000"/>
                    <a:lumOff val="35000"/>
                  </a:prstClr>
                </a:solidFill>
              </a:rPr>
              <a:t>User Working Group Meeting</a:t>
            </a:r>
            <a:endParaRPr lang="en-US" dirty="0">
              <a:solidFill>
                <a:prstClr val="black">
                  <a:lumMod val="65000"/>
                  <a:lumOff val="3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6400800"/>
            <a:ext cx="1004153" cy="381000"/>
          </a:xfrm>
          <a:prstGeom prst="rect">
            <a:avLst/>
          </a:prstGeom>
        </p:spPr>
      </p:pic>
    </p:spTree>
    <p:extLst>
      <p:ext uri="{BB962C8B-B14F-4D97-AF65-F5344CB8AC3E}">
        <p14:creationId xmlns:p14="http://schemas.microsoft.com/office/powerpoint/2010/main" val="3243142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solidFill>
                  <a:schemeClr val="accent2">
                    <a:lumMod val="75000"/>
                  </a:schemeClr>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363347" y="6356350"/>
            <a:ext cx="2085975" cy="365125"/>
          </a:xfrm>
          <a:prstGeom prst="rect">
            <a:avLst/>
          </a:prstGeom>
        </p:spPr>
        <p:txBody>
          <a:bodyPr/>
          <a:lstStyle/>
          <a:p>
            <a:r>
              <a:rPr lang="en-US" smtClean="0">
                <a:solidFill>
                  <a:prstClr val="black">
                    <a:lumMod val="65000"/>
                    <a:lumOff val="35000"/>
                  </a:prstClr>
                </a:solidFill>
              </a:rPr>
              <a:t>9/25/14 – 9/26/14</a:t>
            </a:r>
            <a:endParaRPr lang="en-US" dirty="0">
              <a:solidFill>
                <a:prstClr val="black">
                  <a:lumMod val="65000"/>
                  <a:lumOff val="35000"/>
                </a:prstClr>
              </a:solidFill>
            </a:endParaRPr>
          </a:p>
        </p:txBody>
      </p:sp>
      <p:sp>
        <p:nvSpPr>
          <p:cNvPr id="8" name="Slide Number Placeholder 7"/>
          <p:cNvSpPr>
            <a:spLocks noGrp="1"/>
          </p:cNvSpPr>
          <p:nvPr>
            <p:ph type="sldNum" sz="quarter" idx="11"/>
          </p:nvPr>
        </p:nvSpPr>
        <p:spPr>
          <a:xfrm>
            <a:off x="8543278" y="6356350"/>
            <a:ext cx="561975" cy="365125"/>
          </a:xfrm>
          <a:prstGeom prst="rect">
            <a:avLst/>
          </a:prstGeom>
        </p:spPr>
        <p:txBody>
          <a:bodyPr/>
          <a:lstStyle/>
          <a:p>
            <a:fld id="{623E5A23-14A5-704E-AD46-6981D7C1CB3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a:xfrm>
            <a:off x="1114425" y="6356350"/>
            <a:ext cx="2847975" cy="365125"/>
          </a:xfrm>
          <a:prstGeom prst="rect">
            <a:avLst/>
          </a:prstGeom>
        </p:spPr>
        <p:txBody>
          <a:bodyPr/>
          <a:lstStyle>
            <a:lvl1pPr>
              <a:defRPr/>
            </a:lvl1pPr>
          </a:lstStyle>
          <a:p>
            <a:r>
              <a:rPr lang="en-US" dirty="0" smtClean="0">
                <a:solidFill>
                  <a:prstClr val="black">
                    <a:lumMod val="65000"/>
                    <a:lumOff val="35000"/>
                  </a:prstClr>
                </a:solidFill>
              </a:rPr>
              <a:t>User Working Group Meeting</a:t>
            </a:r>
            <a:endParaRPr lang="en-US" dirty="0">
              <a:solidFill>
                <a:prstClr val="black">
                  <a:lumMod val="65000"/>
                  <a:lumOff val="3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6400800"/>
            <a:ext cx="1004153" cy="381000"/>
          </a:xfrm>
          <a:prstGeom prst="rect">
            <a:avLst/>
          </a:prstGeom>
        </p:spPr>
      </p:pic>
    </p:spTree>
    <p:extLst>
      <p:ext uri="{BB962C8B-B14F-4D97-AF65-F5344CB8AC3E}">
        <p14:creationId xmlns:p14="http://schemas.microsoft.com/office/powerpoint/2010/main" val="1773203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r>
              <a:rPr lang="en-US" smtClean="0">
                <a:solidFill>
                  <a:prstClr val="black">
                    <a:lumMod val="65000"/>
                    <a:lumOff val="35000"/>
                  </a:prstClr>
                </a:solidFill>
              </a:rPr>
              <a:t>9/25/14 – 9/26/14</a:t>
            </a:r>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623E5A23-14A5-704E-AD46-6981D7C1CB3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r>
              <a:rPr lang="en-US" smtClean="0">
                <a:solidFill>
                  <a:prstClr val="black">
                    <a:lumMod val="65000"/>
                    <a:lumOff val="35000"/>
                  </a:prstClr>
                </a:solidFill>
              </a:rPr>
              <a:t>User Working Group Meeting</a:t>
            </a:r>
            <a:endParaRPr lang="en-US">
              <a:solidFill>
                <a:prstClr val="black">
                  <a:lumMod val="65000"/>
                  <a:lumOff val="35000"/>
                </a:prstClr>
              </a:solidFill>
            </a:endParaRPr>
          </a:p>
        </p:txBody>
      </p:sp>
    </p:spTree>
    <p:extLst>
      <p:ext uri="{BB962C8B-B14F-4D97-AF65-F5344CB8AC3E}">
        <p14:creationId xmlns:p14="http://schemas.microsoft.com/office/powerpoint/2010/main" val="3549224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4400">
                <a:solidFill>
                  <a:schemeClr val="accent2">
                    <a:lumMod val="7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2000"/>
            </a:lvl3pPr>
            <a:lvl4pPr>
              <a:defRPr sz="2000"/>
            </a:lvl4pPr>
            <a:lvl5pPr>
              <a:defRPr sz="2000"/>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a:xfrm>
            <a:off x="6363347" y="6356350"/>
            <a:ext cx="2085975" cy="365125"/>
          </a:xfrm>
          <a:prstGeom prst="rect">
            <a:avLst/>
          </a:prstGeom>
        </p:spPr>
        <p:txBody>
          <a:bodyPr/>
          <a:lstStyle>
            <a:lvl1pPr>
              <a:defRPr>
                <a:solidFill>
                  <a:schemeClr val="tx1"/>
                </a:solidFill>
              </a:defRPr>
            </a:lvl1pPr>
          </a:lstStyle>
          <a:p>
            <a:r>
              <a:rPr lang="en-US" smtClean="0"/>
              <a:t>9/25/14 – 9/26/14</a:t>
            </a:r>
            <a:endParaRPr lang="en-US" dirty="0"/>
          </a:p>
        </p:txBody>
      </p:sp>
      <p:sp>
        <p:nvSpPr>
          <p:cNvPr id="8" name="Slide Number Placeholder 7"/>
          <p:cNvSpPr>
            <a:spLocks noGrp="1"/>
          </p:cNvSpPr>
          <p:nvPr>
            <p:ph type="sldNum" sz="quarter" idx="11"/>
          </p:nvPr>
        </p:nvSpPr>
        <p:spPr>
          <a:xfrm>
            <a:off x="8543278" y="6356350"/>
            <a:ext cx="561975" cy="365125"/>
          </a:xfrm>
          <a:prstGeom prst="rect">
            <a:avLst/>
          </a:prstGeom>
        </p:spPr>
        <p:txBody>
          <a:bodyPr/>
          <a:lstStyle>
            <a:lvl1pPr>
              <a:defRPr>
                <a:solidFill>
                  <a:schemeClr val="tx1"/>
                </a:solidFill>
              </a:defRPr>
            </a:lvl1pPr>
          </a:lstStyle>
          <a:p>
            <a:fld id="{623E5A23-14A5-704E-AD46-6981D7C1CB39}" type="slidenum">
              <a:rPr lang="en-US" smtClean="0"/>
              <a:pPr/>
              <a:t>‹#›</a:t>
            </a:fld>
            <a:endParaRPr lang="en-US" dirty="0"/>
          </a:p>
        </p:txBody>
      </p:sp>
      <p:sp>
        <p:nvSpPr>
          <p:cNvPr id="9" name="Footer Placeholder 8"/>
          <p:cNvSpPr>
            <a:spLocks noGrp="1"/>
          </p:cNvSpPr>
          <p:nvPr>
            <p:ph type="ftr" sz="quarter" idx="12"/>
          </p:nvPr>
        </p:nvSpPr>
        <p:spPr>
          <a:xfrm>
            <a:off x="1114425" y="6356350"/>
            <a:ext cx="2847975" cy="365125"/>
          </a:xfrm>
          <a:prstGeom prst="rect">
            <a:avLst/>
          </a:prstGeom>
        </p:spPr>
        <p:txBody>
          <a:bodyPr/>
          <a:lstStyle>
            <a:lvl1pPr>
              <a:defRPr>
                <a:solidFill>
                  <a:schemeClr val="tx1"/>
                </a:solidFill>
              </a:defRPr>
            </a:lvl1pPr>
          </a:lstStyle>
          <a:p>
            <a:r>
              <a:rPr lang="en-US" dirty="0" smtClean="0"/>
              <a:t>User Working Group Meeting</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6400800"/>
            <a:ext cx="1004153" cy="381000"/>
          </a:xfrm>
          <a:prstGeom prst="rect">
            <a:avLst/>
          </a:prstGeom>
        </p:spPr>
      </p:pic>
    </p:spTree>
    <p:extLst>
      <p:ext uri="{BB962C8B-B14F-4D97-AF65-F5344CB8AC3E}">
        <p14:creationId xmlns:p14="http://schemas.microsoft.com/office/powerpoint/2010/main" val="2983247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l" defTabSz="914400" rtl="0" eaLnBrk="1" latinLnBrk="0" hangingPunct="1">
              <a:lnSpc>
                <a:spcPct val="100000"/>
              </a:lnSpc>
              <a:spcBef>
                <a:spcPct val="0"/>
              </a:spcBef>
              <a:buNone/>
              <a:defRPr lang="en-US" sz="4800" kern="1200" dirty="0" smtClean="0">
                <a:solidFill>
                  <a:schemeClr val="accent2">
                    <a:lumMod val="75000"/>
                  </a:schemeClr>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normAutofit/>
          </a:bodyPr>
          <a:lstStyle>
            <a:lvl1pPr marL="0" indent="0" algn="ctr">
              <a:buNone/>
              <a:defRPr sz="2400">
                <a:solidFill>
                  <a:schemeClr val="tx1">
                    <a:lumMod val="85000"/>
                    <a:lumOff val="1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 name="Date Placeholder 6"/>
          <p:cNvSpPr>
            <a:spLocks noGrp="1"/>
          </p:cNvSpPr>
          <p:nvPr>
            <p:ph type="dt" sz="half" idx="10"/>
          </p:nvPr>
        </p:nvSpPr>
        <p:spPr>
          <a:xfrm>
            <a:off x="6363347" y="6356350"/>
            <a:ext cx="2085975" cy="365125"/>
          </a:xfrm>
          <a:prstGeom prst="rect">
            <a:avLst/>
          </a:prstGeom>
        </p:spPr>
        <p:txBody>
          <a:bodyPr/>
          <a:lstStyle/>
          <a:p>
            <a:r>
              <a:rPr lang="en-US" smtClean="0">
                <a:solidFill>
                  <a:prstClr val="black">
                    <a:lumMod val="65000"/>
                    <a:lumOff val="35000"/>
                  </a:prstClr>
                </a:solidFill>
              </a:rPr>
              <a:t>9/25/14 – 9/26/14</a:t>
            </a:r>
            <a:endParaRPr lang="en-US" dirty="0">
              <a:solidFill>
                <a:prstClr val="black">
                  <a:lumMod val="65000"/>
                  <a:lumOff val="35000"/>
                </a:prstClr>
              </a:solidFill>
            </a:endParaRPr>
          </a:p>
        </p:txBody>
      </p:sp>
      <p:sp>
        <p:nvSpPr>
          <p:cNvPr id="11" name="Slide Number Placeholder 7"/>
          <p:cNvSpPr>
            <a:spLocks noGrp="1"/>
          </p:cNvSpPr>
          <p:nvPr>
            <p:ph type="sldNum" sz="quarter" idx="11"/>
          </p:nvPr>
        </p:nvSpPr>
        <p:spPr>
          <a:xfrm>
            <a:off x="8543278" y="6356350"/>
            <a:ext cx="561975" cy="365125"/>
          </a:xfrm>
          <a:prstGeom prst="rect">
            <a:avLst/>
          </a:prstGeom>
        </p:spPr>
        <p:txBody>
          <a:bodyPr/>
          <a:lstStyle/>
          <a:p>
            <a:fld id="{623E5A23-14A5-704E-AD46-6981D7C1CB3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2" name="Footer Placeholder 8"/>
          <p:cNvSpPr>
            <a:spLocks noGrp="1"/>
          </p:cNvSpPr>
          <p:nvPr>
            <p:ph type="ftr" sz="quarter" idx="12"/>
          </p:nvPr>
        </p:nvSpPr>
        <p:spPr>
          <a:xfrm>
            <a:off x="1114425" y="6356350"/>
            <a:ext cx="2847975" cy="365125"/>
          </a:xfrm>
          <a:prstGeom prst="rect">
            <a:avLst/>
          </a:prstGeom>
        </p:spPr>
        <p:txBody>
          <a:bodyPr/>
          <a:lstStyle>
            <a:lvl1pPr>
              <a:defRPr/>
            </a:lvl1pPr>
          </a:lstStyle>
          <a:p>
            <a:r>
              <a:rPr lang="en-US" dirty="0" smtClean="0">
                <a:solidFill>
                  <a:prstClr val="black">
                    <a:lumMod val="65000"/>
                    <a:lumOff val="35000"/>
                  </a:prstClr>
                </a:solidFill>
              </a:rPr>
              <a:t>User Working Group Meeting</a:t>
            </a:r>
            <a:endParaRPr lang="en-US" dirty="0">
              <a:solidFill>
                <a:prstClr val="black">
                  <a:lumMod val="65000"/>
                  <a:lumOff val="35000"/>
                </a:prstClr>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6400800"/>
            <a:ext cx="1004153" cy="381000"/>
          </a:xfrm>
          <a:prstGeom prst="rect">
            <a:avLst/>
          </a:prstGeom>
        </p:spPr>
      </p:pic>
    </p:spTree>
    <p:extLst>
      <p:ext uri="{BB962C8B-B14F-4D97-AF65-F5344CB8AC3E}">
        <p14:creationId xmlns:p14="http://schemas.microsoft.com/office/powerpoint/2010/main" val="127547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4400">
                <a:solidFill>
                  <a:schemeClr val="accent2">
                    <a:lumMod val="75000"/>
                  </a:schemeClr>
                </a:solidFill>
              </a:defRPr>
            </a:lvl1pPr>
          </a:lstStyle>
          <a:p>
            <a:r>
              <a:rPr lang="en-US" smtClean="0"/>
              <a:t>Click to edit Master title style</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a:xfrm>
            <a:off x="6363347" y="6356350"/>
            <a:ext cx="2085975" cy="365125"/>
          </a:xfrm>
          <a:prstGeom prst="rect">
            <a:avLst/>
          </a:prstGeom>
        </p:spPr>
        <p:txBody>
          <a:bodyPr/>
          <a:lstStyle/>
          <a:p>
            <a:r>
              <a:rPr lang="en-US" smtClean="0">
                <a:solidFill>
                  <a:prstClr val="black">
                    <a:lumMod val="65000"/>
                    <a:lumOff val="35000"/>
                  </a:prstClr>
                </a:solidFill>
              </a:rPr>
              <a:t>9/25/14 – 9/26/14</a:t>
            </a:r>
            <a:endParaRPr lang="en-US" dirty="0">
              <a:solidFill>
                <a:prstClr val="black">
                  <a:lumMod val="65000"/>
                  <a:lumOff val="35000"/>
                </a:prstClr>
              </a:solidFill>
            </a:endParaRPr>
          </a:p>
        </p:txBody>
      </p:sp>
      <p:sp>
        <p:nvSpPr>
          <p:cNvPr id="10" name="Slide Number Placeholder 7"/>
          <p:cNvSpPr>
            <a:spLocks noGrp="1"/>
          </p:cNvSpPr>
          <p:nvPr>
            <p:ph type="sldNum" sz="quarter" idx="11"/>
          </p:nvPr>
        </p:nvSpPr>
        <p:spPr>
          <a:xfrm>
            <a:off x="8543278" y="6356350"/>
            <a:ext cx="561975" cy="365125"/>
          </a:xfrm>
          <a:prstGeom prst="rect">
            <a:avLst/>
          </a:prstGeom>
        </p:spPr>
        <p:txBody>
          <a:bodyPr/>
          <a:lstStyle/>
          <a:p>
            <a:fld id="{623E5A23-14A5-704E-AD46-6981D7C1CB3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Footer Placeholder 8"/>
          <p:cNvSpPr>
            <a:spLocks noGrp="1"/>
          </p:cNvSpPr>
          <p:nvPr>
            <p:ph type="ftr" sz="quarter" idx="12"/>
          </p:nvPr>
        </p:nvSpPr>
        <p:spPr>
          <a:xfrm>
            <a:off x="1114425" y="6356350"/>
            <a:ext cx="2847975" cy="365125"/>
          </a:xfrm>
          <a:prstGeom prst="rect">
            <a:avLst/>
          </a:prstGeom>
        </p:spPr>
        <p:txBody>
          <a:bodyPr/>
          <a:lstStyle>
            <a:lvl1pPr>
              <a:defRPr/>
            </a:lvl1pPr>
          </a:lstStyle>
          <a:p>
            <a:r>
              <a:rPr lang="en-US" dirty="0" smtClean="0">
                <a:solidFill>
                  <a:prstClr val="black">
                    <a:lumMod val="65000"/>
                    <a:lumOff val="35000"/>
                  </a:prstClr>
                </a:solidFill>
              </a:rPr>
              <a:t>User Working Group Meeting</a:t>
            </a:r>
            <a:endParaRPr lang="en-US" dirty="0">
              <a:solidFill>
                <a:prstClr val="black">
                  <a:lumMod val="65000"/>
                  <a:lumOff val="35000"/>
                </a:prstClr>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6400800"/>
            <a:ext cx="1004153" cy="381000"/>
          </a:xfrm>
          <a:prstGeom prst="rect">
            <a:avLst/>
          </a:prstGeom>
        </p:spPr>
      </p:pic>
    </p:spTree>
    <p:extLst>
      <p:ext uri="{BB962C8B-B14F-4D97-AF65-F5344CB8AC3E}">
        <p14:creationId xmlns:p14="http://schemas.microsoft.com/office/powerpoint/2010/main" val="3597934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4400">
                <a:solidFill>
                  <a:schemeClr val="accent2">
                    <a:lumMod val="7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6"/>
          <p:cNvSpPr>
            <a:spLocks noGrp="1"/>
          </p:cNvSpPr>
          <p:nvPr>
            <p:ph type="dt" sz="half" idx="10"/>
          </p:nvPr>
        </p:nvSpPr>
        <p:spPr>
          <a:xfrm>
            <a:off x="6363347" y="6356350"/>
            <a:ext cx="2085975" cy="365125"/>
          </a:xfrm>
          <a:prstGeom prst="rect">
            <a:avLst/>
          </a:prstGeom>
        </p:spPr>
        <p:txBody>
          <a:bodyPr/>
          <a:lstStyle/>
          <a:p>
            <a:r>
              <a:rPr lang="en-US" smtClean="0">
                <a:solidFill>
                  <a:prstClr val="black">
                    <a:lumMod val="65000"/>
                    <a:lumOff val="35000"/>
                  </a:prstClr>
                </a:solidFill>
              </a:rPr>
              <a:t>9/25/14 – 9/26/14</a:t>
            </a:r>
            <a:endParaRPr lang="en-US" dirty="0">
              <a:solidFill>
                <a:prstClr val="black">
                  <a:lumMod val="65000"/>
                  <a:lumOff val="35000"/>
                </a:prstClr>
              </a:solidFill>
            </a:endParaRPr>
          </a:p>
        </p:txBody>
      </p:sp>
      <p:sp>
        <p:nvSpPr>
          <p:cNvPr id="12" name="Slide Number Placeholder 7"/>
          <p:cNvSpPr>
            <a:spLocks noGrp="1"/>
          </p:cNvSpPr>
          <p:nvPr>
            <p:ph type="sldNum" sz="quarter" idx="11"/>
          </p:nvPr>
        </p:nvSpPr>
        <p:spPr>
          <a:xfrm>
            <a:off x="8543278" y="6356350"/>
            <a:ext cx="561975" cy="365125"/>
          </a:xfrm>
          <a:prstGeom prst="rect">
            <a:avLst/>
          </a:prstGeom>
        </p:spPr>
        <p:txBody>
          <a:bodyPr/>
          <a:lstStyle/>
          <a:p>
            <a:fld id="{623E5A23-14A5-704E-AD46-6981D7C1CB3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4" name="Footer Placeholder 8"/>
          <p:cNvSpPr>
            <a:spLocks noGrp="1"/>
          </p:cNvSpPr>
          <p:nvPr>
            <p:ph type="ftr" sz="quarter" idx="12"/>
          </p:nvPr>
        </p:nvSpPr>
        <p:spPr>
          <a:xfrm>
            <a:off x="1114425" y="6356350"/>
            <a:ext cx="2847975" cy="365125"/>
          </a:xfrm>
          <a:prstGeom prst="rect">
            <a:avLst/>
          </a:prstGeom>
        </p:spPr>
        <p:txBody>
          <a:bodyPr/>
          <a:lstStyle>
            <a:lvl1pPr>
              <a:defRPr/>
            </a:lvl1pPr>
          </a:lstStyle>
          <a:p>
            <a:r>
              <a:rPr lang="en-US" dirty="0" smtClean="0">
                <a:solidFill>
                  <a:prstClr val="black">
                    <a:lumMod val="65000"/>
                    <a:lumOff val="35000"/>
                  </a:prstClr>
                </a:solidFill>
              </a:rPr>
              <a:t>User Working Group Meeting</a:t>
            </a:r>
            <a:endParaRPr lang="en-US" dirty="0">
              <a:solidFill>
                <a:prstClr val="black">
                  <a:lumMod val="65000"/>
                  <a:lumOff val="35000"/>
                </a:prstClr>
              </a:solidFil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6400800"/>
            <a:ext cx="1004153" cy="381000"/>
          </a:xfrm>
          <a:prstGeom prst="rect">
            <a:avLst/>
          </a:prstGeom>
        </p:spPr>
      </p:pic>
    </p:spTree>
    <p:extLst>
      <p:ext uri="{BB962C8B-B14F-4D97-AF65-F5344CB8AC3E}">
        <p14:creationId xmlns:p14="http://schemas.microsoft.com/office/powerpoint/2010/main" val="4256035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4400">
                <a:solidFill>
                  <a:schemeClr val="accent2">
                    <a:lumMod val="75000"/>
                  </a:schemeClr>
                </a:solidFill>
              </a:defRPr>
            </a:lvl1pPr>
          </a:lstStyle>
          <a:p>
            <a:r>
              <a:rPr lang="en-US" smtClean="0"/>
              <a:t>Click to edit Master title style</a:t>
            </a:r>
            <a:endParaRPr lang="en-US" dirty="0"/>
          </a:p>
        </p:txBody>
      </p:sp>
      <p:sp>
        <p:nvSpPr>
          <p:cNvPr id="6" name="Date Placeholder 6"/>
          <p:cNvSpPr>
            <a:spLocks noGrp="1"/>
          </p:cNvSpPr>
          <p:nvPr>
            <p:ph type="dt" sz="half" idx="10"/>
          </p:nvPr>
        </p:nvSpPr>
        <p:spPr>
          <a:xfrm>
            <a:off x="6363347" y="6356350"/>
            <a:ext cx="2085975" cy="365125"/>
          </a:xfrm>
          <a:prstGeom prst="rect">
            <a:avLst/>
          </a:prstGeom>
        </p:spPr>
        <p:txBody>
          <a:bodyPr/>
          <a:lstStyle/>
          <a:p>
            <a:r>
              <a:rPr lang="en-US" smtClean="0">
                <a:solidFill>
                  <a:prstClr val="black">
                    <a:lumMod val="65000"/>
                    <a:lumOff val="35000"/>
                  </a:prstClr>
                </a:solidFill>
              </a:rPr>
              <a:t>9/25/14 – 9/26/14</a:t>
            </a:r>
            <a:endParaRPr lang="en-US" dirty="0">
              <a:solidFill>
                <a:prstClr val="black">
                  <a:lumMod val="65000"/>
                  <a:lumOff val="35000"/>
                </a:prstClr>
              </a:solidFill>
            </a:endParaRPr>
          </a:p>
        </p:txBody>
      </p:sp>
      <p:sp>
        <p:nvSpPr>
          <p:cNvPr id="7" name="Slide Number Placeholder 7"/>
          <p:cNvSpPr>
            <a:spLocks noGrp="1"/>
          </p:cNvSpPr>
          <p:nvPr>
            <p:ph type="sldNum" sz="quarter" idx="11"/>
          </p:nvPr>
        </p:nvSpPr>
        <p:spPr>
          <a:xfrm>
            <a:off x="8543278" y="6356350"/>
            <a:ext cx="561975" cy="365125"/>
          </a:xfrm>
          <a:prstGeom prst="rect">
            <a:avLst/>
          </a:prstGeom>
        </p:spPr>
        <p:txBody>
          <a:bodyPr/>
          <a:lstStyle/>
          <a:p>
            <a:fld id="{623E5A23-14A5-704E-AD46-6981D7C1CB3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8" name="Footer Placeholder 8"/>
          <p:cNvSpPr>
            <a:spLocks noGrp="1"/>
          </p:cNvSpPr>
          <p:nvPr>
            <p:ph type="ftr" sz="quarter" idx="12"/>
          </p:nvPr>
        </p:nvSpPr>
        <p:spPr>
          <a:xfrm>
            <a:off x="1114425" y="6356350"/>
            <a:ext cx="2847975" cy="365125"/>
          </a:xfrm>
          <a:prstGeom prst="rect">
            <a:avLst/>
          </a:prstGeom>
        </p:spPr>
        <p:txBody>
          <a:bodyPr/>
          <a:lstStyle>
            <a:lvl1pPr>
              <a:defRPr/>
            </a:lvl1pPr>
          </a:lstStyle>
          <a:p>
            <a:r>
              <a:rPr lang="en-US" dirty="0" smtClean="0">
                <a:solidFill>
                  <a:prstClr val="black">
                    <a:lumMod val="65000"/>
                    <a:lumOff val="35000"/>
                  </a:prstClr>
                </a:solidFill>
              </a:rPr>
              <a:t>User Working Group Meeting</a:t>
            </a:r>
            <a:endParaRPr lang="en-US" dirty="0">
              <a:solidFill>
                <a:prstClr val="black">
                  <a:lumMod val="65000"/>
                  <a:lumOff val="3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6400800"/>
            <a:ext cx="1004153" cy="381000"/>
          </a:xfrm>
          <a:prstGeom prst="rect">
            <a:avLst/>
          </a:prstGeom>
        </p:spPr>
      </p:pic>
    </p:spTree>
    <p:extLst>
      <p:ext uri="{BB962C8B-B14F-4D97-AF65-F5344CB8AC3E}">
        <p14:creationId xmlns:p14="http://schemas.microsoft.com/office/powerpoint/2010/main" val="789965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6"/>
          <p:cNvSpPr>
            <a:spLocks noGrp="1"/>
          </p:cNvSpPr>
          <p:nvPr>
            <p:ph type="dt" sz="half" idx="10"/>
          </p:nvPr>
        </p:nvSpPr>
        <p:spPr>
          <a:xfrm>
            <a:off x="6363347" y="6356350"/>
            <a:ext cx="2085975" cy="365125"/>
          </a:xfrm>
          <a:prstGeom prst="rect">
            <a:avLst/>
          </a:prstGeom>
        </p:spPr>
        <p:txBody>
          <a:bodyPr/>
          <a:lstStyle/>
          <a:p>
            <a:r>
              <a:rPr lang="en-US" smtClean="0">
                <a:solidFill>
                  <a:prstClr val="black">
                    <a:lumMod val="65000"/>
                    <a:lumOff val="35000"/>
                  </a:prstClr>
                </a:solidFill>
              </a:rPr>
              <a:t>9/25/14 – 9/26/14</a:t>
            </a:r>
            <a:endParaRPr lang="en-US" dirty="0">
              <a:solidFill>
                <a:prstClr val="black">
                  <a:lumMod val="65000"/>
                  <a:lumOff val="35000"/>
                </a:prstClr>
              </a:solidFill>
            </a:endParaRPr>
          </a:p>
        </p:txBody>
      </p:sp>
      <p:sp>
        <p:nvSpPr>
          <p:cNvPr id="6" name="Slide Number Placeholder 7"/>
          <p:cNvSpPr>
            <a:spLocks noGrp="1"/>
          </p:cNvSpPr>
          <p:nvPr>
            <p:ph type="sldNum" sz="quarter" idx="11"/>
          </p:nvPr>
        </p:nvSpPr>
        <p:spPr>
          <a:xfrm>
            <a:off x="8543278" y="6356350"/>
            <a:ext cx="561975" cy="365125"/>
          </a:xfrm>
          <a:prstGeom prst="rect">
            <a:avLst/>
          </a:prstGeom>
        </p:spPr>
        <p:txBody>
          <a:bodyPr/>
          <a:lstStyle/>
          <a:p>
            <a:fld id="{623E5A23-14A5-704E-AD46-6981D7C1CB3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Footer Placeholder 8"/>
          <p:cNvSpPr>
            <a:spLocks noGrp="1"/>
          </p:cNvSpPr>
          <p:nvPr>
            <p:ph type="ftr" sz="quarter" idx="12"/>
          </p:nvPr>
        </p:nvSpPr>
        <p:spPr>
          <a:xfrm>
            <a:off x="1114425" y="6356350"/>
            <a:ext cx="2847975" cy="365125"/>
          </a:xfrm>
          <a:prstGeom prst="rect">
            <a:avLst/>
          </a:prstGeom>
        </p:spPr>
        <p:txBody>
          <a:bodyPr/>
          <a:lstStyle>
            <a:lvl1pPr>
              <a:defRPr/>
            </a:lvl1pPr>
          </a:lstStyle>
          <a:p>
            <a:r>
              <a:rPr lang="en-US" dirty="0" smtClean="0">
                <a:solidFill>
                  <a:prstClr val="black">
                    <a:lumMod val="65000"/>
                    <a:lumOff val="35000"/>
                  </a:prstClr>
                </a:solidFill>
              </a:rPr>
              <a:t>User Working Group Meeting</a:t>
            </a:r>
            <a:endParaRPr lang="en-US" dirty="0">
              <a:solidFill>
                <a:prstClr val="black">
                  <a:lumMod val="65000"/>
                  <a:lumOff val="3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6400800"/>
            <a:ext cx="1004153" cy="381000"/>
          </a:xfrm>
          <a:prstGeom prst="rect">
            <a:avLst/>
          </a:prstGeom>
        </p:spPr>
      </p:pic>
    </p:spTree>
    <p:extLst>
      <p:ext uri="{BB962C8B-B14F-4D97-AF65-F5344CB8AC3E}">
        <p14:creationId xmlns:p14="http://schemas.microsoft.com/office/powerpoint/2010/main" val="4021241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solidFill>
                  <a:schemeClr val="accent2">
                    <a:lumMod val="75000"/>
                  </a:schemeClr>
                </a:solidFill>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6"/>
          <p:cNvSpPr>
            <a:spLocks noGrp="1"/>
          </p:cNvSpPr>
          <p:nvPr>
            <p:ph type="dt" sz="half" idx="10"/>
          </p:nvPr>
        </p:nvSpPr>
        <p:spPr>
          <a:xfrm>
            <a:off x="6363347" y="6356350"/>
            <a:ext cx="2085975" cy="365125"/>
          </a:xfrm>
          <a:prstGeom prst="rect">
            <a:avLst/>
          </a:prstGeom>
        </p:spPr>
        <p:txBody>
          <a:bodyPr/>
          <a:lstStyle/>
          <a:p>
            <a:r>
              <a:rPr lang="en-US" smtClean="0">
                <a:solidFill>
                  <a:prstClr val="black">
                    <a:lumMod val="65000"/>
                    <a:lumOff val="35000"/>
                  </a:prstClr>
                </a:solidFill>
              </a:rPr>
              <a:t>9/25/14 – 9/26/14</a:t>
            </a:r>
            <a:endParaRPr lang="en-US" dirty="0">
              <a:solidFill>
                <a:prstClr val="black">
                  <a:lumMod val="65000"/>
                  <a:lumOff val="35000"/>
                </a:prstClr>
              </a:solidFill>
            </a:endParaRPr>
          </a:p>
        </p:txBody>
      </p:sp>
      <p:sp>
        <p:nvSpPr>
          <p:cNvPr id="9" name="Slide Number Placeholder 7"/>
          <p:cNvSpPr>
            <a:spLocks noGrp="1"/>
          </p:cNvSpPr>
          <p:nvPr>
            <p:ph type="sldNum" sz="quarter" idx="11"/>
          </p:nvPr>
        </p:nvSpPr>
        <p:spPr>
          <a:xfrm>
            <a:off x="8543278" y="6356350"/>
            <a:ext cx="561975" cy="365125"/>
          </a:xfrm>
          <a:prstGeom prst="rect">
            <a:avLst/>
          </a:prstGeom>
        </p:spPr>
        <p:txBody>
          <a:bodyPr/>
          <a:lstStyle/>
          <a:p>
            <a:fld id="{623E5A23-14A5-704E-AD46-6981D7C1CB3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0" name="Footer Placeholder 8"/>
          <p:cNvSpPr>
            <a:spLocks noGrp="1"/>
          </p:cNvSpPr>
          <p:nvPr>
            <p:ph type="ftr" sz="quarter" idx="12"/>
          </p:nvPr>
        </p:nvSpPr>
        <p:spPr>
          <a:xfrm>
            <a:off x="1114425" y="6356350"/>
            <a:ext cx="2847975" cy="365125"/>
          </a:xfrm>
          <a:prstGeom prst="rect">
            <a:avLst/>
          </a:prstGeom>
        </p:spPr>
        <p:txBody>
          <a:bodyPr/>
          <a:lstStyle>
            <a:lvl1pPr>
              <a:defRPr/>
            </a:lvl1pPr>
          </a:lstStyle>
          <a:p>
            <a:r>
              <a:rPr lang="en-US" dirty="0" smtClean="0">
                <a:solidFill>
                  <a:prstClr val="black">
                    <a:lumMod val="65000"/>
                    <a:lumOff val="35000"/>
                  </a:prstClr>
                </a:solidFill>
              </a:rPr>
              <a:t>User Working Group Meeting</a:t>
            </a:r>
            <a:endParaRPr lang="en-US" dirty="0">
              <a:solidFill>
                <a:prstClr val="black">
                  <a:lumMod val="65000"/>
                  <a:lumOff val="35000"/>
                </a:prstClr>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6400800"/>
            <a:ext cx="1004153" cy="381000"/>
          </a:xfrm>
          <a:prstGeom prst="rect">
            <a:avLst/>
          </a:prstGeom>
        </p:spPr>
      </p:pic>
    </p:spTree>
    <p:extLst>
      <p:ext uri="{BB962C8B-B14F-4D97-AF65-F5344CB8AC3E}">
        <p14:creationId xmlns:p14="http://schemas.microsoft.com/office/powerpoint/2010/main" val="191515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l">
              <a:lnSpc>
                <a:spcPct val="100000"/>
              </a:lnSpc>
              <a:defRPr sz="2800" b="1">
                <a:solidFill>
                  <a:schemeClr val="accent2">
                    <a:lumMod val="75000"/>
                  </a:schemeClr>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6"/>
          <p:cNvSpPr>
            <a:spLocks noGrp="1"/>
          </p:cNvSpPr>
          <p:nvPr>
            <p:ph type="dt" sz="half" idx="10"/>
          </p:nvPr>
        </p:nvSpPr>
        <p:spPr>
          <a:xfrm>
            <a:off x="6363347" y="6356350"/>
            <a:ext cx="2085975" cy="365125"/>
          </a:xfrm>
          <a:prstGeom prst="rect">
            <a:avLst/>
          </a:prstGeom>
        </p:spPr>
        <p:txBody>
          <a:bodyPr/>
          <a:lstStyle/>
          <a:p>
            <a:r>
              <a:rPr lang="en-US" smtClean="0">
                <a:solidFill>
                  <a:prstClr val="black">
                    <a:lumMod val="65000"/>
                    <a:lumOff val="35000"/>
                  </a:prstClr>
                </a:solidFill>
              </a:rPr>
              <a:t>9/25/14 – 9/26/14</a:t>
            </a:r>
            <a:endParaRPr lang="en-US" dirty="0">
              <a:solidFill>
                <a:prstClr val="black">
                  <a:lumMod val="65000"/>
                  <a:lumOff val="35000"/>
                </a:prstClr>
              </a:solidFill>
            </a:endParaRPr>
          </a:p>
        </p:txBody>
      </p:sp>
      <p:sp>
        <p:nvSpPr>
          <p:cNvPr id="9" name="Slide Number Placeholder 7"/>
          <p:cNvSpPr>
            <a:spLocks noGrp="1"/>
          </p:cNvSpPr>
          <p:nvPr>
            <p:ph type="sldNum" sz="quarter" idx="11"/>
          </p:nvPr>
        </p:nvSpPr>
        <p:spPr>
          <a:xfrm>
            <a:off x="8543278" y="6356350"/>
            <a:ext cx="561975" cy="365125"/>
          </a:xfrm>
          <a:prstGeom prst="rect">
            <a:avLst/>
          </a:prstGeom>
        </p:spPr>
        <p:txBody>
          <a:bodyPr/>
          <a:lstStyle/>
          <a:p>
            <a:fld id="{623E5A23-14A5-704E-AD46-6981D7C1CB3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0" name="Footer Placeholder 8"/>
          <p:cNvSpPr>
            <a:spLocks noGrp="1"/>
          </p:cNvSpPr>
          <p:nvPr>
            <p:ph type="ftr" sz="quarter" idx="12"/>
          </p:nvPr>
        </p:nvSpPr>
        <p:spPr>
          <a:xfrm>
            <a:off x="1114425" y="6356350"/>
            <a:ext cx="2847975" cy="365125"/>
          </a:xfrm>
          <a:prstGeom prst="rect">
            <a:avLst/>
          </a:prstGeom>
        </p:spPr>
        <p:txBody>
          <a:bodyPr/>
          <a:lstStyle>
            <a:lvl1pPr>
              <a:defRPr/>
            </a:lvl1pPr>
          </a:lstStyle>
          <a:p>
            <a:r>
              <a:rPr lang="en-US" dirty="0" smtClean="0">
                <a:solidFill>
                  <a:prstClr val="black">
                    <a:lumMod val="65000"/>
                    <a:lumOff val="35000"/>
                  </a:prstClr>
                </a:solidFill>
              </a:rPr>
              <a:t>User Working Group Meeting</a:t>
            </a:r>
            <a:endParaRPr lang="en-US" dirty="0">
              <a:solidFill>
                <a:prstClr val="black">
                  <a:lumMod val="65000"/>
                  <a:lumOff val="35000"/>
                </a:prstClr>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6400800"/>
            <a:ext cx="1004153" cy="381000"/>
          </a:xfrm>
          <a:prstGeom prst="rect">
            <a:avLst/>
          </a:prstGeom>
        </p:spPr>
      </p:pic>
    </p:spTree>
    <p:extLst>
      <p:ext uri="{BB962C8B-B14F-4D97-AF65-F5344CB8AC3E}">
        <p14:creationId xmlns:p14="http://schemas.microsoft.com/office/powerpoint/2010/main" val="2612256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284994"/>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 name="Date Placeholder 6"/>
          <p:cNvSpPr>
            <a:spLocks noGrp="1"/>
          </p:cNvSpPr>
          <p:nvPr>
            <p:ph type="dt" sz="half" idx="2"/>
          </p:nvPr>
        </p:nvSpPr>
        <p:spPr>
          <a:xfrm>
            <a:off x="6363347" y="6356350"/>
            <a:ext cx="2085975" cy="365125"/>
          </a:xfrm>
          <a:prstGeom prst="rect">
            <a:avLst/>
          </a:prstGeom>
        </p:spPr>
        <p:txBody>
          <a:bodyPr/>
          <a:lstStyle>
            <a:lvl1pPr>
              <a:defRPr sz="1200">
                <a:solidFill>
                  <a:schemeClr val="tx1"/>
                </a:solidFill>
                <a:latin typeface="+mj-lt"/>
              </a:defRPr>
            </a:lvl1pPr>
          </a:lstStyle>
          <a:p>
            <a:r>
              <a:rPr lang="en-US" smtClean="0"/>
              <a:t>9/25/14 – 9/26/14</a:t>
            </a:r>
            <a:endParaRPr lang="en-US" dirty="0"/>
          </a:p>
        </p:txBody>
      </p:sp>
      <p:sp>
        <p:nvSpPr>
          <p:cNvPr id="18" name="Slide Number Placeholder 7"/>
          <p:cNvSpPr>
            <a:spLocks noGrp="1"/>
          </p:cNvSpPr>
          <p:nvPr>
            <p:ph type="sldNum" sz="quarter" idx="4"/>
          </p:nvPr>
        </p:nvSpPr>
        <p:spPr>
          <a:xfrm>
            <a:off x="8543278" y="6356350"/>
            <a:ext cx="561975" cy="365125"/>
          </a:xfrm>
          <a:prstGeom prst="rect">
            <a:avLst/>
          </a:prstGeom>
        </p:spPr>
        <p:txBody>
          <a:bodyPr/>
          <a:lstStyle>
            <a:lvl1pPr>
              <a:defRPr sz="1200">
                <a:solidFill>
                  <a:schemeClr val="tx1"/>
                </a:solidFill>
                <a:latin typeface="+mj-lt"/>
              </a:defRPr>
            </a:lvl1pPr>
          </a:lstStyle>
          <a:p>
            <a:fld id="{623E5A23-14A5-704E-AD46-6981D7C1CB39}" type="slidenum">
              <a:rPr lang="en-US" smtClean="0"/>
              <a:pPr/>
              <a:t>‹#›</a:t>
            </a:fld>
            <a:endParaRPr lang="en-US" dirty="0"/>
          </a:p>
        </p:txBody>
      </p:sp>
      <p:sp>
        <p:nvSpPr>
          <p:cNvPr id="19" name="Footer Placeholder 8"/>
          <p:cNvSpPr>
            <a:spLocks noGrp="1"/>
          </p:cNvSpPr>
          <p:nvPr>
            <p:ph type="ftr" sz="quarter" idx="3"/>
          </p:nvPr>
        </p:nvSpPr>
        <p:spPr>
          <a:xfrm>
            <a:off x="1114425" y="6356350"/>
            <a:ext cx="2847975" cy="365125"/>
          </a:xfrm>
          <a:prstGeom prst="rect">
            <a:avLst/>
          </a:prstGeom>
        </p:spPr>
        <p:txBody>
          <a:bodyPr/>
          <a:lstStyle>
            <a:lvl1pPr>
              <a:defRPr sz="1200">
                <a:solidFill>
                  <a:schemeClr val="tx1"/>
                </a:solidFill>
                <a:latin typeface="+mj-lt"/>
              </a:defRPr>
            </a:lvl1pPr>
          </a:lstStyle>
          <a:p>
            <a:r>
              <a:rPr lang="en-US" dirty="0" smtClean="0"/>
              <a:t>User Working Group Meeting</a:t>
            </a:r>
            <a:endParaRPr lang="en-US" dirty="0"/>
          </a:p>
        </p:txBody>
      </p:sp>
      <p:pic>
        <p:nvPicPr>
          <p:cNvPr id="20" name="Picture 1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6200" y="6400800"/>
            <a:ext cx="1004153" cy="381000"/>
          </a:xfrm>
          <a:prstGeom prst="rect">
            <a:avLst/>
          </a:prstGeom>
        </p:spPr>
      </p:pic>
    </p:spTree>
    <p:extLst>
      <p:ext uri="{BB962C8B-B14F-4D97-AF65-F5344CB8AC3E}">
        <p14:creationId xmlns:p14="http://schemas.microsoft.com/office/powerpoint/2010/main" val="3551369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mc:Fallback>
  </mc:AlternateContent>
  <p:hf hdr="0"/>
  <p:txStyles>
    <p:titleStyle>
      <a:lvl1pPr algn="l" defTabSz="914400" rtl="0" eaLnBrk="1" latinLnBrk="0" hangingPunct="1">
        <a:lnSpc>
          <a:spcPct val="100000"/>
        </a:lnSpc>
        <a:spcBef>
          <a:spcPct val="0"/>
        </a:spcBef>
        <a:buNone/>
        <a:defRPr sz="4400" b="1" kern="1200">
          <a:solidFill>
            <a:schemeClr val="accent2">
              <a:lumMod val="75000"/>
            </a:schemeClr>
          </a:solidFill>
          <a:effectLst>
            <a:outerShdw blurRad="63500" dist="38100" dir="5400000" algn="t" rotWithShape="0">
              <a:prstClr val="black">
                <a:alpha val="25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lin@itsc.uah.edu" TargetMode="External"/><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8.gif"/><Relationship Id="rId9" Type="http://schemas.openxmlformats.org/officeDocument/2006/relationships/image" Target="../media/image7.png"/><Relationship Id="rId10" Type="http://schemas.openxmlformats.org/officeDocument/2006/relationships/image" Target="../media/image9.png"/><Relationship Id="rId11"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gif"/><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3" Type="http://schemas.openxmlformats.org/officeDocument/2006/relationships/hyperlink" Target="mailto:ghrcdaac@itsc.uah.edu" TargetMode="External"/><Relationship Id="rId4" Type="http://schemas.openxmlformats.org/officeDocument/2006/relationships/image" Target="../media/image2.png"/><Relationship Id="rId5" Type="http://schemas.openxmlformats.org/officeDocument/2006/relationships/image" Target="../media/image37.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3" Type="http://schemas.openxmlformats.org/officeDocument/2006/relationships/hyperlink" Target="https://earthdata.nasa.gov/data/near-real-time-data/about-lance" TargetMode="External"/><Relationship Id="rId4" Type="http://schemas.openxmlformats.org/officeDocument/2006/relationships/image" Target="../media/image2.png"/><Relationship Id="rId5"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p:cNvSpPr txBox="1">
            <a:spLocks/>
          </p:cNvSpPr>
          <p:nvPr/>
        </p:nvSpPr>
        <p:spPr>
          <a:xfrm>
            <a:off x="685800" y="457199"/>
            <a:ext cx="7772400" cy="762001"/>
          </a:xfrm>
          <a:prstGeom prst="rect">
            <a:avLst/>
          </a:prstGeom>
        </p:spPr>
        <p:txBody>
          <a:bodyPr vert="horz" lIns="91440" tIns="45720" rIns="91440" bIns="45720" rtlCol="0" anchor="t">
            <a:noAutofit/>
          </a:bodyPr>
          <a:lstStyle>
            <a:lvl1pPr algn="ctr" defTabSz="914400" rtl="0" eaLnBrk="1" latinLnBrk="0" hangingPunct="1">
              <a:lnSpc>
                <a:spcPct val="100000"/>
              </a:lnSpc>
              <a:spcBef>
                <a:spcPct val="0"/>
              </a:spcBef>
              <a:buNone/>
              <a:defRPr sz="8000" b="1" kern="1200">
                <a:solidFill>
                  <a:schemeClr val="accent1">
                    <a:lumMod val="60000"/>
                    <a:lumOff val="40000"/>
                  </a:schemeClr>
                </a:solidFill>
                <a:effectLst>
                  <a:outerShdw blurRad="63500" dist="38100" dir="5400000" algn="t" rotWithShape="0">
                    <a:prstClr val="black">
                      <a:alpha val="25000"/>
                    </a:prstClr>
                  </a:outerShdw>
                </a:effectLst>
                <a:latin typeface="+mj-lt"/>
                <a:ea typeface="+mj-ea"/>
                <a:cs typeface="+mj-cs"/>
              </a:defRPr>
            </a:lvl1pPr>
          </a:lstStyle>
          <a:p>
            <a:pPr algn="l">
              <a:lnSpc>
                <a:spcPts val="4800"/>
              </a:lnSpc>
            </a:pPr>
            <a:r>
              <a:rPr lang="en-US" sz="4800" cap="all" dirty="0">
                <a:solidFill>
                  <a:schemeClr val="accent2">
                    <a:lumMod val="75000"/>
                  </a:schemeClr>
                </a:solidFill>
                <a:effectLst/>
              </a:rPr>
              <a:t>LANCE AMSR2 </a:t>
            </a:r>
          </a:p>
        </p:txBody>
      </p:sp>
      <p:sp>
        <p:nvSpPr>
          <p:cNvPr id="10" name="Subtitle 2"/>
          <p:cNvSpPr txBox="1">
            <a:spLocks/>
          </p:cNvSpPr>
          <p:nvPr/>
        </p:nvSpPr>
        <p:spPr>
          <a:xfrm>
            <a:off x="685800" y="1828800"/>
            <a:ext cx="6705600" cy="3810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lnSpc>
                <a:spcPct val="150000"/>
              </a:lnSpc>
            </a:pPr>
            <a:r>
              <a:rPr lang="en-US" sz="3200" b="1" dirty="0" smtClean="0">
                <a:solidFill>
                  <a:schemeClr val="tx1">
                    <a:lumMod val="85000"/>
                    <a:lumOff val="15000"/>
                  </a:schemeClr>
                </a:solidFill>
              </a:rPr>
              <a:t>Amy Lin</a:t>
            </a:r>
          </a:p>
          <a:p>
            <a:pPr algn="l">
              <a:lnSpc>
                <a:spcPct val="150000"/>
              </a:lnSpc>
            </a:pPr>
            <a:r>
              <a:rPr lang="en-US" sz="2000" dirty="0" smtClean="0">
                <a:solidFill>
                  <a:schemeClr val="tx1">
                    <a:lumMod val="85000"/>
                    <a:lumOff val="15000"/>
                  </a:schemeClr>
                </a:solidFill>
              </a:rPr>
              <a:t>Research Scientist</a:t>
            </a:r>
            <a:r>
              <a:rPr lang="en-US" sz="2000" dirty="0" smtClean="0">
                <a:solidFill>
                  <a:schemeClr val="tx1">
                    <a:lumMod val="65000"/>
                    <a:lumOff val="35000"/>
                  </a:schemeClr>
                </a:solidFill>
              </a:rPr>
              <a:t/>
            </a:r>
            <a:br>
              <a:rPr lang="en-US" sz="2000" dirty="0" smtClean="0">
                <a:solidFill>
                  <a:schemeClr val="tx1">
                    <a:lumMod val="65000"/>
                    <a:lumOff val="35000"/>
                  </a:schemeClr>
                </a:solidFill>
              </a:rPr>
            </a:br>
            <a:r>
              <a:rPr lang="en-US" sz="2000" dirty="0" smtClean="0">
                <a:hlinkClick r:id="rId3"/>
              </a:rPr>
              <a:t>alin@itsc.uah.edu</a:t>
            </a:r>
            <a:r>
              <a:rPr lang="en-US" sz="2000" dirty="0" smtClean="0"/>
              <a:t> </a:t>
            </a:r>
            <a:endParaRPr lang="en-US" sz="2000" b="1" dirty="0" smtClean="0">
              <a:solidFill>
                <a:schemeClr val="tx1">
                  <a:lumMod val="65000"/>
                  <a:lumOff val="35000"/>
                </a:schemeClr>
              </a:solidFill>
            </a:endParaRPr>
          </a:p>
          <a:p>
            <a:pPr algn="l"/>
            <a:endParaRPr lang="en-US" sz="2000" b="1" dirty="0">
              <a:solidFill>
                <a:schemeClr val="tx1">
                  <a:lumMod val="65000"/>
                  <a:lumOff val="35000"/>
                </a:schemeClr>
              </a:solidFill>
            </a:endParaRPr>
          </a:p>
          <a:p>
            <a:pPr algn="l"/>
            <a:endParaRPr lang="en-US" sz="2000" dirty="0" smtClean="0">
              <a:solidFill>
                <a:schemeClr val="tx1">
                  <a:lumMod val="65000"/>
                  <a:lumOff val="35000"/>
                </a:schemeClr>
              </a:solidFill>
            </a:endParaRPr>
          </a:p>
          <a:p>
            <a:pPr algn="l"/>
            <a:r>
              <a:rPr lang="en-US" sz="2000" dirty="0" smtClean="0">
                <a:solidFill>
                  <a:schemeClr val="tx1">
                    <a:lumMod val="85000"/>
                    <a:lumOff val="15000"/>
                  </a:schemeClr>
                </a:solidFill>
              </a:rPr>
              <a:t>Presented </a:t>
            </a:r>
            <a:r>
              <a:rPr lang="en-US" sz="2000" dirty="0">
                <a:solidFill>
                  <a:schemeClr val="tx1">
                    <a:lumMod val="85000"/>
                    <a:lumOff val="15000"/>
                  </a:schemeClr>
                </a:solidFill>
              </a:rPr>
              <a:t>at the GHRC User Working Group Meeting</a:t>
            </a:r>
          </a:p>
          <a:p>
            <a:pPr algn="l">
              <a:lnSpc>
                <a:spcPts val="900"/>
              </a:lnSpc>
            </a:pPr>
            <a:endParaRPr lang="en-US" sz="2000" dirty="0">
              <a:solidFill>
                <a:schemeClr val="tx1">
                  <a:lumMod val="85000"/>
                  <a:lumOff val="15000"/>
                </a:schemeClr>
              </a:solidFill>
            </a:endParaRPr>
          </a:p>
          <a:p>
            <a:pPr algn="l">
              <a:lnSpc>
                <a:spcPts val="900"/>
              </a:lnSpc>
            </a:pPr>
            <a:r>
              <a:rPr lang="en-US" sz="2000" dirty="0">
                <a:solidFill>
                  <a:schemeClr val="tx1">
                    <a:lumMod val="85000"/>
                    <a:lumOff val="15000"/>
                  </a:schemeClr>
                </a:solidFill>
              </a:rPr>
              <a:t>September 25-26, </a:t>
            </a:r>
            <a:r>
              <a:rPr lang="en-US" sz="2000" dirty="0" smtClean="0">
                <a:solidFill>
                  <a:schemeClr val="tx1">
                    <a:lumMod val="85000"/>
                    <a:lumOff val="15000"/>
                  </a:schemeClr>
                </a:solidFill>
              </a:rPr>
              <a:t>2014</a:t>
            </a:r>
          </a:p>
          <a:p>
            <a:pPr algn="l">
              <a:lnSpc>
                <a:spcPts val="900"/>
              </a:lnSpc>
            </a:pPr>
            <a:endParaRPr lang="en-US" sz="2000" dirty="0" smtClean="0">
              <a:solidFill>
                <a:schemeClr val="tx1">
                  <a:lumMod val="85000"/>
                  <a:lumOff val="15000"/>
                </a:schemeClr>
              </a:solidFill>
            </a:endParaRPr>
          </a:p>
          <a:p>
            <a:pPr algn="l">
              <a:lnSpc>
                <a:spcPts val="900"/>
              </a:lnSpc>
            </a:pPr>
            <a:endParaRPr lang="en-US" sz="2000" dirty="0" smtClean="0">
              <a:solidFill>
                <a:schemeClr val="tx1">
                  <a:lumMod val="85000"/>
                  <a:lumOff val="15000"/>
                </a:schemeClr>
              </a:solidFill>
            </a:endParaRPr>
          </a:p>
          <a:p>
            <a:pPr algn="l">
              <a:lnSpc>
                <a:spcPts val="900"/>
              </a:lnSpc>
            </a:pPr>
            <a:endParaRPr lang="en-US" sz="2000" dirty="0" smtClean="0">
              <a:solidFill>
                <a:schemeClr val="tx1">
                  <a:lumMod val="85000"/>
                  <a:lumOff val="15000"/>
                </a:schemeClr>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600" y="5524500"/>
            <a:ext cx="1257300" cy="125730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7600" y="38100"/>
            <a:ext cx="1257300" cy="1257300"/>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7600" y="1409700"/>
            <a:ext cx="1257300" cy="1257300"/>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67600" y="2705100"/>
            <a:ext cx="1257300" cy="1257300"/>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2000" y="5795870"/>
            <a:ext cx="914400" cy="755707"/>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67600" y="4076700"/>
            <a:ext cx="1257300" cy="1257300"/>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07483" y="5854182"/>
            <a:ext cx="1825295" cy="693891"/>
          </a:xfrm>
          <a:prstGeom prst="rect">
            <a:avLst/>
          </a:prstGeom>
        </p:spPr>
      </p:pic>
      <p:pic>
        <p:nvPicPr>
          <p:cNvPr id="19" name="Picture 2"/>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4795650" y="5565270"/>
            <a:ext cx="1295400" cy="1091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794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76200"/>
            <a:ext cx="9144000" cy="685800"/>
          </a:xfrm>
        </p:spPr>
        <p:txBody>
          <a:bodyPr>
            <a:noAutofit/>
          </a:bodyPr>
          <a:lstStyle/>
          <a:p>
            <a:r>
              <a:rPr lang="en-US" dirty="0" smtClean="0">
                <a:solidFill>
                  <a:schemeClr val="accent2">
                    <a:lumMod val="75000"/>
                  </a:schemeClr>
                </a:solidFill>
                <a:effectLst/>
              </a:rPr>
              <a:t>LANCE AMSR-E Imagery (Level 3)</a:t>
            </a:r>
            <a:endParaRPr lang="en-US" sz="2000" dirty="0">
              <a:solidFill>
                <a:schemeClr val="accent2">
                  <a:lumMod val="75000"/>
                </a:schemeClr>
              </a:solidFill>
              <a:effectLst/>
            </a:endParaRPr>
          </a:p>
        </p:txBody>
      </p:sp>
      <p:sp>
        <p:nvSpPr>
          <p:cNvPr id="5" name="Rounded Rectangular Callout 4"/>
          <p:cNvSpPr/>
          <p:nvPr/>
        </p:nvSpPr>
        <p:spPr>
          <a:xfrm>
            <a:off x="5410200" y="1600200"/>
            <a:ext cx="2362200" cy="1037918"/>
          </a:xfrm>
          <a:prstGeom prst="wedgeRoundRectCallout">
            <a:avLst>
              <a:gd name="adj1" fmla="val -71687"/>
              <a:gd name="adj2" fmla="val -20784"/>
              <a:gd name="adj3" fmla="val 1666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bg1"/>
                </a:solidFill>
                <a:latin typeface="+mj-lt"/>
              </a:rPr>
              <a:t>Daily Soil Moisture from AE_Land3_NRT</a:t>
            </a:r>
            <a:endParaRPr lang="en-US" sz="2000" b="1" dirty="0">
              <a:solidFill>
                <a:schemeClr val="bg1"/>
              </a:solidFill>
              <a:latin typeface="+mj-lt"/>
            </a:endParaRPr>
          </a:p>
        </p:txBody>
      </p:sp>
      <p:sp>
        <p:nvSpPr>
          <p:cNvPr id="6" name="Rounded Rectangular Callout 5"/>
          <p:cNvSpPr/>
          <p:nvPr/>
        </p:nvSpPr>
        <p:spPr>
          <a:xfrm>
            <a:off x="1527142" y="5105400"/>
            <a:ext cx="2587658" cy="1001606"/>
          </a:xfrm>
          <a:prstGeom prst="wedgeRoundRectCallout">
            <a:avLst>
              <a:gd name="adj1" fmla="val 73665"/>
              <a:gd name="adj2" fmla="val 5152"/>
              <a:gd name="adj3" fmla="val 1666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bg1"/>
                </a:solidFill>
                <a:latin typeface="+mj-lt"/>
              </a:rPr>
              <a:t>Daily Snow Water Equivalent from AE_DySnow_NRT</a:t>
            </a:r>
            <a:endParaRPr lang="en-US" sz="2000" b="1" dirty="0">
              <a:solidFill>
                <a:schemeClr val="bg1"/>
              </a:solidFill>
              <a:latin typeface="+mj-lt"/>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62202"/>
            <a:ext cx="4495800" cy="3051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352800"/>
            <a:ext cx="3974144" cy="3305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1839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67653" y="76200"/>
            <a:ext cx="8465270" cy="685800"/>
          </a:xfrm>
        </p:spPr>
        <p:txBody>
          <a:bodyPr>
            <a:noAutofit/>
          </a:bodyPr>
          <a:lstStyle/>
          <a:p>
            <a:r>
              <a:rPr lang="en-US" sz="4000" dirty="0" smtClean="0">
                <a:solidFill>
                  <a:schemeClr val="accent2">
                    <a:lumMod val="75000"/>
                  </a:schemeClr>
                </a:solidFill>
                <a:effectLst/>
              </a:rPr>
              <a:t>LANCE AMSR-E Imagery (Level 3)</a:t>
            </a:r>
            <a:endParaRPr lang="en-US" sz="1800" dirty="0">
              <a:solidFill>
                <a:schemeClr val="accent2">
                  <a:lumMod val="75000"/>
                </a:schemeClr>
              </a:solidFill>
              <a:effectLst/>
            </a:endParaRPr>
          </a:p>
        </p:txBody>
      </p:sp>
      <p:sp>
        <p:nvSpPr>
          <p:cNvPr id="5" name="Rounded Rectangular Callout 4"/>
          <p:cNvSpPr/>
          <p:nvPr/>
        </p:nvSpPr>
        <p:spPr>
          <a:xfrm>
            <a:off x="6583444" y="4724400"/>
            <a:ext cx="2247900" cy="1393596"/>
          </a:xfrm>
          <a:prstGeom prst="wedgeRoundRectCallout">
            <a:avLst>
              <a:gd name="adj1" fmla="val -10776"/>
              <a:gd name="adj2" fmla="val -96186"/>
              <a:gd name="adj3" fmla="val 1666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bg1"/>
                </a:solidFill>
                <a:latin typeface="+mj-lt"/>
              </a:rPr>
              <a:t>Brightness Temperature at 89V GHz from AE_SI6_NRT</a:t>
            </a:r>
            <a:endParaRPr lang="en-US" sz="2000" b="1" dirty="0">
              <a:solidFill>
                <a:schemeClr val="bg1"/>
              </a:solidFill>
              <a:latin typeface="+mj-lt"/>
            </a:endParaRPr>
          </a:p>
        </p:txBody>
      </p:sp>
      <p:sp>
        <p:nvSpPr>
          <p:cNvPr id="6" name="Rounded Rectangular Callout 5"/>
          <p:cNvSpPr/>
          <p:nvPr/>
        </p:nvSpPr>
        <p:spPr>
          <a:xfrm>
            <a:off x="257035" y="5421198"/>
            <a:ext cx="2438400" cy="819252"/>
          </a:xfrm>
          <a:prstGeom prst="wedgeRoundRectCallout">
            <a:avLst>
              <a:gd name="adj1" fmla="val 58372"/>
              <a:gd name="adj2" fmla="val -56645"/>
              <a:gd name="adj3" fmla="val 1666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bg1"/>
                </a:solidFill>
                <a:latin typeface="+mj-lt"/>
              </a:rPr>
              <a:t>Sea Ice Con. from AE_SI25_NRT</a:t>
            </a:r>
          </a:p>
        </p:txBody>
      </p:sp>
      <p:pic>
        <p:nvPicPr>
          <p:cNvPr id="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62000"/>
            <a:ext cx="3257306"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ounded Rectangular Callout 12"/>
          <p:cNvSpPr/>
          <p:nvPr/>
        </p:nvSpPr>
        <p:spPr>
          <a:xfrm>
            <a:off x="233855" y="4181985"/>
            <a:ext cx="2514600" cy="876301"/>
          </a:xfrm>
          <a:prstGeom prst="wedgeRoundRectCallout">
            <a:avLst>
              <a:gd name="adj1" fmla="val -1352"/>
              <a:gd name="adj2" fmla="val -94113"/>
              <a:gd name="adj3" fmla="val 1666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bg1"/>
                </a:solidFill>
                <a:latin typeface="+mj-lt"/>
              </a:rPr>
              <a:t>Sea Ice Con. </a:t>
            </a:r>
            <a:r>
              <a:rPr lang="en-US" sz="2000" b="1" dirty="0">
                <a:solidFill>
                  <a:schemeClr val="bg1"/>
                </a:solidFill>
                <a:latin typeface="+mj-lt"/>
              </a:rPr>
              <a:t>f</a:t>
            </a:r>
            <a:r>
              <a:rPr lang="en-US" sz="2000" b="1" dirty="0" smtClean="0">
                <a:solidFill>
                  <a:schemeClr val="bg1"/>
                </a:solidFill>
                <a:latin typeface="+mj-lt"/>
              </a:rPr>
              <a:t>rom AE_SI12_NRT</a:t>
            </a:r>
            <a:endParaRPr lang="en-US" sz="2000" b="1" dirty="0">
              <a:solidFill>
                <a:schemeClr val="bg1"/>
              </a:solidFill>
              <a:latin typeface="+mj-lt"/>
            </a:endParaRPr>
          </a:p>
        </p:txBody>
      </p:sp>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762000"/>
            <a:ext cx="3124200" cy="3448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0869" y="3429000"/>
            <a:ext cx="3281331" cy="3162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7101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454" y="201884"/>
            <a:ext cx="7083631" cy="720766"/>
          </a:xfrm>
        </p:spPr>
        <p:txBody>
          <a:bodyPr/>
          <a:lstStyle/>
          <a:p>
            <a:r>
              <a:rPr lang="en-US" dirty="0" smtClean="0"/>
              <a:t>AMSR-E on Worldview</a:t>
            </a:r>
            <a:endParaRPr lang="en-US" dirty="0"/>
          </a:p>
        </p:txBody>
      </p:sp>
      <p:sp>
        <p:nvSpPr>
          <p:cNvPr id="4" name="Date Placeholder 3"/>
          <p:cNvSpPr>
            <a:spLocks noGrp="1"/>
          </p:cNvSpPr>
          <p:nvPr>
            <p:ph type="dt" sz="half" idx="10"/>
          </p:nvPr>
        </p:nvSpPr>
        <p:spPr/>
        <p:txBody>
          <a:bodyPr/>
          <a:lstStyle/>
          <a:p>
            <a:r>
              <a:rPr lang="en-US" smtClean="0"/>
              <a:t>9/25/14 – 9/26/14</a:t>
            </a:r>
            <a:endParaRPr lang="en-US" dirty="0"/>
          </a:p>
        </p:txBody>
      </p:sp>
      <p:sp>
        <p:nvSpPr>
          <p:cNvPr id="5" name="Slide Number Placeholder 4"/>
          <p:cNvSpPr>
            <a:spLocks noGrp="1"/>
          </p:cNvSpPr>
          <p:nvPr>
            <p:ph type="sldNum" sz="quarter" idx="11"/>
          </p:nvPr>
        </p:nvSpPr>
        <p:spPr/>
        <p:txBody>
          <a:bodyPr/>
          <a:lstStyle/>
          <a:p>
            <a:fld id="{623E5A23-14A5-704E-AD46-6981D7C1CB39}" type="slidenum">
              <a:rPr lang="en-US" smtClean="0"/>
              <a:pPr/>
              <a:t>12</a:t>
            </a:fld>
            <a:endParaRPr lang="en-US" dirty="0"/>
          </a:p>
        </p:txBody>
      </p:sp>
      <p:sp>
        <p:nvSpPr>
          <p:cNvPr id="6" name="Footer Placeholder 5"/>
          <p:cNvSpPr>
            <a:spLocks noGrp="1"/>
          </p:cNvSpPr>
          <p:nvPr>
            <p:ph type="ftr" sz="quarter" idx="12"/>
          </p:nvPr>
        </p:nvSpPr>
        <p:spPr/>
        <p:txBody>
          <a:bodyPr/>
          <a:lstStyle/>
          <a:p>
            <a:r>
              <a:rPr lang="en-US" smtClean="0"/>
              <a:t>User Working Group Meeting</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75" y="993900"/>
            <a:ext cx="9060873" cy="5828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0815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9/25/14 – 9/26/14</a:t>
            </a:r>
            <a:endParaRPr lang="en-US" dirty="0"/>
          </a:p>
        </p:txBody>
      </p:sp>
      <p:sp>
        <p:nvSpPr>
          <p:cNvPr id="5" name="Slide Number Placeholder 4"/>
          <p:cNvSpPr>
            <a:spLocks noGrp="1"/>
          </p:cNvSpPr>
          <p:nvPr>
            <p:ph type="sldNum" sz="quarter" idx="11"/>
          </p:nvPr>
        </p:nvSpPr>
        <p:spPr/>
        <p:txBody>
          <a:bodyPr/>
          <a:lstStyle/>
          <a:p>
            <a:fld id="{623E5A23-14A5-704E-AD46-6981D7C1CB39}" type="slidenum">
              <a:rPr lang="en-US" smtClean="0"/>
              <a:pPr/>
              <a:t>13</a:t>
            </a:fld>
            <a:endParaRPr lang="en-US" dirty="0"/>
          </a:p>
        </p:txBody>
      </p:sp>
      <p:sp>
        <p:nvSpPr>
          <p:cNvPr id="6" name="Footer Placeholder 5"/>
          <p:cNvSpPr>
            <a:spLocks noGrp="1"/>
          </p:cNvSpPr>
          <p:nvPr>
            <p:ph type="ftr" sz="quarter" idx="12"/>
          </p:nvPr>
        </p:nvSpPr>
        <p:spPr/>
        <p:txBody>
          <a:bodyPr/>
          <a:lstStyle/>
          <a:p>
            <a:r>
              <a:rPr lang="en-US" smtClean="0"/>
              <a:t>User Working Group Meeting</a:t>
            </a:r>
            <a:endParaRPr lang="en-US" dirty="0"/>
          </a:p>
        </p:txBody>
      </p:sp>
      <p:sp>
        <p:nvSpPr>
          <p:cNvPr id="9" name="Rectangle 8"/>
          <p:cNvSpPr/>
          <p:nvPr/>
        </p:nvSpPr>
        <p:spPr>
          <a:xfrm>
            <a:off x="0" y="6137910"/>
            <a:ext cx="9144000" cy="707886"/>
          </a:xfrm>
          <a:prstGeom prst="rect">
            <a:avLst/>
          </a:prstGeom>
          <a:solidFill>
            <a:schemeClr val="accent1"/>
          </a:solidFill>
        </p:spPr>
        <p:txBody>
          <a:bodyPr wrap="square">
            <a:spAutoFit/>
          </a:bodyPr>
          <a:lstStyle/>
          <a:p>
            <a:pPr algn="ctr"/>
            <a:r>
              <a:rPr lang="en-US" sz="2000" dirty="0" smtClean="0">
                <a:solidFill>
                  <a:schemeClr val="bg1"/>
                </a:solidFill>
                <a:latin typeface="+mj-lt"/>
              </a:rPr>
              <a:t>Sea </a:t>
            </a:r>
            <a:r>
              <a:rPr lang="en-US" sz="2000" dirty="0">
                <a:solidFill>
                  <a:schemeClr val="bg1"/>
                </a:solidFill>
                <a:latin typeface="+mj-lt"/>
              </a:rPr>
              <a:t>Ice Concentration overlaid with Snow Depth over </a:t>
            </a:r>
            <a:r>
              <a:rPr lang="en-US" sz="2000" dirty="0" smtClean="0">
                <a:solidFill>
                  <a:schemeClr val="bg1"/>
                </a:solidFill>
                <a:latin typeface="+mj-lt"/>
              </a:rPr>
              <a:t>Ice (12 km) </a:t>
            </a:r>
          </a:p>
          <a:p>
            <a:pPr algn="ctr"/>
            <a:r>
              <a:rPr lang="en-US" sz="2000" dirty="0" smtClean="0">
                <a:solidFill>
                  <a:schemeClr val="bg1"/>
                </a:solidFill>
                <a:latin typeface="+mj-lt"/>
              </a:rPr>
              <a:t>URL: https</a:t>
            </a:r>
            <a:r>
              <a:rPr lang="en-US" sz="2000" dirty="0">
                <a:solidFill>
                  <a:schemeClr val="bg1"/>
                </a:solidFill>
                <a:latin typeface="+mj-lt"/>
              </a:rPr>
              <a:t>://earthdata.nasa.gov/labs/worldview</a:t>
            </a:r>
            <a:r>
              <a:rPr lang="en-US" sz="2000" dirty="0" smtClean="0">
                <a:solidFill>
                  <a:schemeClr val="bg1"/>
                </a:solidFill>
                <a:latin typeface="+mj-lt"/>
              </a:rPr>
              <a:t>/ </a:t>
            </a:r>
            <a:endParaRPr lang="en-US" sz="2000" dirty="0">
              <a:solidFill>
                <a:schemeClr val="bg1"/>
              </a:solidFill>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5909" cy="6137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307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2"/>
          </p:nvPr>
        </p:nvSpPr>
        <p:spPr/>
        <p:txBody>
          <a:bodyPr/>
          <a:lstStyle/>
          <a:p>
            <a:r>
              <a:rPr lang="en-US" dirty="0" smtClean="0"/>
              <a:t>User Working Group Meeting</a:t>
            </a:r>
            <a:endParaRPr lang="en-US" dirty="0"/>
          </a:p>
        </p:txBody>
      </p:sp>
      <p:pic>
        <p:nvPicPr>
          <p:cNvPr id="9" name="Picture 8" descr="SPoRT21.gif"/>
          <p:cNvPicPr>
            <a:picLocks noChangeAspect="1"/>
          </p:cNvPicPr>
          <p:nvPr/>
        </p:nvPicPr>
        <p:blipFill>
          <a:blip r:embed="rId3" cstate="print"/>
          <a:stretch>
            <a:fillRect/>
          </a:stretch>
        </p:blipFill>
        <p:spPr>
          <a:xfrm>
            <a:off x="5329238" y="116342"/>
            <a:ext cx="3632369" cy="3768439"/>
          </a:xfrm>
          <a:prstGeom prst="rect">
            <a:avLst/>
          </a:prstGeom>
        </p:spPr>
      </p:pic>
      <p:sp>
        <p:nvSpPr>
          <p:cNvPr id="11" name="Subtitle 2"/>
          <p:cNvSpPr txBox="1">
            <a:spLocks/>
          </p:cNvSpPr>
          <p:nvPr/>
        </p:nvSpPr>
        <p:spPr>
          <a:xfrm>
            <a:off x="210081" y="244934"/>
            <a:ext cx="4967558" cy="2553193"/>
          </a:xfrm>
          <a:prstGeom prst="rect">
            <a:avLst/>
          </a:prstGeom>
          <a:ln w="19050">
            <a:noFill/>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en-US" b="1" dirty="0" err="1" smtClean="0">
                <a:solidFill>
                  <a:schemeClr val="tx1"/>
                </a:solidFill>
              </a:rPr>
              <a:t>SPoRT</a:t>
            </a:r>
            <a:r>
              <a:rPr lang="en-US" dirty="0" smtClean="0">
                <a:solidFill>
                  <a:schemeClr val="tx1"/>
                </a:solidFill>
              </a:rPr>
              <a:t> </a:t>
            </a:r>
            <a:r>
              <a:rPr lang="en-US" dirty="0">
                <a:solidFill>
                  <a:schemeClr val="tx1"/>
                </a:solidFill>
              </a:rPr>
              <a:t>generated </a:t>
            </a:r>
            <a:r>
              <a:rPr lang="en-US" dirty="0" smtClean="0">
                <a:solidFill>
                  <a:schemeClr val="tx1"/>
                </a:solidFill>
              </a:rPr>
              <a:t>AMSR-E</a:t>
            </a:r>
            <a:r>
              <a:rPr lang="en-US" dirty="0">
                <a:solidFill>
                  <a:schemeClr val="tx1"/>
                </a:solidFill>
              </a:rPr>
              <a:t> </a:t>
            </a:r>
            <a:r>
              <a:rPr lang="en-US" dirty="0" smtClean="0">
                <a:solidFill>
                  <a:schemeClr val="tx1"/>
                </a:solidFill>
              </a:rPr>
              <a:t>Convective </a:t>
            </a:r>
            <a:r>
              <a:rPr lang="en-US" dirty="0">
                <a:solidFill>
                  <a:schemeClr val="tx1"/>
                </a:solidFill>
              </a:rPr>
              <a:t>Percent of </a:t>
            </a:r>
            <a:r>
              <a:rPr lang="en-US" dirty="0" smtClean="0">
                <a:solidFill>
                  <a:schemeClr val="tx1"/>
                </a:solidFill>
              </a:rPr>
              <a:t>Storms from AMSR-E observation in the early hour of 12-10-2008 of the line of storms that swept through the southeast bringing heavy rains and several tornadoes</a:t>
            </a:r>
          </a:p>
        </p:txBody>
      </p:sp>
      <p:sp>
        <p:nvSpPr>
          <p:cNvPr id="15" name="Rectangle 14"/>
          <p:cNvSpPr/>
          <p:nvPr/>
        </p:nvSpPr>
        <p:spPr>
          <a:xfrm>
            <a:off x="5177639" y="4359066"/>
            <a:ext cx="3598224" cy="2308324"/>
          </a:xfrm>
          <a:prstGeom prst="rect">
            <a:avLst/>
          </a:prstGeom>
          <a:ln w="19050">
            <a:noFill/>
          </a:ln>
        </p:spPr>
        <p:txBody>
          <a:bodyPr wrap="square">
            <a:spAutoFit/>
          </a:bodyPr>
          <a:lstStyle/>
          <a:p>
            <a:r>
              <a:rPr lang="en-US" sz="2400" b="1" dirty="0" err="1">
                <a:latin typeface="+mj-lt"/>
              </a:rPr>
              <a:t>SPoRT</a:t>
            </a:r>
            <a:r>
              <a:rPr lang="en-US" sz="2400" dirty="0">
                <a:latin typeface="+mj-lt"/>
              </a:rPr>
              <a:t> generated AMSR-E Rain Rate of hurricane Katrina the day before making landfall on the gulf coasts</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75" y="3140311"/>
            <a:ext cx="4582125" cy="3694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2803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AMSR-E Provenance</a:t>
            </a:r>
            <a:endParaRPr lang="en-US" dirty="0"/>
          </a:p>
        </p:txBody>
      </p:sp>
      <p:sp>
        <p:nvSpPr>
          <p:cNvPr id="3" name="Subtitle 2"/>
          <p:cNvSpPr>
            <a:spLocks noGrp="1"/>
          </p:cNvSpPr>
          <p:nvPr>
            <p:ph type="subTitle" idx="1"/>
          </p:nvPr>
        </p:nvSpPr>
        <p:spPr/>
        <p:txBody>
          <a:bodyPr/>
          <a:lstStyle/>
          <a:p>
            <a:endParaRPr lang="en-US" dirty="0"/>
          </a:p>
        </p:txBody>
      </p:sp>
      <p:sp>
        <p:nvSpPr>
          <p:cNvPr id="4" name="Content Placeholder 3"/>
          <p:cNvSpPr>
            <a:spLocks noGrp="1"/>
          </p:cNvSpPr>
          <p:nvPr>
            <p:ph sz="quarter" idx="10"/>
          </p:nvPr>
        </p:nvSpPr>
        <p:spPr/>
        <p:txBody>
          <a:bodyPr>
            <a:normAutofit fontScale="92500" lnSpcReduction="10000"/>
          </a:bodyPr>
          <a:lstStyle/>
          <a:p>
            <a:r>
              <a:rPr lang="en-US" dirty="0" smtClean="0"/>
              <a:t>Michael McEniry</a:t>
            </a:r>
            <a:endParaRPr lang="en-US" dirty="0"/>
          </a:p>
        </p:txBody>
      </p:sp>
      <p:sp>
        <p:nvSpPr>
          <p:cNvPr id="5" name="Content Placeholder 4"/>
          <p:cNvSpPr>
            <a:spLocks noGrp="1"/>
          </p:cNvSpPr>
          <p:nvPr>
            <p:ph sz="quarter" idx="11"/>
          </p:nvPr>
        </p:nvSpPr>
        <p:spPr/>
        <p:txBody>
          <a:bodyPr>
            <a:normAutofit/>
          </a:bodyPr>
          <a:lstStyle/>
          <a:p>
            <a:r>
              <a:rPr lang="en-US" dirty="0" smtClean="0"/>
              <a:t>Research Associate</a:t>
            </a:r>
          </a:p>
          <a:p>
            <a:r>
              <a:rPr lang="en-US" dirty="0" err="1" smtClean="0"/>
              <a:t>mmceniry@itsc.uah.edu</a:t>
            </a:r>
            <a:endParaRPr lang="en-US" dirty="0"/>
          </a:p>
        </p:txBody>
      </p:sp>
    </p:spTree>
    <p:extLst>
      <p:ext uri="{BB962C8B-B14F-4D97-AF65-F5344CB8AC3E}">
        <p14:creationId xmlns:p14="http://schemas.microsoft.com/office/powerpoint/2010/main" val="12766277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lumMod val="65000"/>
                    <a:lumOff val="35000"/>
                  </a:prstClr>
                </a:solidFill>
              </a:rPr>
              <a:t>9/25/14 – 9/26/14</a:t>
            </a:r>
            <a:endParaRPr lang="en-US" dirty="0">
              <a:solidFill>
                <a:prstClr val="black">
                  <a:lumMod val="65000"/>
                  <a:lumOff val="35000"/>
                </a:prstClr>
              </a:solidFill>
            </a:endParaRPr>
          </a:p>
        </p:txBody>
      </p:sp>
      <p:sp>
        <p:nvSpPr>
          <p:cNvPr id="3" name="Slide Number Placeholder 2"/>
          <p:cNvSpPr>
            <a:spLocks noGrp="1"/>
          </p:cNvSpPr>
          <p:nvPr>
            <p:ph type="sldNum" sz="quarter" idx="11"/>
          </p:nvPr>
        </p:nvSpPr>
        <p:spPr/>
        <p:txBody>
          <a:bodyPr/>
          <a:lstStyle/>
          <a:p>
            <a:fld id="{623E5A23-14A5-704E-AD46-6981D7C1CB39}" type="slidenum">
              <a:rPr lang="en-US" smtClean="0">
                <a:solidFill>
                  <a:prstClr val="black">
                    <a:lumMod val="65000"/>
                    <a:lumOff val="35000"/>
                  </a:prstClr>
                </a:solidFill>
              </a:rPr>
              <a:pPr/>
              <a:t>16</a:t>
            </a:fld>
            <a:endParaRPr lang="en-US">
              <a:solidFill>
                <a:prstClr val="black">
                  <a:lumMod val="65000"/>
                  <a:lumOff val="35000"/>
                </a:prstClr>
              </a:solidFill>
            </a:endParaRPr>
          </a:p>
        </p:txBody>
      </p:sp>
      <p:sp>
        <p:nvSpPr>
          <p:cNvPr id="4" name="Footer Placeholder 3"/>
          <p:cNvSpPr>
            <a:spLocks noGrp="1"/>
          </p:cNvSpPr>
          <p:nvPr>
            <p:ph type="ftr" sz="quarter" idx="12"/>
          </p:nvPr>
        </p:nvSpPr>
        <p:spPr/>
        <p:txBody>
          <a:bodyPr/>
          <a:lstStyle/>
          <a:p>
            <a:r>
              <a:rPr lang="en-US" smtClean="0">
                <a:solidFill>
                  <a:prstClr val="black">
                    <a:lumMod val="65000"/>
                    <a:lumOff val="35000"/>
                  </a:prstClr>
                </a:solidFill>
              </a:rPr>
              <a:t>User Working Group Meeting</a:t>
            </a:r>
            <a:endParaRPr lang="en-US" dirty="0">
              <a:solidFill>
                <a:prstClr val="black">
                  <a:lumMod val="65000"/>
                  <a:lumOff val="35000"/>
                </a:prstClr>
              </a:solidFill>
            </a:endParaRPr>
          </a:p>
        </p:txBody>
      </p:sp>
      <p:sp>
        <p:nvSpPr>
          <p:cNvPr id="5" name="Text Placeholder 4"/>
          <p:cNvSpPr>
            <a:spLocks noGrp="1"/>
          </p:cNvSpPr>
          <p:nvPr>
            <p:ph type="body" idx="4294967295"/>
          </p:nvPr>
        </p:nvSpPr>
        <p:spPr/>
        <p:txBody>
          <a:bodyPr/>
          <a:lstStyle/>
          <a:p>
            <a:r>
              <a:rPr lang="en-US" dirty="0" smtClean="0"/>
              <a:t>Make the preserved data / information available to all our stakeholder communities with </a:t>
            </a:r>
            <a:r>
              <a:rPr lang="en-US" b="1" dirty="0" smtClean="0"/>
              <a:t>traceability</a:t>
            </a:r>
            <a:r>
              <a:rPr lang="en-US" dirty="0" smtClean="0"/>
              <a:t> to support authenticity.</a:t>
            </a:r>
          </a:p>
        </p:txBody>
      </p:sp>
      <p:sp>
        <p:nvSpPr>
          <p:cNvPr id="6" name="Title 5"/>
          <p:cNvSpPr>
            <a:spLocks noGrp="1"/>
          </p:cNvSpPr>
          <p:nvPr>
            <p:ph type="title" idx="4294967295"/>
          </p:nvPr>
        </p:nvSpPr>
        <p:spPr/>
        <p:txBody>
          <a:bodyPr/>
          <a:lstStyle/>
          <a:p>
            <a:r>
              <a:rPr lang="en-US" dirty="0" smtClean="0"/>
              <a:t>Data</a:t>
            </a:r>
            <a:r>
              <a:rPr lang="en-US" baseline="0" dirty="0" smtClean="0"/>
              <a:t> Stewardship </a:t>
            </a:r>
            <a:r>
              <a:rPr lang="en-US" dirty="0" smtClean="0"/>
              <a:t>Context</a:t>
            </a:r>
            <a:endParaRPr lang="en-US" dirty="0"/>
          </a:p>
        </p:txBody>
      </p:sp>
    </p:spTree>
    <p:extLst>
      <p:ext uri="{BB962C8B-B14F-4D97-AF65-F5344CB8AC3E}">
        <p14:creationId xmlns:p14="http://schemas.microsoft.com/office/powerpoint/2010/main" val="37533570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lumMod val="65000"/>
                    <a:lumOff val="35000"/>
                  </a:prstClr>
                </a:solidFill>
              </a:rPr>
              <a:t>9/25/14 – 9/26/14</a:t>
            </a:r>
            <a:endParaRPr lang="en-US" dirty="0">
              <a:solidFill>
                <a:prstClr val="black">
                  <a:lumMod val="65000"/>
                  <a:lumOff val="35000"/>
                </a:prstClr>
              </a:solidFill>
            </a:endParaRPr>
          </a:p>
        </p:txBody>
      </p:sp>
      <p:sp>
        <p:nvSpPr>
          <p:cNvPr id="3" name="Slide Number Placeholder 2"/>
          <p:cNvSpPr>
            <a:spLocks noGrp="1"/>
          </p:cNvSpPr>
          <p:nvPr>
            <p:ph type="sldNum" sz="quarter" idx="11"/>
          </p:nvPr>
        </p:nvSpPr>
        <p:spPr/>
        <p:txBody>
          <a:bodyPr/>
          <a:lstStyle/>
          <a:p>
            <a:fld id="{623E5A23-14A5-704E-AD46-6981D7C1CB39}" type="slidenum">
              <a:rPr lang="en-US" smtClean="0">
                <a:solidFill>
                  <a:prstClr val="black">
                    <a:lumMod val="65000"/>
                    <a:lumOff val="35000"/>
                  </a:prstClr>
                </a:solidFill>
              </a:rPr>
              <a:pPr/>
              <a:t>17</a:t>
            </a:fld>
            <a:endParaRPr lang="en-US">
              <a:solidFill>
                <a:prstClr val="black">
                  <a:lumMod val="65000"/>
                  <a:lumOff val="35000"/>
                </a:prstClr>
              </a:solidFill>
            </a:endParaRPr>
          </a:p>
        </p:txBody>
      </p:sp>
      <p:sp>
        <p:nvSpPr>
          <p:cNvPr id="4" name="Footer Placeholder 3"/>
          <p:cNvSpPr>
            <a:spLocks noGrp="1"/>
          </p:cNvSpPr>
          <p:nvPr>
            <p:ph type="ftr" sz="quarter" idx="12"/>
          </p:nvPr>
        </p:nvSpPr>
        <p:spPr/>
        <p:txBody>
          <a:bodyPr/>
          <a:lstStyle/>
          <a:p>
            <a:r>
              <a:rPr lang="en-US" smtClean="0">
                <a:solidFill>
                  <a:prstClr val="black">
                    <a:lumMod val="65000"/>
                    <a:lumOff val="35000"/>
                  </a:prstClr>
                </a:solidFill>
              </a:rPr>
              <a:t>User Working Group Meeting</a:t>
            </a:r>
            <a:endParaRPr lang="en-US" dirty="0">
              <a:solidFill>
                <a:prstClr val="black">
                  <a:lumMod val="65000"/>
                  <a:lumOff val="35000"/>
                </a:prstClr>
              </a:solidFill>
            </a:endParaRPr>
          </a:p>
        </p:txBody>
      </p:sp>
      <p:sp>
        <p:nvSpPr>
          <p:cNvPr id="5" name="Title 4"/>
          <p:cNvSpPr>
            <a:spLocks noGrp="1"/>
          </p:cNvSpPr>
          <p:nvPr>
            <p:ph type="title" idx="4294967295"/>
          </p:nvPr>
        </p:nvSpPr>
        <p:spPr/>
        <p:txBody>
          <a:bodyPr/>
          <a:lstStyle/>
          <a:p>
            <a:r>
              <a:rPr lang="en-US" dirty="0" smtClean="0"/>
              <a:t>Importance of Provenance</a:t>
            </a:r>
            <a:endParaRPr lang="en-US" dirty="0"/>
          </a:p>
        </p:txBody>
      </p:sp>
      <p:sp>
        <p:nvSpPr>
          <p:cNvPr id="6" name="Text Placeholder 5"/>
          <p:cNvSpPr>
            <a:spLocks noGrp="1"/>
          </p:cNvSpPr>
          <p:nvPr>
            <p:ph type="body" idx="4294967295"/>
          </p:nvPr>
        </p:nvSpPr>
        <p:spPr/>
        <p:txBody>
          <a:bodyPr/>
          <a:lstStyle/>
          <a:p>
            <a:r>
              <a:rPr lang="en-US" dirty="0" smtClean="0"/>
              <a:t>Understand how a data product was generated</a:t>
            </a:r>
          </a:p>
          <a:p>
            <a:pPr lvl="1"/>
            <a:r>
              <a:rPr lang="en-US" dirty="0" smtClean="0"/>
              <a:t>Relationships among products, processes</a:t>
            </a:r>
          </a:p>
          <a:p>
            <a:pPr lvl="1"/>
            <a:r>
              <a:rPr lang="en-US" dirty="0" smtClean="0"/>
              <a:t>Corroborate scientific validity</a:t>
            </a:r>
          </a:p>
          <a:p>
            <a:r>
              <a:rPr lang="en-US" dirty="0" smtClean="0"/>
              <a:t>Data preservation requirements from NASA Earth Science Data and Information Systems Project </a:t>
            </a:r>
          </a:p>
          <a:p>
            <a:pPr lvl="1"/>
            <a:r>
              <a:rPr lang="en-US" dirty="0" smtClean="0"/>
              <a:t>Data Preservation Specification document includes algorithm information, processing history, input data</a:t>
            </a:r>
          </a:p>
        </p:txBody>
      </p:sp>
    </p:spTree>
    <p:extLst>
      <p:ext uri="{BB962C8B-B14F-4D97-AF65-F5344CB8AC3E}">
        <p14:creationId xmlns:p14="http://schemas.microsoft.com/office/powerpoint/2010/main" val="34182683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lumMod val="65000"/>
                    <a:lumOff val="35000"/>
                  </a:prstClr>
                </a:solidFill>
              </a:rPr>
              <a:t>9/25/14 – 9/26/14</a:t>
            </a:r>
            <a:endParaRPr lang="en-US" dirty="0">
              <a:solidFill>
                <a:prstClr val="black">
                  <a:lumMod val="65000"/>
                  <a:lumOff val="35000"/>
                </a:prstClr>
              </a:solidFill>
            </a:endParaRPr>
          </a:p>
        </p:txBody>
      </p:sp>
      <p:sp>
        <p:nvSpPr>
          <p:cNvPr id="3" name="Slide Number Placeholder 2"/>
          <p:cNvSpPr>
            <a:spLocks noGrp="1"/>
          </p:cNvSpPr>
          <p:nvPr>
            <p:ph type="sldNum" sz="quarter" idx="11"/>
          </p:nvPr>
        </p:nvSpPr>
        <p:spPr/>
        <p:txBody>
          <a:bodyPr/>
          <a:lstStyle/>
          <a:p>
            <a:fld id="{623E5A23-14A5-704E-AD46-6981D7C1CB39}" type="slidenum">
              <a:rPr lang="en-US" smtClean="0">
                <a:solidFill>
                  <a:prstClr val="black">
                    <a:lumMod val="65000"/>
                    <a:lumOff val="35000"/>
                  </a:prstClr>
                </a:solidFill>
              </a:rPr>
              <a:pPr/>
              <a:t>18</a:t>
            </a:fld>
            <a:endParaRPr lang="en-US">
              <a:solidFill>
                <a:prstClr val="black">
                  <a:lumMod val="65000"/>
                  <a:lumOff val="35000"/>
                </a:prstClr>
              </a:solidFill>
            </a:endParaRPr>
          </a:p>
        </p:txBody>
      </p:sp>
      <p:sp>
        <p:nvSpPr>
          <p:cNvPr id="4" name="Footer Placeholder 3"/>
          <p:cNvSpPr>
            <a:spLocks noGrp="1"/>
          </p:cNvSpPr>
          <p:nvPr>
            <p:ph type="ftr" sz="quarter" idx="12"/>
          </p:nvPr>
        </p:nvSpPr>
        <p:spPr/>
        <p:txBody>
          <a:bodyPr/>
          <a:lstStyle/>
          <a:p>
            <a:r>
              <a:rPr lang="en-US" smtClean="0">
                <a:solidFill>
                  <a:prstClr val="black">
                    <a:lumMod val="65000"/>
                    <a:lumOff val="35000"/>
                  </a:prstClr>
                </a:solidFill>
              </a:rPr>
              <a:t>User Working Group Meeting</a:t>
            </a:r>
            <a:endParaRPr lang="en-US" dirty="0">
              <a:solidFill>
                <a:prstClr val="black">
                  <a:lumMod val="65000"/>
                  <a:lumOff val="35000"/>
                </a:prstClr>
              </a:solidFill>
            </a:endParaRPr>
          </a:p>
        </p:txBody>
      </p:sp>
      <p:sp>
        <p:nvSpPr>
          <p:cNvPr id="5" name="Title 4"/>
          <p:cNvSpPr>
            <a:spLocks noGrp="1"/>
          </p:cNvSpPr>
          <p:nvPr>
            <p:ph type="title" idx="4294967295"/>
          </p:nvPr>
        </p:nvSpPr>
        <p:spPr/>
        <p:txBody>
          <a:bodyPr/>
          <a:lstStyle/>
          <a:p>
            <a:r>
              <a:rPr lang="en-US" dirty="0" smtClean="0"/>
              <a:t>Questions</a:t>
            </a:r>
            <a:r>
              <a:rPr lang="en-US" baseline="0" dirty="0" smtClean="0"/>
              <a:t> that Provenance can Help Answer</a:t>
            </a:r>
            <a:endParaRPr lang="en-US" dirty="0"/>
          </a:p>
        </p:txBody>
      </p:sp>
      <p:sp>
        <p:nvSpPr>
          <p:cNvPr id="7" name="Text Placeholder 6"/>
          <p:cNvSpPr>
            <a:spLocks noGrp="1"/>
          </p:cNvSpPr>
          <p:nvPr>
            <p:ph type="body" idx="4294967295"/>
          </p:nvPr>
        </p:nvSpPr>
        <p:spPr>
          <a:xfrm>
            <a:off x="457200" y="1576684"/>
            <a:ext cx="8229600" cy="4525963"/>
          </a:xfrm>
        </p:spPr>
        <p:txBody>
          <a:bodyPr>
            <a:norm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kern="1200" baseline="0" dirty="0" smtClean="0">
                <a:solidFill>
                  <a:schemeClr val="tx1"/>
                </a:solidFill>
                <a:effectLst/>
              </a:rPr>
              <a:t>How was this product created?</a:t>
            </a:r>
          </a:p>
          <a:p>
            <a: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kern="1200" baseline="0" dirty="0" smtClean="0">
                <a:solidFill>
                  <a:schemeClr val="tx1"/>
                </a:solidFill>
                <a:effectLst/>
              </a:rPr>
              <a:t>Which algorithm version created this product?</a:t>
            </a:r>
          </a:p>
          <a:p>
            <a: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This data file is incorrect. Was it corrected in a later edition?</a:t>
            </a:r>
            <a:endParaRPr lang="en-US" sz="2400" kern="1200" baseline="0" dirty="0" smtClean="0">
              <a:solidFill>
                <a:schemeClr val="tx1"/>
              </a:solidFill>
              <a:effectLst/>
            </a:endParaRPr>
          </a:p>
          <a:p>
            <a: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kern="1200" baseline="0" dirty="0" smtClean="0">
                <a:solidFill>
                  <a:schemeClr val="tx1"/>
                </a:solidFill>
                <a:effectLst/>
              </a:rPr>
              <a:t>This </a:t>
            </a:r>
            <a:r>
              <a:rPr lang="en-US" dirty="0" smtClean="0"/>
              <a:t>data file</a:t>
            </a:r>
            <a:r>
              <a:rPr lang="en-US" sz="2400" kern="1200" baseline="0" dirty="0" smtClean="0">
                <a:solidFill>
                  <a:schemeClr val="tx1"/>
                </a:solidFill>
                <a:effectLst/>
              </a:rPr>
              <a:t> is incorrect. </a:t>
            </a:r>
            <a:r>
              <a:rPr lang="en-US" dirty="0" smtClean="0"/>
              <a:t>What</a:t>
            </a:r>
            <a:r>
              <a:rPr lang="en-US" baseline="0" dirty="0" smtClean="0"/>
              <a:t> changed in this processing run?</a:t>
            </a:r>
            <a:endParaRPr lang="en-US" dirty="0" smtClean="0"/>
          </a:p>
          <a:p>
            <a:endParaRPr lang="en-US" dirty="0"/>
          </a:p>
        </p:txBody>
      </p:sp>
    </p:spTree>
    <p:extLst>
      <p:ext uri="{BB962C8B-B14F-4D97-AF65-F5344CB8AC3E}">
        <p14:creationId xmlns:p14="http://schemas.microsoft.com/office/powerpoint/2010/main" val="8519057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lumMod val="65000"/>
                    <a:lumOff val="35000"/>
                  </a:prstClr>
                </a:solidFill>
              </a:rPr>
              <a:t>9/25/14 – 9/26/14</a:t>
            </a:r>
            <a:endParaRPr lang="en-US" dirty="0">
              <a:solidFill>
                <a:prstClr val="black">
                  <a:lumMod val="65000"/>
                  <a:lumOff val="35000"/>
                </a:prstClr>
              </a:solidFill>
            </a:endParaRPr>
          </a:p>
        </p:txBody>
      </p:sp>
      <p:sp>
        <p:nvSpPr>
          <p:cNvPr id="3" name="Slide Number Placeholder 2"/>
          <p:cNvSpPr>
            <a:spLocks noGrp="1"/>
          </p:cNvSpPr>
          <p:nvPr>
            <p:ph type="sldNum" sz="quarter" idx="11"/>
          </p:nvPr>
        </p:nvSpPr>
        <p:spPr/>
        <p:txBody>
          <a:bodyPr/>
          <a:lstStyle/>
          <a:p>
            <a:fld id="{623E5A23-14A5-704E-AD46-6981D7C1CB39}" type="slidenum">
              <a:rPr lang="en-US" smtClean="0">
                <a:solidFill>
                  <a:prstClr val="black">
                    <a:lumMod val="65000"/>
                    <a:lumOff val="35000"/>
                  </a:prstClr>
                </a:solidFill>
              </a:rPr>
              <a:pPr/>
              <a:t>19</a:t>
            </a:fld>
            <a:endParaRPr lang="en-US">
              <a:solidFill>
                <a:prstClr val="black">
                  <a:lumMod val="65000"/>
                  <a:lumOff val="35000"/>
                </a:prstClr>
              </a:solidFill>
            </a:endParaRPr>
          </a:p>
        </p:txBody>
      </p:sp>
      <p:sp>
        <p:nvSpPr>
          <p:cNvPr id="4" name="Footer Placeholder 3"/>
          <p:cNvSpPr>
            <a:spLocks noGrp="1"/>
          </p:cNvSpPr>
          <p:nvPr>
            <p:ph type="ftr" sz="quarter" idx="12"/>
          </p:nvPr>
        </p:nvSpPr>
        <p:spPr/>
        <p:txBody>
          <a:bodyPr/>
          <a:lstStyle/>
          <a:p>
            <a:r>
              <a:rPr lang="en-US" smtClean="0">
                <a:solidFill>
                  <a:prstClr val="black">
                    <a:lumMod val="65000"/>
                    <a:lumOff val="35000"/>
                  </a:prstClr>
                </a:solidFill>
              </a:rPr>
              <a:t>User Working Group Meeting</a:t>
            </a:r>
            <a:endParaRPr lang="en-US" dirty="0">
              <a:solidFill>
                <a:prstClr val="black">
                  <a:lumMod val="65000"/>
                  <a:lumOff val="35000"/>
                </a:prstClr>
              </a:solidFill>
            </a:endParaRPr>
          </a:p>
        </p:txBody>
      </p:sp>
      <p:sp>
        <p:nvSpPr>
          <p:cNvPr id="5" name="Title 4"/>
          <p:cNvSpPr>
            <a:spLocks noGrp="1"/>
          </p:cNvSpPr>
          <p:nvPr>
            <p:ph type="title" idx="4294967295"/>
          </p:nvPr>
        </p:nvSpPr>
        <p:spPr/>
        <p:txBody>
          <a:bodyPr/>
          <a:lstStyle/>
          <a:p>
            <a:r>
              <a:rPr lang="en-US" dirty="0" smtClean="0"/>
              <a:t>AMSR-E Sea Ice Use Case</a:t>
            </a:r>
            <a:endParaRPr lang="en-US" dirty="0"/>
          </a:p>
        </p:txBody>
      </p:sp>
      <p:sp>
        <p:nvSpPr>
          <p:cNvPr id="6" name="Text Placeholder 5"/>
          <p:cNvSpPr>
            <a:spLocks noGrp="1"/>
          </p:cNvSpPr>
          <p:nvPr>
            <p:ph type="body" idx="4294967295"/>
          </p:nvPr>
        </p:nvSpPr>
        <p:spPr/>
        <p:txBody>
          <a:bodyPr>
            <a:normAutofit/>
          </a:bodyPr>
          <a:lstStyle/>
          <a:p>
            <a:r>
              <a:rPr lang="en-US" dirty="0" smtClean="0"/>
              <a:t>Sea ice scientists saw problem with reprocessed products: Not enough arctic ice in January</a:t>
            </a:r>
          </a:p>
          <a:p>
            <a:r>
              <a:rPr lang="en-US" dirty="0" smtClean="0"/>
              <a:t>Problem caused by reprocessing each calendar year independently</a:t>
            </a:r>
          </a:p>
          <a:p>
            <a:pPr lvl="1"/>
            <a:r>
              <a:rPr lang="en-US" dirty="0" smtClean="0"/>
              <a:t>Sea ice mask derived from previous 5 days’ output</a:t>
            </a:r>
          </a:p>
          <a:p>
            <a:pPr lvl="1"/>
            <a:r>
              <a:rPr lang="en-US" dirty="0" smtClean="0"/>
              <a:t>Use default (October) mask if previous output missing</a:t>
            </a:r>
          </a:p>
          <a:p>
            <a:r>
              <a:rPr lang="en-US" dirty="0" smtClean="0"/>
              <a:t>New processing rules to prevent same mistake</a:t>
            </a:r>
          </a:p>
          <a:p>
            <a:pPr lvl="1"/>
            <a:r>
              <a:rPr lang="en-US" dirty="0" smtClean="0"/>
              <a:t>If mask is older than 5 days, then report error and stop</a:t>
            </a:r>
          </a:p>
          <a:p>
            <a:pPr lvl="1"/>
            <a:r>
              <a:rPr lang="en-US" dirty="0" smtClean="0"/>
              <a:t>Process sequentially from beginning of mission</a:t>
            </a:r>
          </a:p>
          <a:p>
            <a:pPr lvl="0"/>
            <a:r>
              <a:rPr lang="en-US" dirty="0" smtClean="0"/>
              <a:t>Investigation required scattered information</a:t>
            </a:r>
          </a:p>
          <a:p>
            <a:pPr lvl="1"/>
            <a:r>
              <a:rPr lang="en-US" dirty="0" smtClean="0"/>
              <a:t>Documentation, software, tacit knowledge</a:t>
            </a:r>
          </a:p>
        </p:txBody>
      </p:sp>
    </p:spTree>
    <p:extLst>
      <p:ext uri="{BB962C8B-B14F-4D97-AF65-F5344CB8AC3E}">
        <p14:creationId xmlns:p14="http://schemas.microsoft.com/office/powerpoint/2010/main" val="17477875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7158"/>
            <a:ext cx="9144000" cy="984956"/>
          </a:xfrm>
        </p:spPr>
        <p:txBody>
          <a:bodyPr rIns="0"/>
          <a:lstStyle/>
          <a:p>
            <a:pPr algn="ctr"/>
            <a:r>
              <a:rPr lang="en-US" sz="2800" dirty="0" smtClean="0"/>
              <a:t>Advanced Microwave Scanning Radiometer (AMSR) Science Investigator-led Processing System (SIPS)</a:t>
            </a:r>
            <a:endParaRPr lang="en-US" sz="2800" dirty="0"/>
          </a:p>
        </p:txBody>
      </p:sp>
      <p:sp>
        <p:nvSpPr>
          <p:cNvPr id="7" name="Content Placeholder 6"/>
          <p:cNvSpPr>
            <a:spLocks noGrp="1"/>
          </p:cNvSpPr>
          <p:nvPr>
            <p:ph sz="half" idx="2"/>
          </p:nvPr>
        </p:nvSpPr>
        <p:spPr>
          <a:xfrm>
            <a:off x="228600" y="1371600"/>
            <a:ext cx="8534400" cy="4876800"/>
          </a:xfrm>
        </p:spPr>
        <p:txBody>
          <a:bodyPr>
            <a:noAutofit/>
          </a:bodyPr>
          <a:lstStyle/>
          <a:p>
            <a:r>
              <a:rPr lang="en-US" sz="1800" dirty="0" smtClean="0"/>
              <a:t>Advanced </a:t>
            </a:r>
            <a:r>
              <a:rPr lang="en-US" sz="1800" dirty="0"/>
              <a:t>Microwave Scanning </a:t>
            </a:r>
            <a:r>
              <a:rPr lang="en-US" sz="1800" dirty="0" smtClean="0"/>
              <a:t>Radiometers, developed by the Japan Aerospace Exploration Agency (JAXA; formerly NASDA), are designed </a:t>
            </a:r>
            <a:r>
              <a:rPr lang="en-US" sz="1800" dirty="0"/>
              <a:t>to detect water in all its state </a:t>
            </a:r>
            <a:r>
              <a:rPr lang="en-US" sz="1800" dirty="0" smtClean="0"/>
              <a:t>phases</a:t>
            </a:r>
          </a:p>
          <a:p>
            <a:endParaRPr lang="en-US" sz="1800" dirty="0"/>
          </a:p>
          <a:p>
            <a:endParaRPr lang="en-US" sz="1800" dirty="0"/>
          </a:p>
          <a:p>
            <a:endParaRPr lang="en-US" sz="1800" dirty="0" smtClean="0"/>
          </a:p>
          <a:p>
            <a:endParaRPr lang="en-US" sz="1800" dirty="0"/>
          </a:p>
          <a:p>
            <a:pPr marL="4572" indent="0">
              <a:spcBef>
                <a:spcPts val="0"/>
              </a:spcBef>
              <a:buNone/>
            </a:pPr>
            <a:endParaRPr lang="en-US" sz="1800" dirty="0"/>
          </a:p>
          <a:p>
            <a:pPr marL="347472">
              <a:spcBef>
                <a:spcPts val="0"/>
              </a:spcBef>
            </a:pPr>
            <a:r>
              <a:rPr lang="en-US" sz="1800" dirty="0" smtClean="0"/>
              <a:t>In </a:t>
            </a:r>
            <a:r>
              <a:rPr lang="en-US" sz="1800" dirty="0"/>
              <a:t>1997 NASA established the framework for the Science Investigator-led Processing Systems (SIPS</a:t>
            </a:r>
            <a:r>
              <a:rPr lang="en-US" sz="1800" dirty="0" smtClean="0"/>
              <a:t>) in order to </a:t>
            </a:r>
            <a:endParaRPr lang="en-US" sz="1800" dirty="0"/>
          </a:p>
          <a:p>
            <a:pPr lvl="1"/>
            <a:r>
              <a:rPr lang="en-US" dirty="0"/>
              <a:t>enable generation of </a:t>
            </a:r>
            <a:r>
              <a:rPr lang="en-US" b="1" i="1" dirty="0"/>
              <a:t>high quality climate data products  </a:t>
            </a:r>
          </a:p>
          <a:p>
            <a:pPr lvl="1"/>
            <a:r>
              <a:rPr lang="en-US" dirty="0"/>
              <a:t>by personnel </a:t>
            </a:r>
            <a:r>
              <a:rPr lang="en-US" b="1" i="1" dirty="0"/>
              <a:t>directly associated with </a:t>
            </a:r>
            <a:r>
              <a:rPr lang="en-US" b="1" i="1" dirty="0" smtClean="0"/>
              <a:t>the </a:t>
            </a:r>
            <a:r>
              <a:rPr lang="en-US" b="1" i="1" dirty="0"/>
              <a:t>instrument science </a:t>
            </a:r>
            <a:r>
              <a:rPr lang="en-US" b="1" i="1" dirty="0" smtClean="0"/>
              <a:t>team</a:t>
            </a:r>
            <a:r>
              <a:rPr lang="en-US" dirty="0" smtClean="0"/>
              <a:t>  </a:t>
            </a:r>
            <a:endParaRPr lang="en-US" dirty="0"/>
          </a:p>
          <a:p>
            <a:pPr lvl="1"/>
            <a:r>
              <a:rPr lang="en-US" dirty="0"/>
              <a:t>who work in </a:t>
            </a:r>
            <a:r>
              <a:rPr lang="en-US" b="1" i="1" dirty="0"/>
              <a:t>close cooperation with the </a:t>
            </a:r>
            <a:r>
              <a:rPr lang="en-US" b="1" i="1" dirty="0" smtClean="0"/>
              <a:t>DAACs</a:t>
            </a:r>
            <a:r>
              <a:rPr lang="en-US" dirty="0" smtClean="0"/>
              <a:t>  </a:t>
            </a:r>
          </a:p>
          <a:p>
            <a:r>
              <a:rPr lang="en-US" sz="1800" b="1" dirty="0" smtClean="0"/>
              <a:t>AMSR </a:t>
            </a:r>
            <a:r>
              <a:rPr lang="en-US" sz="1800" b="1" dirty="0"/>
              <a:t>SIPS at GHRC</a:t>
            </a:r>
            <a:r>
              <a:rPr lang="en-US" sz="1800" dirty="0"/>
              <a:t> was established in 1998 to generate standard products from the AMSR-E instrument on Aqua. Near-real time processing for </a:t>
            </a:r>
            <a:r>
              <a:rPr lang="en-US" sz="1800" b="1" dirty="0"/>
              <a:t>LANCE</a:t>
            </a:r>
            <a:r>
              <a:rPr lang="en-US" sz="1800" dirty="0"/>
              <a:t> was added in 2010.</a:t>
            </a:r>
          </a:p>
          <a:p>
            <a:endParaRPr lang="en-US" sz="1800" dirty="0" smtClean="0"/>
          </a:p>
          <a:p>
            <a:endParaRPr lang="en-US" sz="1800" dirty="0"/>
          </a:p>
          <a:p>
            <a:endParaRPr lang="en-US" sz="1800" dirty="0"/>
          </a:p>
        </p:txBody>
      </p:sp>
      <p:sp>
        <p:nvSpPr>
          <p:cNvPr id="4" name="Date Placeholder 3"/>
          <p:cNvSpPr>
            <a:spLocks noGrp="1"/>
          </p:cNvSpPr>
          <p:nvPr>
            <p:ph type="dt" sz="half" idx="10"/>
          </p:nvPr>
        </p:nvSpPr>
        <p:spPr/>
        <p:txBody>
          <a:bodyPr/>
          <a:lstStyle/>
          <a:p>
            <a:pPr algn="r"/>
            <a:r>
              <a:rPr lang="en-US" smtClean="0">
                <a:solidFill>
                  <a:prstClr val="black">
                    <a:lumMod val="65000"/>
                    <a:lumOff val="35000"/>
                  </a:prstClr>
                </a:solidFill>
              </a:rPr>
              <a:t>9/25-26/2014</a:t>
            </a:r>
            <a:endParaRPr lang="en-US" dirty="0">
              <a:solidFill>
                <a:prstClr val="black">
                  <a:lumMod val="65000"/>
                  <a:lumOff val="35000"/>
                </a:prstClr>
              </a:solidFill>
            </a:endParaRPr>
          </a:p>
        </p:txBody>
      </p:sp>
      <p:sp>
        <p:nvSpPr>
          <p:cNvPr id="6" name="Slide Number Placeholder 5"/>
          <p:cNvSpPr>
            <a:spLocks noGrp="1"/>
          </p:cNvSpPr>
          <p:nvPr>
            <p:ph type="sldNum" sz="quarter" idx="11"/>
          </p:nvPr>
        </p:nvSpPr>
        <p:spPr/>
        <p:txBody>
          <a:bodyPr/>
          <a:lstStyle/>
          <a:p>
            <a:fld id="{623E5A23-14A5-704E-AD46-6981D7C1CB39}" type="slidenum">
              <a:rPr lang="en-US" smtClean="0">
                <a:solidFill>
                  <a:prstClr val="black">
                    <a:lumMod val="65000"/>
                    <a:lumOff val="35000"/>
                  </a:prstClr>
                </a:solidFill>
              </a:rPr>
              <a:pPr/>
              <a:t>2</a:t>
            </a:fld>
            <a:endParaRPr lang="en-US">
              <a:solidFill>
                <a:prstClr val="black">
                  <a:lumMod val="65000"/>
                  <a:lumOff val="35000"/>
                </a:prstClr>
              </a:solidFill>
            </a:endParaRPr>
          </a:p>
        </p:txBody>
      </p:sp>
      <p:sp>
        <p:nvSpPr>
          <p:cNvPr id="5" name="Footer Placeholder 4"/>
          <p:cNvSpPr>
            <a:spLocks noGrp="1"/>
          </p:cNvSpPr>
          <p:nvPr>
            <p:ph type="ftr" sz="quarter" idx="12"/>
          </p:nvPr>
        </p:nvSpPr>
        <p:spPr/>
        <p:txBody>
          <a:bodyPr/>
          <a:lstStyle/>
          <a:p>
            <a:r>
              <a:rPr lang="en-US" dirty="0" smtClean="0">
                <a:solidFill>
                  <a:prstClr val="black">
                    <a:lumMod val="65000"/>
                    <a:lumOff val="35000"/>
                  </a:prstClr>
                </a:solidFill>
              </a:rPr>
              <a:t>GHRC UWG Meeting</a:t>
            </a:r>
            <a:endParaRPr lang="en-US" dirty="0">
              <a:solidFill>
                <a:prstClr val="black">
                  <a:lumMod val="65000"/>
                  <a:lumOff val="35000"/>
                </a:prstClr>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4134190157"/>
              </p:ext>
            </p:extLst>
          </p:nvPr>
        </p:nvGraphicFramePr>
        <p:xfrm>
          <a:off x="1295400" y="2468880"/>
          <a:ext cx="6096000" cy="1112520"/>
        </p:xfrm>
        <a:graphic>
          <a:graphicData uri="http://schemas.openxmlformats.org/drawingml/2006/table">
            <a:tbl>
              <a:tblPr firstRow="1" bandRow="1">
                <a:tableStyleId>{5940675A-B579-460E-94D1-54222C63F5DA}</a:tableStyleId>
              </a:tblPr>
              <a:tblGrid>
                <a:gridCol w="2032000"/>
                <a:gridCol w="2032000"/>
                <a:gridCol w="2032000"/>
              </a:tblGrid>
              <a:tr h="370840">
                <a:tc>
                  <a:txBody>
                    <a:bodyPr/>
                    <a:lstStyle/>
                    <a:p>
                      <a:r>
                        <a:rPr lang="en-US" dirty="0" smtClean="0"/>
                        <a:t>AMSR-E</a:t>
                      </a:r>
                      <a:endParaRPr lang="en-US" dirty="0"/>
                    </a:p>
                  </a:txBody>
                  <a:tcPr/>
                </a:tc>
                <a:tc>
                  <a:txBody>
                    <a:bodyPr/>
                    <a:lstStyle/>
                    <a:p>
                      <a:r>
                        <a:rPr lang="en-US" dirty="0" smtClean="0"/>
                        <a:t>04 May 2002</a:t>
                      </a:r>
                      <a:endParaRPr lang="en-US" dirty="0"/>
                    </a:p>
                  </a:txBody>
                  <a:tcPr/>
                </a:tc>
                <a:tc>
                  <a:txBody>
                    <a:bodyPr/>
                    <a:lstStyle/>
                    <a:p>
                      <a:r>
                        <a:rPr lang="en-US" dirty="0" smtClean="0"/>
                        <a:t>NASA</a:t>
                      </a:r>
                      <a:r>
                        <a:rPr lang="en-US" baseline="0" dirty="0" smtClean="0"/>
                        <a:t> Aqua</a:t>
                      </a:r>
                      <a:endParaRPr lang="en-US" dirty="0"/>
                    </a:p>
                  </a:txBody>
                  <a:tcPr/>
                </a:tc>
              </a:tr>
              <a:tr h="370840">
                <a:tc>
                  <a:txBody>
                    <a:bodyPr/>
                    <a:lstStyle/>
                    <a:p>
                      <a:r>
                        <a:rPr lang="en-US" dirty="0" smtClean="0"/>
                        <a:t>AMSR</a:t>
                      </a:r>
                      <a:endParaRPr lang="en-US" dirty="0"/>
                    </a:p>
                  </a:txBody>
                  <a:tcPr/>
                </a:tc>
                <a:tc>
                  <a:txBody>
                    <a:bodyPr/>
                    <a:lstStyle/>
                    <a:p>
                      <a:r>
                        <a:rPr lang="en-US" dirty="0" smtClean="0"/>
                        <a:t>12 Dec</a:t>
                      </a:r>
                      <a:r>
                        <a:rPr lang="en-US" baseline="0" dirty="0" smtClean="0"/>
                        <a:t> </a:t>
                      </a:r>
                      <a:r>
                        <a:rPr lang="en-US" dirty="0" smtClean="0"/>
                        <a:t>2002</a:t>
                      </a:r>
                      <a:endParaRPr lang="en-US" dirty="0"/>
                    </a:p>
                  </a:txBody>
                  <a:tcPr/>
                </a:tc>
                <a:tc>
                  <a:txBody>
                    <a:bodyPr/>
                    <a:lstStyle/>
                    <a:p>
                      <a:r>
                        <a:rPr lang="en-US" dirty="0" smtClean="0"/>
                        <a:t>JAXA ADEOS-II</a:t>
                      </a:r>
                      <a:endParaRPr lang="en-US" dirty="0"/>
                    </a:p>
                  </a:txBody>
                  <a:tcPr/>
                </a:tc>
              </a:tr>
              <a:tr h="370840">
                <a:tc>
                  <a:txBody>
                    <a:bodyPr/>
                    <a:lstStyle/>
                    <a:p>
                      <a:r>
                        <a:rPr lang="en-US" dirty="0" smtClean="0"/>
                        <a:t>AMSR2</a:t>
                      </a:r>
                      <a:endParaRPr lang="en-US" dirty="0"/>
                    </a:p>
                  </a:txBody>
                  <a:tcPr/>
                </a:tc>
                <a:tc>
                  <a:txBody>
                    <a:bodyPr/>
                    <a:lstStyle/>
                    <a:p>
                      <a:r>
                        <a:rPr lang="en-US" dirty="0" smtClean="0"/>
                        <a:t>17 May 2012</a:t>
                      </a:r>
                      <a:endParaRPr lang="en-US" dirty="0"/>
                    </a:p>
                  </a:txBody>
                  <a:tcPr/>
                </a:tc>
                <a:tc>
                  <a:txBody>
                    <a:bodyPr/>
                    <a:lstStyle/>
                    <a:p>
                      <a:r>
                        <a:rPr lang="en-US" dirty="0" smtClean="0"/>
                        <a:t>JAXA GCOM-W</a:t>
                      </a:r>
                      <a:endParaRPr lang="en-US" dirty="0"/>
                    </a:p>
                  </a:txBody>
                  <a:tcPr/>
                </a:tc>
              </a:tr>
            </a:tbl>
          </a:graphicData>
        </a:graphic>
      </p:graphicFrame>
    </p:spTree>
    <p:extLst>
      <p:ext uri="{BB962C8B-B14F-4D97-AF65-F5344CB8AC3E}">
        <p14:creationId xmlns:p14="http://schemas.microsoft.com/office/powerpoint/2010/main" val="3470008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if Provenance was Already Available?</a:t>
            </a:r>
            <a:endParaRPr lang="en-US" dirty="0"/>
          </a:p>
        </p:txBody>
      </p:sp>
      <p:sp>
        <p:nvSpPr>
          <p:cNvPr id="6" name="Text Placeholder 5"/>
          <p:cNvSpPr>
            <a:spLocks noGrp="1"/>
          </p:cNvSpPr>
          <p:nvPr>
            <p:ph idx="1"/>
          </p:nvPr>
        </p:nvSpPr>
        <p:spPr/>
        <p:txBody>
          <a:bodyPr/>
          <a:lstStyle/>
          <a:p>
            <a:r>
              <a:rPr lang="en-US" dirty="0" smtClean="0"/>
              <a:t>Shorter investigation time</a:t>
            </a:r>
          </a:p>
          <a:p>
            <a:pPr lvl="1"/>
            <a:r>
              <a:rPr lang="en-US" dirty="0" smtClean="0"/>
              <a:t>Reduced scattering of information</a:t>
            </a:r>
          </a:p>
          <a:p>
            <a:pPr lvl="1"/>
            <a:r>
              <a:rPr lang="en-US" dirty="0" smtClean="0"/>
              <a:t>Reduced chance of missing information</a:t>
            </a:r>
          </a:p>
          <a:p>
            <a:r>
              <a:rPr lang="en-US" dirty="0" smtClean="0"/>
              <a:t>Analysis tools</a:t>
            </a:r>
          </a:p>
          <a:p>
            <a:pPr lvl="1"/>
            <a:r>
              <a:rPr lang="en-US" dirty="0" smtClean="0"/>
              <a:t>Dependency visualization</a:t>
            </a:r>
          </a:p>
          <a:p>
            <a:pPr lvl="1"/>
            <a:r>
              <a:rPr lang="en-US" dirty="0" smtClean="0"/>
              <a:t>Version comparison</a:t>
            </a:r>
            <a:endParaRPr lang="en-US" dirty="0"/>
          </a:p>
          <a:p>
            <a:pPr lvl="1"/>
            <a:r>
              <a:rPr lang="en-US" dirty="0" smtClean="0"/>
              <a:t>Automated rule verification</a:t>
            </a:r>
          </a:p>
        </p:txBody>
      </p:sp>
      <p:sp>
        <p:nvSpPr>
          <p:cNvPr id="2" name="Date Placeholder 1"/>
          <p:cNvSpPr>
            <a:spLocks noGrp="1"/>
          </p:cNvSpPr>
          <p:nvPr>
            <p:ph type="dt" sz="half" idx="10"/>
          </p:nvPr>
        </p:nvSpPr>
        <p:spPr/>
        <p:txBody>
          <a:bodyPr/>
          <a:lstStyle/>
          <a:p>
            <a:r>
              <a:rPr lang="en-US" smtClean="0">
                <a:solidFill>
                  <a:prstClr val="black">
                    <a:lumMod val="65000"/>
                    <a:lumOff val="35000"/>
                  </a:prstClr>
                </a:solidFill>
              </a:rPr>
              <a:t>9/25/14 – 9/26/14</a:t>
            </a:r>
            <a:endParaRPr lang="en-US" dirty="0">
              <a:solidFill>
                <a:prstClr val="black">
                  <a:lumMod val="65000"/>
                  <a:lumOff val="35000"/>
                </a:prstClr>
              </a:solidFill>
            </a:endParaRPr>
          </a:p>
        </p:txBody>
      </p:sp>
      <p:sp>
        <p:nvSpPr>
          <p:cNvPr id="3" name="Slide Number Placeholder 2"/>
          <p:cNvSpPr>
            <a:spLocks noGrp="1"/>
          </p:cNvSpPr>
          <p:nvPr>
            <p:ph type="sldNum" sz="quarter" idx="11"/>
          </p:nvPr>
        </p:nvSpPr>
        <p:spPr/>
        <p:txBody>
          <a:bodyPr/>
          <a:lstStyle/>
          <a:p>
            <a:fld id="{623E5A23-14A5-704E-AD46-6981D7C1CB39}" type="slidenum">
              <a:rPr lang="en-US" smtClean="0">
                <a:solidFill>
                  <a:prstClr val="black">
                    <a:lumMod val="65000"/>
                    <a:lumOff val="35000"/>
                  </a:prstClr>
                </a:solidFill>
              </a:rPr>
              <a:pPr/>
              <a:t>20</a:t>
            </a:fld>
            <a:endParaRPr lang="en-US">
              <a:solidFill>
                <a:prstClr val="black">
                  <a:lumMod val="65000"/>
                  <a:lumOff val="35000"/>
                </a:prstClr>
              </a:solidFill>
            </a:endParaRPr>
          </a:p>
        </p:txBody>
      </p:sp>
      <p:sp>
        <p:nvSpPr>
          <p:cNvPr id="4" name="Footer Placeholder 3"/>
          <p:cNvSpPr>
            <a:spLocks noGrp="1"/>
          </p:cNvSpPr>
          <p:nvPr>
            <p:ph type="ftr" sz="quarter" idx="12"/>
          </p:nvPr>
        </p:nvSpPr>
        <p:spPr/>
        <p:txBody>
          <a:bodyPr/>
          <a:lstStyle/>
          <a:p>
            <a:r>
              <a:rPr lang="en-US" smtClean="0">
                <a:solidFill>
                  <a:prstClr val="black">
                    <a:lumMod val="65000"/>
                    <a:lumOff val="35000"/>
                  </a:prstClr>
                </a:solidFill>
              </a:rPr>
              <a:t>User Working Group Meeting</a:t>
            </a:r>
            <a:endParaRPr lang="en-US" dirty="0">
              <a:solidFill>
                <a:prstClr val="black">
                  <a:lumMod val="65000"/>
                  <a:lumOff val="35000"/>
                </a:prstClr>
              </a:solidFill>
            </a:endParaRPr>
          </a:p>
        </p:txBody>
      </p:sp>
    </p:spTree>
    <p:extLst>
      <p:ext uri="{BB962C8B-B14F-4D97-AF65-F5344CB8AC3E}">
        <p14:creationId xmlns:p14="http://schemas.microsoft.com/office/powerpoint/2010/main" val="36900376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in AMSR-E</a:t>
            </a:r>
            <a:endParaRPr lang="en-US" dirty="0"/>
          </a:p>
        </p:txBody>
      </p:sp>
      <p:sp>
        <p:nvSpPr>
          <p:cNvPr id="3" name="Content Placeholder 2"/>
          <p:cNvSpPr>
            <a:spLocks noGrp="1"/>
          </p:cNvSpPr>
          <p:nvPr>
            <p:ph sz="half" idx="2"/>
          </p:nvPr>
        </p:nvSpPr>
        <p:spPr>
          <a:xfrm>
            <a:off x="609600" y="1600200"/>
            <a:ext cx="4038600" cy="4525963"/>
          </a:xfrm>
        </p:spPr>
        <p:txBody>
          <a:bodyPr>
            <a:normAutofit lnSpcReduction="10000"/>
          </a:bodyPr>
          <a:lstStyle/>
          <a:p>
            <a:r>
              <a:rPr lang="en-US" sz="2400" dirty="0" smtClean="0"/>
              <a:t>Instrumentation library</a:t>
            </a:r>
          </a:p>
          <a:p>
            <a:pPr lvl="1"/>
            <a:r>
              <a:rPr lang="en-US" sz="2000" kern="1200" dirty="0" smtClean="0">
                <a:solidFill>
                  <a:schemeClr val="tx1"/>
                </a:solidFill>
                <a:effectLst/>
              </a:rPr>
              <a:t>Minimal impact</a:t>
            </a:r>
            <a:endParaRPr lang="en-US" sz="2000" dirty="0" smtClean="0"/>
          </a:p>
          <a:p>
            <a:pPr lvl="1"/>
            <a:r>
              <a:rPr lang="en-US" sz="2000" dirty="0" smtClean="0"/>
              <a:t>Logs </a:t>
            </a:r>
            <a:r>
              <a:rPr lang="en-US" sz="2000" dirty="0"/>
              <a:t>"consumed", "invoked" and "produced" </a:t>
            </a:r>
            <a:r>
              <a:rPr lang="en-US" sz="2000" dirty="0" smtClean="0"/>
              <a:t>events</a:t>
            </a:r>
          </a:p>
          <a:p>
            <a:r>
              <a:rPr lang="en-US" sz="2400" dirty="0" smtClean="0"/>
              <a:t>Aggregate scattered metadata</a:t>
            </a:r>
          </a:p>
          <a:p>
            <a:pPr lvl="1"/>
            <a:r>
              <a:rPr lang="en-US" sz="2000" dirty="0" smtClean="0"/>
              <a:t>Product creation</a:t>
            </a:r>
          </a:p>
          <a:p>
            <a:pPr lvl="1"/>
            <a:r>
              <a:rPr lang="en-US" sz="2000" dirty="0" smtClean="0"/>
              <a:t>Data contents</a:t>
            </a:r>
          </a:p>
          <a:p>
            <a:pPr lvl="1"/>
            <a:r>
              <a:rPr lang="en-US" sz="2000" dirty="0" smtClean="0"/>
              <a:t>Quality</a:t>
            </a:r>
          </a:p>
          <a:p>
            <a:pPr lvl="1"/>
            <a:r>
              <a:rPr lang="en-US" sz="2000" dirty="0" smtClean="0"/>
              <a:t>Science algorithm </a:t>
            </a:r>
          </a:p>
          <a:p>
            <a:r>
              <a:rPr lang="en-US" sz="2400" dirty="0" smtClean="0"/>
              <a:t>Provenance browser</a:t>
            </a:r>
            <a:endParaRPr lang="en-US" sz="2400" dirty="0"/>
          </a:p>
        </p:txBody>
      </p:sp>
      <p:sp>
        <p:nvSpPr>
          <p:cNvPr id="5" name="Date Placeholder 4"/>
          <p:cNvSpPr>
            <a:spLocks noGrp="1"/>
          </p:cNvSpPr>
          <p:nvPr>
            <p:ph type="dt" sz="half" idx="10"/>
          </p:nvPr>
        </p:nvSpPr>
        <p:spPr/>
        <p:txBody>
          <a:bodyPr/>
          <a:lstStyle/>
          <a:p>
            <a:r>
              <a:rPr lang="en-US" smtClean="0">
                <a:solidFill>
                  <a:prstClr val="black">
                    <a:lumMod val="65000"/>
                    <a:lumOff val="35000"/>
                  </a:prstClr>
                </a:solidFill>
              </a:rPr>
              <a:t>9/25/14 – 9/26/14</a:t>
            </a:r>
            <a:endParaRPr lang="en-US" dirty="0">
              <a:solidFill>
                <a:prstClr val="black">
                  <a:lumMod val="65000"/>
                  <a:lumOff val="35000"/>
                </a:prstClr>
              </a:solidFill>
            </a:endParaRPr>
          </a:p>
        </p:txBody>
      </p:sp>
      <p:sp>
        <p:nvSpPr>
          <p:cNvPr id="7" name="Slide Number Placeholder 6"/>
          <p:cNvSpPr>
            <a:spLocks noGrp="1"/>
          </p:cNvSpPr>
          <p:nvPr>
            <p:ph type="sldNum" sz="quarter" idx="11"/>
          </p:nvPr>
        </p:nvSpPr>
        <p:spPr/>
        <p:txBody>
          <a:bodyPr/>
          <a:lstStyle/>
          <a:p>
            <a:fld id="{623E5A23-14A5-704E-AD46-6981D7C1CB39}" type="slidenum">
              <a:rPr lang="en-US" smtClean="0">
                <a:solidFill>
                  <a:prstClr val="black">
                    <a:lumMod val="65000"/>
                    <a:lumOff val="35000"/>
                  </a:prstClr>
                </a:solidFill>
              </a:rPr>
              <a:pPr/>
              <a:t>21</a:t>
            </a:fld>
            <a:endParaRPr lang="en-US">
              <a:solidFill>
                <a:prstClr val="black">
                  <a:lumMod val="65000"/>
                  <a:lumOff val="35000"/>
                </a:prstClr>
              </a:solidFill>
            </a:endParaRPr>
          </a:p>
        </p:txBody>
      </p:sp>
      <p:sp>
        <p:nvSpPr>
          <p:cNvPr id="6" name="Footer Placeholder 5"/>
          <p:cNvSpPr>
            <a:spLocks noGrp="1"/>
          </p:cNvSpPr>
          <p:nvPr>
            <p:ph type="ftr" sz="quarter" idx="12"/>
          </p:nvPr>
        </p:nvSpPr>
        <p:spPr/>
        <p:txBody>
          <a:bodyPr/>
          <a:lstStyle/>
          <a:p>
            <a:r>
              <a:rPr lang="en-US" smtClean="0">
                <a:solidFill>
                  <a:prstClr val="black">
                    <a:lumMod val="65000"/>
                    <a:lumOff val="35000"/>
                  </a:prstClr>
                </a:solidFill>
              </a:rPr>
              <a:t>User Working Group Meeting</a:t>
            </a:r>
            <a:endParaRPr lang="en-US" dirty="0">
              <a:solidFill>
                <a:prstClr val="black">
                  <a:lumMod val="65000"/>
                  <a:lumOff val="35000"/>
                </a:prstClr>
              </a:solidFill>
            </a:endParaRPr>
          </a:p>
        </p:txBody>
      </p:sp>
      <p:pic>
        <p:nvPicPr>
          <p:cNvPr id="9" name="Picture 8"/>
          <p:cNvPicPr>
            <a:picLocks noChangeAspect="1" noChangeArrowheads="1"/>
          </p:cNvPicPr>
          <p:nvPr/>
        </p:nvPicPr>
        <p:blipFill>
          <a:blip r:embed="rId3" cstate="print"/>
          <a:srcRect/>
          <a:stretch>
            <a:fillRect/>
          </a:stretch>
        </p:blipFill>
        <p:spPr bwMode="auto">
          <a:xfrm>
            <a:off x="5029200" y="1371601"/>
            <a:ext cx="3537856" cy="4952999"/>
          </a:xfrm>
          <a:prstGeom prst="rect">
            <a:avLst/>
          </a:prstGeom>
          <a:noFill/>
          <a:ln w="9525">
            <a:noFill/>
            <a:miter lim="800000"/>
            <a:headEnd/>
            <a:tailEnd/>
          </a:ln>
        </p:spPr>
      </p:pic>
    </p:spTree>
    <p:extLst>
      <p:ext uri="{BB962C8B-B14F-4D97-AF65-F5344CB8AC3E}">
        <p14:creationId xmlns:p14="http://schemas.microsoft.com/office/powerpoint/2010/main" val="14825375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341" y="124236"/>
            <a:ext cx="8317433" cy="772675"/>
          </a:xfrm>
        </p:spPr>
        <p:txBody>
          <a:bodyPr>
            <a:normAutofit/>
          </a:bodyPr>
          <a:lstStyle/>
          <a:p>
            <a:r>
              <a:rPr lang="en-US" dirty="0" smtClean="0"/>
              <a:t>AMSR</a:t>
            </a:r>
            <a:r>
              <a:rPr lang="en-US" dirty="0"/>
              <a:t>-E Provenance Browser</a:t>
            </a:r>
          </a:p>
        </p:txBody>
      </p:sp>
      <p:grpSp>
        <p:nvGrpSpPr>
          <p:cNvPr id="5" name="Group 4"/>
          <p:cNvGrpSpPr/>
          <p:nvPr/>
        </p:nvGrpSpPr>
        <p:grpSpPr>
          <a:xfrm>
            <a:off x="587797" y="1951647"/>
            <a:ext cx="7812466" cy="4453410"/>
            <a:chOff x="598713" y="1447800"/>
            <a:chExt cx="8113882" cy="4836619"/>
          </a:xfrm>
        </p:grpSpPr>
        <p:pic>
          <p:nvPicPr>
            <p:cNvPr id="9" name="Picture 8"/>
            <p:cNvPicPr>
              <a:picLocks noChangeAspect="1"/>
            </p:cNvPicPr>
            <p:nvPr/>
          </p:nvPicPr>
          <p:blipFill>
            <a:blip r:embed="rId3"/>
            <a:stretch>
              <a:fillRect/>
            </a:stretch>
          </p:blipFill>
          <p:spPr>
            <a:xfrm>
              <a:off x="777137" y="1447800"/>
              <a:ext cx="7935458" cy="483661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6" name="Rounded Rectangular Callout 5"/>
            <p:cNvSpPr/>
            <p:nvPr/>
          </p:nvSpPr>
          <p:spPr>
            <a:xfrm>
              <a:off x="598713" y="1460500"/>
              <a:ext cx="1524000" cy="584200"/>
            </a:xfrm>
            <a:prstGeom prst="wedgeRoundRectCallout">
              <a:avLst>
                <a:gd name="adj1" fmla="val -4906"/>
                <a:gd name="adj2" fmla="val 212170"/>
                <a:gd name="adj3" fmla="val 16667"/>
              </a:avLst>
            </a:prstGeom>
            <a:solidFill>
              <a:srgbClr val="4F81BD"/>
            </a:solidFill>
            <a:ln/>
          </p:spPr>
          <p:style>
            <a:lnRef idx="0">
              <a:schemeClr val="accent1"/>
            </a:lnRef>
            <a:fillRef idx="3">
              <a:schemeClr val="accent1"/>
            </a:fillRef>
            <a:effectRef idx="3">
              <a:schemeClr val="accent1"/>
            </a:effectRef>
            <a:fontRef idx="minor">
              <a:schemeClr val="lt1"/>
            </a:fontRef>
          </p:style>
          <p:txBody>
            <a:bodyPr lIns="0" rIns="0" rtlCol="0" anchor="ctr"/>
            <a:lstStyle/>
            <a:p>
              <a:pPr algn="ctr"/>
              <a:r>
                <a:rPr lang="en-US" b="0" dirty="0">
                  <a:ln w="18415" cmpd="sng">
                    <a:solidFill>
                      <a:srgbClr val="FFFFFF"/>
                    </a:solidFill>
                    <a:prstDash val="solid"/>
                  </a:ln>
                  <a:solidFill>
                    <a:schemeClr val="bg2"/>
                  </a:solidFill>
                  <a:effectLst>
                    <a:outerShdw blurRad="63500" dir="3600000" algn="tl" rotWithShape="0">
                      <a:srgbClr val="000000">
                        <a:alpha val="70000"/>
                      </a:srgbClr>
                    </a:outerShdw>
                  </a:effectLst>
                  <a:latin typeface="Arial Narrow"/>
                  <a:cs typeface="Arial Narrow"/>
                </a:rPr>
                <a:t>Browse by Product Type</a:t>
              </a:r>
            </a:p>
          </p:txBody>
        </p:sp>
        <p:sp>
          <p:nvSpPr>
            <p:cNvPr id="10" name="Rounded Rectangular Callout 9"/>
            <p:cNvSpPr/>
            <p:nvPr/>
          </p:nvSpPr>
          <p:spPr>
            <a:xfrm>
              <a:off x="2198916" y="1473201"/>
              <a:ext cx="1600200" cy="596900"/>
            </a:xfrm>
            <a:prstGeom prst="wedgeRoundRectCallout">
              <a:avLst>
                <a:gd name="adj1" fmla="val -49685"/>
                <a:gd name="adj2" fmla="val 201911"/>
                <a:gd name="adj3" fmla="val 16667"/>
              </a:avLst>
            </a:prstGeom>
            <a:solidFill>
              <a:srgbClr val="4F81BD"/>
            </a:solidFill>
            <a:ln/>
          </p:spPr>
          <p:style>
            <a:lnRef idx="0">
              <a:schemeClr val="accent1"/>
            </a:lnRef>
            <a:fillRef idx="3">
              <a:schemeClr val="accent1"/>
            </a:fillRef>
            <a:effectRef idx="3">
              <a:schemeClr val="accent1"/>
            </a:effectRef>
            <a:fontRef idx="minor">
              <a:schemeClr val="lt1"/>
            </a:fontRef>
          </p:style>
          <p:txBody>
            <a:bodyPr lIns="0" rIns="0" rtlCol="0" anchor="ctr"/>
            <a:lstStyle/>
            <a:p>
              <a:pPr algn="ctr"/>
              <a:r>
                <a:rPr lang="en-US" b="0" dirty="0">
                  <a:ln w="18415" cmpd="sng">
                    <a:solidFill>
                      <a:srgbClr val="FFFFFF"/>
                    </a:solidFill>
                    <a:prstDash val="solid"/>
                  </a:ln>
                  <a:solidFill>
                    <a:schemeClr val="bg2"/>
                  </a:solidFill>
                  <a:effectLst>
                    <a:outerShdw blurRad="63500" dir="3600000" algn="tl" rotWithShape="0">
                      <a:srgbClr val="000000">
                        <a:alpha val="70000"/>
                      </a:srgbClr>
                    </a:outerShdw>
                  </a:effectLst>
                  <a:latin typeface="Arial Narrow"/>
                  <a:cs typeface="Arial Narrow"/>
                </a:rPr>
                <a:t>Browse by Product Images</a:t>
              </a:r>
            </a:p>
          </p:txBody>
        </p:sp>
        <p:sp>
          <p:nvSpPr>
            <p:cNvPr id="12" name="Rounded Rectangular Callout 11"/>
            <p:cNvSpPr/>
            <p:nvPr/>
          </p:nvSpPr>
          <p:spPr>
            <a:xfrm>
              <a:off x="3888015" y="1473201"/>
              <a:ext cx="1473199" cy="584200"/>
            </a:xfrm>
            <a:prstGeom prst="wedgeRoundRectCallout">
              <a:avLst>
                <a:gd name="adj1" fmla="val -114280"/>
                <a:gd name="adj2" fmla="val 205419"/>
                <a:gd name="adj3" fmla="val 16667"/>
              </a:avLst>
            </a:prstGeom>
            <a:solidFill>
              <a:srgbClr val="4F81BD"/>
            </a:solidFill>
            <a:ln/>
          </p:spPr>
          <p:style>
            <a:lnRef idx="0">
              <a:schemeClr val="accent1"/>
            </a:lnRef>
            <a:fillRef idx="3">
              <a:schemeClr val="accent1"/>
            </a:fillRef>
            <a:effectRef idx="3">
              <a:schemeClr val="accent1"/>
            </a:effectRef>
            <a:fontRef idx="minor">
              <a:schemeClr val="lt1"/>
            </a:fontRef>
          </p:style>
          <p:txBody>
            <a:bodyPr lIns="0" rIns="0" rtlCol="0" anchor="ctr"/>
            <a:lstStyle/>
            <a:p>
              <a:pPr algn="ctr"/>
              <a:r>
                <a:rPr lang="en-US" b="0" dirty="0">
                  <a:ln w="18415" cmpd="sng">
                    <a:solidFill>
                      <a:srgbClr val="FFFFFF"/>
                    </a:solidFill>
                    <a:prstDash val="solid"/>
                  </a:ln>
                  <a:solidFill>
                    <a:schemeClr val="bg2"/>
                  </a:solidFill>
                  <a:effectLst>
                    <a:outerShdw blurRad="63500" dir="3600000" algn="tl" rotWithShape="0">
                      <a:srgbClr val="000000">
                        <a:alpha val="70000"/>
                      </a:srgbClr>
                    </a:outerShdw>
                  </a:effectLst>
                  <a:latin typeface="Arial Narrow"/>
                  <a:cs typeface="Arial Narrow"/>
                </a:rPr>
                <a:t>Search by File Name</a:t>
              </a:r>
            </a:p>
          </p:txBody>
        </p:sp>
        <p:sp>
          <p:nvSpPr>
            <p:cNvPr id="14" name="Rounded Rectangular Callout 13"/>
            <p:cNvSpPr/>
            <p:nvPr/>
          </p:nvSpPr>
          <p:spPr>
            <a:xfrm>
              <a:off x="5907314" y="1447800"/>
              <a:ext cx="1473199" cy="584200"/>
            </a:xfrm>
            <a:prstGeom prst="wedgeRoundRectCallout">
              <a:avLst>
                <a:gd name="adj1" fmla="val -144024"/>
                <a:gd name="adj2" fmla="val 530063"/>
                <a:gd name="adj3" fmla="val 16667"/>
              </a:avLst>
            </a:prstGeom>
            <a:solidFill>
              <a:srgbClr val="4F81BD"/>
            </a:solidFill>
            <a:ln/>
          </p:spPr>
          <p:style>
            <a:lnRef idx="0">
              <a:schemeClr val="accent1"/>
            </a:lnRef>
            <a:fillRef idx="3">
              <a:schemeClr val="accent1"/>
            </a:fillRef>
            <a:effectRef idx="3">
              <a:schemeClr val="accent1"/>
            </a:effectRef>
            <a:fontRef idx="minor">
              <a:schemeClr val="lt1"/>
            </a:fontRef>
          </p:style>
          <p:txBody>
            <a:bodyPr lIns="0" rIns="0" rtlCol="0" anchor="ctr"/>
            <a:lstStyle/>
            <a:p>
              <a:pPr algn="ctr"/>
              <a:r>
                <a:rPr lang="en-US" b="0" dirty="0">
                  <a:ln w="18415" cmpd="sng">
                    <a:solidFill>
                      <a:srgbClr val="FFFFFF"/>
                    </a:solidFill>
                    <a:prstDash val="solid"/>
                  </a:ln>
                  <a:solidFill>
                    <a:schemeClr val="bg2"/>
                  </a:solidFill>
                  <a:effectLst>
                    <a:outerShdw blurRad="63500" dir="3600000" algn="tl" rotWithShape="0">
                      <a:srgbClr val="000000">
                        <a:alpha val="70000"/>
                      </a:srgbClr>
                    </a:outerShdw>
                  </a:effectLst>
                  <a:latin typeface="Arial Narrow"/>
                  <a:cs typeface="Arial Narrow"/>
                </a:rPr>
                <a:t>Explore Provenance</a:t>
              </a:r>
            </a:p>
          </p:txBody>
        </p:sp>
      </p:grpSp>
      <p:sp>
        <p:nvSpPr>
          <p:cNvPr id="13" name="Content Placeholder 2"/>
          <p:cNvSpPr>
            <a:spLocks noGrp="1"/>
          </p:cNvSpPr>
          <p:nvPr>
            <p:ph idx="1"/>
          </p:nvPr>
        </p:nvSpPr>
        <p:spPr>
          <a:xfrm>
            <a:off x="320442" y="962419"/>
            <a:ext cx="8229600" cy="989847"/>
          </a:xfrm>
        </p:spPr>
        <p:txBody>
          <a:bodyPr>
            <a:normAutofit fontScale="85000" lnSpcReduction="10000"/>
          </a:bodyPr>
          <a:lstStyle/>
          <a:p>
            <a:r>
              <a:rPr lang="en-US" sz="2000" dirty="0"/>
              <a:t>Users may explore the provenance repository by browsing the list of </a:t>
            </a:r>
            <a:r>
              <a:rPr lang="en-US" sz="2000" dirty="0" smtClean="0"/>
              <a:t>files; </a:t>
            </a:r>
            <a:r>
              <a:rPr lang="en-US" sz="2000" dirty="0"/>
              <a:t>browsing </a:t>
            </a:r>
            <a:r>
              <a:rPr lang="en-US" sz="2000" dirty="0" smtClean="0"/>
              <a:t>imagery; </a:t>
            </a:r>
            <a:r>
              <a:rPr lang="en-US" sz="2000" dirty="0"/>
              <a:t>searching for a specific file </a:t>
            </a:r>
            <a:r>
              <a:rPr lang="en-US" sz="2000" dirty="0" smtClean="0"/>
              <a:t>name</a:t>
            </a:r>
            <a:r>
              <a:rPr lang="en-US" sz="2000" dirty="0"/>
              <a:t>; or viewing general processing information by product type</a:t>
            </a:r>
            <a:r>
              <a:rPr lang="en-US" sz="2000" dirty="0" smtClean="0"/>
              <a:t>.</a:t>
            </a:r>
            <a:endParaRPr lang="en-US" sz="2000" dirty="0"/>
          </a:p>
        </p:txBody>
      </p:sp>
      <p:sp>
        <p:nvSpPr>
          <p:cNvPr id="3" name="Date Placeholder 2"/>
          <p:cNvSpPr>
            <a:spLocks noGrp="1"/>
          </p:cNvSpPr>
          <p:nvPr>
            <p:ph type="dt" sz="half" idx="10"/>
          </p:nvPr>
        </p:nvSpPr>
        <p:spPr/>
        <p:txBody>
          <a:bodyPr/>
          <a:lstStyle/>
          <a:p>
            <a:r>
              <a:rPr lang="en-US" smtClean="0">
                <a:solidFill>
                  <a:prstClr val="black">
                    <a:lumMod val="65000"/>
                    <a:lumOff val="35000"/>
                  </a:prstClr>
                </a:solidFill>
              </a:rPr>
              <a:t>9/25/14 – 9/26/14</a:t>
            </a:r>
            <a:endParaRPr lang="en-US" dirty="0">
              <a:solidFill>
                <a:prstClr val="black">
                  <a:lumMod val="65000"/>
                  <a:lumOff val="35000"/>
                </a:prstClr>
              </a:solidFill>
            </a:endParaRPr>
          </a:p>
        </p:txBody>
      </p:sp>
      <p:sp>
        <p:nvSpPr>
          <p:cNvPr id="4" name="Footer Placeholder 3"/>
          <p:cNvSpPr>
            <a:spLocks noGrp="1"/>
          </p:cNvSpPr>
          <p:nvPr>
            <p:ph type="ftr" sz="quarter" idx="12"/>
          </p:nvPr>
        </p:nvSpPr>
        <p:spPr/>
        <p:txBody>
          <a:bodyPr/>
          <a:lstStyle/>
          <a:p>
            <a:r>
              <a:rPr lang="en-US" smtClean="0">
                <a:solidFill>
                  <a:prstClr val="black">
                    <a:lumMod val="65000"/>
                    <a:lumOff val="35000"/>
                  </a:prstClr>
                </a:solidFill>
              </a:rPr>
              <a:t>User Working Group Meeting</a:t>
            </a:r>
            <a:endParaRPr lang="en-US" dirty="0">
              <a:solidFill>
                <a:prstClr val="black">
                  <a:lumMod val="65000"/>
                  <a:lumOff val="35000"/>
                </a:prstClr>
              </a:solidFill>
            </a:endParaRPr>
          </a:p>
        </p:txBody>
      </p:sp>
      <p:sp>
        <p:nvSpPr>
          <p:cNvPr id="7" name="Slide Number Placeholder 6"/>
          <p:cNvSpPr>
            <a:spLocks noGrp="1"/>
          </p:cNvSpPr>
          <p:nvPr>
            <p:ph type="sldNum" sz="quarter" idx="11"/>
          </p:nvPr>
        </p:nvSpPr>
        <p:spPr/>
        <p:txBody>
          <a:bodyPr/>
          <a:lstStyle/>
          <a:p>
            <a:fld id="{623E5A23-14A5-704E-AD46-6981D7C1CB39}" type="slidenum">
              <a:rPr lang="en-US" smtClean="0">
                <a:solidFill>
                  <a:prstClr val="black">
                    <a:lumMod val="65000"/>
                    <a:lumOff val="35000"/>
                  </a:prstClr>
                </a:solidFill>
              </a:rPr>
              <a:pPr/>
              <a:t>22</a:t>
            </a:fld>
            <a:endParaRPr lang="en-US">
              <a:solidFill>
                <a:prstClr val="black">
                  <a:lumMod val="65000"/>
                  <a:lumOff val="35000"/>
                </a:prstClr>
              </a:solidFill>
            </a:endParaRPr>
          </a:p>
        </p:txBody>
      </p:sp>
    </p:spTree>
    <p:extLst>
      <p:ext uri="{BB962C8B-B14F-4D97-AF65-F5344CB8AC3E}">
        <p14:creationId xmlns:p14="http://schemas.microsoft.com/office/powerpoint/2010/main" val="1771713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780" y="89726"/>
            <a:ext cx="7881020" cy="741663"/>
          </a:xfrm>
          <a:noFill/>
          <a:ln w="9525">
            <a:noFill/>
            <a:miter lim="800000"/>
            <a:headEnd/>
            <a:tailEnd/>
          </a:ln>
        </p:spPr>
        <p:txBody>
          <a:bodyPr vert="horz" wrap="square" lIns="91440" tIns="45720" rIns="91440" bIns="45720" numCol="1" anchor="t" anchorCtr="0" compatLnSpc="1">
            <a:prstTxWarp prst="textNoShape">
              <a:avLst/>
            </a:prstTxWarp>
            <a:normAutofit fontScale="90000"/>
          </a:bodyPr>
          <a:lstStyle/>
          <a:p>
            <a:r>
              <a:rPr lang="en-US" dirty="0"/>
              <a:t>AMSR-E Provenance </a:t>
            </a:r>
            <a:r>
              <a:rPr lang="en-US" dirty="0" smtClean="0"/>
              <a:t>Browser</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798" y="821189"/>
            <a:ext cx="6324602" cy="517065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5" name="Rounded Rectangular Callout 4"/>
          <p:cNvSpPr/>
          <p:nvPr/>
        </p:nvSpPr>
        <p:spPr>
          <a:xfrm>
            <a:off x="6096000" y="838200"/>
            <a:ext cx="1473200" cy="584200"/>
          </a:xfrm>
          <a:prstGeom prst="wedgeRoundRectCallout">
            <a:avLst>
              <a:gd name="adj1" fmla="val -79383"/>
              <a:gd name="adj2" fmla="val 233784"/>
              <a:gd name="adj3" fmla="val 16667"/>
            </a:avLst>
          </a:prstGeom>
          <a:solidFill>
            <a:srgbClr val="4F81BD"/>
          </a:solidFill>
          <a:ln/>
        </p:spPr>
        <p:style>
          <a:lnRef idx="0">
            <a:schemeClr val="accent1"/>
          </a:lnRef>
          <a:fillRef idx="3">
            <a:schemeClr val="accent1"/>
          </a:fillRef>
          <a:effectRef idx="3">
            <a:schemeClr val="accent1"/>
          </a:effectRef>
          <a:fontRef idx="minor">
            <a:schemeClr val="lt1"/>
          </a:fontRef>
        </p:style>
        <p:txBody>
          <a:bodyPr lIns="0" rIns="0" rtlCol="0" anchor="ctr"/>
          <a:lstStyle/>
          <a:p>
            <a:pPr algn="ctr"/>
            <a:r>
              <a:rPr lang="en-US" b="0" dirty="0" smtClean="0">
                <a:ln w="18415" cmpd="sng">
                  <a:solidFill>
                    <a:srgbClr val="FFFFFF"/>
                  </a:solidFill>
                  <a:prstDash val="solid"/>
                </a:ln>
                <a:solidFill>
                  <a:schemeClr val="bg2"/>
                </a:solidFill>
                <a:effectLst>
                  <a:outerShdw blurRad="63500" dir="3600000" algn="tl" rotWithShape="0">
                    <a:srgbClr val="000000">
                      <a:alpha val="70000"/>
                    </a:srgbClr>
                  </a:outerShdw>
                </a:effectLst>
                <a:latin typeface="Arial Narrow"/>
                <a:cs typeface="Arial Narrow"/>
              </a:rPr>
              <a:t>Processing Graph</a:t>
            </a:r>
            <a:endParaRPr lang="en-US" b="0" dirty="0">
              <a:ln w="18415" cmpd="sng">
                <a:solidFill>
                  <a:srgbClr val="FFFFFF"/>
                </a:solidFill>
                <a:prstDash val="solid"/>
              </a:ln>
              <a:solidFill>
                <a:schemeClr val="bg2"/>
              </a:solidFill>
              <a:effectLst>
                <a:outerShdw blurRad="63500" dir="3600000" algn="tl" rotWithShape="0">
                  <a:srgbClr val="000000">
                    <a:alpha val="70000"/>
                  </a:srgbClr>
                </a:outerShdw>
              </a:effectLst>
              <a:latin typeface="Arial Narrow"/>
              <a:cs typeface="Arial Narrow"/>
            </a:endParaRPr>
          </a:p>
        </p:txBody>
      </p:sp>
      <p:sp>
        <p:nvSpPr>
          <p:cNvPr id="7" name="Rounded Rectangular Callout 6"/>
          <p:cNvSpPr/>
          <p:nvPr/>
        </p:nvSpPr>
        <p:spPr>
          <a:xfrm>
            <a:off x="7620000" y="2514600"/>
            <a:ext cx="1206500" cy="584200"/>
          </a:xfrm>
          <a:prstGeom prst="wedgeRoundRectCallout">
            <a:avLst>
              <a:gd name="adj1" fmla="val -107956"/>
              <a:gd name="adj2" fmla="val 290046"/>
              <a:gd name="adj3" fmla="val 16667"/>
            </a:avLst>
          </a:prstGeom>
          <a:solidFill>
            <a:srgbClr val="4F81BD"/>
          </a:solidFill>
          <a:ln/>
        </p:spPr>
        <p:style>
          <a:lnRef idx="0">
            <a:schemeClr val="accent1"/>
          </a:lnRef>
          <a:fillRef idx="3">
            <a:schemeClr val="accent1"/>
          </a:fillRef>
          <a:effectRef idx="3">
            <a:schemeClr val="accent1"/>
          </a:effectRef>
          <a:fontRef idx="minor">
            <a:schemeClr val="lt1"/>
          </a:fontRef>
        </p:style>
        <p:txBody>
          <a:bodyPr lIns="0" rIns="0" rtlCol="0" anchor="ctr"/>
          <a:lstStyle/>
          <a:p>
            <a:pPr algn="ctr"/>
            <a:r>
              <a:rPr lang="en-US" b="0" dirty="0" smtClean="0">
                <a:ln w="18415" cmpd="sng">
                  <a:solidFill>
                    <a:srgbClr val="FFFFFF"/>
                  </a:solidFill>
                  <a:prstDash val="solid"/>
                </a:ln>
                <a:solidFill>
                  <a:schemeClr val="bg2"/>
                </a:solidFill>
                <a:effectLst>
                  <a:outerShdw blurRad="63500" dir="3600000" algn="tl" rotWithShape="0">
                    <a:srgbClr val="000000">
                      <a:alpha val="70000"/>
                    </a:srgbClr>
                  </a:outerShdw>
                </a:effectLst>
                <a:latin typeface="Arial Narrow"/>
                <a:cs typeface="Arial Narrow"/>
              </a:rPr>
              <a:t>Algorithm Information</a:t>
            </a:r>
            <a:endParaRPr lang="en-US" b="0" dirty="0">
              <a:ln w="18415" cmpd="sng">
                <a:solidFill>
                  <a:srgbClr val="FFFFFF"/>
                </a:solidFill>
                <a:prstDash val="solid"/>
              </a:ln>
              <a:solidFill>
                <a:schemeClr val="bg2"/>
              </a:solidFill>
              <a:effectLst>
                <a:outerShdw blurRad="63500" dir="3600000" algn="tl" rotWithShape="0">
                  <a:srgbClr val="000000">
                    <a:alpha val="70000"/>
                  </a:srgbClr>
                </a:outerShdw>
              </a:effectLst>
              <a:latin typeface="Arial Narrow"/>
              <a:cs typeface="Arial Narrow"/>
            </a:endParaRPr>
          </a:p>
        </p:txBody>
      </p:sp>
      <p:sp>
        <p:nvSpPr>
          <p:cNvPr id="9" name="Rounded Rectangular Callout 8"/>
          <p:cNvSpPr/>
          <p:nvPr/>
        </p:nvSpPr>
        <p:spPr>
          <a:xfrm>
            <a:off x="1524000" y="838200"/>
            <a:ext cx="1473200" cy="584200"/>
          </a:xfrm>
          <a:prstGeom prst="wedgeRoundRectCallout">
            <a:avLst>
              <a:gd name="adj1" fmla="val 29809"/>
              <a:gd name="adj2" fmla="val 239564"/>
              <a:gd name="adj3" fmla="val 16667"/>
            </a:avLst>
          </a:prstGeom>
          <a:solidFill>
            <a:srgbClr val="4F81BD"/>
          </a:solidFill>
          <a:ln/>
        </p:spPr>
        <p:style>
          <a:lnRef idx="0">
            <a:schemeClr val="accent1"/>
          </a:lnRef>
          <a:fillRef idx="3">
            <a:schemeClr val="accent1"/>
          </a:fillRef>
          <a:effectRef idx="3">
            <a:schemeClr val="accent1"/>
          </a:effectRef>
          <a:fontRef idx="minor">
            <a:schemeClr val="lt1"/>
          </a:fontRef>
        </p:style>
        <p:txBody>
          <a:bodyPr lIns="0" rIns="0" rtlCol="0" anchor="ctr"/>
          <a:lstStyle/>
          <a:p>
            <a:pPr algn="ctr"/>
            <a:r>
              <a:rPr lang="en-US" b="0" dirty="0" smtClean="0">
                <a:ln w="18415" cmpd="sng">
                  <a:solidFill>
                    <a:srgbClr val="FFFFFF"/>
                  </a:solidFill>
                  <a:prstDash val="solid"/>
                </a:ln>
                <a:solidFill>
                  <a:schemeClr val="bg2"/>
                </a:solidFill>
                <a:effectLst>
                  <a:outerShdw blurRad="63500" dir="3600000" algn="tl" rotWithShape="0">
                    <a:srgbClr val="000000">
                      <a:alpha val="70000"/>
                    </a:srgbClr>
                  </a:outerShdw>
                </a:effectLst>
                <a:latin typeface="Arial Narrow"/>
                <a:cs typeface="Arial Narrow"/>
              </a:rPr>
              <a:t>Granule Metadata</a:t>
            </a:r>
            <a:endParaRPr lang="en-US" b="0" dirty="0">
              <a:ln w="18415" cmpd="sng">
                <a:solidFill>
                  <a:srgbClr val="FFFFFF"/>
                </a:solidFill>
                <a:prstDash val="solid"/>
              </a:ln>
              <a:solidFill>
                <a:schemeClr val="bg2"/>
              </a:solidFill>
              <a:effectLst>
                <a:outerShdw blurRad="63500" dir="3600000" algn="tl" rotWithShape="0">
                  <a:srgbClr val="000000">
                    <a:alpha val="70000"/>
                  </a:srgbClr>
                </a:outerShdw>
              </a:effectLst>
              <a:latin typeface="Arial Narrow"/>
              <a:cs typeface="Arial Narrow"/>
            </a:endParaRPr>
          </a:p>
        </p:txBody>
      </p:sp>
      <p:sp>
        <p:nvSpPr>
          <p:cNvPr id="11" name="Rounded Rectangular Callout 10"/>
          <p:cNvSpPr/>
          <p:nvPr/>
        </p:nvSpPr>
        <p:spPr>
          <a:xfrm>
            <a:off x="304800" y="2514600"/>
            <a:ext cx="1600200" cy="584200"/>
          </a:xfrm>
          <a:prstGeom prst="wedgeRoundRectCallout">
            <a:avLst>
              <a:gd name="adj1" fmla="val 64312"/>
              <a:gd name="adj2" fmla="val 199400"/>
              <a:gd name="adj3" fmla="val 16667"/>
            </a:avLst>
          </a:prstGeom>
          <a:solidFill>
            <a:srgbClr val="4F81BD"/>
          </a:solidFill>
          <a:ln/>
        </p:spPr>
        <p:style>
          <a:lnRef idx="0">
            <a:schemeClr val="accent1"/>
          </a:lnRef>
          <a:fillRef idx="3">
            <a:schemeClr val="accent1"/>
          </a:fillRef>
          <a:effectRef idx="3">
            <a:schemeClr val="accent1"/>
          </a:effectRef>
          <a:fontRef idx="minor">
            <a:schemeClr val="lt1"/>
          </a:fontRef>
        </p:style>
        <p:txBody>
          <a:bodyPr lIns="0" rIns="0" rtlCol="0" anchor="ctr"/>
          <a:lstStyle/>
          <a:p>
            <a:pPr algn="ctr"/>
            <a:r>
              <a:rPr lang="en-US" b="0" dirty="0">
                <a:ln w="18415" cmpd="sng">
                  <a:solidFill>
                    <a:srgbClr val="FFFFFF"/>
                  </a:solidFill>
                  <a:prstDash val="solid"/>
                </a:ln>
                <a:solidFill>
                  <a:schemeClr val="bg2"/>
                </a:solidFill>
                <a:effectLst>
                  <a:outerShdw blurRad="63500" dir="3600000" algn="tl" rotWithShape="0">
                    <a:srgbClr val="000000">
                      <a:alpha val="70000"/>
                    </a:srgbClr>
                  </a:outerShdw>
                </a:effectLst>
                <a:latin typeface="Arial Narrow"/>
                <a:cs typeface="Arial Narrow"/>
              </a:rPr>
              <a:t>Parameters and Algorithms</a:t>
            </a:r>
          </a:p>
        </p:txBody>
      </p:sp>
      <p:sp>
        <p:nvSpPr>
          <p:cNvPr id="3" name="Date Placeholder 2"/>
          <p:cNvSpPr>
            <a:spLocks noGrp="1"/>
          </p:cNvSpPr>
          <p:nvPr>
            <p:ph type="dt" sz="half" idx="10"/>
          </p:nvPr>
        </p:nvSpPr>
        <p:spPr/>
        <p:txBody>
          <a:bodyPr/>
          <a:lstStyle/>
          <a:p>
            <a:r>
              <a:rPr lang="en-US" smtClean="0">
                <a:solidFill>
                  <a:prstClr val="black">
                    <a:lumMod val="65000"/>
                    <a:lumOff val="35000"/>
                  </a:prstClr>
                </a:solidFill>
              </a:rPr>
              <a:t>9/25/14 – 9/26/14</a:t>
            </a:r>
            <a:endParaRPr lang="en-US" dirty="0">
              <a:solidFill>
                <a:prstClr val="black">
                  <a:lumMod val="65000"/>
                  <a:lumOff val="35000"/>
                </a:prstClr>
              </a:solidFill>
            </a:endParaRPr>
          </a:p>
        </p:txBody>
      </p:sp>
      <p:sp>
        <p:nvSpPr>
          <p:cNvPr id="6" name="Footer Placeholder 5"/>
          <p:cNvSpPr>
            <a:spLocks noGrp="1"/>
          </p:cNvSpPr>
          <p:nvPr>
            <p:ph type="ftr" sz="quarter" idx="12"/>
          </p:nvPr>
        </p:nvSpPr>
        <p:spPr/>
        <p:txBody>
          <a:bodyPr/>
          <a:lstStyle/>
          <a:p>
            <a:r>
              <a:rPr lang="en-US" smtClean="0">
                <a:solidFill>
                  <a:prstClr val="black">
                    <a:lumMod val="65000"/>
                    <a:lumOff val="35000"/>
                  </a:prstClr>
                </a:solidFill>
              </a:rPr>
              <a:t>User Working Group Meeting</a:t>
            </a:r>
            <a:endParaRPr lang="en-US" dirty="0">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623E5A23-14A5-704E-AD46-6981D7C1CB39}" type="slidenum">
              <a:rPr lang="en-US" smtClean="0">
                <a:solidFill>
                  <a:prstClr val="black">
                    <a:lumMod val="65000"/>
                    <a:lumOff val="35000"/>
                  </a:prstClr>
                </a:solidFill>
              </a:rPr>
              <a:pPr/>
              <a:t>23</a:t>
            </a:fld>
            <a:endParaRPr lang="en-US">
              <a:solidFill>
                <a:prstClr val="black">
                  <a:lumMod val="65000"/>
                  <a:lumOff val="35000"/>
                </a:prstClr>
              </a:solidFill>
            </a:endParaRPr>
          </a:p>
        </p:txBody>
      </p:sp>
    </p:spTree>
    <p:extLst>
      <p:ext uri="{BB962C8B-B14F-4D97-AF65-F5344CB8AC3E}">
        <p14:creationId xmlns:p14="http://schemas.microsoft.com/office/powerpoint/2010/main" val="28819752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466" y="444104"/>
            <a:ext cx="7379268" cy="603289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2" name="Title 1"/>
          <p:cNvSpPr>
            <a:spLocks noGrp="1"/>
          </p:cNvSpPr>
          <p:nvPr>
            <p:ph type="title"/>
          </p:nvPr>
        </p:nvSpPr>
        <p:spPr>
          <a:xfrm>
            <a:off x="607414" y="84674"/>
            <a:ext cx="7704243" cy="757021"/>
          </a:xfrm>
        </p:spPr>
        <p:txBody>
          <a:bodyPr>
            <a:normAutofit fontScale="90000"/>
          </a:bodyPr>
          <a:lstStyle/>
          <a:p>
            <a:r>
              <a:rPr lang="en-US" dirty="0" smtClean="0"/>
              <a:t>AMSR-E Provenance Browser</a:t>
            </a:r>
            <a:endParaRPr lang="en-US" dirty="0"/>
          </a:p>
        </p:txBody>
      </p:sp>
      <p:sp>
        <p:nvSpPr>
          <p:cNvPr id="10" name="Rounded Rectangular Callout 9"/>
          <p:cNvSpPr/>
          <p:nvPr/>
        </p:nvSpPr>
        <p:spPr>
          <a:xfrm>
            <a:off x="2286000" y="3657600"/>
            <a:ext cx="1206500" cy="584200"/>
          </a:xfrm>
          <a:prstGeom prst="wedgeRoundRectCallout">
            <a:avLst>
              <a:gd name="adj1" fmla="val -84655"/>
              <a:gd name="adj2" fmla="val 161830"/>
              <a:gd name="adj3" fmla="val 16667"/>
            </a:avLst>
          </a:prstGeom>
          <a:solidFill>
            <a:srgbClr val="4F81BD"/>
          </a:solidFill>
          <a:ln/>
        </p:spPr>
        <p:style>
          <a:lnRef idx="0">
            <a:schemeClr val="accent1"/>
          </a:lnRef>
          <a:fillRef idx="3">
            <a:schemeClr val="accent1"/>
          </a:fillRef>
          <a:effectRef idx="3">
            <a:schemeClr val="accent1"/>
          </a:effectRef>
          <a:fontRef idx="minor">
            <a:schemeClr val="lt1"/>
          </a:fontRef>
        </p:style>
        <p:txBody>
          <a:bodyPr lIns="0" rIns="0" rtlCol="0" anchor="ctr"/>
          <a:lstStyle/>
          <a:p>
            <a:pPr algn="ctr"/>
            <a:r>
              <a:rPr lang="en-US" b="0" dirty="0">
                <a:ln w="18415" cmpd="sng">
                  <a:solidFill>
                    <a:srgbClr val="FFFFFF"/>
                  </a:solidFill>
                  <a:prstDash val="solid"/>
                </a:ln>
                <a:solidFill>
                  <a:schemeClr val="bg2"/>
                </a:solidFill>
                <a:effectLst>
                  <a:outerShdw blurRad="63500" dir="3600000" algn="tl" rotWithShape="0">
                    <a:srgbClr val="000000">
                      <a:alpha val="70000"/>
                    </a:srgbClr>
                  </a:outerShdw>
                </a:effectLst>
                <a:latin typeface="Arial Narrow"/>
                <a:cs typeface="Arial Narrow"/>
              </a:rPr>
              <a:t>Algorithm Used</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4800" y="2667000"/>
            <a:ext cx="1128713" cy="462202"/>
          </a:xfrm>
          <a:prstGeom prst="rect">
            <a:avLst/>
          </a:prstGeom>
          <a:effectLst>
            <a:glow rad="101600">
              <a:schemeClr val="accent1">
                <a:lumMod val="60000"/>
                <a:lumOff val="40000"/>
                <a:alpha val="75000"/>
              </a:schemeClr>
            </a:glow>
          </a:effectLst>
        </p:spPr>
      </p:pic>
      <p:cxnSp>
        <p:nvCxnSpPr>
          <p:cNvPr id="16" name="Straight Arrow Connector 15"/>
          <p:cNvCxnSpPr>
            <a:stCxn id="12" idx="2"/>
          </p:cNvCxnSpPr>
          <p:nvPr/>
        </p:nvCxnSpPr>
        <p:spPr>
          <a:xfrm>
            <a:off x="7493794" y="3300413"/>
            <a:ext cx="431006" cy="6619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5715000" y="2209800"/>
            <a:ext cx="304800" cy="1752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4" idx="2"/>
          </p:cNvCxnSpPr>
          <p:nvPr/>
        </p:nvCxnSpPr>
        <p:spPr>
          <a:xfrm>
            <a:off x="4679157" y="3129202"/>
            <a:ext cx="807243" cy="8331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 y="1219200"/>
            <a:ext cx="3632200" cy="982649"/>
          </a:xfrm>
          <a:prstGeom prst="rect">
            <a:avLst/>
          </a:prstGeom>
          <a:effectLst>
            <a:glow rad="101600">
              <a:schemeClr val="accent1">
                <a:lumMod val="60000"/>
                <a:lumOff val="40000"/>
                <a:alpha val="75000"/>
              </a:schemeClr>
            </a:glow>
          </a:effectLst>
        </p:spPr>
      </p:pic>
      <p:pic>
        <p:nvPicPr>
          <p:cNvPr id="12" name="Picture 11" descr="Screen shot 2011-11-28 at 5.04.35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2590800"/>
            <a:ext cx="2795588" cy="709613"/>
          </a:xfrm>
          <a:prstGeom prst="rect">
            <a:avLst/>
          </a:prstGeom>
          <a:effectLst>
            <a:glow rad="101600">
              <a:schemeClr val="accent1">
                <a:lumMod val="60000"/>
                <a:lumOff val="40000"/>
                <a:alpha val="75000"/>
              </a:schemeClr>
            </a:glow>
          </a:effectLst>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1600" y="1143000"/>
            <a:ext cx="2952832" cy="1038226"/>
          </a:xfrm>
          <a:prstGeom prst="rect">
            <a:avLst/>
          </a:prstGeom>
          <a:effectLst>
            <a:glow rad="101600">
              <a:schemeClr val="accent1">
                <a:lumMod val="60000"/>
                <a:lumOff val="40000"/>
                <a:alpha val="75000"/>
              </a:schemeClr>
            </a:glow>
          </a:effectLst>
        </p:spPr>
      </p:pic>
      <p:cxnSp>
        <p:nvCxnSpPr>
          <p:cNvPr id="27" name="Straight Arrow Connector 26"/>
          <p:cNvCxnSpPr>
            <a:stCxn id="6" idx="2"/>
          </p:cNvCxnSpPr>
          <p:nvPr/>
        </p:nvCxnSpPr>
        <p:spPr>
          <a:xfrm>
            <a:off x="2882900" y="2201849"/>
            <a:ext cx="1079500" cy="17605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Rounded Rectangular Callout 6"/>
          <p:cNvSpPr/>
          <p:nvPr/>
        </p:nvSpPr>
        <p:spPr>
          <a:xfrm>
            <a:off x="304800" y="2514600"/>
            <a:ext cx="1371600" cy="584200"/>
          </a:xfrm>
          <a:prstGeom prst="wedgeRoundRectCallout">
            <a:avLst>
              <a:gd name="adj1" fmla="val 40505"/>
              <a:gd name="adj2" fmla="val 147496"/>
              <a:gd name="adj3" fmla="val 16667"/>
            </a:avLst>
          </a:prstGeom>
          <a:solidFill>
            <a:srgbClr val="4F81BD"/>
          </a:solidFill>
          <a:ln/>
        </p:spPr>
        <p:style>
          <a:lnRef idx="0">
            <a:schemeClr val="accent1"/>
          </a:lnRef>
          <a:fillRef idx="3">
            <a:schemeClr val="accent1"/>
          </a:fillRef>
          <a:effectRef idx="3">
            <a:schemeClr val="accent1"/>
          </a:effectRef>
          <a:fontRef idx="minor">
            <a:schemeClr val="lt1"/>
          </a:fontRef>
        </p:style>
        <p:txBody>
          <a:bodyPr lIns="0" rIns="0" rtlCol="0" anchor="ctr"/>
          <a:lstStyle/>
          <a:p>
            <a:pPr algn="ctr"/>
            <a:r>
              <a:rPr lang="en-US" b="0" dirty="0">
                <a:ln w="18415" cmpd="sng">
                  <a:solidFill>
                    <a:srgbClr val="FFFFFF"/>
                  </a:solidFill>
                  <a:prstDash val="solid"/>
                </a:ln>
                <a:solidFill>
                  <a:schemeClr val="bg2"/>
                </a:solidFill>
                <a:effectLst>
                  <a:outerShdw blurRad="63500" dir="3600000" algn="tl" rotWithShape="0">
                    <a:srgbClr val="000000">
                      <a:alpha val="70000"/>
                    </a:srgbClr>
                  </a:outerShdw>
                </a:effectLst>
                <a:latin typeface="Arial Narrow"/>
                <a:cs typeface="Arial Narrow"/>
              </a:rPr>
              <a:t>Parameter Selected</a:t>
            </a:r>
          </a:p>
        </p:txBody>
      </p:sp>
      <p:sp>
        <p:nvSpPr>
          <p:cNvPr id="3" name="Date Placeholder 2"/>
          <p:cNvSpPr>
            <a:spLocks noGrp="1"/>
          </p:cNvSpPr>
          <p:nvPr>
            <p:ph type="dt" sz="half" idx="10"/>
          </p:nvPr>
        </p:nvSpPr>
        <p:spPr/>
        <p:txBody>
          <a:bodyPr/>
          <a:lstStyle/>
          <a:p>
            <a:r>
              <a:rPr lang="en-US" smtClean="0">
                <a:solidFill>
                  <a:prstClr val="black">
                    <a:lumMod val="65000"/>
                    <a:lumOff val="35000"/>
                  </a:prstClr>
                </a:solidFill>
              </a:rPr>
              <a:t>9/25/14 – 9/26/14</a:t>
            </a:r>
            <a:endParaRPr lang="en-US" dirty="0">
              <a:solidFill>
                <a:prstClr val="black">
                  <a:lumMod val="65000"/>
                  <a:lumOff val="35000"/>
                </a:prstClr>
              </a:solidFill>
            </a:endParaRPr>
          </a:p>
        </p:txBody>
      </p:sp>
      <p:sp>
        <p:nvSpPr>
          <p:cNvPr id="4" name="Footer Placeholder 3"/>
          <p:cNvSpPr>
            <a:spLocks noGrp="1"/>
          </p:cNvSpPr>
          <p:nvPr>
            <p:ph type="ftr" sz="quarter" idx="12"/>
          </p:nvPr>
        </p:nvSpPr>
        <p:spPr/>
        <p:txBody>
          <a:bodyPr/>
          <a:lstStyle/>
          <a:p>
            <a:r>
              <a:rPr lang="en-US" smtClean="0">
                <a:solidFill>
                  <a:prstClr val="black">
                    <a:lumMod val="65000"/>
                    <a:lumOff val="35000"/>
                  </a:prstClr>
                </a:solidFill>
              </a:rPr>
              <a:t>User Working Group Meeting</a:t>
            </a:r>
            <a:endParaRPr lang="en-US" dirty="0">
              <a:solidFill>
                <a:prstClr val="black">
                  <a:lumMod val="65000"/>
                  <a:lumOff val="35000"/>
                </a:prstClr>
              </a:solidFill>
            </a:endParaRPr>
          </a:p>
        </p:txBody>
      </p:sp>
      <p:sp>
        <p:nvSpPr>
          <p:cNvPr id="5" name="Slide Number Placeholder 4"/>
          <p:cNvSpPr>
            <a:spLocks noGrp="1"/>
          </p:cNvSpPr>
          <p:nvPr>
            <p:ph type="sldNum" sz="quarter" idx="11"/>
          </p:nvPr>
        </p:nvSpPr>
        <p:spPr/>
        <p:txBody>
          <a:bodyPr/>
          <a:lstStyle/>
          <a:p>
            <a:fld id="{623E5A23-14A5-704E-AD46-6981D7C1CB39}" type="slidenum">
              <a:rPr lang="en-US" smtClean="0">
                <a:solidFill>
                  <a:prstClr val="black">
                    <a:lumMod val="65000"/>
                    <a:lumOff val="35000"/>
                  </a:prstClr>
                </a:solidFill>
              </a:rPr>
              <a:pPr/>
              <a:t>24</a:t>
            </a:fld>
            <a:endParaRPr lang="en-US">
              <a:solidFill>
                <a:prstClr val="black">
                  <a:lumMod val="65000"/>
                  <a:lumOff val="35000"/>
                </a:prstClr>
              </a:solidFill>
            </a:endParaRPr>
          </a:p>
        </p:txBody>
      </p:sp>
    </p:spTree>
    <p:extLst>
      <p:ext uri="{BB962C8B-B14F-4D97-AF65-F5344CB8AC3E}">
        <p14:creationId xmlns:p14="http://schemas.microsoft.com/office/powerpoint/2010/main" val="5700943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393140"/>
            <a:ext cx="4419600" cy="749860"/>
          </a:xfrm>
          <a:prstGeom prst="rect">
            <a:avLst/>
          </a:prstGeom>
        </p:spPr>
        <p:txBody>
          <a:bodyPr>
            <a:normAutofit fontScale="90000" lnSpcReduction="10000"/>
          </a:bodyPr>
          <a:lstStyle>
            <a:lvl1pPr algn="ctr" defTabSz="914400" rtl="0" eaLnBrk="1" latinLnBrk="0" hangingPunct="1">
              <a:lnSpc>
                <a:spcPct val="100000"/>
              </a:lnSpc>
              <a:spcBef>
                <a:spcPct val="0"/>
              </a:spcBef>
              <a:buNone/>
              <a:defRPr sz="3600" b="1" kern="1200">
                <a:solidFill>
                  <a:schemeClr val="accent1">
                    <a:lumMod val="60000"/>
                    <a:lumOff val="40000"/>
                  </a:schemeClr>
                </a:solidFill>
                <a:effectLst>
                  <a:outerShdw blurRad="63500" dist="38100" dir="5400000" algn="t" rotWithShape="0">
                    <a:prstClr val="black">
                      <a:alpha val="25000"/>
                    </a:prstClr>
                  </a:outerShdw>
                </a:effectLst>
                <a:latin typeface="+mj-lt"/>
                <a:ea typeface="+mj-ea"/>
                <a:cs typeface="+mj-cs"/>
              </a:defRPr>
            </a:lvl1pPr>
          </a:lstStyle>
          <a:p>
            <a:pPr algn="l"/>
            <a:r>
              <a:rPr lang="en-US" sz="5300" dirty="0" smtClean="0">
                <a:solidFill>
                  <a:schemeClr val="accent2">
                    <a:lumMod val="75000"/>
                  </a:schemeClr>
                </a:solidFill>
                <a:effectLst/>
              </a:rPr>
              <a:t>Discussion</a:t>
            </a:r>
            <a:endParaRPr lang="en-US" dirty="0">
              <a:solidFill>
                <a:schemeClr val="accent2">
                  <a:lumMod val="75000"/>
                </a:schemeClr>
              </a:solidFill>
              <a:effectLst/>
            </a:endParaRPr>
          </a:p>
        </p:txBody>
      </p:sp>
      <p:sp>
        <p:nvSpPr>
          <p:cNvPr id="8" name="TextBox 7"/>
          <p:cNvSpPr txBox="1"/>
          <p:nvPr/>
        </p:nvSpPr>
        <p:spPr>
          <a:xfrm>
            <a:off x="473635" y="1226670"/>
            <a:ext cx="7696200" cy="4385816"/>
          </a:xfrm>
          <a:prstGeom prst="rect">
            <a:avLst/>
          </a:prstGeom>
          <a:noFill/>
        </p:spPr>
        <p:txBody>
          <a:bodyPr wrap="square" rtlCol="0">
            <a:spAutoFit/>
          </a:bodyPr>
          <a:lstStyle/>
          <a:p>
            <a:r>
              <a:rPr lang="en-US" sz="3200" dirty="0" smtClean="0">
                <a:solidFill>
                  <a:schemeClr val="tx1">
                    <a:lumMod val="85000"/>
                    <a:lumOff val="15000"/>
                  </a:schemeClr>
                </a:solidFill>
                <a:latin typeface="+mj-lt"/>
              </a:rPr>
              <a:t>THANK YOU</a:t>
            </a:r>
          </a:p>
          <a:p>
            <a:r>
              <a:rPr lang="en-US" sz="3200" dirty="0" smtClean="0">
                <a:solidFill>
                  <a:schemeClr val="tx1">
                    <a:lumMod val="85000"/>
                    <a:lumOff val="15000"/>
                  </a:schemeClr>
                </a:solidFill>
                <a:latin typeface="+mj-lt"/>
              </a:rPr>
              <a:t>for your attention</a:t>
            </a:r>
            <a:r>
              <a:rPr lang="en-US" sz="3200" dirty="0" smtClean="0">
                <a:solidFill>
                  <a:schemeClr val="tx1">
                    <a:lumMod val="85000"/>
                    <a:lumOff val="15000"/>
                  </a:schemeClr>
                </a:solidFill>
                <a:latin typeface="+mj-lt"/>
              </a:rPr>
              <a:t>!</a:t>
            </a:r>
            <a:endParaRPr lang="en-US" sz="3200" dirty="0" smtClean="0">
              <a:solidFill>
                <a:schemeClr val="tx1">
                  <a:lumMod val="85000"/>
                  <a:lumOff val="15000"/>
                </a:schemeClr>
              </a:solidFill>
              <a:latin typeface="+mj-lt"/>
            </a:endParaRPr>
          </a:p>
          <a:p>
            <a:pPr marL="285750" lvl="0" indent="-285750">
              <a:buFont typeface="Wingdings" charset="2"/>
              <a:buChar char="§"/>
            </a:pPr>
            <a:endParaRPr lang="en-US" sz="2000" dirty="0" smtClean="0"/>
          </a:p>
          <a:p>
            <a:pPr marL="285750" lvl="0" indent="-285750">
              <a:spcBef>
                <a:spcPts val="600"/>
              </a:spcBef>
              <a:buFont typeface="Wingdings" charset="2"/>
              <a:buChar char="§"/>
            </a:pPr>
            <a:r>
              <a:rPr lang="en-US" sz="2000" dirty="0" smtClean="0"/>
              <a:t>What </a:t>
            </a:r>
            <a:r>
              <a:rPr lang="en-US" sz="2000" dirty="0"/>
              <a:t>real time applications do you have for AMSR2 data?</a:t>
            </a:r>
          </a:p>
          <a:p>
            <a:pPr marL="285750" lvl="0" indent="-285750">
              <a:spcBef>
                <a:spcPts val="600"/>
              </a:spcBef>
              <a:buFont typeface="Wingdings" charset="2"/>
              <a:buChar char="§"/>
            </a:pPr>
            <a:r>
              <a:rPr lang="en-US" sz="2000" dirty="0"/>
              <a:t>What data fields would you like to see available at GIBS/Worldview?</a:t>
            </a:r>
          </a:p>
          <a:p>
            <a:pPr marL="285750" lvl="0" indent="-285750">
              <a:spcBef>
                <a:spcPts val="600"/>
              </a:spcBef>
              <a:buFont typeface="Wingdings" charset="2"/>
              <a:buChar char="§"/>
            </a:pPr>
            <a:r>
              <a:rPr lang="en-US" sz="2000" dirty="0"/>
              <a:t>Do you have a need for data provenance information?  How do you want to access that information?</a:t>
            </a:r>
          </a:p>
          <a:p>
            <a:pPr marL="742950" lvl="1" indent="-285750">
              <a:buSzPct val="50000"/>
              <a:buFont typeface="Wingdings" charset="2"/>
              <a:buChar char=""/>
            </a:pPr>
            <a:r>
              <a:rPr lang="en-US" sz="2000" dirty="0"/>
              <a:t>In-file metadata</a:t>
            </a:r>
          </a:p>
          <a:p>
            <a:pPr marL="742950" lvl="1" indent="-285750">
              <a:buSzPct val="50000"/>
              <a:buFont typeface="Wingdings" charset="2"/>
              <a:buChar char=""/>
            </a:pPr>
            <a:r>
              <a:rPr lang="en-US" sz="2000" dirty="0"/>
              <a:t>Separate metadata query</a:t>
            </a:r>
          </a:p>
          <a:p>
            <a:pPr marL="742950" lvl="1" indent="-285750">
              <a:buSzPct val="50000"/>
              <a:buFont typeface="Wingdings" charset="2"/>
              <a:buChar char=""/>
            </a:pPr>
            <a:r>
              <a:rPr lang="en-US" sz="2000" dirty="0"/>
              <a:t>Interactive browser</a:t>
            </a:r>
          </a:p>
        </p:txBody>
      </p:sp>
      <p:sp>
        <p:nvSpPr>
          <p:cNvPr id="9" name="TextBox 8"/>
          <p:cNvSpPr txBox="1"/>
          <p:nvPr/>
        </p:nvSpPr>
        <p:spPr>
          <a:xfrm>
            <a:off x="328703" y="5583512"/>
            <a:ext cx="8486591" cy="707886"/>
          </a:xfrm>
          <a:prstGeom prst="rect">
            <a:avLst/>
          </a:prstGeom>
          <a:noFill/>
        </p:spPr>
        <p:txBody>
          <a:bodyPr wrap="square" rtlCol="0">
            <a:spAutoFit/>
          </a:bodyPr>
          <a:lstStyle/>
          <a:p>
            <a:r>
              <a:rPr lang="en-US" sz="2000" dirty="0" smtClean="0">
                <a:solidFill>
                  <a:schemeClr val="tx1">
                    <a:lumMod val="85000"/>
                    <a:lumOff val="15000"/>
                  </a:schemeClr>
                </a:solidFill>
              </a:rPr>
              <a:t>Please contact </a:t>
            </a:r>
            <a:r>
              <a:rPr lang="en-US" sz="2000" b="1" dirty="0" smtClean="0">
                <a:solidFill>
                  <a:schemeClr val="tx1">
                    <a:lumMod val="85000"/>
                    <a:lumOff val="15000"/>
                  </a:schemeClr>
                </a:solidFill>
              </a:rPr>
              <a:t>GHRC User Services</a:t>
            </a:r>
            <a:r>
              <a:rPr lang="en-US" sz="2000" dirty="0" smtClean="0">
                <a:solidFill>
                  <a:schemeClr val="tx1">
                    <a:lumMod val="85000"/>
                    <a:lumOff val="15000"/>
                  </a:schemeClr>
                </a:solidFill>
              </a:rPr>
              <a:t> for any help or questions</a:t>
            </a:r>
          </a:p>
          <a:p>
            <a:r>
              <a:rPr lang="en-US" sz="2000" dirty="0">
                <a:solidFill>
                  <a:schemeClr val="tx1">
                    <a:lumMod val="85000"/>
                    <a:lumOff val="15000"/>
                  </a:schemeClr>
                </a:solidFill>
                <a:hlinkClick r:id="rId3"/>
              </a:rPr>
              <a:t>ghrcdaac@itsc.uah.edu</a:t>
            </a:r>
            <a:endParaRPr lang="en-US" sz="2000" dirty="0">
              <a:solidFill>
                <a:schemeClr val="tx1">
                  <a:lumMod val="85000"/>
                  <a:lumOff val="15000"/>
                </a:schemeClr>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400800"/>
            <a:ext cx="1004153" cy="38100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8490" y="393140"/>
            <a:ext cx="2146860" cy="2146860"/>
          </a:xfrm>
          <a:prstGeom prst="rect">
            <a:avLst/>
          </a:prstGeom>
        </p:spPr>
      </p:pic>
      <p:sp>
        <p:nvSpPr>
          <p:cNvPr id="3" name="Date Placeholder 2"/>
          <p:cNvSpPr>
            <a:spLocks noGrp="1"/>
          </p:cNvSpPr>
          <p:nvPr>
            <p:ph type="dt" sz="half" idx="10"/>
          </p:nvPr>
        </p:nvSpPr>
        <p:spPr/>
        <p:txBody>
          <a:bodyPr/>
          <a:lstStyle/>
          <a:p>
            <a:r>
              <a:rPr lang="en-US" smtClean="0">
                <a:solidFill>
                  <a:prstClr val="black">
                    <a:lumMod val="65000"/>
                    <a:lumOff val="35000"/>
                  </a:prstClr>
                </a:solidFill>
              </a:rPr>
              <a:t>9/25/14 – 9/26/14</a:t>
            </a:r>
            <a:endParaRPr lang="en-US" dirty="0">
              <a:solidFill>
                <a:prstClr val="black">
                  <a:lumMod val="65000"/>
                  <a:lumOff val="35000"/>
                </a:prstClr>
              </a:solidFill>
            </a:endParaRPr>
          </a:p>
        </p:txBody>
      </p:sp>
      <p:sp>
        <p:nvSpPr>
          <p:cNvPr id="10" name="Footer Placeholder 9"/>
          <p:cNvSpPr>
            <a:spLocks noGrp="1"/>
          </p:cNvSpPr>
          <p:nvPr>
            <p:ph type="ftr" sz="quarter" idx="12"/>
          </p:nvPr>
        </p:nvSpPr>
        <p:spPr/>
        <p:txBody>
          <a:bodyPr/>
          <a:lstStyle/>
          <a:p>
            <a:r>
              <a:rPr lang="en-US" smtClean="0">
                <a:solidFill>
                  <a:prstClr val="black">
                    <a:lumMod val="65000"/>
                    <a:lumOff val="35000"/>
                  </a:prstClr>
                </a:solidFill>
              </a:rPr>
              <a:t>User Working Group Meeting</a:t>
            </a:r>
            <a:endParaRPr lang="en-US" dirty="0">
              <a:solidFill>
                <a:prstClr val="black">
                  <a:lumMod val="65000"/>
                  <a:lumOff val="35000"/>
                </a:prstClr>
              </a:solidFill>
            </a:endParaRPr>
          </a:p>
        </p:txBody>
      </p:sp>
      <p:sp>
        <p:nvSpPr>
          <p:cNvPr id="11" name="Slide Number Placeholder 10"/>
          <p:cNvSpPr>
            <a:spLocks noGrp="1"/>
          </p:cNvSpPr>
          <p:nvPr>
            <p:ph type="sldNum" sz="quarter" idx="11"/>
          </p:nvPr>
        </p:nvSpPr>
        <p:spPr/>
        <p:txBody>
          <a:bodyPr/>
          <a:lstStyle/>
          <a:p>
            <a:fld id="{623E5A23-14A5-704E-AD46-6981D7C1CB39}" type="slidenum">
              <a:rPr lang="en-US" smtClean="0">
                <a:solidFill>
                  <a:prstClr val="black">
                    <a:lumMod val="65000"/>
                    <a:lumOff val="35000"/>
                  </a:prstClr>
                </a:solidFill>
              </a:rPr>
              <a:pPr/>
              <a:t>25</a:t>
            </a:fld>
            <a:endParaRPr lang="en-US">
              <a:solidFill>
                <a:prstClr val="black">
                  <a:lumMod val="65000"/>
                  <a:lumOff val="35000"/>
                </a:prstClr>
              </a:solidFill>
            </a:endParaRPr>
          </a:p>
        </p:txBody>
      </p:sp>
    </p:spTree>
    <p:extLst>
      <p:ext uri="{BB962C8B-B14F-4D97-AF65-F5344CB8AC3E}">
        <p14:creationId xmlns:p14="http://schemas.microsoft.com/office/powerpoint/2010/main" val="3346382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ubtitle 2"/>
          <p:cNvSpPr txBox="1">
            <a:spLocks/>
          </p:cNvSpPr>
          <p:nvPr/>
        </p:nvSpPr>
        <p:spPr>
          <a:xfrm>
            <a:off x="244910" y="1450768"/>
            <a:ext cx="8759740" cy="378624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285750" indent="-285750" algn="l">
              <a:spcBef>
                <a:spcPts val="600"/>
              </a:spcBef>
              <a:buFont typeface="Arial" panose="020B0604020202020204" pitchFamily="34" charset="0"/>
              <a:buChar char="•"/>
            </a:pPr>
            <a:r>
              <a:rPr lang="en-US" dirty="0">
                <a:solidFill>
                  <a:schemeClr val="tx1"/>
                </a:solidFill>
              </a:rPr>
              <a:t>Is part of NASA’s Earth Observing System Data and Information System (</a:t>
            </a:r>
            <a:r>
              <a:rPr lang="en-US" dirty="0" smtClean="0">
                <a:solidFill>
                  <a:schemeClr val="tx1"/>
                </a:solidFill>
              </a:rPr>
              <a:t>EOSDIS</a:t>
            </a:r>
            <a:r>
              <a:rPr lang="en-US" sz="2800" dirty="0" smtClean="0">
                <a:solidFill>
                  <a:schemeClr val="tx1"/>
                </a:solidFill>
              </a:rPr>
              <a:t>)</a:t>
            </a:r>
          </a:p>
          <a:p>
            <a:pPr lvl="1" algn="l">
              <a:spcBef>
                <a:spcPts val="600"/>
              </a:spcBef>
            </a:pPr>
            <a:r>
              <a:rPr lang="en-US" sz="2400" dirty="0" smtClean="0">
                <a:solidFill>
                  <a:schemeClr val="tx1"/>
                </a:solidFill>
                <a:latin typeface="Arial Narrow" panose="020B0606020202030204" pitchFamily="34" charset="0"/>
                <a:hlinkClick r:id="rId3"/>
              </a:rPr>
              <a:t>https://earthdata.nasa.gov/data/near-real-time-data/about-lance</a:t>
            </a:r>
            <a:r>
              <a:rPr lang="en-US" sz="2400" dirty="0" smtClean="0">
                <a:solidFill>
                  <a:schemeClr val="tx1"/>
                </a:solidFill>
                <a:latin typeface="Arial Narrow" panose="020B0606020202030204" pitchFamily="34" charset="0"/>
              </a:rPr>
              <a:t> </a:t>
            </a:r>
          </a:p>
          <a:p>
            <a:pPr marL="285750" indent="-285750" algn="l">
              <a:spcBef>
                <a:spcPts val="600"/>
              </a:spcBef>
              <a:buFont typeface="Arial" panose="020B0604020202020204" pitchFamily="34" charset="0"/>
              <a:buChar char="•"/>
            </a:pPr>
            <a:r>
              <a:rPr lang="en-US" dirty="0" smtClean="0">
                <a:solidFill>
                  <a:schemeClr val="tx1"/>
                </a:solidFill>
              </a:rPr>
              <a:t>Initiated and sponsored by NASA in 2009 to </a:t>
            </a:r>
            <a:r>
              <a:rPr lang="en-US" dirty="0">
                <a:solidFill>
                  <a:schemeClr val="tx1"/>
                </a:solidFill>
              </a:rPr>
              <a:t>ensure the availability of NASA </a:t>
            </a:r>
            <a:r>
              <a:rPr lang="en-US" b="1" dirty="0">
                <a:solidFill>
                  <a:schemeClr val="tx1"/>
                </a:solidFill>
              </a:rPr>
              <a:t>satellite data products </a:t>
            </a:r>
            <a:r>
              <a:rPr lang="en-US" dirty="0">
                <a:solidFill>
                  <a:schemeClr val="tx1"/>
                </a:solidFill>
              </a:rPr>
              <a:t>to those partners who have grown to rely on those data for their </a:t>
            </a:r>
            <a:r>
              <a:rPr lang="en-US" b="1" dirty="0" smtClean="0">
                <a:solidFill>
                  <a:schemeClr val="tx1"/>
                </a:solidFill>
              </a:rPr>
              <a:t>decision </a:t>
            </a:r>
            <a:r>
              <a:rPr lang="en-US" b="1" dirty="0">
                <a:solidFill>
                  <a:schemeClr val="tx1"/>
                </a:solidFill>
              </a:rPr>
              <a:t>support systems</a:t>
            </a:r>
          </a:p>
          <a:p>
            <a:pPr marL="285750" indent="-285750" algn="l">
              <a:spcBef>
                <a:spcPts val="600"/>
              </a:spcBef>
              <a:buFont typeface="Arial" panose="020B0604020202020204" pitchFamily="34" charset="0"/>
              <a:buChar char="•"/>
            </a:pPr>
            <a:r>
              <a:rPr lang="en-US" dirty="0" smtClean="0">
                <a:solidFill>
                  <a:schemeClr val="tx1"/>
                </a:solidFill>
              </a:rPr>
              <a:t>Provides </a:t>
            </a:r>
            <a:r>
              <a:rPr lang="en-US" dirty="0">
                <a:solidFill>
                  <a:schemeClr val="tx1"/>
                </a:solidFill>
              </a:rPr>
              <a:t>Near-Real-Time (</a:t>
            </a:r>
            <a:r>
              <a:rPr lang="en-US" b="1" dirty="0">
                <a:solidFill>
                  <a:schemeClr val="tx1"/>
                </a:solidFill>
              </a:rPr>
              <a:t>NRT</a:t>
            </a:r>
            <a:r>
              <a:rPr lang="en-US" dirty="0">
                <a:solidFill>
                  <a:schemeClr val="tx1"/>
                </a:solidFill>
              </a:rPr>
              <a:t>) EOS data products within </a:t>
            </a:r>
            <a:r>
              <a:rPr lang="en-US" b="1" dirty="0" smtClean="0">
                <a:solidFill>
                  <a:schemeClr val="tx1"/>
                </a:solidFill>
              </a:rPr>
              <a:t>3 hours </a:t>
            </a:r>
            <a:r>
              <a:rPr lang="en-US" dirty="0">
                <a:solidFill>
                  <a:schemeClr val="tx1"/>
                </a:solidFill>
              </a:rPr>
              <a:t>of </a:t>
            </a:r>
            <a:r>
              <a:rPr lang="en-US" dirty="0" smtClean="0">
                <a:solidFill>
                  <a:schemeClr val="tx1"/>
                </a:solidFill>
              </a:rPr>
              <a:t>satellite observation with high availability</a:t>
            </a:r>
          </a:p>
          <a:p>
            <a:pPr marL="742950" lvl="1" indent="-285750" algn="l">
              <a:spcBef>
                <a:spcPts val="600"/>
              </a:spcBef>
            </a:pPr>
            <a:endParaRPr lang="en-US" dirty="0" smtClean="0">
              <a:solidFill>
                <a:schemeClr val="tx1"/>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400800"/>
            <a:ext cx="1004153" cy="381000"/>
          </a:xfrm>
          <a:prstGeom prst="rect">
            <a:avLst/>
          </a:prstGeom>
        </p:spPr>
      </p:pic>
      <p:sp>
        <p:nvSpPr>
          <p:cNvPr id="13" name="Title 1"/>
          <p:cNvSpPr txBox="1">
            <a:spLocks/>
          </p:cNvSpPr>
          <p:nvPr/>
        </p:nvSpPr>
        <p:spPr>
          <a:xfrm>
            <a:off x="685800" y="152400"/>
            <a:ext cx="7786542" cy="1143000"/>
          </a:xfrm>
          <a:prstGeom prst="rect">
            <a:avLst/>
          </a:prstGeom>
        </p:spPr>
        <p:txBody>
          <a:bodyPr>
            <a:noAutofit/>
          </a:bodyPr>
          <a:lstStyle>
            <a:lvl1pPr algn="ctr" defTabSz="914400" rtl="0" eaLnBrk="1" latinLnBrk="0" hangingPunct="1">
              <a:lnSpc>
                <a:spcPct val="100000"/>
              </a:lnSpc>
              <a:spcBef>
                <a:spcPct val="0"/>
              </a:spcBef>
              <a:buNone/>
              <a:defRPr sz="3600" b="1" kern="1200">
                <a:solidFill>
                  <a:schemeClr val="accent1">
                    <a:lumMod val="60000"/>
                    <a:lumOff val="40000"/>
                  </a:schemeClr>
                </a:solidFill>
                <a:effectLst>
                  <a:outerShdw blurRad="63500" dist="38100" dir="5400000" algn="t" rotWithShape="0">
                    <a:prstClr val="black">
                      <a:alpha val="25000"/>
                    </a:prstClr>
                  </a:outerShdw>
                </a:effectLst>
                <a:latin typeface="+mj-lt"/>
                <a:ea typeface="+mj-ea"/>
                <a:cs typeface="+mj-cs"/>
              </a:defRPr>
            </a:lvl1pPr>
          </a:lstStyle>
          <a:p>
            <a:pPr algn="l"/>
            <a:r>
              <a:rPr lang="en-US" dirty="0" smtClean="0">
                <a:solidFill>
                  <a:schemeClr val="accent2">
                    <a:lumMod val="75000"/>
                  </a:schemeClr>
                </a:solidFill>
                <a:effectLst/>
              </a:rPr>
              <a:t>Land, Atmosphere Near real-time Capability for EOS (LANCE)</a:t>
            </a:r>
            <a:endParaRPr lang="en-US" dirty="0">
              <a:solidFill>
                <a:schemeClr val="accent2">
                  <a:lumMod val="75000"/>
                </a:schemeClr>
              </a:solidFill>
              <a:effectLst/>
            </a:endParaRPr>
          </a:p>
        </p:txBody>
      </p:sp>
      <p:sp>
        <p:nvSpPr>
          <p:cNvPr id="2" name="Rectangle 1"/>
          <p:cNvSpPr/>
          <p:nvPr/>
        </p:nvSpPr>
        <p:spPr>
          <a:xfrm>
            <a:off x="590151" y="5384044"/>
            <a:ext cx="5865641" cy="707886"/>
          </a:xfrm>
          <a:prstGeom prst="rect">
            <a:avLst/>
          </a:prstGeom>
          <a:solidFill>
            <a:schemeClr val="accent1"/>
          </a:solidFill>
        </p:spPr>
        <p:txBody>
          <a:bodyPr wrap="square">
            <a:spAutoFit/>
          </a:bodyPr>
          <a:lstStyle/>
          <a:p>
            <a:pPr>
              <a:spcBef>
                <a:spcPts val="600"/>
              </a:spcBef>
            </a:pPr>
            <a:r>
              <a:rPr lang="en-US" sz="2000" b="1" dirty="0">
                <a:solidFill>
                  <a:schemeClr val="bg1"/>
                </a:solidFill>
              </a:rPr>
              <a:t>LANCE Data contributed to the successful forecast of hurricane Sandy</a:t>
            </a:r>
          </a:p>
        </p:txBody>
      </p: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61155" y="5165767"/>
            <a:ext cx="1183814" cy="1190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en-US" dirty="0" smtClean="0">
                <a:solidFill>
                  <a:prstClr val="black">
                    <a:lumMod val="65000"/>
                    <a:lumOff val="35000"/>
                  </a:prstClr>
                </a:solidFill>
              </a:rPr>
              <a:t>9/25/14 – 9/26/14</a:t>
            </a:r>
            <a:endParaRPr lang="en-US" dirty="0">
              <a:solidFill>
                <a:prstClr val="black">
                  <a:lumMod val="65000"/>
                  <a:lumOff val="35000"/>
                </a:prstClr>
              </a:solidFill>
            </a:endParaRPr>
          </a:p>
        </p:txBody>
      </p:sp>
      <p:sp>
        <p:nvSpPr>
          <p:cNvPr id="5" name="Footer Placeholder 4"/>
          <p:cNvSpPr>
            <a:spLocks noGrp="1"/>
          </p:cNvSpPr>
          <p:nvPr>
            <p:ph type="ftr" sz="quarter" idx="12"/>
          </p:nvPr>
        </p:nvSpPr>
        <p:spPr/>
        <p:txBody>
          <a:bodyPr/>
          <a:lstStyle/>
          <a:p>
            <a:r>
              <a:rPr lang="en-US" dirty="0" smtClean="0">
                <a:solidFill>
                  <a:prstClr val="black">
                    <a:lumMod val="65000"/>
                    <a:lumOff val="35000"/>
                  </a:prstClr>
                </a:solidFill>
              </a:rPr>
              <a:t>User Working Group Meeting</a:t>
            </a:r>
            <a:endParaRPr lang="en-US" dirty="0">
              <a:solidFill>
                <a:prstClr val="black">
                  <a:lumMod val="65000"/>
                  <a:lumOff val="35000"/>
                </a:prstClr>
              </a:solidFill>
            </a:endParaRPr>
          </a:p>
        </p:txBody>
      </p:sp>
      <p:sp>
        <p:nvSpPr>
          <p:cNvPr id="6" name="Slide Number Placeholder 5"/>
          <p:cNvSpPr>
            <a:spLocks noGrp="1"/>
          </p:cNvSpPr>
          <p:nvPr>
            <p:ph type="sldNum" sz="quarter" idx="11"/>
          </p:nvPr>
        </p:nvSpPr>
        <p:spPr/>
        <p:txBody>
          <a:bodyPr/>
          <a:lstStyle/>
          <a:p>
            <a:fld id="{623E5A23-14A5-704E-AD46-6981D7C1CB39}" type="slidenum">
              <a:rPr lang="en-US" smtClean="0">
                <a:solidFill>
                  <a:prstClr val="black">
                    <a:lumMod val="65000"/>
                    <a:lumOff val="35000"/>
                  </a:prstClr>
                </a:solidFill>
              </a:rPr>
              <a:pPr/>
              <a:t>3</a:t>
            </a:fld>
            <a:endParaRPr lang="en-US" dirty="0">
              <a:solidFill>
                <a:prstClr val="black">
                  <a:lumMod val="65000"/>
                  <a:lumOff val="35000"/>
                </a:prstClr>
              </a:solidFill>
            </a:endParaRPr>
          </a:p>
        </p:txBody>
      </p:sp>
    </p:spTree>
    <p:extLst>
      <p:ext uri="{BB962C8B-B14F-4D97-AF65-F5344CB8AC3E}">
        <p14:creationId xmlns:p14="http://schemas.microsoft.com/office/powerpoint/2010/main" val="956895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400800"/>
            <a:ext cx="1004153" cy="381000"/>
          </a:xfrm>
          <a:prstGeom prst="rect">
            <a:avLst/>
          </a:prstGeom>
        </p:spPr>
      </p:pic>
      <p:sp>
        <p:nvSpPr>
          <p:cNvPr id="13" name="Title 1"/>
          <p:cNvSpPr txBox="1">
            <a:spLocks/>
          </p:cNvSpPr>
          <p:nvPr/>
        </p:nvSpPr>
        <p:spPr>
          <a:xfrm>
            <a:off x="457200" y="164540"/>
            <a:ext cx="8229600" cy="749860"/>
          </a:xfrm>
          <a:prstGeom prst="rect">
            <a:avLst/>
          </a:prstGeom>
        </p:spPr>
        <p:txBody>
          <a:bodyPr>
            <a:noAutofit/>
          </a:bodyPr>
          <a:lstStyle>
            <a:lvl1pPr algn="ctr" defTabSz="914400" rtl="0" eaLnBrk="1" latinLnBrk="0" hangingPunct="1">
              <a:lnSpc>
                <a:spcPct val="100000"/>
              </a:lnSpc>
              <a:spcBef>
                <a:spcPct val="0"/>
              </a:spcBef>
              <a:buNone/>
              <a:defRPr sz="3600" b="1" kern="1200">
                <a:solidFill>
                  <a:schemeClr val="accent1">
                    <a:lumMod val="60000"/>
                    <a:lumOff val="40000"/>
                  </a:schemeClr>
                </a:solidFill>
                <a:effectLst>
                  <a:outerShdw blurRad="63500" dist="38100" dir="5400000" algn="t" rotWithShape="0">
                    <a:prstClr val="black">
                      <a:alpha val="25000"/>
                    </a:prstClr>
                  </a:outerShdw>
                </a:effectLst>
                <a:latin typeface="+mj-lt"/>
                <a:ea typeface="+mj-ea"/>
                <a:cs typeface="+mj-cs"/>
              </a:defRPr>
            </a:lvl1pPr>
          </a:lstStyle>
          <a:p>
            <a:pPr algn="l"/>
            <a:r>
              <a:rPr lang="en-US" sz="4000" dirty="0" smtClean="0">
                <a:solidFill>
                  <a:schemeClr val="accent2">
                    <a:lumMod val="75000"/>
                  </a:schemeClr>
                </a:solidFill>
                <a:effectLst/>
              </a:rPr>
              <a:t>LANCE Platforms and Instruments</a:t>
            </a:r>
            <a:r>
              <a:rPr lang="en-US" sz="2800" dirty="0" smtClean="0"/>
              <a:t>	</a:t>
            </a:r>
            <a:endParaRPr lang="en-US" sz="2800" dirty="0"/>
          </a:p>
        </p:txBody>
      </p:sp>
      <p:graphicFrame>
        <p:nvGraphicFramePr>
          <p:cNvPr id="14" name="Table 13"/>
          <p:cNvGraphicFramePr>
            <a:graphicFrameLocks noGrp="1"/>
          </p:cNvGraphicFramePr>
          <p:nvPr>
            <p:extLst>
              <p:ext uri="{D42A27DB-BD31-4B8C-83A1-F6EECF244321}">
                <p14:modId xmlns:p14="http://schemas.microsoft.com/office/powerpoint/2010/main" val="1762012019"/>
              </p:ext>
            </p:extLst>
          </p:nvPr>
        </p:nvGraphicFramePr>
        <p:xfrm>
          <a:off x="366712" y="1033464"/>
          <a:ext cx="8458203" cy="4695892"/>
        </p:xfrm>
        <a:graphic>
          <a:graphicData uri="http://schemas.openxmlformats.org/drawingml/2006/table">
            <a:tbl>
              <a:tblPr firstRow="1" bandRow="1">
                <a:tableStyleId>{5C22544A-7EE6-4342-B048-85BDC9FD1C3A}</a:tableStyleId>
              </a:tblPr>
              <a:tblGrid>
                <a:gridCol w="1204913"/>
                <a:gridCol w="1414463"/>
                <a:gridCol w="4614863"/>
                <a:gridCol w="1223964"/>
              </a:tblGrid>
              <a:tr h="652463">
                <a:tc>
                  <a:txBody>
                    <a:bodyPr/>
                    <a:lstStyle/>
                    <a:p>
                      <a:pPr lvl="0" algn="ctr"/>
                      <a:r>
                        <a:rPr lang="en-US" sz="1800" dirty="0" smtClean="0">
                          <a:latin typeface="Arial Narrow" pitchFamily="34" charset="0"/>
                        </a:rPr>
                        <a:t>Instrument</a:t>
                      </a:r>
                      <a:endParaRPr lang="en-US" sz="1800" dirty="0">
                        <a:latin typeface="Arial Narrow" pitchFamily="34" charset="0"/>
                      </a:endParaRPr>
                    </a:p>
                  </a:txBody>
                  <a:tcPr anchor="ctr" anchorCtr="1"/>
                </a:tc>
                <a:tc>
                  <a:txBody>
                    <a:bodyPr/>
                    <a:lstStyle/>
                    <a:p>
                      <a:pPr lvl="0" algn="ctr"/>
                      <a:r>
                        <a:rPr lang="en-US" sz="1800" dirty="0" smtClean="0">
                          <a:latin typeface="Arial Narrow" pitchFamily="34" charset="0"/>
                        </a:rPr>
                        <a:t>Satellite</a:t>
                      </a:r>
                      <a:endParaRPr lang="en-US" sz="1800" dirty="0">
                        <a:latin typeface="Arial Narrow" pitchFamily="34" charset="0"/>
                      </a:endParaRPr>
                    </a:p>
                  </a:txBody>
                  <a:tcPr anchor="ctr" anchorCtr="1"/>
                </a:tc>
                <a:tc>
                  <a:txBody>
                    <a:bodyPr/>
                    <a:lstStyle/>
                    <a:p>
                      <a:pPr lvl="0" algn="ctr"/>
                      <a:r>
                        <a:rPr lang="en-US" sz="1800" dirty="0" smtClean="0">
                          <a:latin typeface="Arial Narrow" pitchFamily="34" charset="0"/>
                        </a:rPr>
                        <a:t>Product Categories</a:t>
                      </a:r>
                      <a:endParaRPr lang="en-US" sz="1800" dirty="0">
                        <a:latin typeface="Arial Narrow" pitchFamily="34" charset="0"/>
                      </a:endParaRPr>
                    </a:p>
                  </a:txBody>
                  <a:tcPr anchor="ctr" anchorCtr="1"/>
                </a:tc>
                <a:tc>
                  <a:txBody>
                    <a:bodyPr/>
                    <a:lstStyle/>
                    <a:p>
                      <a:pPr lvl="0" algn="ctr"/>
                      <a:r>
                        <a:rPr lang="en-US" sz="1800" dirty="0" smtClean="0">
                          <a:latin typeface="Arial Narrow" pitchFamily="34" charset="0"/>
                        </a:rPr>
                        <a:t> Latency (min)</a:t>
                      </a:r>
                      <a:endParaRPr lang="en-US" sz="1800" dirty="0">
                        <a:latin typeface="Arial Narrow" pitchFamily="34" charset="0"/>
                      </a:endParaRPr>
                    </a:p>
                  </a:txBody>
                  <a:tcPr anchor="ctr" anchorCtr="1"/>
                </a:tc>
              </a:tr>
              <a:tr h="690817">
                <a:tc>
                  <a:txBody>
                    <a:bodyPr/>
                    <a:lstStyle/>
                    <a:p>
                      <a:pPr lvl="0"/>
                      <a:r>
                        <a:rPr lang="en-US" sz="1800" dirty="0" smtClean="0">
                          <a:latin typeface="Arial Narrow" pitchFamily="34" charset="0"/>
                        </a:rPr>
                        <a:t>AIRS</a:t>
                      </a:r>
                      <a:endParaRPr lang="en-US" sz="1800" dirty="0">
                        <a:latin typeface="Arial Narrow" pitchFamily="34" charset="0"/>
                      </a:endParaRPr>
                    </a:p>
                  </a:txBody>
                  <a:tcPr anchor="ctr"/>
                </a:tc>
                <a:tc>
                  <a:txBody>
                    <a:bodyPr/>
                    <a:lstStyle/>
                    <a:p>
                      <a:pPr lvl="0" algn="ctr"/>
                      <a:r>
                        <a:rPr lang="en-US" sz="1800" dirty="0" smtClean="0">
                          <a:latin typeface="Arial Narrow" pitchFamily="34" charset="0"/>
                        </a:rPr>
                        <a:t>Aqua</a:t>
                      </a:r>
                      <a:endParaRPr lang="en-US" sz="1800" dirty="0">
                        <a:latin typeface="Arial Narrow" pitchFamily="34" charset="0"/>
                      </a:endParaRPr>
                    </a:p>
                  </a:txBody>
                  <a:tcPr anchor="ctr"/>
                </a:tc>
                <a:tc>
                  <a:txBody>
                    <a:bodyPr/>
                    <a:lstStyle/>
                    <a:p>
                      <a:r>
                        <a:rPr lang="en-US" sz="1800" kern="1200" dirty="0" smtClean="0">
                          <a:solidFill>
                            <a:schemeClr val="dk1"/>
                          </a:solidFill>
                          <a:latin typeface="Arial Narrow" pitchFamily="34" charset="0"/>
                          <a:ea typeface="+mn-ea"/>
                          <a:cs typeface="+mn-cs"/>
                        </a:rPr>
                        <a:t>Radiances, Temperature and Moisture Profiles, Precipitation, Dust, Clouds and Trace Gases</a:t>
                      </a:r>
                    </a:p>
                  </a:txBody>
                  <a:tcPr anchor="ctr"/>
                </a:tc>
                <a:tc>
                  <a:txBody>
                    <a:bodyPr/>
                    <a:lstStyle/>
                    <a:p>
                      <a:pPr lvl="0" algn="ctr"/>
                      <a:r>
                        <a:rPr lang="en-US" sz="1800" dirty="0" smtClean="0">
                          <a:latin typeface="Arial Narrow" pitchFamily="34" charset="0"/>
                        </a:rPr>
                        <a:t>75 - 140</a:t>
                      </a:r>
                      <a:endParaRPr lang="en-US" sz="1800" dirty="0">
                        <a:latin typeface="Arial Narrow" pitchFamily="34" charset="0"/>
                      </a:endParaRPr>
                    </a:p>
                  </a:txBody>
                  <a:tcPr anchor="ctr"/>
                </a:tc>
              </a:tr>
              <a:tr h="690817">
                <a:tc>
                  <a:txBody>
                    <a:bodyPr/>
                    <a:lstStyle/>
                    <a:p>
                      <a:pPr lvl="0"/>
                      <a:r>
                        <a:rPr lang="en-US" sz="1800" dirty="0" smtClean="0">
                          <a:latin typeface="Arial Narrow" pitchFamily="34" charset="0"/>
                        </a:rPr>
                        <a:t>MLS</a:t>
                      </a:r>
                      <a:endParaRPr lang="en-US" sz="1800" dirty="0">
                        <a:latin typeface="Arial Narrow"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Narrow" pitchFamily="34" charset="0"/>
                        </a:rPr>
                        <a:t>Aura</a:t>
                      </a:r>
                    </a:p>
                  </a:txBody>
                  <a:tcPr anchor="ctr"/>
                </a:tc>
                <a:tc>
                  <a:txBody>
                    <a:bodyPr/>
                    <a:lstStyle/>
                    <a:p>
                      <a:r>
                        <a:rPr lang="en-US" sz="1800" kern="1200" dirty="0" smtClean="0">
                          <a:solidFill>
                            <a:schemeClr val="dk1"/>
                          </a:solidFill>
                          <a:latin typeface="Arial Narrow" pitchFamily="34" charset="0"/>
                          <a:ea typeface="+mn-ea"/>
                          <a:cs typeface="+mn-cs"/>
                        </a:rPr>
                        <a:t>Ozone, Temperature, Carbon Monoxide, Water</a:t>
                      </a:r>
                      <a:r>
                        <a:rPr lang="en-US" sz="1800" kern="1200" baseline="0" dirty="0" smtClean="0">
                          <a:solidFill>
                            <a:schemeClr val="dk1"/>
                          </a:solidFill>
                          <a:latin typeface="Arial Narrow" pitchFamily="34" charset="0"/>
                          <a:ea typeface="+mn-ea"/>
                          <a:cs typeface="+mn-cs"/>
                        </a:rPr>
                        <a:t> </a:t>
                      </a:r>
                      <a:r>
                        <a:rPr lang="en-US" sz="1800" kern="1200" dirty="0" smtClean="0">
                          <a:solidFill>
                            <a:schemeClr val="dk1"/>
                          </a:solidFill>
                          <a:latin typeface="Arial Narrow" pitchFamily="34" charset="0"/>
                          <a:ea typeface="+mn-ea"/>
                          <a:cs typeface="+mn-cs"/>
                        </a:rPr>
                        <a:t>Vapor, Nitric Acid, Nitrous Oxide, Sulfur Dioxide</a:t>
                      </a:r>
                    </a:p>
                  </a:txBody>
                  <a:tcPr anchor="ctr"/>
                </a:tc>
                <a:tc>
                  <a:txBody>
                    <a:bodyPr/>
                    <a:lstStyle/>
                    <a:p>
                      <a:pPr lvl="0" algn="ctr"/>
                      <a:r>
                        <a:rPr lang="en-US" sz="1800" strike="noStrike" dirty="0" smtClean="0">
                          <a:latin typeface="Arial Narrow" pitchFamily="34" charset="0"/>
                        </a:rPr>
                        <a:t>75 - 140</a:t>
                      </a:r>
                      <a:endParaRPr lang="en-US" sz="1800" strike="noStrike" dirty="0">
                        <a:latin typeface="Arial Narrow" pitchFamily="34" charset="0"/>
                      </a:endParaRPr>
                    </a:p>
                  </a:txBody>
                  <a:tcPr anchor="ctr"/>
                </a:tc>
              </a:tr>
              <a:tr h="986882">
                <a:tc>
                  <a:txBody>
                    <a:bodyPr/>
                    <a:lstStyle/>
                    <a:p>
                      <a:pPr lvl="0"/>
                      <a:r>
                        <a:rPr lang="en-US" sz="1800" dirty="0" smtClean="0">
                          <a:latin typeface="Arial Narrow" pitchFamily="34" charset="0"/>
                        </a:rPr>
                        <a:t>MODIS</a:t>
                      </a:r>
                    </a:p>
                  </a:txBody>
                  <a:tcPr anchor="ctr"/>
                </a:tc>
                <a:tc>
                  <a:txBody>
                    <a:bodyPr/>
                    <a:lstStyle/>
                    <a:p>
                      <a:pPr lvl="0" algn="ctr"/>
                      <a:r>
                        <a:rPr lang="en-US" sz="1800" dirty="0" smtClean="0">
                          <a:latin typeface="Arial Narrow" pitchFamily="34" charset="0"/>
                        </a:rPr>
                        <a:t>Terra </a:t>
                      </a:r>
                      <a:r>
                        <a:rPr lang="en-US" sz="1800" baseline="0" dirty="0" smtClean="0">
                          <a:latin typeface="Arial Narrow" pitchFamily="34" charset="0"/>
                        </a:rPr>
                        <a:t> </a:t>
                      </a:r>
                    </a:p>
                    <a:p>
                      <a:pPr lvl="0" algn="ctr"/>
                      <a:r>
                        <a:rPr lang="en-US" sz="1800" baseline="0" dirty="0" smtClean="0">
                          <a:latin typeface="Arial Narrow" pitchFamily="34" charset="0"/>
                        </a:rPr>
                        <a:t>&amp;</a:t>
                      </a:r>
                    </a:p>
                    <a:p>
                      <a:pPr lvl="0" algn="ctr"/>
                      <a:r>
                        <a:rPr lang="en-US" sz="1800" dirty="0" smtClean="0">
                          <a:latin typeface="Arial Narrow" pitchFamily="34" charset="0"/>
                        </a:rPr>
                        <a:t>Aqua</a:t>
                      </a:r>
                    </a:p>
                  </a:txBody>
                  <a:tcPr anchor="ctr"/>
                </a:tc>
                <a:tc>
                  <a:txBody>
                    <a:bodyPr/>
                    <a:lstStyle/>
                    <a:p>
                      <a:r>
                        <a:rPr lang="en-US" sz="1800" kern="1200" dirty="0" smtClean="0">
                          <a:solidFill>
                            <a:schemeClr val="dk1"/>
                          </a:solidFill>
                          <a:latin typeface="Arial Narrow" pitchFamily="34" charset="0"/>
                          <a:ea typeface="+mn-ea"/>
                          <a:cs typeface="+mn-cs"/>
                        </a:rPr>
                        <a:t>Radiances, Cloud/Aerosols, Water Vapor, Fire, Snow Cover, Sea Ice, Land Surface Reflectance, Land Surface Temperature</a:t>
                      </a:r>
                    </a:p>
                  </a:txBody>
                  <a:tcPr anchor="ctr"/>
                </a:tc>
                <a:tc>
                  <a:txBody>
                    <a:bodyPr/>
                    <a:lstStyle/>
                    <a:p>
                      <a:pPr lvl="0" algn="ctr"/>
                      <a:r>
                        <a:rPr lang="en-US" sz="1800" strike="noStrike" dirty="0" smtClean="0">
                          <a:latin typeface="Arial Narrow" pitchFamily="34" charset="0"/>
                        </a:rPr>
                        <a:t>60 - 125</a:t>
                      </a:r>
                      <a:endParaRPr lang="en-US" sz="1800" strike="noStrike" dirty="0">
                        <a:latin typeface="Arial Narrow" pitchFamily="34" charset="0"/>
                      </a:endParaRPr>
                    </a:p>
                  </a:txBody>
                  <a:tcPr anchor="ctr"/>
                </a:tc>
              </a:tr>
              <a:tr h="394753">
                <a:tc>
                  <a:txBody>
                    <a:bodyPr/>
                    <a:lstStyle/>
                    <a:p>
                      <a:pPr lvl="0"/>
                      <a:r>
                        <a:rPr lang="en-US" sz="1800" dirty="0" smtClean="0">
                          <a:latin typeface="Arial Narrow" pitchFamily="34" charset="0"/>
                        </a:rPr>
                        <a:t>OMI</a:t>
                      </a:r>
                      <a:endParaRPr lang="en-US" sz="1800" dirty="0">
                        <a:latin typeface="Arial Narrow" pitchFamily="34" charset="0"/>
                      </a:endParaRPr>
                    </a:p>
                  </a:txBody>
                  <a:tcPr anchor="ctr"/>
                </a:tc>
                <a:tc>
                  <a:txBody>
                    <a:bodyPr/>
                    <a:lstStyle/>
                    <a:p>
                      <a:pPr lvl="0" algn="ctr"/>
                      <a:r>
                        <a:rPr lang="en-US" sz="1800" dirty="0" smtClean="0">
                          <a:latin typeface="Arial Narrow" pitchFamily="34" charset="0"/>
                        </a:rPr>
                        <a:t>Aura</a:t>
                      </a:r>
                      <a:endParaRPr lang="en-US" sz="1800" dirty="0">
                        <a:latin typeface="Arial Narrow" pitchFamily="34" charset="0"/>
                      </a:endParaRPr>
                    </a:p>
                  </a:txBody>
                  <a:tcPr anchor="ctr"/>
                </a:tc>
                <a:tc>
                  <a:txBody>
                    <a:bodyPr/>
                    <a:lstStyle/>
                    <a:p>
                      <a:r>
                        <a:rPr lang="en-US" sz="1800" kern="1200" dirty="0" smtClean="0">
                          <a:solidFill>
                            <a:schemeClr val="dk1"/>
                          </a:solidFill>
                          <a:latin typeface="Arial Narrow" pitchFamily="34" charset="0"/>
                          <a:ea typeface="+mn-ea"/>
                          <a:cs typeface="+mn-cs"/>
                        </a:rPr>
                        <a:t>Ozone, Sulfur Dioxide, Aerosols, Cloud Top</a:t>
                      </a:r>
                      <a:r>
                        <a:rPr lang="en-US" sz="1800" kern="1200" baseline="0" dirty="0" smtClean="0">
                          <a:solidFill>
                            <a:schemeClr val="dk1"/>
                          </a:solidFill>
                          <a:latin typeface="Arial Narrow" pitchFamily="34" charset="0"/>
                          <a:ea typeface="+mn-ea"/>
                          <a:cs typeface="+mn-cs"/>
                        </a:rPr>
                        <a:t> </a:t>
                      </a:r>
                      <a:r>
                        <a:rPr lang="en-US" sz="1800" kern="1200" dirty="0" smtClean="0">
                          <a:solidFill>
                            <a:schemeClr val="dk1"/>
                          </a:solidFill>
                          <a:latin typeface="Arial Narrow" pitchFamily="34" charset="0"/>
                          <a:ea typeface="+mn-ea"/>
                          <a:cs typeface="+mn-cs"/>
                        </a:rPr>
                        <a:t>Pressure</a:t>
                      </a:r>
                    </a:p>
                  </a:txBody>
                  <a:tcPr anchor="ctr"/>
                </a:tc>
                <a:tc>
                  <a:txBody>
                    <a:bodyPr/>
                    <a:lstStyle/>
                    <a:p>
                      <a:pPr lvl="0" algn="ctr"/>
                      <a:r>
                        <a:rPr lang="en-US" sz="1800" dirty="0" smtClean="0">
                          <a:latin typeface="Arial Narrow" pitchFamily="34" charset="0"/>
                        </a:rPr>
                        <a:t>100 - 160</a:t>
                      </a:r>
                      <a:endParaRPr lang="en-US" sz="1800" dirty="0">
                        <a:latin typeface="Arial Narrow" pitchFamily="34" charset="0"/>
                      </a:endParaRPr>
                    </a:p>
                  </a:txBody>
                  <a:tcPr anchor="ctr"/>
                </a:tc>
              </a:tr>
              <a:tr h="515556">
                <a:tc>
                  <a:txBody>
                    <a:bodyPr/>
                    <a:lstStyle/>
                    <a:p>
                      <a:pPr lvl="0"/>
                      <a:r>
                        <a:rPr lang="en-US" sz="1800" strike="sngStrike" dirty="0" smtClean="0">
                          <a:solidFill>
                            <a:schemeClr val="bg1">
                              <a:lumMod val="50000"/>
                            </a:schemeClr>
                          </a:solidFill>
                          <a:latin typeface="Arial Narrow" pitchFamily="34" charset="0"/>
                        </a:rPr>
                        <a:t>AMSR-E</a:t>
                      </a:r>
                      <a:endParaRPr lang="en-US" sz="1800" strike="sngStrike" dirty="0">
                        <a:solidFill>
                          <a:schemeClr val="bg1">
                            <a:lumMod val="50000"/>
                          </a:schemeClr>
                        </a:solidFill>
                        <a:latin typeface="Arial Narrow" pitchFamily="34" charset="0"/>
                      </a:endParaRPr>
                    </a:p>
                  </a:txBody>
                  <a:tcPr anchor="ctr">
                    <a:solidFill>
                      <a:schemeClr val="bg1">
                        <a:lumMod val="65000"/>
                      </a:schemeClr>
                    </a:solidFill>
                  </a:tcPr>
                </a:tc>
                <a:tc>
                  <a:txBody>
                    <a:bodyPr/>
                    <a:lstStyle/>
                    <a:p>
                      <a:pPr lvl="0" algn="ctr"/>
                      <a:r>
                        <a:rPr lang="en-US" sz="1800" strike="sngStrike" dirty="0" smtClean="0">
                          <a:solidFill>
                            <a:schemeClr val="bg1">
                              <a:lumMod val="50000"/>
                            </a:schemeClr>
                          </a:solidFill>
                          <a:latin typeface="Arial Narrow" pitchFamily="34" charset="0"/>
                        </a:rPr>
                        <a:t>Aqua</a:t>
                      </a:r>
                      <a:endParaRPr lang="en-US" sz="1800" strike="sngStrike" dirty="0">
                        <a:solidFill>
                          <a:schemeClr val="bg1">
                            <a:lumMod val="50000"/>
                          </a:schemeClr>
                        </a:solidFill>
                        <a:latin typeface="Arial Narrow" pitchFamily="34" charset="0"/>
                      </a:endParaRPr>
                    </a:p>
                  </a:txBody>
                  <a:tcPr anchor="ctr">
                    <a:solidFill>
                      <a:schemeClr val="bg1">
                        <a:lumMod val="65000"/>
                      </a:schemeClr>
                    </a:solidFill>
                  </a:tcPr>
                </a:tc>
                <a:tc>
                  <a:txBody>
                    <a:bodyPr/>
                    <a:lstStyle/>
                    <a:p>
                      <a:pPr lvl="0"/>
                      <a:r>
                        <a:rPr lang="en-US" sz="1800" strike="sngStrike" dirty="0" smtClean="0">
                          <a:solidFill>
                            <a:schemeClr val="bg1">
                              <a:lumMod val="50000"/>
                            </a:schemeClr>
                          </a:solidFill>
                          <a:latin typeface="Arial Narrow" pitchFamily="34" charset="0"/>
                        </a:rPr>
                        <a:t>Brightness Temperatures, Soil Moisture, Rain Rate, Ocean Products, Snow Water Equivalent, Sea Ice</a:t>
                      </a:r>
                      <a:endParaRPr lang="en-US" sz="1800" strike="sngStrike" dirty="0">
                        <a:solidFill>
                          <a:schemeClr val="bg1">
                            <a:lumMod val="50000"/>
                          </a:schemeClr>
                        </a:solidFill>
                        <a:latin typeface="Arial Narrow" pitchFamily="34" charset="0"/>
                      </a:endParaRPr>
                    </a:p>
                  </a:txBody>
                  <a:tcPr anchor="ctr">
                    <a:solidFill>
                      <a:schemeClr val="bg1">
                        <a:lumMod val="65000"/>
                      </a:schemeClr>
                    </a:solidFill>
                  </a:tcPr>
                </a:tc>
                <a:tc>
                  <a:txBody>
                    <a:bodyPr/>
                    <a:lstStyle/>
                    <a:p>
                      <a:pPr lvl="0" algn="ctr"/>
                      <a:r>
                        <a:rPr lang="en-US" sz="1800" strike="sngStrike" dirty="0" smtClean="0">
                          <a:solidFill>
                            <a:schemeClr val="bg1">
                              <a:lumMod val="50000"/>
                            </a:schemeClr>
                          </a:solidFill>
                          <a:latin typeface="Arial Narrow" pitchFamily="34" charset="0"/>
                        </a:rPr>
                        <a:t>80 - 135</a:t>
                      </a:r>
                      <a:endParaRPr lang="en-US" sz="1800" strike="sngStrike" dirty="0">
                        <a:solidFill>
                          <a:schemeClr val="bg1">
                            <a:lumMod val="50000"/>
                          </a:schemeClr>
                        </a:solidFill>
                        <a:latin typeface="Arial Narrow" pitchFamily="34" charset="0"/>
                      </a:endParaRPr>
                    </a:p>
                  </a:txBody>
                  <a:tcPr anchor="ctr">
                    <a:solidFill>
                      <a:schemeClr val="bg1">
                        <a:lumMod val="65000"/>
                      </a:schemeClr>
                    </a:solidFill>
                  </a:tcPr>
                </a:tc>
              </a:tr>
              <a:tr h="394753">
                <a:tc>
                  <a:txBody>
                    <a:bodyPr/>
                    <a:lstStyle/>
                    <a:p>
                      <a:pPr lvl="0"/>
                      <a:r>
                        <a:rPr lang="en-US" sz="1800" b="1" dirty="0" smtClean="0">
                          <a:latin typeface="Arial Narrow" pitchFamily="34" charset="0"/>
                        </a:rPr>
                        <a:t>AMSR2</a:t>
                      </a:r>
                    </a:p>
                  </a:txBody>
                  <a:tcPr anchor="ctr"/>
                </a:tc>
                <a:tc>
                  <a:txBody>
                    <a:bodyPr/>
                    <a:lstStyle/>
                    <a:p>
                      <a:pPr lvl="0" algn="ctr"/>
                      <a:r>
                        <a:rPr lang="en-US" sz="1800" b="1" dirty="0" smtClean="0">
                          <a:latin typeface="Arial Narrow" pitchFamily="34" charset="0"/>
                        </a:rPr>
                        <a:t>GCOM-W1 </a:t>
                      </a:r>
                    </a:p>
                    <a:p>
                      <a:pPr lvl="0" algn="ctr"/>
                      <a:r>
                        <a:rPr lang="en-US" sz="1800" b="1" dirty="0" smtClean="0">
                          <a:latin typeface="Arial Narrow" pitchFamily="34" charset="0"/>
                        </a:rPr>
                        <a:t>(</a:t>
                      </a:r>
                      <a:r>
                        <a:rPr lang="ja-JP" altLang="en-US" sz="1800" kern="1200" dirty="0" smtClean="0">
                          <a:solidFill>
                            <a:schemeClr val="dk1"/>
                          </a:solidFill>
                          <a:effectLst/>
                          <a:latin typeface="+mn-lt"/>
                          <a:ea typeface="+mn-ea"/>
                          <a:cs typeface="+mn-cs"/>
                        </a:rPr>
                        <a:t>雫</a:t>
                      </a:r>
                      <a:r>
                        <a:rPr lang="en-US" altLang="ja-JP" sz="1800" kern="1200" dirty="0" smtClean="0">
                          <a:solidFill>
                            <a:schemeClr val="dk1"/>
                          </a:solidFill>
                          <a:effectLst/>
                          <a:latin typeface="+mn-lt"/>
                          <a:ea typeface="+mn-ea"/>
                          <a:cs typeface="+mn-cs"/>
                        </a:rPr>
                        <a:t>)</a:t>
                      </a:r>
                      <a:endParaRPr lang="en-US" sz="1800" b="1" dirty="0">
                        <a:latin typeface="Arial Narrow" pitchFamily="34" charset="0"/>
                      </a:endParaRPr>
                    </a:p>
                  </a:txBody>
                  <a:tcPr anchor="ctr"/>
                </a:tc>
                <a:tc>
                  <a:txBody>
                    <a:bodyPr/>
                    <a:lstStyle/>
                    <a:p>
                      <a:pPr lvl="0"/>
                      <a:r>
                        <a:rPr lang="en-US" sz="1800" b="1" dirty="0" smtClean="0">
                          <a:latin typeface="Arial Narrow" pitchFamily="34" charset="0"/>
                        </a:rPr>
                        <a:t>Expected to be the same as AMSR-E</a:t>
                      </a:r>
                      <a:endParaRPr lang="en-US" sz="1800" b="1" dirty="0">
                        <a:latin typeface="Arial Narrow" pitchFamily="34" charset="0"/>
                      </a:endParaRPr>
                    </a:p>
                  </a:txBody>
                  <a:tcPr anchor="ctr"/>
                </a:tc>
                <a:tc>
                  <a:txBody>
                    <a:bodyPr/>
                    <a:lstStyle/>
                    <a:p>
                      <a:pPr lvl="0" algn="ctr"/>
                      <a:r>
                        <a:rPr lang="en-US" sz="1800" b="1" dirty="0" smtClean="0">
                          <a:latin typeface="Arial Narrow" pitchFamily="34" charset="0"/>
                        </a:rPr>
                        <a:t>&lt; 180?</a:t>
                      </a:r>
                      <a:endParaRPr lang="en-US" sz="1800" b="1" dirty="0">
                        <a:latin typeface="Arial Narrow" pitchFamily="34" charset="0"/>
                      </a:endParaRPr>
                    </a:p>
                  </a:txBody>
                  <a:tcPr anchor="ctr"/>
                </a:tc>
              </a:tr>
            </a:tbl>
          </a:graphicData>
        </a:graphic>
      </p:graphicFrame>
      <p:sp>
        <p:nvSpPr>
          <p:cNvPr id="4" name="Date Placeholder 3"/>
          <p:cNvSpPr>
            <a:spLocks noGrp="1"/>
          </p:cNvSpPr>
          <p:nvPr>
            <p:ph type="dt" sz="half" idx="10"/>
          </p:nvPr>
        </p:nvSpPr>
        <p:spPr/>
        <p:txBody>
          <a:bodyPr/>
          <a:lstStyle/>
          <a:p>
            <a:r>
              <a:rPr lang="en-US" dirty="0" smtClean="0">
                <a:solidFill>
                  <a:prstClr val="black">
                    <a:lumMod val="65000"/>
                    <a:lumOff val="35000"/>
                  </a:prstClr>
                </a:solidFill>
              </a:rPr>
              <a:t>9/25/14 – 9/26/14</a:t>
            </a:r>
            <a:endParaRPr lang="en-US" dirty="0">
              <a:solidFill>
                <a:prstClr val="black">
                  <a:lumMod val="65000"/>
                  <a:lumOff val="35000"/>
                </a:prstClr>
              </a:solidFill>
            </a:endParaRPr>
          </a:p>
        </p:txBody>
      </p:sp>
      <p:sp>
        <p:nvSpPr>
          <p:cNvPr id="5" name="Footer Placeholder 4"/>
          <p:cNvSpPr>
            <a:spLocks noGrp="1"/>
          </p:cNvSpPr>
          <p:nvPr>
            <p:ph type="ftr" sz="quarter" idx="12"/>
          </p:nvPr>
        </p:nvSpPr>
        <p:spPr/>
        <p:txBody>
          <a:bodyPr/>
          <a:lstStyle/>
          <a:p>
            <a:r>
              <a:rPr lang="en-US" dirty="0" smtClean="0">
                <a:solidFill>
                  <a:prstClr val="black">
                    <a:lumMod val="65000"/>
                    <a:lumOff val="35000"/>
                  </a:prstClr>
                </a:solidFill>
              </a:rPr>
              <a:t>User Working Group Meeting</a:t>
            </a:r>
            <a:endParaRPr lang="en-US" dirty="0">
              <a:solidFill>
                <a:prstClr val="black">
                  <a:lumMod val="65000"/>
                  <a:lumOff val="35000"/>
                </a:prstClr>
              </a:solidFill>
            </a:endParaRPr>
          </a:p>
        </p:txBody>
      </p:sp>
      <p:sp>
        <p:nvSpPr>
          <p:cNvPr id="6" name="Slide Number Placeholder 5"/>
          <p:cNvSpPr>
            <a:spLocks noGrp="1"/>
          </p:cNvSpPr>
          <p:nvPr>
            <p:ph type="sldNum" sz="quarter" idx="11"/>
          </p:nvPr>
        </p:nvSpPr>
        <p:spPr/>
        <p:txBody>
          <a:bodyPr/>
          <a:lstStyle/>
          <a:p>
            <a:fld id="{623E5A23-14A5-704E-AD46-6981D7C1CB39}" type="slidenum">
              <a:rPr lang="en-US" smtClean="0">
                <a:solidFill>
                  <a:prstClr val="black">
                    <a:lumMod val="65000"/>
                    <a:lumOff val="35000"/>
                  </a:prstClr>
                </a:solidFill>
              </a:rPr>
              <a:pPr/>
              <a:t>4</a:t>
            </a:fld>
            <a:endParaRPr lang="en-US" dirty="0">
              <a:solidFill>
                <a:prstClr val="black">
                  <a:lumMod val="65000"/>
                  <a:lumOff val="35000"/>
                </a:prstClr>
              </a:solidFill>
            </a:endParaRPr>
          </a:p>
        </p:txBody>
      </p:sp>
      <p:sp>
        <p:nvSpPr>
          <p:cNvPr id="2" name="Rectangle 1"/>
          <p:cNvSpPr/>
          <p:nvPr/>
        </p:nvSpPr>
        <p:spPr>
          <a:xfrm>
            <a:off x="4950" y="5944564"/>
            <a:ext cx="9139050" cy="923330"/>
          </a:xfrm>
          <a:prstGeom prst="rect">
            <a:avLst/>
          </a:prstGeom>
          <a:solidFill>
            <a:schemeClr val="accent1"/>
          </a:solidFill>
        </p:spPr>
        <p:txBody>
          <a:bodyPr wrap="square">
            <a:spAutoFit/>
          </a:bodyPr>
          <a:lstStyle/>
          <a:p>
            <a:pPr lvl="1"/>
            <a:r>
              <a:rPr lang="en-US" b="1" dirty="0" smtClean="0">
                <a:solidFill>
                  <a:schemeClr val="bg1"/>
                </a:solidFill>
              </a:rPr>
              <a:t>	AMSR-E</a:t>
            </a:r>
            <a:r>
              <a:rPr lang="en-US" dirty="0">
                <a:solidFill>
                  <a:schemeClr val="bg1"/>
                </a:solidFill>
              </a:rPr>
              <a:t>: </a:t>
            </a:r>
            <a:r>
              <a:rPr lang="en-US" b="1" dirty="0">
                <a:solidFill>
                  <a:schemeClr val="bg1"/>
                </a:solidFill>
              </a:rPr>
              <a:t>A</a:t>
            </a:r>
            <a:r>
              <a:rPr lang="en-US" dirty="0">
                <a:solidFill>
                  <a:schemeClr val="bg1"/>
                </a:solidFill>
              </a:rPr>
              <a:t>dvanced </a:t>
            </a:r>
            <a:r>
              <a:rPr lang="en-US" b="1" dirty="0">
                <a:solidFill>
                  <a:schemeClr val="bg1"/>
                </a:solidFill>
              </a:rPr>
              <a:t>M</a:t>
            </a:r>
            <a:r>
              <a:rPr lang="en-US" dirty="0">
                <a:solidFill>
                  <a:schemeClr val="bg1"/>
                </a:solidFill>
              </a:rPr>
              <a:t>icrowave </a:t>
            </a:r>
            <a:r>
              <a:rPr lang="en-US" b="1" dirty="0">
                <a:solidFill>
                  <a:schemeClr val="bg1"/>
                </a:solidFill>
              </a:rPr>
              <a:t>S</a:t>
            </a:r>
            <a:r>
              <a:rPr lang="en-US" dirty="0">
                <a:solidFill>
                  <a:schemeClr val="bg1"/>
                </a:solidFill>
              </a:rPr>
              <a:t>canning </a:t>
            </a:r>
            <a:r>
              <a:rPr lang="en-US" b="1" dirty="0">
                <a:solidFill>
                  <a:schemeClr val="bg1"/>
                </a:solidFill>
              </a:rPr>
              <a:t>R</a:t>
            </a:r>
            <a:r>
              <a:rPr lang="en-US" dirty="0">
                <a:solidFill>
                  <a:schemeClr val="bg1"/>
                </a:solidFill>
              </a:rPr>
              <a:t>adiometer for </a:t>
            </a:r>
            <a:r>
              <a:rPr lang="en-US" b="1" dirty="0" smtClean="0">
                <a:solidFill>
                  <a:schemeClr val="bg1"/>
                </a:solidFill>
              </a:rPr>
              <a:t>E</a:t>
            </a:r>
            <a:r>
              <a:rPr lang="en-US" dirty="0" smtClean="0">
                <a:solidFill>
                  <a:schemeClr val="bg1"/>
                </a:solidFill>
              </a:rPr>
              <a:t>OS</a:t>
            </a:r>
            <a:endParaRPr lang="en-US" dirty="0">
              <a:solidFill>
                <a:schemeClr val="bg1"/>
              </a:solidFill>
            </a:endParaRPr>
          </a:p>
          <a:p>
            <a:pPr lvl="1"/>
            <a:r>
              <a:rPr lang="en-US" b="1" dirty="0" smtClean="0">
                <a:solidFill>
                  <a:schemeClr val="bg1"/>
                </a:solidFill>
              </a:rPr>
              <a:t>	AMSR2</a:t>
            </a:r>
            <a:r>
              <a:rPr lang="en-US" dirty="0" smtClean="0">
                <a:solidFill>
                  <a:schemeClr val="bg1"/>
                </a:solidFill>
              </a:rPr>
              <a:t>:  </a:t>
            </a:r>
            <a:r>
              <a:rPr lang="en-US" b="1" dirty="0" smtClean="0">
                <a:solidFill>
                  <a:schemeClr val="bg1"/>
                </a:solidFill>
              </a:rPr>
              <a:t>A</a:t>
            </a:r>
            <a:r>
              <a:rPr lang="en-US" dirty="0" smtClean="0">
                <a:solidFill>
                  <a:schemeClr val="bg1"/>
                </a:solidFill>
              </a:rPr>
              <a:t>dvanced </a:t>
            </a:r>
            <a:r>
              <a:rPr lang="en-US" b="1" dirty="0">
                <a:solidFill>
                  <a:schemeClr val="bg1"/>
                </a:solidFill>
              </a:rPr>
              <a:t>M</a:t>
            </a:r>
            <a:r>
              <a:rPr lang="en-US" dirty="0">
                <a:solidFill>
                  <a:schemeClr val="bg1"/>
                </a:solidFill>
              </a:rPr>
              <a:t>icrowave </a:t>
            </a:r>
            <a:r>
              <a:rPr lang="en-US" b="1" dirty="0">
                <a:solidFill>
                  <a:schemeClr val="bg1"/>
                </a:solidFill>
              </a:rPr>
              <a:t>S</a:t>
            </a:r>
            <a:r>
              <a:rPr lang="en-US" dirty="0">
                <a:solidFill>
                  <a:schemeClr val="bg1"/>
                </a:solidFill>
              </a:rPr>
              <a:t>canning </a:t>
            </a:r>
            <a:r>
              <a:rPr lang="en-US" b="1" dirty="0">
                <a:solidFill>
                  <a:schemeClr val="bg1"/>
                </a:solidFill>
              </a:rPr>
              <a:t>R</a:t>
            </a:r>
            <a:r>
              <a:rPr lang="en-US" dirty="0">
                <a:solidFill>
                  <a:schemeClr val="bg1"/>
                </a:solidFill>
              </a:rPr>
              <a:t>adiometer </a:t>
            </a:r>
            <a:r>
              <a:rPr lang="en-US" b="1" dirty="0" smtClean="0">
                <a:solidFill>
                  <a:schemeClr val="bg1"/>
                </a:solidFill>
              </a:rPr>
              <a:t>2</a:t>
            </a:r>
            <a:r>
              <a:rPr lang="en-US" dirty="0" smtClean="0">
                <a:solidFill>
                  <a:schemeClr val="bg1"/>
                </a:solidFill>
              </a:rPr>
              <a:t>,</a:t>
            </a:r>
          </a:p>
          <a:p>
            <a:pPr lvl="2"/>
            <a:r>
              <a:rPr lang="en-US" dirty="0">
                <a:solidFill>
                  <a:schemeClr val="bg1"/>
                </a:solidFill>
              </a:rPr>
              <a:t> </a:t>
            </a:r>
            <a:r>
              <a:rPr lang="en-US" dirty="0" smtClean="0">
                <a:solidFill>
                  <a:schemeClr val="bg1"/>
                </a:solidFill>
              </a:rPr>
              <a:t>      	   a slightly modified and improved version of AMSR-E</a:t>
            </a:r>
            <a:endParaRPr lang="en-US" dirty="0">
              <a:solidFill>
                <a:schemeClr val="bg1"/>
              </a:solidFill>
            </a:endParaRPr>
          </a:p>
        </p:txBody>
      </p:sp>
    </p:spTree>
    <p:extLst>
      <p:ext uri="{BB962C8B-B14F-4D97-AF65-F5344CB8AC3E}">
        <p14:creationId xmlns:p14="http://schemas.microsoft.com/office/powerpoint/2010/main" val="956895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400800"/>
            <a:ext cx="1004153" cy="38100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198921"/>
          </a:xfrm>
          <a:prstGeom prst="rect">
            <a:avLst/>
          </a:prstGeom>
        </p:spPr>
      </p:pic>
      <p:sp>
        <p:nvSpPr>
          <p:cNvPr id="4" name="Oval 3"/>
          <p:cNvSpPr/>
          <p:nvPr/>
        </p:nvSpPr>
        <p:spPr>
          <a:xfrm>
            <a:off x="6629400" y="990600"/>
            <a:ext cx="1371600" cy="1828800"/>
          </a:xfrm>
          <a:prstGeom prst="ellipse">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Oval 8"/>
          <p:cNvSpPr/>
          <p:nvPr/>
        </p:nvSpPr>
        <p:spPr>
          <a:xfrm>
            <a:off x="5181600" y="685800"/>
            <a:ext cx="1295400" cy="1524000"/>
          </a:xfrm>
          <a:prstGeom prst="ellipse">
            <a:avLst/>
          </a:prstGeom>
          <a:noFill/>
          <a:ln w="2857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486400" y="152400"/>
            <a:ext cx="886120" cy="276999"/>
          </a:xfrm>
          <a:prstGeom prst="rect">
            <a:avLst/>
          </a:prstGeom>
          <a:noFill/>
          <a:ln w="28575">
            <a:solidFill>
              <a:schemeClr val="bg1">
                <a:lumMod val="75000"/>
              </a:schemeClr>
            </a:solidFill>
          </a:ln>
        </p:spPr>
        <p:txBody>
          <a:bodyPr wrap="square" rtlCol="0">
            <a:spAutoFit/>
          </a:bodyPr>
          <a:lstStyle/>
          <a:p>
            <a:r>
              <a:rPr lang="en-US" sz="1200" b="1" dirty="0" smtClean="0">
                <a:solidFill>
                  <a:schemeClr val="bg1">
                    <a:lumMod val="75000"/>
                  </a:schemeClr>
                </a:solidFill>
              </a:rPr>
              <a:t>AMSR-E</a:t>
            </a:r>
            <a:endParaRPr lang="en-US" sz="1200" b="1" dirty="0">
              <a:solidFill>
                <a:schemeClr val="bg1">
                  <a:lumMod val="75000"/>
                </a:schemeClr>
              </a:solidFill>
            </a:endParaRPr>
          </a:p>
        </p:txBody>
      </p:sp>
      <p:cxnSp>
        <p:nvCxnSpPr>
          <p:cNvPr id="16" name="Straight Arrow Connector 15"/>
          <p:cNvCxnSpPr>
            <a:stCxn id="13" idx="2"/>
          </p:cNvCxnSpPr>
          <p:nvPr/>
        </p:nvCxnSpPr>
        <p:spPr>
          <a:xfrm flipH="1">
            <a:off x="5867400" y="429399"/>
            <a:ext cx="62060" cy="485001"/>
          </a:xfrm>
          <a:prstGeom prst="straightConnector1">
            <a:avLst/>
          </a:prstGeom>
          <a:ln w="28575">
            <a:solidFill>
              <a:schemeClr val="bg1">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772400" y="381000"/>
            <a:ext cx="805992" cy="276999"/>
          </a:xfrm>
          <a:prstGeom prst="rect">
            <a:avLst/>
          </a:prstGeom>
          <a:noFill/>
          <a:ln>
            <a:solidFill>
              <a:srgbClr val="FFC000"/>
            </a:solidFill>
          </a:ln>
        </p:spPr>
        <p:txBody>
          <a:bodyPr wrap="square" rtlCol="0">
            <a:spAutoFit/>
          </a:bodyPr>
          <a:lstStyle/>
          <a:p>
            <a:pPr algn="ctr"/>
            <a:r>
              <a:rPr lang="en-US" sz="1200" b="1" dirty="0" smtClean="0">
                <a:solidFill>
                  <a:srgbClr val="DC780A"/>
                </a:solidFill>
              </a:rPr>
              <a:t>AMSR2</a:t>
            </a:r>
            <a:endParaRPr lang="en-US" sz="1200" b="1" dirty="0">
              <a:solidFill>
                <a:srgbClr val="DC780A"/>
              </a:solidFill>
            </a:endParaRPr>
          </a:p>
        </p:txBody>
      </p:sp>
      <p:cxnSp>
        <p:nvCxnSpPr>
          <p:cNvPr id="19" name="Straight Arrow Connector 18"/>
          <p:cNvCxnSpPr>
            <a:stCxn id="18" idx="2"/>
            <a:endCxn id="4" idx="7"/>
          </p:cNvCxnSpPr>
          <p:nvPr/>
        </p:nvCxnSpPr>
        <p:spPr>
          <a:xfrm flipH="1">
            <a:off x="7800134" y="657999"/>
            <a:ext cx="375262" cy="600423"/>
          </a:xfrm>
          <a:prstGeom prst="straightConnector1">
            <a:avLst/>
          </a:prstGeom>
          <a:ln w="28575">
            <a:solidFill>
              <a:srgbClr val="FFC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0"/>
          </p:nvPr>
        </p:nvSpPr>
        <p:spPr/>
        <p:txBody>
          <a:bodyPr/>
          <a:lstStyle/>
          <a:p>
            <a:r>
              <a:rPr lang="en-US" dirty="0" smtClean="0">
                <a:solidFill>
                  <a:prstClr val="black">
                    <a:lumMod val="65000"/>
                    <a:lumOff val="35000"/>
                  </a:prstClr>
                </a:solidFill>
              </a:rPr>
              <a:t>9/25/14 – 9/26/14</a:t>
            </a:r>
            <a:endParaRPr lang="en-US" dirty="0">
              <a:solidFill>
                <a:prstClr val="black">
                  <a:lumMod val="65000"/>
                  <a:lumOff val="35000"/>
                </a:prstClr>
              </a:solidFill>
            </a:endParaRPr>
          </a:p>
        </p:txBody>
      </p:sp>
      <p:sp>
        <p:nvSpPr>
          <p:cNvPr id="7" name="Footer Placeholder 6"/>
          <p:cNvSpPr>
            <a:spLocks noGrp="1"/>
          </p:cNvSpPr>
          <p:nvPr>
            <p:ph type="ftr" sz="quarter" idx="12"/>
          </p:nvPr>
        </p:nvSpPr>
        <p:spPr/>
        <p:txBody>
          <a:bodyPr/>
          <a:lstStyle/>
          <a:p>
            <a:r>
              <a:rPr lang="en-US" smtClean="0">
                <a:solidFill>
                  <a:prstClr val="black">
                    <a:lumMod val="65000"/>
                    <a:lumOff val="35000"/>
                  </a:prstClr>
                </a:solidFill>
              </a:rPr>
              <a:t>User Working Group Meeting</a:t>
            </a:r>
            <a:endParaRPr lang="en-US" dirty="0">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623E5A23-14A5-704E-AD46-6981D7C1CB39}" type="slidenum">
              <a:rPr lang="en-US" smtClean="0">
                <a:solidFill>
                  <a:prstClr val="black">
                    <a:lumMod val="65000"/>
                    <a:lumOff val="35000"/>
                  </a:prstClr>
                </a:solidFill>
              </a:rPr>
              <a:pPr/>
              <a:t>5</a:t>
            </a:fld>
            <a:endParaRPr lang="en-US">
              <a:solidFill>
                <a:prstClr val="black">
                  <a:lumMod val="65000"/>
                  <a:lumOff val="35000"/>
                </a:prstClr>
              </a:solidFill>
            </a:endParaRPr>
          </a:p>
        </p:txBody>
      </p:sp>
      <p:sp>
        <p:nvSpPr>
          <p:cNvPr id="10" name="Rectangle 9"/>
          <p:cNvSpPr/>
          <p:nvPr/>
        </p:nvSpPr>
        <p:spPr>
          <a:xfrm>
            <a:off x="0" y="6198920"/>
            <a:ext cx="9144000" cy="6616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prstClr val="white"/>
                </a:solidFill>
                <a:latin typeface="Tahoma"/>
                <a:cs typeface="Tahoma"/>
              </a:rPr>
              <a:t>GCOM-W1 </a:t>
            </a:r>
            <a:r>
              <a:rPr lang="en-US" sz="2000" b="1" i="1" dirty="0">
                <a:solidFill>
                  <a:prstClr val="white"/>
                </a:solidFill>
                <a:latin typeface="Tahoma"/>
                <a:cs typeface="Tahoma"/>
              </a:rPr>
              <a:t>carrying AMSR2 </a:t>
            </a:r>
            <a:r>
              <a:rPr lang="en-US" sz="2000" b="1" i="1" dirty="0" smtClean="0">
                <a:solidFill>
                  <a:prstClr val="white"/>
                </a:solidFill>
                <a:latin typeface="Tahoma"/>
                <a:cs typeface="Tahoma"/>
              </a:rPr>
              <a:t>joined the international A-Train , an Earth observation satellite constellation run by NASA, on July 2, 2012</a:t>
            </a:r>
            <a:endParaRPr lang="en-US" sz="2000" b="1" i="1" dirty="0">
              <a:solidFill>
                <a:prstClr val="white"/>
              </a:solidFill>
              <a:latin typeface="Tahoma"/>
              <a:cs typeface="Tahoma"/>
            </a:endParaRPr>
          </a:p>
        </p:txBody>
      </p:sp>
    </p:spTree>
    <p:extLst>
      <p:ext uri="{BB962C8B-B14F-4D97-AF65-F5344CB8AC3E}">
        <p14:creationId xmlns:p14="http://schemas.microsoft.com/office/powerpoint/2010/main" val="2243350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749"/>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749"/>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749"/>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499"/>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3"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168" y="228600"/>
            <a:ext cx="7380529" cy="685800"/>
          </a:xfrm>
        </p:spPr>
        <p:txBody>
          <a:bodyPr>
            <a:noAutofit/>
          </a:bodyPr>
          <a:lstStyle/>
          <a:p>
            <a:r>
              <a:rPr lang="en-US" sz="4000" dirty="0" smtClean="0">
                <a:solidFill>
                  <a:schemeClr val="accent2">
                    <a:lumMod val="75000"/>
                  </a:schemeClr>
                </a:solidFill>
                <a:effectLst/>
              </a:rPr>
              <a:t>LANCE AMSR-E</a:t>
            </a:r>
            <a:r>
              <a:rPr lang="en-US" sz="4000" dirty="0" smtClean="0">
                <a:effectLst/>
              </a:rPr>
              <a:t> User Statistics</a:t>
            </a:r>
            <a:r>
              <a:rPr lang="en-US" sz="4000" dirty="0" smtClean="0">
                <a:solidFill>
                  <a:schemeClr val="accent2">
                    <a:lumMod val="75000"/>
                  </a:schemeClr>
                </a:solidFill>
                <a:effectLst/>
              </a:rPr>
              <a:t> </a:t>
            </a:r>
            <a:endParaRPr lang="en-US" sz="2400" dirty="0">
              <a:solidFill>
                <a:schemeClr val="accent2">
                  <a:lumMod val="75000"/>
                </a:schemeClr>
              </a:solidFill>
              <a:effectLs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400800"/>
            <a:ext cx="1004153" cy="381000"/>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007" y="1123275"/>
            <a:ext cx="7162800" cy="5192769"/>
          </a:xfrm>
          <a:prstGeom prst="rect">
            <a:avLst/>
          </a:prstGeom>
          <a:ln>
            <a:solidFill>
              <a:srgbClr val="77933C"/>
            </a:solidFill>
            <a:tailEnd type="arrow"/>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val 11"/>
          <p:cNvSpPr/>
          <p:nvPr/>
        </p:nvSpPr>
        <p:spPr>
          <a:xfrm>
            <a:off x="3962400" y="1705911"/>
            <a:ext cx="1060995" cy="360137"/>
          </a:xfrm>
          <a:prstGeom prst="ellipse">
            <a:avLst/>
          </a:prstGeom>
          <a:noFill/>
          <a:ln w="1905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a:stCxn id="12" idx="4"/>
          </p:cNvCxnSpPr>
          <p:nvPr/>
        </p:nvCxnSpPr>
        <p:spPr>
          <a:xfrm flipH="1">
            <a:off x="2132573" y="2066048"/>
            <a:ext cx="2360325" cy="2445140"/>
          </a:xfrm>
          <a:prstGeom prst="straightConnector1">
            <a:avLst/>
          </a:prstGeom>
          <a:ln>
            <a:solidFill>
              <a:srgbClr val="77933C"/>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483143" y="2075525"/>
            <a:ext cx="2672825" cy="739228"/>
          </a:xfrm>
          <a:prstGeom prst="straightConnector1">
            <a:avLst/>
          </a:prstGeom>
          <a:ln>
            <a:solidFill>
              <a:srgbClr val="77933C"/>
            </a:solidFill>
            <a:tailEnd type="arrow"/>
          </a:ln>
        </p:spPr>
        <p:style>
          <a:lnRef idx="2">
            <a:schemeClr val="accent1"/>
          </a:lnRef>
          <a:fillRef idx="0">
            <a:schemeClr val="accent1"/>
          </a:fillRef>
          <a:effectRef idx="1">
            <a:schemeClr val="accent1"/>
          </a:effectRef>
          <a:fontRef idx="minor">
            <a:schemeClr val="tx1"/>
          </a:fontRef>
        </p:style>
      </p:cxnSp>
      <p:sp>
        <p:nvSpPr>
          <p:cNvPr id="3" name="Date Placeholder 2"/>
          <p:cNvSpPr>
            <a:spLocks noGrp="1"/>
          </p:cNvSpPr>
          <p:nvPr>
            <p:ph type="dt" sz="half" idx="10"/>
          </p:nvPr>
        </p:nvSpPr>
        <p:spPr/>
        <p:txBody>
          <a:bodyPr/>
          <a:lstStyle/>
          <a:p>
            <a:r>
              <a:rPr lang="en-US" smtClean="0"/>
              <a:t>9/25/14 – 9/26/14</a:t>
            </a:r>
            <a:endParaRPr lang="en-US" dirty="0"/>
          </a:p>
        </p:txBody>
      </p:sp>
      <p:sp>
        <p:nvSpPr>
          <p:cNvPr id="4" name="Footer Placeholder 3"/>
          <p:cNvSpPr>
            <a:spLocks noGrp="1"/>
          </p:cNvSpPr>
          <p:nvPr>
            <p:ph type="ftr" sz="quarter" idx="12"/>
          </p:nvPr>
        </p:nvSpPr>
        <p:spPr/>
        <p:txBody>
          <a:bodyPr/>
          <a:lstStyle/>
          <a:p>
            <a:r>
              <a:rPr lang="en-US" dirty="0" smtClean="0"/>
              <a:t>User Working Group Meeting</a:t>
            </a:r>
            <a:endParaRPr lang="en-US" dirty="0"/>
          </a:p>
        </p:txBody>
      </p:sp>
      <p:sp>
        <p:nvSpPr>
          <p:cNvPr id="7" name="Slide Number Placeholder 6"/>
          <p:cNvSpPr>
            <a:spLocks noGrp="1"/>
          </p:cNvSpPr>
          <p:nvPr>
            <p:ph type="sldNum" sz="quarter" idx="11"/>
          </p:nvPr>
        </p:nvSpPr>
        <p:spPr/>
        <p:txBody>
          <a:bodyPr/>
          <a:lstStyle/>
          <a:p>
            <a:fld id="{623E5A23-14A5-704E-AD46-6981D7C1CB39}" type="slidenum">
              <a:rPr lang="en-US" smtClean="0"/>
              <a:pPr/>
              <a:t>6</a:t>
            </a:fld>
            <a:endParaRPr lang="en-US" dirty="0"/>
          </a:p>
        </p:txBody>
      </p:sp>
    </p:spTree>
    <p:extLst>
      <p:ext uri="{BB962C8B-B14F-4D97-AF65-F5344CB8AC3E}">
        <p14:creationId xmlns:p14="http://schemas.microsoft.com/office/powerpoint/2010/main" val="1656412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400800"/>
            <a:ext cx="1004153" cy="381000"/>
          </a:xfrm>
          <a:prstGeom prst="rect">
            <a:avLst/>
          </a:prstGeom>
        </p:spPr>
      </p:pic>
      <p:sp useBgFill="1">
        <p:nvSpPr>
          <p:cNvPr id="19" name="Title 1"/>
          <p:cNvSpPr txBox="1">
            <a:spLocks/>
          </p:cNvSpPr>
          <p:nvPr/>
        </p:nvSpPr>
        <p:spPr>
          <a:xfrm>
            <a:off x="1290272" y="76200"/>
            <a:ext cx="7739828" cy="609600"/>
          </a:xfrm>
          <a:prstGeom prst="rect">
            <a:avLst/>
          </a:prstGeom>
        </p:spPr>
        <p:txBody>
          <a:bodyPr>
            <a:noAutofit/>
          </a:bodyPr>
          <a:lstStyle>
            <a:lvl1pPr algn="ctr" defTabSz="914400" rtl="0" eaLnBrk="1" latinLnBrk="0" hangingPunct="1">
              <a:lnSpc>
                <a:spcPct val="100000"/>
              </a:lnSpc>
              <a:spcBef>
                <a:spcPct val="0"/>
              </a:spcBef>
              <a:buNone/>
              <a:defRPr sz="3600" b="1" kern="1200">
                <a:solidFill>
                  <a:schemeClr val="accent1">
                    <a:lumMod val="60000"/>
                    <a:lumOff val="40000"/>
                  </a:schemeClr>
                </a:solidFill>
                <a:effectLst>
                  <a:outerShdw blurRad="63500" dist="38100" dir="5400000" algn="t" rotWithShape="0">
                    <a:prstClr val="black">
                      <a:alpha val="25000"/>
                    </a:prstClr>
                  </a:outerShdw>
                </a:effectLst>
                <a:latin typeface="+mj-lt"/>
                <a:ea typeface="+mj-ea"/>
                <a:cs typeface="+mj-cs"/>
              </a:defRPr>
            </a:lvl1pPr>
          </a:lstStyle>
          <a:p>
            <a:pPr algn="r"/>
            <a:r>
              <a:rPr lang="en-US" sz="3800" dirty="0" smtClean="0">
                <a:solidFill>
                  <a:schemeClr val="accent2">
                    <a:lumMod val="75000"/>
                  </a:schemeClr>
                </a:solidFill>
                <a:effectLst/>
              </a:rPr>
              <a:t>LANCE AMSR2 System Overview</a:t>
            </a:r>
            <a:endParaRPr lang="en-US" sz="3800" dirty="0">
              <a:solidFill>
                <a:schemeClr val="accent2">
                  <a:lumMod val="75000"/>
                </a:schemeClr>
              </a:solidFill>
              <a:effectLst/>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0" y="578925"/>
            <a:ext cx="1666430" cy="11430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899" y="1951646"/>
            <a:ext cx="428117" cy="1240721"/>
          </a:xfrm>
          <a:prstGeom prst="rect">
            <a:avLst/>
          </a:prstGeom>
          <a:scene3d>
            <a:camera prst="orthographicFront">
              <a:rot lat="0" lon="1800000" rev="0"/>
            </a:camera>
            <a:lightRig rig="threePt" dir="t"/>
          </a:scene3d>
        </p:spPr>
      </p:pic>
      <p:sp>
        <p:nvSpPr>
          <p:cNvPr id="18" name="Rounded Rectangle 17"/>
          <p:cNvSpPr/>
          <p:nvPr/>
        </p:nvSpPr>
        <p:spPr>
          <a:xfrm rot="16200000">
            <a:off x="-31516" y="3416716"/>
            <a:ext cx="3368332" cy="304800"/>
          </a:xfrm>
          <a:prstGeom prst="round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normAutofit fontScale="70000" lnSpcReduction="20000"/>
          </a:bodyPr>
          <a:lstStyle/>
          <a:p>
            <a:pPr algn="ctr"/>
            <a:r>
              <a:rPr lang="en-US" sz="1600" b="1" dirty="0" smtClean="0">
                <a:solidFill>
                  <a:schemeClr val="bg1">
                    <a:lumMod val="95000"/>
                  </a:schemeClr>
                </a:solidFill>
              </a:rPr>
              <a:t>JAXA GCOM-W1Data Providing Service </a:t>
            </a:r>
          </a:p>
        </p:txBody>
      </p:sp>
      <p:sp>
        <p:nvSpPr>
          <p:cNvPr id="16" name="Rectangle 15"/>
          <p:cNvSpPr/>
          <p:nvPr/>
        </p:nvSpPr>
        <p:spPr>
          <a:xfrm>
            <a:off x="1839028" y="972781"/>
            <a:ext cx="4378608" cy="584776"/>
          </a:xfrm>
          <a:prstGeom prst="rect">
            <a:avLst/>
          </a:prstGeom>
        </p:spPr>
        <p:txBody>
          <a:bodyPr wrap="square">
            <a:spAutoFit/>
          </a:bodyPr>
          <a:lstStyle/>
          <a:p>
            <a:pPr algn="ctr"/>
            <a:r>
              <a:rPr lang="en-US" sz="1600" b="1" dirty="0" smtClean="0"/>
              <a:t>LANCE AMSR2 Level </a:t>
            </a:r>
            <a:r>
              <a:rPr lang="en-US" sz="1600" b="1" dirty="0"/>
              <a:t>2 and Level 3  processing at AMSR </a:t>
            </a:r>
            <a:r>
              <a:rPr lang="en-US" sz="1600" b="1" dirty="0" smtClean="0"/>
              <a:t>SIPS (GHRC)</a:t>
            </a:r>
            <a:endParaRPr lang="en-US" sz="1600" b="1" dirty="0"/>
          </a:p>
        </p:txBody>
      </p:sp>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3206378"/>
            <a:ext cx="1169743" cy="1409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7" name="Rectangle 66"/>
          <p:cNvSpPr/>
          <p:nvPr/>
        </p:nvSpPr>
        <p:spPr>
          <a:xfrm>
            <a:off x="6527800" y="2351875"/>
            <a:ext cx="789842" cy="338554"/>
          </a:xfrm>
          <a:prstGeom prst="rect">
            <a:avLst/>
          </a:prstGeom>
          <a:solidFill>
            <a:schemeClr val="bg1">
              <a:lumMod val="9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600" b="1" dirty="0" smtClean="0">
                <a:solidFill>
                  <a:schemeClr val="tx1"/>
                </a:solidFill>
              </a:rPr>
              <a:t>GIBS</a:t>
            </a:r>
          </a:p>
        </p:txBody>
      </p:sp>
      <p:cxnSp>
        <p:nvCxnSpPr>
          <p:cNvPr id="2077" name="Straight Arrow Connector 2076"/>
          <p:cNvCxnSpPr/>
          <p:nvPr/>
        </p:nvCxnSpPr>
        <p:spPr>
          <a:xfrm>
            <a:off x="1066925" y="3743634"/>
            <a:ext cx="422946" cy="0"/>
          </a:xfrm>
          <a:prstGeom prst="straightConnector1">
            <a:avLst/>
          </a:prstGeom>
          <a:ln w="38100">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78" name="TextBox 2077"/>
          <p:cNvSpPr txBox="1"/>
          <p:nvPr/>
        </p:nvSpPr>
        <p:spPr>
          <a:xfrm>
            <a:off x="1752600" y="3742328"/>
            <a:ext cx="662351" cy="307777"/>
          </a:xfrm>
          <a:prstGeom prst="rect">
            <a:avLst/>
          </a:prstGeom>
          <a:noFill/>
        </p:spPr>
        <p:txBody>
          <a:bodyPr wrap="square" rtlCol="0">
            <a:spAutoFit/>
          </a:bodyPr>
          <a:lstStyle/>
          <a:p>
            <a:r>
              <a:rPr lang="en-US" sz="1400" b="1" dirty="0" smtClean="0">
                <a:solidFill>
                  <a:srgbClr val="DC780A"/>
                </a:solidFill>
              </a:rPr>
              <a:t>L1R</a:t>
            </a:r>
            <a:endParaRPr lang="en-US" sz="1400" b="1" dirty="0">
              <a:solidFill>
                <a:srgbClr val="DC780A"/>
              </a:solidFill>
            </a:endParaRPr>
          </a:p>
        </p:txBody>
      </p:sp>
      <p:cxnSp>
        <p:nvCxnSpPr>
          <p:cNvPr id="37" name="Straight Arrow Connector 36"/>
          <p:cNvCxnSpPr/>
          <p:nvPr/>
        </p:nvCxnSpPr>
        <p:spPr>
          <a:xfrm>
            <a:off x="1828800" y="3743328"/>
            <a:ext cx="457201" cy="0"/>
          </a:xfrm>
          <a:prstGeom prst="straightConnector1">
            <a:avLst/>
          </a:prstGeom>
          <a:ln w="190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7" name="Flowchart: Alternate Process 46"/>
          <p:cNvSpPr/>
          <p:nvPr/>
        </p:nvSpPr>
        <p:spPr>
          <a:xfrm>
            <a:off x="7582300" y="2926903"/>
            <a:ext cx="1447800" cy="609600"/>
          </a:xfrm>
          <a:prstGeom prst="flowChartAlternateProcess">
            <a:avLst/>
          </a:prstGeom>
          <a:solidFill>
            <a:schemeClr val="bg1">
              <a:lumMod val="9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dirty="0" smtClean="0">
                <a:solidFill>
                  <a:schemeClr val="tx1"/>
                </a:solidFill>
              </a:rPr>
              <a:t>EOSDIS User Registration System (</a:t>
            </a:r>
            <a:r>
              <a:rPr lang="en-US" sz="1200" b="1" dirty="0" smtClean="0">
                <a:solidFill>
                  <a:schemeClr val="tx1"/>
                </a:solidFill>
              </a:rPr>
              <a:t>URS</a:t>
            </a:r>
            <a:r>
              <a:rPr lang="en-US" sz="1200" dirty="0">
                <a:solidFill>
                  <a:schemeClr val="tx1"/>
                </a:solidFill>
              </a:rPr>
              <a:t>)</a:t>
            </a:r>
            <a:endParaRPr lang="en-US" sz="1200" b="1" dirty="0">
              <a:solidFill>
                <a:schemeClr val="tx1"/>
              </a:solidFill>
            </a:endParaRPr>
          </a:p>
        </p:txBody>
      </p:sp>
      <p:sp>
        <p:nvSpPr>
          <p:cNvPr id="88" name="Rectangle 87"/>
          <p:cNvSpPr/>
          <p:nvPr/>
        </p:nvSpPr>
        <p:spPr>
          <a:xfrm>
            <a:off x="6172200" y="1609728"/>
            <a:ext cx="1447800" cy="338554"/>
          </a:xfrm>
          <a:prstGeom prst="rect">
            <a:avLst/>
          </a:prstGeom>
          <a:solidFill>
            <a:schemeClr val="bg1">
              <a:lumMod val="9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b="1" dirty="0" smtClean="0">
                <a:solidFill>
                  <a:schemeClr val="tx1"/>
                </a:solidFill>
              </a:rPr>
              <a:t>Worldview</a:t>
            </a:r>
          </a:p>
        </p:txBody>
      </p:sp>
      <p:sp>
        <p:nvSpPr>
          <p:cNvPr id="100" name="Rectangle 99"/>
          <p:cNvSpPr/>
          <p:nvPr/>
        </p:nvSpPr>
        <p:spPr>
          <a:xfrm>
            <a:off x="0" y="5788360"/>
            <a:ext cx="9143999" cy="1077218"/>
          </a:xfrm>
          <a:prstGeom prst="rect">
            <a:avLst/>
          </a:prstGeom>
          <a:solidFill>
            <a:schemeClr val="accent1"/>
          </a:solidFill>
        </p:spPr>
        <p:txBody>
          <a:bodyPr wrap="square">
            <a:spAutoFit/>
          </a:bodyPr>
          <a:lstStyle/>
          <a:p>
            <a:pPr marL="285750" indent="-285750">
              <a:buFont typeface="Arial" panose="020B0604020202020204" pitchFamily="34" charset="0"/>
              <a:buChar char="•"/>
              <a:defRPr/>
            </a:pPr>
            <a:r>
              <a:rPr lang="en-US" sz="1600" dirty="0" smtClean="0">
                <a:solidFill>
                  <a:schemeClr val="bg1"/>
                </a:solidFill>
              </a:rPr>
              <a:t>Redundant processing strings on 2 independent networks in different buildings will greatly reduce the possibility of data being unavailable due to system outages</a:t>
            </a:r>
          </a:p>
          <a:p>
            <a:pPr marL="285750" indent="-285750">
              <a:buFont typeface="Arial" panose="020B0604020202020204" pitchFamily="34" charset="0"/>
              <a:buChar char="•"/>
              <a:defRPr/>
            </a:pPr>
            <a:r>
              <a:rPr lang="en-US" sz="1600" dirty="0">
                <a:solidFill>
                  <a:schemeClr val="bg1"/>
                </a:solidFill>
              </a:rPr>
              <a:t>LANCE AMSR2 NRT data products will be available at AMSR SIPS on GHRC </a:t>
            </a:r>
            <a:r>
              <a:rPr lang="en-US" sz="1600" dirty="0" smtClean="0">
                <a:solidFill>
                  <a:schemeClr val="bg1"/>
                </a:solidFill>
              </a:rPr>
              <a:t>DAAC</a:t>
            </a:r>
            <a:r>
              <a:rPr lang="en-US" sz="1600" dirty="0">
                <a:solidFill>
                  <a:schemeClr val="bg1"/>
                </a:solidFill>
              </a:rPr>
              <a:t>, for 7-14 days</a:t>
            </a:r>
            <a:endParaRPr lang="en-US" sz="1600" dirty="0" smtClean="0">
              <a:solidFill>
                <a:schemeClr val="bg1"/>
              </a:solidFill>
            </a:endParaRPr>
          </a:p>
        </p:txBody>
      </p:sp>
      <p:cxnSp>
        <p:nvCxnSpPr>
          <p:cNvPr id="63" name="Straight Arrow Connector 62"/>
          <p:cNvCxnSpPr>
            <a:endCxn id="67" idx="1"/>
          </p:cNvCxnSpPr>
          <p:nvPr/>
        </p:nvCxnSpPr>
        <p:spPr>
          <a:xfrm flipV="1">
            <a:off x="5625732" y="2521152"/>
            <a:ext cx="902068" cy="2646"/>
          </a:xfrm>
          <a:prstGeom prst="straightConnector1">
            <a:avLst/>
          </a:prstGeom>
          <a:ln w="190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88" idx="3"/>
            <a:endCxn id="1028" idx="1"/>
          </p:cNvCxnSpPr>
          <p:nvPr/>
        </p:nvCxnSpPr>
        <p:spPr>
          <a:xfrm>
            <a:off x="7620000" y="1779005"/>
            <a:ext cx="422032" cy="211888"/>
          </a:xfrm>
          <a:prstGeom prst="straightConnector1">
            <a:avLst/>
          </a:prstGeom>
          <a:ln w="190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67" idx="3"/>
          </p:cNvCxnSpPr>
          <p:nvPr/>
        </p:nvCxnSpPr>
        <p:spPr>
          <a:xfrm flipV="1">
            <a:off x="7317642" y="2219328"/>
            <a:ext cx="747272" cy="301824"/>
          </a:xfrm>
          <a:prstGeom prst="straightConnector1">
            <a:avLst/>
          </a:prstGeom>
          <a:ln w="190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endCxn id="47" idx="0"/>
          </p:cNvCxnSpPr>
          <p:nvPr/>
        </p:nvCxnSpPr>
        <p:spPr>
          <a:xfrm flipH="1">
            <a:off x="8306200" y="2381179"/>
            <a:ext cx="5800" cy="545724"/>
          </a:xfrm>
          <a:prstGeom prst="straightConnector1">
            <a:avLst/>
          </a:prstGeom>
          <a:ln w="19050">
            <a:solidFill>
              <a:schemeClr val="accent1">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47" idx="2"/>
            <a:endCxn id="85" idx="0"/>
          </p:cNvCxnSpPr>
          <p:nvPr/>
        </p:nvCxnSpPr>
        <p:spPr>
          <a:xfrm flipH="1">
            <a:off x="8306074" y="3536503"/>
            <a:ext cx="126" cy="480262"/>
          </a:xfrm>
          <a:prstGeom prst="straightConnector1">
            <a:avLst/>
          </a:prstGeom>
          <a:ln w="19050">
            <a:solidFill>
              <a:schemeClr val="accent1">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5578232" y="2262188"/>
            <a:ext cx="844610" cy="523220"/>
          </a:xfrm>
          <a:prstGeom prst="rect">
            <a:avLst/>
          </a:prstGeom>
          <a:noFill/>
        </p:spPr>
        <p:txBody>
          <a:bodyPr wrap="square" rtlCol="0">
            <a:spAutoFit/>
          </a:bodyPr>
          <a:lstStyle/>
          <a:p>
            <a:r>
              <a:rPr lang="en-US" sz="1400" b="1" dirty="0" smtClean="0">
                <a:solidFill>
                  <a:srgbClr val="DC780A"/>
                </a:solidFill>
                <a:latin typeface="Arial Narrow" panose="020B0606020202030204" pitchFamily="34" charset="0"/>
              </a:rPr>
              <a:t>JPG/PNG imagery</a:t>
            </a:r>
            <a:endParaRPr lang="en-US" sz="1400" b="1" dirty="0">
              <a:solidFill>
                <a:srgbClr val="DC780A"/>
              </a:solidFill>
              <a:latin typeface="Arial Narrow" panose="020B0606020202030204" pitchFamily="34" charset="0"/>
            </a:endParaRPr>
          </a:p>
        </p:txBody>
      </p:sp>
      <p:cxnSp>
        <p:nvCxnSpPr>
          <p:cNvPr id="124" name="Straight Arrow Connector 123"/>
          <p:cNvCxnSpPr>
            <a:endCxn id="88" idx="2"/>
          </p:cNvCxnSpPr>
          <p:nvPr/>
        </p:nvCxnSpPr>
        <p:spPr>
          <a:xfrm flipV="1">
            <a:off x="6894100" y="1948282"/>
            <a:ext cx="2000" cy="407749"/>
          </a:xfrm>
          <a:prstGeom prst="straightConnector1">
            <a:avLst/>
          </a:prstGeom>
          <a:ln w="190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2297876" y="1884950"/>
            <a:ext cx="3327011" cy="3461548"/>
            <a:chOff x="2297876" y="1799222"/>
            <a:chExt cx="3327011" cy="3461548"/>
          </a:xfrm>
        </p:grpSpPr>
        <p:sp>
          <p:nvSpPr>
            <p:cNvPr id="188" name="Rectangle 187"/>
            <p:cNvSpPr/>
            <p:nvPr/>
          </p:nvSpPr>
          <p:spPr>
            <a:xfrm>
              <a:off x="4091353" y="3933111"/>
              <a:ext cx="1403382" cy="900499"/>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a:off x="2438400" y="3933110"/>
              <a:ext cx="1350630" cy="900499"/>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a:off x="4094280" y="2670947"/>
              <a:ext cx="1396913" cy="862954"/>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ectangle 1041"/>
            <p:cNvSpPr/>
            <p:nvPr/>
          </p:nvSpPr>
          <p:spPr>
            <a:xfrm>
              <a:off x="2417880" y="2667000"/>
              <a:ext cx="1371150" cy="900499"/>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514600" y="2989384"/>
              <a:ext cx="1143000" cy="430887"/>
            </a:xfrm>
            <a:prstGeom prst="rect">
              <a:avLst/>
            </a:prstGeom>
            <a:solidFill>
              <a:schemeClr val="accent3">
                <a:lumMod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spAutoFit/>
            </a:bodyPr>
            <a:lstStyle/>
            <a:p>
              <a:pPr algn="ctr"/>
              <a:r>
                <a:rPr lang="en-US" sz="1100" b="1" dirty="0" smtClean="0"/>
                <a:t>Data Ingest</a:t>
              </a:r>
            </a:p>
            <a:p>
              <a:pPr algn="ctr"/>
              <a:r>
                <a:rPr lang="en-US" sz="1100" b="1" dirty="0" smtClean="0"/>
                <a:t> &amp; Processing</a:t>
              </a:r>
              <a:endParaRPr lang="en-US" sz="1100" b="1" dirty="0"/>
            </a:p>
          </p:txBody>
        </p:sp>
        <p:sp>
          <p:nvSpPr>
            <p:cNvPr id="32" name="Rectangle 31"/>
            <p:cNvSpPr/>
            <p:nvPr/>
          </p:nvSpPr>
          <p:spPr>
            <a:xfrm>
              <a:off x="4199791" y="2998113"/>
              <a:ext cx="1207481" cy="430887"/>
            </a:xfrm>
            <a:prstGeom prst="rect">
              <a:avLst/>
            </a:prstGeom>
            <a:solidFill>
              <a:schemeClr val="accent3">
                <a:lumMod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100" b="1" dirty="0" smtClean="0"/>
                <a:t>LANCE Web &amp; FTP </a:t>
              </a:r>
              <a:r>
                <a:rPr lang="en-US" sz="1100" b="1" dirty="0"/>
                <a:t>S</a:t>
              </a:r>
              <a:r>
                <a:rPr lang="en-US" sz="1100" b="1" dirty="0" smtClean="0"/>
                <a:t>erver</a:t>
              </a:r>
              <a:endParaRPr lang="en-US" sz="1100" b="1" dirty="0"/>
            </a:p>
          </p:txBody>
        </p:sp>
        <p:sp>
          <p:nvSpPr>
            <p:cNvPr id="24" name="Rectangle 23"/>
            <p:cNvSpPr/>
            <p:nvPr/>
          </p:nvSpPr>
          <p:spPr>
            <a:xfrm>
              <a:off x="2297876" y="1799222"/>
              <a:ext cx="3327011" cy="3461548"/>
            </a:xfrm>
            <a:prstGeom prst="rect">
              <a:avLst/>
            </a:prstGeom>
            <a:noFill/>
            <a:ln w="19050">
              <a:solidFill>
                <a:schemeClr val="accent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49" name="Straight Arrow Connector 2048"/>
            <p:cNvCxnSpPr>
              <a:stCxn id="1042" idx="3"/>
              <a:endCxn id="184" idx="1"/>
            </p:cNvCxnSpPr>
            <p:nvPr/>
          </p:nvCxnSpPr>
          <p:spPr>
            <a:xfrm flipV="1">
              <a:off x="3789030" y="3102424"/>
              <a:ext cx="305250" cy="14826"/>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4193928" y="4270065"/>
              <a:ext cx="1213344" cy="430887"/>
            </a:xfrm>
            <a:prstGeom prst="rect">
              <a:avLst/>
            </a:prstGeom>
            <a:solidFill>
              <a:schemeClr val="accent3">
                <a:lumMod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100" b="1" dirty="0" smtClean="0"/>
                <a:t>LANCE Web </a:t>
              </a:r>
            </a:p>
            <a:p>
              <a:pPr algn="ctr"/>
              <a:r>
                <a:rPr lang="en-US" sz="1100" b="1" dirty="0" smtClean="0"/>
                <a:t>&amp; FTP Server</a:t>
              </a:r>
              <a:endParaRPr lang="en-US" sz="1100" b="1" dirty="0"/>
            </a:p>
          </p:txBody>
        </p:sp>
        <p:cxnSp>
          <p:nvCxnSpPr>
            <p:cNvPr id="94" name="Straight Arrow Connector 93"/>
            <p:cNvCxnSpPr>
              <a:stCxn id="189" idx="3"/>
              <a:endCxn id="188" idx="1"/>
            </p:cNvCxnSpPr>
            <p:nvPr/>
          </p:nvCxnSpPr>
          <p:spPr>
            <a:xfrm>
              <a:off x="3789030" y="4383360"/>
              <a:ext cx="302323" cy="1"/>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2819401" y="1901971"/>
              <a:ext cx="2397492" cy="584775"/>
            </a:xfrm>
            <a:prstGeom prst="rect">
              <a:avLst/>
            </a:prstGeom>
            <a:noFill/>
          </p:spPr>
          <p:txBody>
            <a:bodyPr vert="horz" wrap="square" rtlCol="0">
              <a:spAutoFit/>
            </a:bodyPr>
            <a:lstStyle/>
            <a:p>
              <a:r>
                <a:rPr lang="en-US" sz="1600" b="1" dirty="0" smtClean="0">
                  <a:solidFill>
                    <a:srgbClr val="DC780A"/>
                  </a:solidFill>
                </a:rPr>
                <a:t>AMSR2 NRT L2, L3 daily Science data</a:t>
              </a:r>
              <a:endParaRPr lang="en-US" sz="1600" b="1" dirty="0">
                <a:solidFill>
                  <a:srgbClr val="DC780A"/>
                </a:solidFill>
              </a:endParaRPr>
            </a:p>
          </p:txBody>
        </p:sp>
        <p:cxnSp>
          <p:nvCxnSpPr>
            <p:cNvPr id="99" name="Straight Arrow Connector 98"/>
            <p:cNvCxnSpPr>
              <a:stCxn id="56" idx="2"/>
            </p:cNvCxnSpPr>
            <p:nvPr/>
          </p:nvCxnSpPr>
          <p:spPr>
            <a:xfrm flipH="1">
              <a:off x="3928697" y="2486746"/>
              <a:ext cx="89450" cy="1896615"/>
            </a:xfrm>
            <a:prstGeom prst="straightConnector1">
              <a:avLst/>
            </a:prstGeom>
            <a:ln w="190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6" name="Rectangle 145"/>
            <p:cNvSpPr/>
            <p:nvPr/>
          </p:nvSpPr>
          <p:spPr>
            <a:xfrm>
              <a:off x="2523392" y="4278124"/>
              <a:ext cx="1143000" cy="430887"/>
            </a:xfrm>
            <a:prstGeom prst="rect">
              <a:avLst/>
            </a:prstGeom>
            <a:solidFill>
              <a:schemeClr val="accent3">
                <a:lumMod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spAutoFit/>
            </a:bodyPr>
            <a:lstStyle/>
            <a:p>
              <a:pPr algn="ctr"/>
              <a:r>
                <a:rPr lang="en-US" sz="1100" b="1" dirty="0" smtClean="0"/>
                <a:t>Data Ingest</a:t>
              </a:r>
            </a:p>
            <a:p>
              <a:pPr algn="ctr"/>
              <a:r>
                <a:rPr lang="en-US" sz="1100" b="1" dirty="0" smtClean="0"/>
                <a:t> &amp; Processing</a:t>
              </a:r>
              <a:endParaRPr lang="en-US" sz="1100" b="1" dirty="0"/>
            </a:p>
          </p:txBody>
        </p:sp>
        <p:cxnSp>
          <p:nvCxnSpPr>
            <p:cNvPr id="113" name="Straight Arrow Connector 112"/>
            <p:cNvCxnSpPr>
              <a:stCxn id="56" idx="2"/>
            </p:cNvCxnSpPr>
            <p:nvPr/>
          </p:nvCxnSpPr>
          <p:spPr>
            <a:xfrm flipH="1">
              <a:off x="3824655" y="2486746"/>
              <a:ext cx="193492" cy="632477"/>
            </a:xfrm>
            <a:prstGeom prst="straightConnector1">
              <a:avLst/>
            </a:prstGeom>
            <a:ln w="190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41" name="TextBox 1040"/>
            <p:cNvSpPr txBox="1"/>
            <p:nvPr/>
          </p:nvSpPr>
          <p:spPr>
            <a:xfrm>
              <a:off x="4046936" y="2700640"/>
              <a:ext cx="1447799" cy="276999"/>
            </a:xfrm>
            <a:prstGeom prst="rect">
              <a:avLst/>
            </a:prstGeom>
            <a:noFill/>
          </p:spPr>
          <p:txBody>
            <a:bodyPr wrap="square" rtlCol="0" anchor="ctr">
              <a:spAutoFit/>
            </a:bodyPr>
            <a:lstStyle/>
            <a:p>
              <a:r>
                <a:rPr lang="en-US" sz="1200" b="1" dirty="0" smtClean="0">
                  <a:solidFill>
                    <a:schemeClr val="accent1"/>
                  </a:solidFill>
                  <a:latin typeface="Arial Narrow" panose="020B0606020202030204" pitchFamily="34" charset="0"/>
                </a:rPr>
                <a:t>lance.nsstc.nasa.gov</a:t>
              </a:r>
              <a:endParaRPr lang="en-US" sz="1200" b="1" dirty="0">
                <a:solidFill>
                  <a:schemeClr val="accent1"/>
                </a:solidFill>
                <a:latin typeface="Arial Narrow" panose="020B0606020202030204" pitchFamily="34" charset="0"/>
              </a:endParaRPr>
            </a:p>
          </p:txBody>
        </p:sp>
        <p:sp>
          <p:nvSpPr>
            <p:cNvPr id="180" name="TextBox 179"/>
            <p:cNvSpPr txBox="1"/>
            <p:nvPr/>
          </p:nvSpPr>
          <p:spPr>
            <a:xfrm>
              <a:off x="4002820" y="3961042"/>
              <a:ext cx="1523998" cy="276999"/>
            </a:xfrm>
            <a:prstGeom prst="rect">
              <a:avLst/>
            </a:prstGeom>
            <a:noFill/>
          </p:spPr>
          <p:txBody>
            <a:bodyPr wrap="square" rtlCol="0" anchor="ctr">
              <a:spAutoFit/>
            </a:bodyPr>
            <a:lstStyle/>
            <a:p>
              <a:r>
                <a:rPr lang="en-US" sz="1100" b="1" dirty="0" smtClean="0">
                  <a:solidFill>
                    <a:schemeClr val="accent1"/>
                  </a:solidFill>
                  <a:latin typeface="Arial Narrow" panose="020B0606020202030204" pitchFamily="34" charset="0"/>
                </a:rPr>
                <a:t>    </a:t>
              </a:r>
              <a:r>
                <a:rPr lang="en-US" sz="1200" b="1" dirty="0" smtClean="0">
                  <a:solidFill>
                    <a:schemeClr val="accent1"/>
                  </a:solidFill>
                  <a:latin typeface="Arial Narrow" panose="020B0606020202030204" pitchFamily="34" charset="0"/>
                </a:rPr>
                <a:t>lance.itsc.uah.edu</a:t>
              </a:r>
              <a:endParaRPr lang="en-US" sz="1200" b="1" dirty="0">
                <a:solidFill>
                  <a:schemeClr val="accent1"/>
                </a:solidFill>
                <a:latin typeface="Arial Narrow" panose="020B0606020202030204" pitchFamily="34" charset="0"/>
              </a:endParaRPr>
            </a:p>
          </p:txBody>
        </p:sp>
        <p:sp>
          <p:nvSpPr>
            <p:cNvPr id="181" name="TextBox 180"/>
            <p:cNvSpPr txBox="1"/>
            <p:nvPr/>
          </p:nvSpPr>
          <p:spPr>
            <a:xfrm>
              <a:off x="2376856" y="2691078"/>
              <a:ext cx="1447799" cy="276999"/>
            </a:xfrm>
            <a:prstGeom prst="rect">
              <a:avLst/>
            </a:prstGeom>
            <a:noFill/>
          </p:spPr>
          <p:txBody>
            <a:bodyPr wrap="square" rtlCol="0" anchor="ctr">
              <a:spAutoFit/>
            </a:bodyPr>
            <a:lstStyle/>
            <a:p>
              <a:r>
                <a:rPr lang="en-US" sz="1200" b="1" dirty="0" smtClean="0">
                  <a:solidFill>
                    <a:schemeClr val="accent1"/>
                  </a:solidFill>
                  <a:latin typeface="Arial Narrow" panose="020B0606020202030204" pitchFamily="34" charset="0"/>
                </a:rPr>
                <a:t>gwen.nsstc.nasa.gov</a:t>
              </a:r>
              <a:endParaRPr lang="en-US" sz="1200" b="1" dirty="0">
                <a:solidFill>
                  <a:schemeClr val="accent1"/>
                </a:solidFill>
                <a:latin typeface="Arial Narrow" panose="020B0606020202030204" pitchFamily="34" charset="0"/>
              </a:endParaRPr>
            </a:p>
          </p:txBody>
        </p:sp>
        <p:sp>
          <p:nvSpPr>
            <p:cNvPr id="182" name="TextBox 181"/>
            <p:cNvSpPr txBox="1"/>
            <p:nvPr/>
          </p:nvSpPr>
          <p:spPr>
            <a:xfrm>
              <a:off x="2455121" y="3966750"/>
              <a:ext cx="1412634" cy="276999"/>
            </a:xfrm>
            <a:prstGeom prst="rect">
              <a:avLst/>
            </a:prstGeom>
            <a:noFill/>
          </p:spPr>
          <p:txBody>
            <a:bodyPr wrap="square" rtlCol="0" anchor="ctr">
              <a:spAutoFit/>
            </a:bodyPr>
            <a:lstStyle/>
            <a:p>
              <a:r>
                <a:rPr lang="en-US" sz="1200" b="1" dirty="0" smtClean="0">
                  <a:solidFill>
                    <a:schemeClr val="accent1"/>
                  </a:solidFill>
                  <a:latin typeface="Arial Narrow" panose="020B0606020202030204" pitchFamily="34" charset="0"/>
                </a:rPr>
                <a:t>gwen.itsc.uah.edu</a:t>
              </a:r>
              <a:endParaRPr lang="en-US" sz="1200" b="1" dirty="0">
                <a:solidFill>
                  <a:schemeClr val="accent1"/>
                </a:solidFill>
                <a:latin typeface="Arial Narrow" panose="020B0606020202030204" pitchFamily="34" charset="0"/>
              </a:endParaRPr>
            </a:p>
          </p:txBody>
        </p:sp>
      </p:grpSp>
      <p:sp>
        <p:nvSpPr>
          <p:cNvPr id="1055" name="TextBox 1054"/>
          <p:cNvSpPr txBox="1"/>
          <p:nvPr/>
        </p:nvSpPr>
        <p:spPr>
          <a:xfrm>
            <a:off x="194950" y="4786680"/>
            <a:ext cx="1004153" cy="830997"/>
          </a:xfrm>
          <a:prstGeom prst="rect">
            <a:avLst/>
          </a:prstGeom>
          <a:noFill/>
        </p:spPr>
        <p:txBody>
          <a:bodyPr wrap="square" rtlCol="0">
            <a:spAutoFit/>
          </a:bodyPr>
          <a:lstStyle/>
          <a:p>
            <a:r>
              <a:rPr lang="en-US" sz="1200" b="1" dirty="0" smtClean="0">
                <a:solidFill>
                  <a:schemeClr val="tx1">
                    <a:lumMod val="85000"/>
                    <a:lumOff val="15000"/>
                  </a:schemeClr>
                </a:solidFill>
              </a:rPr>
              <a:t>KSAT Svalbard Ground Station</a:t>
            </a:r>
            <a:endParaRPr lang="en-US" sz="1200" b="1" dirty="0">
              <a:solidFill>
                <a:schemeClr val="tx1">
                  <a:lumMod val="85000"/>
                  <a:lumOff val="15000"/>
                </a:schemeClr>
              </a:solidFill>
            </a:endParaRPr>
          </a:p>
        </p:txBody>
      </p:sp>
      <p:sp>
        <p:nvSpPr>
          <p:cNvPr id="128" name="TextBox 127"/>
          <p:cNvSpPr txBox="1"/>
          <p:nvPr/>
        </p:nvSpPr>
        <p:spPr>
          <a:xfrm>
            <a:off x="1182550" y="3706216"/>
            <a:ext cx="215444" cy="1105907"/>
          </a:xfrm>
          <a:prstGeom prst="rect">
            <a:avLst/>
          </a:prstGeom>
          <a:noFill/>
        </p:spPr>
        <p:txBody>
          <a:bodyPr vert="vert270" wrap="square" lIns="0" rIns="0" rtlCol="0">
            <a:spAutoFit/>
          </a:bodyPr>
          <a:lstStyle/>
          <a:p>
            <a:r>
              <a:rPr lang="en-US" sz="1400" b="1" dirty="0" smtClean="0">
                <a:solidFill>
                  <a:srgbClr val="DC780A"/>
                </a:solidFill>
                <a:latin typeface="Arial Narrow" panose="020B0606020202030204" pitchFamily="34" charset="0"/>
              </a:rPr>
              <a:t>APID packets</a:t>
            </a:r>
            <a:endParaRPr lang="en-US" sz="1400" b="1" dirty="0">
              <a:solidFill>
                <a:srgbClr val="DC780A"/>
              </a:solidFill>
              <a:latin typeface="Arial Narrow" panose="020B0606020202030204" pitchFamily="34" charset="0"/>
            </a:endParaRPr>
          </a:p>
        </p:txBody>
      </p:sp>
      <p:sp>
        <p:nvSpPr>
          <p:cNvPr id="5" name="TextBox 4"/>
          <p:cNvSpPr txBox="1"/>
          <p:nvPr/>
        </p:nvSpPr>
        <p:spPr>
          <a:xfrm>
            <a:off x="869152" y="5595491"/>
            <a:ext cx="184731" cy="369332"/>
          </a:xfrm>
          <a:prstGeom prst="rect">
            <a:avLst/>
          </a:prstGeom>
          <a:noFill/>
        </p:spPr>
        <p:txBody>
          <a:bodyPr wrap="none" rtlCol="0">
            <a:spAutoFit/>
          </a:bodyPr>
          <a:lstStyle/>
          <a:p>
            <a:endParaRPr lang="en-US" dirty="0"/>
          </a:p>
        </p:txBody>
      </p:sp>
      <p:sp>
        <p:nvSpPr>
          <p:cNvPr id="6" name="TextBox 5"/>
          <p:cNvSpPr txBox="1"/>
          <p:nvPr/>
        </p:nvSpPr>
        <p:spPr>
          <a:xfrm>
            <a:off x="1769435" y="1654844"/>
            <a:ext cx="430887" cy="2093921"/>
          </a:xfrm>
          <a:prstGeom prst="rect">
            <a:avLst/>
          </a:prstGeom>
          <a:noFill/>
        </p:spPr>
        <p:txBody>
          <a:bodyPr vert="vert270" wrap="square" rtlCol="0">
            <a:spAutoFit/>
          </a:bodyPr>
          <a:lstStyle/>
          <a:p>
            <a:r>
              <a:rPr lang="en-US" sz="1600" b="1" dirty="0">
                <a:solidFill>
                  <a:schemeClr val="tx1">
                    <a:lumMod val="85000"/>
                    <a:lumOff val="15000"/>
                  </a:schemeClr>
                </a:solidFill>
                <a:latin typeface="Arial Narrow" panose="020B0606020202030204" pitchFamily="34" charset="0"/>
              </a:rPr>
              <a:t> https://</a:t>
            </a:r>
            <a:r>
              <a:rPr lang="en-US" sz="1600" b="1" dirty="0" smtClean="0">
                <a:solidFill>
                  <a:schemeClr val="tx1">
                    <a:lumMod val="85000"/>
                    <a:lumOff val="15000"/>
                  </a:schemeClr>
                </a:solidFill>
                <a:latin typeface="Arial Narrow" panose="020B0606020202030204" pitchFamily="34" charset="0"/>
              </a:rPr>
              <a:t>gcom-w1.jaxa.jp  </a:t>
            </a:r>
            <a:endParaRPr lang="en-US" sz="1600" b="1" dirty="0">
              <a:latin typeface="Arial Narrow" panose="020B0606020202030204" pitchFamily="34" charset="0"/>
            </a:endParaRPr>
          </a:p>
        </p:txBody>
      </p:sp>
      <p:pic>
        <p:nvPicPr>
          <p:cNvPr id="1028" name="Picture 4" descr="http://docs.ispconfig.org/wp-content/uploads/2010/10/user-group-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42032" y="1536003"/>
            <a:ext cx="909780" cy="909780"/>
          </a:xfrm>
          <a:prstGeom prst="rect">
            <a:avLst/>
          </a:prstGeom>
          <a:noFill/>
        </p:spPr>
      </p:pic>
      <p:sp>
        <p:nvSpPr>
          <p:cNvPr id="74" name="Rectangle 73"/>
          <p:cNvSpPr/>
          <p:nvPr/>
        </p:nvSpPr>
        <p:spPr>
          <a:xfrm>
            <a:off x="6693390" y="4182163"/>
            <a:ext cx="866042" cy="338554"/>
          </a:xfrm>
          <a:prstGeom prst="rect">
            <a:avLst/>
          </a:prstGeom>
          <a:solidFill>
            <a:schemeClr val="bg1">
              <a:lumMod val="9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b="1" dirty="0" smtClean="0">
                <a:solidFill>
                  <a:schemeClr val="tx1"/>
                </a:solidFill>
              </a:rPr>
              <a:t>ECHO</a:t>
            </a:r>
          </a:p>
        </p:txBody>
      </p:sp>
      <p:cxnSp>
        <p:nvCxnSpPr>
          <p:cNvPr id="75" name="Straight Arrow Connector 74"/>
          <p:cNvCxnSpPr/>
          <p:nvPr/>
        </p:nvCxnSpPr>
        <p:spPr>
          <a:xfrm flipV="1">
            <a:off x="5624887" y="4352928"/>
            <a:ext cx="1068503" cy="10924"/>
          </a:xfrm>
          <a:prstGeom prst="straightConnector1">
            <a:avLst/>
          </a:prstGeom>
          <a:ln w="190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74" idx="3"/>
          </p:cNvCxnSpPr>
          <p:nvPr/>
        </p:nvCxnSpPr>
        <p:spPr>
          <a:xfrm>
            <a:off x="7559432" y="4351440"/>
            <a:ext cx="482600" cy="0"/>
          </a:xfrm>
          <a:prstGeom prst="straightConnector1">
            <a:avLst/>
          </a:prstGeom>
          <a:ln w="190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a:off x="5624887" y="5191128"/>
            <a:ext cx="2452313" cy="0"/>
          </a:xfrm>
          <a:prstGeom prst="straightConnector1">
            <a:avLst/>
          </a:prstGeom>
          <a:ln w="19050">
            <a:solidFill>
              <a:schemeClr val="accent1">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5613012" y="4687572"/>
            <a:ext cx="2168464" cy="523220"/>
          </a:xfrm>
          <a:prstGeom prst="rect">
            <a:avLst/>
          </a:prstGeom>
          <a:noFill/>
        </p:spPr>
        <p:txBody>
          <a:bodyPr wrap="square" rtlCol="0">
            <a:spAutoFit/>
          </a:bodyPr>
          <a:lstStyle/>
          <a:p>
            <a:r>
              <a:rPr lang="en-US" sz="1400" b="1" dirty="0" smtClean="0">
                <a:solidFill>
                  <a:srgbClr val="DC780A"/>
                </a:solidFill>
                <a:latin typeface="Arial Narrow" panose="020B0606020202030204" pitchFamily="34" charset="0"/>
              </a:rPr>
              <a:t>LANCE AMSR2 NRT data product in HDF-EOS5</a:t>
            </a:r>
            <a:endParaRPr lang="en-US" sz="1400" b="1" dirty="0">
              <a:solidFill>
                <a:srgbClr val="DC780A"/>
              </a:solidFill>
              <a:latin typeface="Arial Narrow" panose="020B0606020202030204" pitchFamily="34" charset="0"/>
            </a:endParaRPr>
          </a:p>
        </p:txBody>
      </p:sp>
      <p:sp>
        <p:nvSpPr>
          <p:cNvPr id="83" name="TextBox 82"/>
          <p:cNvSpPr txBox="1"/>
          <p:nvPr/>
        </p:nvSpPr>
        <p:spPr>
          <a:xfrm>
            <a:off x="5598560" y="4040304"/>
            <a:ext cx="929240" cy="338554"/>
          </a:xfrm>
          <a:prstGeom prst="rect">
            <a:avLst/>
          </a:prstGeom>
          <a:noFill/>
        </p:spPr>
        <p:txBody>
          <a:bodyPr wrap="square" rtlCol="0">
            <a:spAutoFit/>
          </a:bodyPr>
          <a:lstStyle/>
          <a:p>
            <a:r>
              <a:rPr lang="en-US" sz="1600" b="1" dirty="0" smtClean="0">
                <a:solidFill>
                  <a:srgbClr val="DC780A"/>
                </a:solidFill>
                <a:latin typeface="Arial Narrow" panose="020B0606020202030204" pitchFamily="34" charset="0"/>
              </a:rPr>
              <a:t>metadata</a:t>
            </a:r>
            <a:endParaRPr lang="en-US" sz="1600" b="1" dirty="0">
              <a:solidFill>
                <a:srgbClr val="DC780A"/>
              </a:solidFill>
              <a:latin typeface="Arial Narrow" panose="020B0606020202030204" pitchFamily="34" charset="0"/>
            </a:endParaRPr>
          </a:p>
        </p:txBody>
      </p:sp>
      <p:sp>
        <p:nvSpPr>
          <p:cNvPr id="85" name="Rounded Rectangle 84"/>
          <p:cNvSpPr/>
          <p:nvPr/>
        </p:nvSpPr>
        <p:spPr>
          <a:xfrm>
            <a:off x="8064914" y="4016765"/>
            <a:ext cx="482320" cy="1377233"/>
          </a:xfrm>
          <a:prstGeom prst="roundRect">
            <a:avLst/>
          </a:prstGeom>
          <a:solidFill>
            <a:schemeClr val="accent1">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b="1" dirty="0" smtClean="0"/>
              <a:t>Registered Users</a:t>
            </a:r>
            <a:endParaRPr lang="en-US" sz="1400" b="1" dirty="0"/>
          </a:p>
        </p:txBody>
      </p:sp>
    </p:spTree>
    <p:extLst>
      <p:ext uri="{BB962C8B-B14F-4D97-AF65-F5344CB8AC3E}">
        <p14:creationId xmlns:p14="http://schemas.microsoft.com/office/powerpoint/2010/main" val="805550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55"/>
                                        </p:tgtEl>
                                        <p:attrNameLst>
                                          <p:attrName>style.visibility</p:attrName>
                                        </p:attrNameLst>
                                      </p:cBhvr>
                                      <p:to>
                                        <p:strVal val="visible"/>
                                      </p:to>
                                    </p:set>
                                    <p:anim calcmode="lin" valueType="num">
                                      <p:cBhvr additive="base">
                                        <p:cTn id="15" dur="500" fill="hold"/>
                                        <p:tgtEl>
                                          <p:spTgt spid="1055"/>
                                        </p:tgtEl>
                                        <p:attrNameLst>
                                          <p:attrName>ppt_x</p:attrName>
                                        </p:attrNameLst>
                                      </p:cBhvr>
                                      <p:tavLst>
                                        <p:tav tm="0">
                                          <p:val>
                                            <p:strVal val="0-#ppt_w/2"/>
                                          </p:val>
                                        </p:tav>
                                        <p:tav tm="100000">
                                          <p:val>
                                            <p:strVal val="#ppt_x"/>
                                          </p:val>
                                        </p:tav>
                                      </p:tavLst>
                                    </p:anim>
                                    <p:anim calcmode="lin" valueType="num">
                                      <p:cBhvr additive="base">
                                        <p:cTn id="16" dur="500" fill="hold"/>
                                        <p:tgtEl>
                                          <p:spTgt spid="105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anim calcmode="lin" valueType="num">
                                      <p:cBhvr additive="base">
                                        <p:cTn id="19" dur="500" fill="hold"/>
                                        <p:tgtEl>
                                          <p:spTgt spid="1030"/>
                                        </p:tgtEl>
                                        <p:attrNameLst>
                                          <p:attrName>ppt_x</p:attrName>
                                        </p:attrNameLst>
                                      </p:cBhvr>
                                      <p:tavLst>
                                        <p:tav tm="0">
                                          <p:val>
                                            <p:strVal val="0-#ppt_w/2"/>
                                          </p:val>
                                        </p:tav>
                                        <p:tav tm="100000">
                                          <p:val>
                                            <p:strVal val="#ppt_x"/>
                                          </p:val>
                                        </p:tav>
                                      </p:tavLst>
                                    </p:anim>
                                    <p:anim calcmode="lin" valueType="num">
                                      <p:cBhvr additive="base">
                                        <p:cTn id="20" dur="500" fill="hold"/>
                                        <p:tgtEl>
                                          <p:spTgt spid="103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28"/>
                                        </p:tgtEl>
                                        <p:attrNameLst>
                                          <p:attrName>style.visibility</p:attrName>
                                        </p:attrNameLst>
                                      </p:cBhvr>
                                      <p:to>
                                        <p:strVal val="visible"/>
                                      </p:to>
                                    </p:set>
                                    <p:anim calcmode="lin" valueType="num">
                                      <p:cBhvr additive="base">
                                        <p:cTn id="23" dur="500" fill="hold"/>
                                        <p:tgtEl>
                                          <p:spTgt spid="128"/>
                                        </p:tgtEl>
                                        <p:attrNameLst>
                                          <p:attrName>ppt_x</p:attrName>
                                        </p:attrNameLst>
                                      </p:cBhvr>
                                      <p:tavLst>
                                        <p:tav tm="0">
                                          <p:val>
                                            <p:strVal val="0-#ppt_w/2"/>
                                          </p:val>
                                        </p:tav>
                                        <p:tav tm="100000">
                                          <p:val>
                                            <p:strVal val="#ppt_x"/>
                                          </p:val>
                                        </p:tav>
                                      </p:tavLst>
                                    </p:anim>
                                    <p:anim calcmode="lin" valueType="num">
                                      <p:cBhvr additive="base">
                                        <p:cTn id="24" dur="500" fill="hold"/>
                                        <p:tgtEl>
                                          <p:spTgt spid="128"/>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077"/>
                                        </p:tgtEl>
                                        <p:attrNameLst>
                                          <p:attrName>style.visibility</p:attrName>
                                        </p:attrNameLst>
                                      </p:cBhvr>
                                      <p:to>
                                        <p:strVal val="visible"/>
                                      </p:to>
                                    </p:set>
                                    <p:anim calcmode="lin" valueType="num">
                                      <p:cBhvr additive="base">
                                        <p:cTn id="27" dur="500" fill="hold"/>
                                        <p:tgtEl>
                                          <p:spTgt spid="2077"/>
                                        </p:tgtEl>
                                        <p:attrNameLst>
                                          <p:attrName>ppt_x</p:attrName>
                                        </p:attrNameLst>
                                      </p:cBhvr>
                                      <p:tavLst>
                                        <p:tav tm="0">
                                          <p:val>
                                            <p:strVal val="0-#ppt_w/2"/>
                                          </p:val>
                                        </p:tav>
                                        <p:tav tm="100000">
                                          <p:val>
                                            <p:strVal val="#ppt_x"/>
                                          </p:val>
                                        </p:tav>
                                      </p:tavLst>
                                    </p:anim>
                                    <p:anim calcmode="lin" valueType="num">
                                      <p:cBhvr additive="base">
                                        <p:cTn id="28" dur="500" fill="hold"/>
                                        <p:tgtEl>
                                          <p:spTgt spid="207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0-#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500" fill="hold"/>
                                        <p:tgtEl>
                                          <p:spTgt spid="37"/>
                                        </p:tgtEl>
                                        <p:attrNameLst>
                                          <p:attrName>ppt_x</p:attrName>
                                        </p:attrNameLst>
                                      </p:cBhvr>
                                      <p:tavLst>
                                        <p:tav tm="0">
                                          <p:val>
                                            <p:strVal val="0-#ppt_w/2"/>
                                          </p:val>
                                        </p:tav>
                                        <p:tav tm="100000">
                                          <p:val>
                                            <p:strVal val="#ppt_x"/>
                                          </p:val>
                                        </p:tav>
                                      </p:tavLst>
                                    </p:anim>
                                    <p:anim calcmode="lin" valueType="num">
                                      <p:cBhvr additive="base">
                                        <p:cTn id="40" dur="500" fill="hold"/>
                                        <p:tgtEl>
                                          <p:spTgt spid="37"/>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078"/>
                                        </p:tgtEl>
                                        <p:attrNameLst>
                                          <p:attrName>style.visibility</p:attrName>
                                        </p:attrNameLst>
                                      </p:cBhvr>
                                      <p:to>
                                        <p:strVal val="visible"/>
                                      </p:to>
                                    </p:set>
                                    <p:anim calcmode="lin" valueType="num">
                                      <p:cBhvr additive="base">
                                        <p:cTn id="43" dur="500" fill="hold"/>
                                        <p:tgtEl>
                                          <p:spTgt spid="2078"/>
                                        </p:tgtEl>
                                        <p:attrNameLst>
                                          <p:attrName>ppt_x</p:attrName>
                                        </p:attrNameLst>
                                      </p:cBhvr>
                                      <p:tavLst>
                                        <p:tav tm="0">
                                          <p:val>
                                            <p:strVal val="0-#ppt_w/2"/>
                                          </p:val>
                                        </p:tav>
                                        <p:tav tm="100000">
                                          <p:val>
                                            <p:strVal val="#ppt_x"/>
                                          </p:val>
                                        </p:tav>
                                      </p:tavLst>
                                    </p:anim>
                                    <p:anim calcmode="lin" valueType="num">
                                      <p:cBhvr additive="base">
                                        <p:cTn id="44" dur="500" fill="hold"/>
                                        <p:tgtEl>
                                          <p:spTgt spid="207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8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6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2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02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7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8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8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7" grpId="0" animBg="1"/>
      <p:bldP spid="2078" grpId="0"/>
      <p:bldP spid="47" grpId="0" animBg="1"/>
      <p:bldP spid="88" grpId="0" animBg="1"/>
      <p:bldP spid="160" grpId="0"/>
      <p:bldP spid="1055" grpId="0"/>
      <p:bldP spid="128" grpId="0"/>
      <p:bldP spid="6" grpId="0"/>
      <p:bldP spid="74" grpId="0" animBg="1"/>
      <p:bldP spid="81" grpId="0"/>
      <p:bldP spid="83" grpId="0"/>
      <p:bldP spid="8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40"/>
            <a:ext cx="8458200" cy="749860"/>
          </a:xfrm>
        </p:spPr>
        <p:txBody>
          <a:bodyPr>
            <a:noAutofit/>
          </a:bodyPr>
          <a:lstStyle/>
          <a:p>
            <a:pPr algn="l"/>
            <a:r>
              <a:rPr lang="en-US" sz="4000" dirty="0" smtClean="0">
                <a:solidFill>
                  <a:schemeClr val="accent2">
                    <a:lumMod val="75000"/>
                  </a:schemeClr>
                </a:solidFill>
                <a:effectLst/>
              </a:rPr>
              <a:t>AMSR2 NRT L2 &amp; L3 Data Products</a:t>
            </a:r>
            <a:endParaRPr lang="en-US" sz="2400" dirty="0">
              <a:effectLs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400800"/>
            <a:ext cx="1004153" cy="381000"/>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259885800"/>
              </p:ext>
            </p:extLst>
          </p:nvPr>
        </p:nvGraphicFramePr>
        <p:xfrm>
          <a:off x="284342" y="895446"/>
          <a:ext cx="8634553" cy="4895707"/>
        </p:xfrm>
        <a:graphic>
          <a:graphicData uri="http://schemas.openxmlformats.org/drawingml/2006/table">
            <a:tbl>
              <a:tblPr firstRow="1" bandRow="1">
                <a:tableStyleId>{5C22544A-7EE6-4342-B048-85BDC9FD1C3A}</a:tableStyleId>
              </a:tblPr>
              <a:tblGrid>
                <a:gridCol w="2280742"/>
                <a:gridCol w="2894303"/>
                <a:gridCol w="3459508"/>
              </a:tblGrid>
              <a:tr h="304800">
                <a:tc>
                  <a:txBody>
                    <a:bodyPr/>
                    <a:lstStyle/>
                    <a:p>
                      <a:pPr algn="ctr"/>
                      <a:r>
                        <a:rPr lang="en-US" sz="1600" dirty="0" smtClean="0"/>
                        <a:t>AMSR2 Data</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Description</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Science Team</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56214">
                <a:tc>
                  <a:txBody>
                    <a:bodyPr/>
                    <a:lstStyle/>
                    <a:p>
                      <a:pPr algn="ctr"/>
                      <a:r>
                        <a:rPr lang="en-US" sz="1600" b="0" dirty="0" smtClean="0">
                          <a:solidFill>
                            <a:srgbClr val="C00000"/>
                          </a:solidFill>
                        </a:rPr>
                        <a:t>A2_RainOcean_NRT</a:t>
                      </a:r>
                    </a:p>
                    <a:p>
                      <a:pPr algn="ctr"/>
                      <a:endParaRPr lang="en-US" sz="1600" b="0" dirty="0" smtClean="0">
                        <a:solidFill>
                          <a:schemeClr val="tx1">
                            <a:lumMod val="85000"/>
                            <a:lumOff val="1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b="0" dirty="0" smtClean="0">
                          <a:solidFill>
                            <a:schemeClr val="tx1">
                              <a:lumMod val="85000"/>
                              <a:lumOff val="15000"/>
                            </a:schemeClr>
                          </a:solidFill>
                        </a:rPr>
                        <a:t>Instantaneous Rain</a:t>
                      </a:r>
                      <a:r>
                        <a:rPr lang="en-US" sz="1600" b="0" baseline="0" dirty="0" smtClean="0">
                          <a:solidFill>
                            <a:schemeClr val="tx1">
                              <a:lumMod val="85000"/>
                              <a:lumOff val="15000"/>
                            </a:schemeClr>
                          </a:solidFill>
                        </a:rPr>
                        <a:t>fall and rainfall vertical structure (GPROF2010V2)</a:t>
                      </a:r>
                      <a:endParaRPr lang="en-US" sz="1600" b="0" dirty="0">
                        <a:solidFill>
                          <a:schemeClr val="tx1">
                            <a:lumMod val="85000"/>
                            <a:lumOff val="1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b="1" dirty="0" smtClean="0">
                          <a:solidFill>
                            <a:schemeClr val="tx1">
                              <a:lumMod val="85000"/>
                              <a:lumOff val="15000"/>
                            </a:schemeClr>
                          </a:solidFill>
                        </a:rPr>
                        <a:t>Dr. </a:t>
                      </a:r>
                      <a:r>
                        <a:rPr lang="en-US" sz="1600" b="1" dirty="0" err="1" smtClean="0">
                          <a:solidFill>
                            <a:schemeClr val="tx1">
                              <a:lumMod val="85000"/>
                              <a:lumOff val="15000"/>
                            </a:schemeClr>
                          </a:solidFill>
                        </a:rPr>
                        <a:t>Kummerow</a:t>
                      </a:r>
                      <a:r>
                        <a:rPr lang="en-US" sz="1600" b="1" dirty="0" smtClean="0">
                          <a:solidFill>
                            <a:schemeClr val="tx1">
                              <a:lumMod val="85000"/>
                              <a:lumOff val="15000"/>
                            </a:schemeClr>
                          </a:solidFill>
                        </a:rPr>
                        <a:t> (Lead)</a:t>
                      </a:r>
                    </a:p>
                    <a:p>
                      <a:pPr algn="l"/>
                      <a:r>
                        <a:rPr lang="en-US" sz="1600" b="0" dirty="0" smtClean="0">
                          <a:solidFill>
                            <a:schemeClr val="tx1">
                              <a:lumMod val="85000"/>
                              <a:lumOff val="15000"/>
                            </a:schemeClr>
                          </a:solidFill>
                        </a:rPr>
                        <a:t>Dr. Dave</a:t>
                      </a:r>
                      <a:r>
                        <a:rPr lang="en-US" sz="1600" b="0" baseline="0" dirty="0" smtClean="0">
                          <a:solidFill>
                            <a:schemeClr val="tx1">
                              <a:lumMod val="85000"/>
                              <a:lumOff val="15000"/>
                            </a:schemeClr>
                          </a:solidFill>
                        </a:rPr>
                        <a:t> </a:t>
                      </a:r>
                      <a:r>
                        <a:rPr lang="en-US" sz="1600" b="0" dirty="0" smtClean="0">
                          <a:solidFill>
                            <a:schemeClr val="tx1">
                              <a:lumMod val="85000"/>
                              <a:lumOff val="15000"/>
                            </a:schemeClr>
                          </a:solidFill>
                        </a:rPr>
                        <a:t>Randel,</a:t>
                      </a:r>
                      <a:r>
                        <a:rPr lang="en-US" sz="1600" b="0" baseline="0" dirty="0" smtClean="0">
                          <a:solidFill>
                            <a:schemeClr val="tx1">
                              <a:lumMod val="85000"/>
                              <a:lumOff val="15000"/>
                            </a:schemeClr>
                          </a:solidFill>
                        </a:rPr>
                        <a:t> </a:t>
                      </a:r>
                    </a:p>
                    <a:p>
                      <a:pPr algn="l"/>
                      <a:r>
                        <a:rPr lang="en-US" sz="1600" b="0" baseline="0" dirty="0" smtClean="0">
                          <a:solidFill>
                            <a:schemeClr val="tx1">
                              <a:lumMod val="85000"/>
                              <a:lumOff val="15000"/>
                            </a:schemeClr>
                          </a:solidFill>
                        </a:rPr>
                        <a:t>Mr. David </a:t>
                      </a:r>
                      <a:r>
                        <a:rPr lang="en-US" sz="1600" b="0" dirty="0" smtClean="0">
                          <a:solidFill>
                            <a:schemeClr val="tx1">
                              <a:lumMod val="85000"/>
                              <a:lumOff val="15000"/>
                            </a:schemeClr>
                          </a:solidFill>
                        </a:rPr>
                        <a:t>Duncan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lumMod val="85000"/>
                              <a:lumOff val="15000"/>
                            </a:schemeClr>
                          </a:solidFill>
                        </a:rPr>
                        <a:t>(Colorado State University)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28143">
                <a:tc>
                  <a:txBody>
                    <a:bodyPr/>
                    <a:lstStyle/>
                    <a:p>
                      <a:pPr algn="ctr">
                        <a:lnSpc>
                          <a:spcPct val="100000"/>
                        </a:lnSpc>
                      </a:pPr>
                      <a:r>
                        <a:rPr lang="en-US" sz="1600" b="0" dirty="0" smtClean="0">
                          <a:solidFill>
                            <a:srgbClr val="C00000"/>
                          </a:solidFill>
                        </a:rPr>
                        <a:t>A2_Land_NRT</a:t>
                      </a:r>
                    </a:p>
                    <a:p>
                      <a:pPr algn="ctr">
                        <a:lnSpc>
                          <a:spcPct val="100000"/>
                        </a:lnSpc>
                      </a:pPr>
                      <a:r>
                        <a:rPr lang="en-US" sz="1600" b="0" dirty="0" smtClean="0">
                          <a:solidFill>
                            <a:schemeClr val="tx1">
                              <a:lumMod val="85000"/>
                              <a:lumOff val="15000"/>
                            </a:schemeClr>
                          </a:solidFill>
                        </a:rPr>
                        <a:t>A2_Land3_NRT</a:t>
                      </a:r>
                      <a:endParaRPr lang="en-US" sz="1600" b="0" dirty="0">
                        <a:solidFill>
                          <a:schemeClr val="tx1">
                            <a:lumMod val="85000"/>
                            <a:lumOff val="1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b="0" dirty="0" smtClean="0">
                          <a:solidFill>
                            <a:schemeClr val="tx1">
                              <a:lumMod val="85000"/>
                              <a:lumOff val="15000"/>
                            </a:schemeClr>
                          </a:solidFill>
                        </a:rPr>
                        <a:t>Surface soil moisture, vegetation water content, surface temperature</a:t>
                      </a:r>
                      <a:r>
                        <a:rPr lang="en-US" sz="1600" b="0" baseline="0" dirty="0" smtClean="0">
                          <a:solidFill>
                            <a:schemeClr val="tx1">
                              <a:lumMod val="85000"/>
                              <a:lumOff val="15000"/>
                            </a:schemeClr>
                          </a:solidFill>
                        </a:rPr>
                        <a:t> </a:t>
                      </a:r>
                      <a:endParaRPr lang="en-US" sz="1600" b="0" dirty="0">
                        <a:solidFill>
                          <a:schemeClr val="tx1">
                            <a:lumMod val="85000"/>
                            <a:lumOff val="1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b="1" dirty="0" smtClean="0">
                          <a:solidFill>
                            <a:schemeClr val="tx1">
                              <a:lumMod val="85000"/>
                              <a:lumOff val="15000"/>
                            </a:schemeClr>
                          </a:solidFill>
                        </a:rPr>
                        <a:t>Dr. </a:t>
                      </a:r>
                      <a:r>
                        <a:rPr lang="pl-PL" sz="1600" b="1" dirty="0" smtClean="0">
                          <a:solidFill>
                            <a:schemeClr val="tx1">
                              <a:lumMod val="85000"/>
                              <a:lumOff val="15000"/>
                            </a:schemeClr>
                          </a:solidFill>
                        </a:rPr>
                        <a:t>Eni G. Njoku</a:t>
                      </a:r>
                      <a:r>
                        <a:rPr lang="en-US" sz="1600" b="1" baseline="0" dirty="0" smtClean="0">
                          <a:solidFill>
                            <a:schemeClr val="tx1">
                              <a:lumMod val="85000"/>
                              <a:lumOff val="15000"/>
                            </a:schemeClr>
                          </a:solidFill>
                        </a:rPr>
                        <a:t> (Lead)</a:t>
                      </a:r>
                      <a:r>
                        <a:rPr lang="en-US" sz="1600" b="1" dirty="0" smtClean="0">
                          <a:solidFill>
                            <a:schemeClr val="tx1">
                              <a:lumMod val="85000"/>
                              <a:lumOff val="15000"/>
                            </a:schemeClr>
                          </a:solidFill>
                        </a:rPr>
                        <a:t> </a:t>
                      </a:r>
                    </a:p>
                    <a:p>
                      <a:pPr algn="l"/>
                      <a:r>
                        <a:rPr lang="en-US" sz="1600" b="0" dirty="0" smtClean="0">
                          <a:solidFill>
                            <a:schemeClr val="tx1">
                              <a:lumMod val="85000"/>
                              <a:lumOff val="15000"/>
                            </a:schemeClr>
                          </a:solidFill>
                        </a:rPr>
                        <a:t>Dr. Thomas Jackson</a:t>
                      </a:r>
                    </a:p>
                    <a:p>
                      <a:pPr algn="l"/>
                      <a:r>
                        <a:rPr lang="en-US" sz="1600" b="0" dirty="0" smtClean="0">
                          <a:solidFill>
                            <a:schemeClr val="tx1">
                              <a:lumMod val="85000"/>
                              <a:lumOff val="15000"/>
                            </a:schemeClr>
                          </a:solidFill>
                        </a:rPr>
                        <a:t>Dr. Steven Chan</a:t>
                      </a:r>
                      <a:r>
                        <a:rPr lang="en-US" sz="1600" b="0" baseline="0" dirty="0" smtClean="0">
                          <a:solidFill>
                            <a:schemeClr val="tx1">
                              <a:lumMod val="85000"/>
                              <a:lumOff val="15000"/>
                            </a:schemeClr>
                          </a:solidFill>
                        </a:rPr>
                        <a:t> </a:t>
                      </a:r>
                      <a:br>
                        <a:rPr lang="en-US" sz="1600" b="0" baseline="0" dirty="0" smtClean="0">
                          <a:solidFill>
                            <a:schemeClr val="tx1">
                              <a:lumMod val="85000"/>
                              <a:lumOff val="15000"/>
                            </a:schemeClr>
                          </a:solidFill>
                        </a:rPr>
                      </a:br>
                      <a:r>
                        <a:rPr lang="en-US" sz="1600" b="0" dirty="0" smtClean="0">
                          <a:solidFill>
                            <a:schemeClr val="tx1">
                              <a:lumMod val="85000"/>
                              <a:lumOff val="15000"/>
                            </a:schemeClr>
                          </a:solidFill>
                        </a:rPr>
                        <a:t>(NASA/JPL)</a:t>
                      </a:r>
                      <a:endParaRPr lang="en-US" sz="1600" b="0" dirty="0">
                        <a:solidFill>
                          <a:schemeClr val="tx1">
                            <a:lumMod val="85000"/>
                            <a:lumOff val="1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732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lumMod val="85000"/>
                              <a:lumOff val="15000"/>
                            </a:schemeClr>
                          </a:solidFill>
                        </a:rPr>
                        <a:t>A2_DySno_NRT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b="0" dirty="0" smtClean="0">
                          <a:solidFill>
                            <a:schemeClr val="tx1">
                              <a:lumMod val="85000"/>
                              <a:lumOff val="15000"/>
                            </a:schemeClr>
                          </a:solidFill>
                        </a:rPr>
                        <a:t>Incremental L3 daily snow water equivalent</a:t>
                      </a:r>
                      <a:endParaRPr lang="en-US" sz="1600" b="0" dirty="0">
                        <a:solidFill>
                          <a:schemeClr val="tx1">
                            <a:lumMod val="85000"/>
                            <a:lumOff val="1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b="1" dirty="0" smtClean="0">
                          <a:solidFill>
                            <a:schemeClr val="tx1">
                              <a:lumMod val="85000"/>
                              <a:lumOff val="15000"/>
                            </a:schemeClr>
                          </a:solidFill>
                        </a:rPr>
                        <a:t>Dr. Marco Tedesco (Lead)</a:t>
                      </a:r>
                    </a:p>
                    <a:p>
                      <a:pPr algn="l"/>
                      <a:r>
                        <a:rPr lang="en-US" sz="1600" b="0" dirty="0" smtClean="0">
                          <a:solidFill>
                            <a:schemeClr val="tx1">
                              <a:lumMod val="85000"/>
                              <a:lumOff val="15000"/>
                            </a:schemeClr>
                          </a:solidFill>
                        </a:rPr>
                        <a:t>Mr. </a:t>
                      </a:r>
                      <a:r>
                        <a:rPr lang="en-US" sz="1600" b="0" dirty="0" err="1" smtClean="0">
                          <a:solidFill>
                            <a:schemeClr val="tx1">
                              <a:lumMod val="85000"/>
                              <a:lumOff val="15000"/>
                            </a:schemeClr>
                          </a:solidFill>
                        </a:rPr>
                        <a:t>Jeyaratnam</a:t>
                      </a:r>
                      <a:r>
                        <a:rPr lang="en-US" sz="1600" b="0" dirty="0" smtClean="0">
                          <a:solidFill>
                            <a:schemeClr val="tx1">
                              <a:lumMod val="85000"/>
                              <a:lumOff val="15000"/>
                            </a:schemeClr>
                          </a:solidFill>
                        </a:rPr>
                        <a:t> </a:t>
                      </a:r>
                      <a:r>
                        <a:rPr lang="en-US" sz="1600" b="0" dirty="0" err="1" smtClean="0">
                          <a:solidFill>
                            <a:schemeClr val="tx1">
                              <a:lumMod val="85000"/>
                              <a:lumOff val="15000"/>
                            </a:schemeClr>
                          </a:solidFill>
                        </a:rPr>
                        <a:t>Jeyavinoth</a:t>
                      </a:r>
                      <a:endParaRPr lang="en-US" sz="1600" b="0" dirty="0" smtClean="0">
                        <a:solidFill>
                          <a:schemeClr val="tx1">
                            <a:lumMod val="85000"/>
                            <a:lumOff val="1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lumMod val="85000"/>
                              <a:lumOff val="15000"/>
                            </a:schemeClr>
                          </a:solidFill>
                        </a:rPr>
                        <a:t>(City College of New York</a:t>
                      </a:r>
                      <a:r>
                        <a:rPr lang="en-US" sz="1600" b="0" dirty="0">
                          <a:solidFill>
                            <a:schemeClr val="tx1">
                              <a:lumMod val="85000"/>
                              <a:lumOff val="15000"/>
                            </a:schemeClr>
                          </a:solidFill>
                        </a:rPr>
                        <a:t>)</a:t>
                      </a:r>
                      <a:endParaRPr lang="en-US" sz="1600" b="0" dirty="0" smtClean="0">
                        <a:solidFill>
                          <a:schemeClr val="tx1">
                            <a:lumMod val="85000"/>
                            <a:lumOff val="1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5311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lumMod val="85000"/>
                              <a:lumOff val="15000"/>
                            </a:schemeClr>
                          </a:solidFill>
                        </a:rPr>
                        <a:t>A2_SI6_NRT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lumMod val="85000"/>
                              <a:lumOff val="15000"/>
                            </a:schemeClr>
                          </a:solidFill>
                        </a:rPr>
                        <a:t>A2_SI12_NRT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lumMod val="85000"/>
                              <a:lumOff val="15000"/>
                            </a:schemeClr>
                          </a:solidFill>
                        </a:rPr>
                        <a:t>A2_SI25_NRT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baseline="0" dirty="0" smtClean="0">
                          <a:solidFill>
                            <a:schemeClr val="tx1">
                              <a:lumMod val="85000"/>
                              <a:lumOff val="15000"/>
                            </a:schemeClr>
                          </a:solidFill>
                        </a:rPr>
                        <a:t>Incremental daily brightness temperature, sea ice product, for spatial resolution 6km, 12km, and 25km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lumMod val="85000"/>
                              <a:lumOff val="15000"/>
                            </a:schemeClr>
                          </a:solidFill>
                        </a:rPr>
                        <a:t>Dr. Thorsten Markus (Lead)</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lumMod val="85000"/>
                              <a:lumOff val="15000"/>
                            </a:schemeClr>
                          </a:solidFill>
                        </a:rPr>
                        <a:t>Dr. </a:t>
                      </a:r>
                      <a:r>
                        <a:rPr lang="en-US" sz="1600" b="0" dirty="0" err="1" smtClean="0">
                          <a:solidFill>
                            <a:schemeClr val="tx1">
                              <a:lumMod val="85000"/>
                              <a:lumOff val="15000"/>
                            </a:schemeClr>
                          </a:solidFill>
                        </a:rPr>
                        <a:t>Josefino</a:t>
                      </a:r>
                      <a:r>
                        <a:rPr lang="en-US" sz="1600" b="0" dirty="0" smtClean="0">
                          <a:solidFill>
                            <a:schemeClr val="tx1">
                              <a:lumMod val="85000"/>
                              <a:lumOff val="15000"/>
                            </a:schemeClr>
                          </a:solidFill>
                        </a:rPr>
                        <a:t> </a:t>
                      </a:r>
                      <a:r>
                        <a:rPr lang="en-US" sz="1600" b="0" dirty="0" err="1" smtClean="0">
                          <a:solidFill>
                            <a:schemeClr val="tx1">
                              <a:lumMod val="85000"/>
                              <a:lumOff val="15000"/>
                            </a:schemeClr>
                          </a:solidFill>
                        </a:rPr>
                        <a:t>Comiso</a:t>
                      </a:r>
                      <a:endParaRPr lang="en-US" sz="1600" b="0" dirty="0" smtClean="0">
                        <a:solidFill>
                          <a:schemeClr val="tx1">
                            <a:lumMod val="85000"/>
                            <a:lumOff val="1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lumMod val="85000"/>
                              <a:lumOff val="15000"/>
                            </a:schemeClr>
                          </a:solidFill>
                        </a:rPr>
                        <a:t>Dr. Don </a:t>
                      </a:r>
                      <a:r>
                        <a:rPr lang="en-US" sz="1600" b="0" dirty="0" err="1" smtClean="0">
                          <a:solidFill>
                            <a:schemeClr val="tx1">
                              <a:lumMod val="85000"/>
                              <a:lumOff val="15000"/>
                            </a:schemeClr>
                          </a:solidFill>
                        </a:rPr>
                        <a:t>Cavalieri</a:t>
                      </a:r>
                      <a:r>
                        <a:rPr lang="en-US" sz="1600" b="0" baseline="0" dirty="0" smtClean="0">
                          <a:solidFill>
                            <a:schemeClr val="tx1">
                              <a:lumMod val="85000"/>
                              <a:lumOff val="15000"/>
                            </a:schemeClr>
                          </a:solidFill>
                        </a:rPr>
                        <a:t> </a:t>
                      </a:r>
                      <a:br>
                        <a:rPr lang="en-US" sz="1600" b="0" baseline="0" dirty="0" smtClean="0">
                          <a:solidFill>
                            <a:schemeClr val="tx1">
                              <a:lumMod val="85000"/>
                              <a:lumOff val="15000"/>
                            </a:schemeClr>
                          </a:solidFill>
                        </a:rPr>
                      </a:br>
                      <a:r>
                        <a:rPr lang="en-US" sz="1600" b="0" dirty="0" smtClean="0">
                          <a:solidFill>
                            <a:schemeClr val="tx1">
                              <a:lumMod val="85000"/>
                              <a:lumOff val="15000"/>
                            </a:schemeClr>
                          </a:solidFill>
                        </a:rPr>
                        <a:t>(NASA/GSFC)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 name="5-Point Star 7"/>
          <p:cNvSpPr/>
          <p:nvPr/>
        </p:nvSpPr>
        <p:spPr>
          <a:xfrm>
            <a:off x="380999" y="1295400"/>
            <a:ext cx="308777" cy="304800"/>
          </a:xfrm>
          <a:prstGeom prst="star5">
            <a:avLst/>
          </a:prstGeom>
          <a:solidFill>
            <a:srgbClr val="FFF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5-Point Star 12"/>
          <p:cNvSpPr/>
          <p:nvPr/>
        </p:nvSpPr>
        <p:spPr>
          <a:xfrm>
            <a:off x="333500" y="3843650"/>
            <a:ext cx="308777" cy="304800"/>
          </a:xfrm>
          <a:prstGeom prst="star5">
            <a:avLst/>
          </a:prstGeom>
          <a:solidFill>
            <a:srgbClr val="FFF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Date Placeholder 2"/>
          <p:cNvSpPr>
            <a:spLocks noGrp="1"/>
          </p:cNvSpPr>
          <p:nvPr>
            <p:ph type="dt" sz="half" idx="10"/>
          </p:nvPr>
        </p:nvSpPr>
        <p:spPr>
          <a:xfrm>
            <a:off x="6363347" y="6463225"/>
            <a:ext cx="2085975" cy="365125"/>
          </a:xfrm>
        </p:spPr>
        <p:txBody>
          <a:bodyPr/>
          <a:lstStyle/>
          <a:p>
            <a:r>
              <a:rPr lang="en-US" dirty="0" smtClean="0"/>
              <a:t>9/25/14 – 9/26/14</a:t>
            </a:r>
            <a:endParaRPr lang="en-US" dirty="0"/>
          </a:p>
        </p:txBody>
      </p:sp>
      <p:sp>
        <p:nvSpPr>
          <p:cNvPr id="7" name="Slide Number Placeholder 6"/>
          <p:cNvSpPr>
            <a:spLocks noGrp="1"/>
          </p:cNvSpPr>
          <p:nvPr>
            <p:ph type="sldNum" sz="quarter" idx="11"/>
          </p:nvPr>
        </p:nvSpPr>
        <p:spPr>
          <a:xfrm>
            <a:off x="8543278" y="6475100"/>
            <a:ext cx="561975" cy="365125"/>
          </a:xfrm>
        </p:spPr>
        <p:txBody>
          <a:bodyPr/>
          <a:lstStyle/>
          <a:p>
            <a:fld id="{623E5A23-14A5-704E-AD46-6981D7C1CB39}" type="slidenum">
              <a:rPr lang="en-US" smtClean="0"/>
              <a:pPr/>
              <a:t>8</a:t>
            </a:fld>
            <a:endParaRPr lang="en-US" dirty="0"/>
          </a:p>
        </p:txBody>
      </p:sp>
      <p:grpSp>
        <p:nvGrpSpPr>
          <p:cNvPr id="5" name="Group 4"/>
          <p:cNvGrpSpPr/>
          <p:nvPr/>
        </p:nvGrpSpPr>
        <p:grpSpPr>
          <a:xfrm>
            <a:off x="1953194" y="5941522"/>
            <a:ext cx="5468844" cy="427037"/>
            <a:chOff x="2261944" y="5941522"/>
            <a:chExt cx="5468844" cy="427037"/>
          </a:xfrm>
        </p:grpSpPr>
        <p:sp>
          <p:nvSpPr>
            <p:cNvPr id="12" name="Rectangle 11"/>
            <p:cNvSpPr/>
            <p:nvPr/>
          </p:nvSpPr>
          <p:spPr>
            <a:xfrm>
              <a:off x="2695331" y="5959906"/>
              <a:ext cx="5035457" cy="400110"/>
            </a:xfrm>
            <a:prstGeom prst="rect">
              <a:avLst/>
            </a:prstGeom>
            <a:noFill/>
          </p:spPr>
          <p:txBody>
            <a:bodyPr wrap="square">
              <a:spAutoFit/>
            </a:bodyPr>
            <a:lstStyle/>
            <a:p>
              <a:pPr>
                <a:defRPr/>
              </a:pPr>
              <a:r>
                <a:rPr lang="en-US" sz="2000" b="1" dirty="0" smtClean="0">
                  <a:solidFill>
                    <a:schemeClr val="accent1">
                      <a:lumMod val="75000"/>
                    </a:schemeClr>
                  </a:solidFill>
                </a:rPr>
                <a:t>Algorithm has been delivered</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1944" y="5941522"/>
              <a:ext cx="433387"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Footer Placeholder 3"/>
          <p:cNvSpPr>
            <a:spLocks noGrp="1"/>
          </p:cNvSpPr>
          <p:nvPr>
            <p:ph type="ftr" sz="quarter" idx="12"/>
          </p:nvPr>
        </p:nvSpPr>
        <p:spPr>
          <a:xfrm>
            <a:off x="1197550" y="6463225"/>
            <a:ext cx="2847975" cy="365125"/>
          </a:xfrm>
        </p:spPr>
        <p:txBody>
          <a:bodyPr/>
          <a:lstStyle/>
          <a:p>
            <a:r>
              <a:rPr lang="en-US" dirty="0" smtClean="0"/>
              <a:t>User Working Group Meeting</a:t>
            </a:r>
            <a:endParaRPr lang="en-US" dirty="0"/>
          </a:p>
        </p:txBody>
      </p:sp>
    </p:spTree>
    <p:extLst>
      <p:ext uri="{BB962C8B-B14F-4D97-AF65-F5344CB8AC3E}">
        <p14:creationId xmlns:p14="http://schemas.microsoft.com/office/powerpoint/2010/main" val="3662803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82811" y="95054"/>
            <a:ext cx="8455838" cy="685800"/>
          </a:xfrm>
        </p:spPr>
        <p:txBody>
          <a:bodyPr>
            <a:noAutofit/>
          </a:bodyPr>
          <a:lstStyle/>
          <a:p>
            <a:r>
              <a:rPr lang="en-US" sz="4000" dirty="0" smtClean="0">
                <a:solidFill>
                  <a:schemeClr val="accent2">
                    <a:lumMod val="75000"/>
                  </a:schemeClr>
                </a:solidFill>
                <a:effectLst/>
              </a:rPr>
              <a:t>LANCE AMSR-E Imagery (Level 2)</a:t>
            </a:r>
            <a:endParaRPr lang="en-US" sz="1800" dirty="0">
              <a:solidFill>
                <a:schemeClr val="accent2">
                  <a:lumMod val="75000"/>
                </a:schemeClr>
              </a:solidFill>
              <a:effectLst/>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28" y="990600"/>
            <a:ext cx="472307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ular Callout 4"/>
          <p:cNvSpPr/>
          <p:nvPr/>
        </p:nvSpPr>
        <p:spPr>
          <a:xfrm>
            <a:off x="5638800" y="1447801"/>
            <a:ext cx="1981200" cy="1066800"/>
          </a:xfrm>
          <a:prstGeom prst="wedgeRoundRectCallout">
            <a:avLst>
              <a:gd name="adj1" fmla="val -71687"/>
              <a:gd name="adj2" fmla="val -20784"/>
              <a:gd name="adj3" fmla="val 1666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mj-lt"/>
              </a:rPr>
              <a:t>Surface Soil Moisture from AE_Land_NRT</a:t>
            </a:r>
          </a:p>
        </p:txBody>
      </p:sp>
      <p:sp>
        <p:nvSpPr>
          <p:cNvPr id="6" name="Rounded Rectangular Callout 5"/>
          <p:cNvSpPr/>
          <p:nvPr/>
        </p:nvSpPr>
        <p:spPr>
          <a:xfrm>
            <a:off x="685800" y="4953000"/>
            <a:ext cx="2514600" cy="990600"/>
          </a:xfrm>
          <a:prstGeom prst="wedgeRoundRectCallout">
            <a:avLst>
              <a:gd name="adj1" fmla="val 66454"/>
              <a:gd name="adj2" fmla="val 12321"/>
              <a:gd name="adj3" fmla="val 1666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mj-lt"/>
              </a:rPr>
              <a:t>Global Rain Rate from AE_Rain_NRT</a:t>
            </a:r>
          </a:p>
        </p:txBody>
      </p: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507828"/>
            <a:ext cx="5257096" cy="3060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4296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HRC">
  <a:themeElements>
    <a:clrScheme name="Custom 25">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75A2"/>
      </a:hlink>
      <a:folHlink>
        <a:srgbClr val="0075A2"/>
      </a:folHlink>
    </a:clrScheme>
    <a:fontScheme name="GHRC">
      <a:majorFont>
        <a:latin typeface="Century Gothic"/>
        <a:ea typeface=""/>
        <a:cs typeface=""/>
      </a:majorFont>
      <a:minorFont>
        <a:latin typeface="Verdana"/>
        <a:ea typeface=""/>
        <a:cs typeface=""/>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GHRC.potx</Template>
  <TotalTime>4359</TotalTime>
  <Words>3580</Words>
  <Application>Microsoft Macintosh PowerPoint</Application>
  <PresentationFormat>On-screen Show (4:3)</PresentationFormat>
  <Paragraphs>411</Paragraphs>
  <Slides>25</Slides>
  <Notes>19</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GHRC</vt:lpstr>
      <vt:lpstr>PowerPoint Presentation</vt:lpstr>
      <vt:lpstr>Advanced Microwave Scanning Radiometer (AMSR) Science Investigator-led Processing System (SIPS)</vt:lpstr>
      <vt:lpstr>PowerPoint Presentation</vt:lpstr>
      <vt:lpstr>PowerPoint Presentation</vt:lpstr>
      <vt:lpstr>PowerPoint Presentation</vt:lpstr>
      <vt:lpstr>LANCE AMSR-E User Statistics </vt:lpstr>
      <vt:lpstr>PowerPoint Presentation</vt:lpstr>
      <vt:lpstr>AMSR2 NRT L2 &amp; L3 Data Products</vt:lpstr>
      <vt:lpstr>LANCE AMSR-E Imagery (Level 2)</vt:lpstr>
      <vt:lpstr>LANCE AMSR-E Imagery (Level 3)</vt:lpstr>
      <vt:lpstr>LANCE AMSR-E Imagery (Level 3)</vt:lpstr>
      <vt:lpstr>AMSR-E on Worldview</vt:lpstr>
      <vt:lpstr>PowerPoint Presentation</vt:lpstr>
      <vt:lpstr>PowerPoint Presentation</vt:lpstr>
      <vt:lpstr>AMSR-E Provenance</vt:lpstr>
      <vt:lpstr>Data Stewardship Context</vt:lpstr>
      <vt:lpstr>Importance of Provenance</vt:lpstr>
      <vt:lpstr>Questions that Provenance can Help Answer</vt:lpstr>
      <vt:lpstr>AMSR-E Sea Ice Use Case</vt:lpstr>
      <vt:lpstr>What if Provenance was Already Available?</vt:lpstr>
      <vt:lpstr>Approach in AMSR-E</vt:lpstr>
      <vt:lpstr>AMSR-E Provenance Browser</vt:lpstr>
      <vt:lpstr>AMSR-E Provenance Browser</vt:lpstr>
      <vt:lpstr>AMSR-E Provenance Browser</vt:lpstr>
      <vt:lpstr>PowerPoint Presentation</vt:lpstr>
    </vt:vector>
  </TitlesOfParts>
  <Company>University of Alabama in Huntsville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Tammy</dc:creator>
  <cp:lastModifiedBy>Helen Conover</cp:lastModifiedBy>
  <cp:revision>76</cp:revision>
  <dcterms:created xsi:type="dcterms:W3CDTF">2014-09-10T21:29:27Z</dcterms:created>
  <dcterms:modified xsi:type="dcterms:W3CDTF">2014-09-24T18:25:10Z</dcterms:modified>
</cp:coreProperties>
</file>