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54"/>
  </p:notesMasterIdLst>
  <p:handoutMasterIdLst>
    <p:handoutMasterId r:id="rId55"/>
  </p:handoutMasterIdLst>
  <p:sldIdLst>
    <p:sldId id="256" r:id="rId2"/>
    <p:sldId id="516" r:id="rId3"/>
    <p:sldId id="518" r:id="rId4"/>
    <p:sldId id="478" r:id="rId5"/>
    <p:sldId id="481" r:id="rId6"/>
    <p:sldId id="588" r:id="rId7"/>
    <p:sldId id="591" r:id="rId8"/>
    <p:sldId id="592" r:id="rId9"/>
    <p:sldId id="593" r:id="rId10"/>
    <p:sldId id="517" r:id="rId11"/>
    <p:sldId id="515" r:id="rId12"/>
    <p:sldId id="573" r:id="rId13"/>
    <p:sldId id="486" r:id="rId14"/>
    <p:sldId id="433" r:id="rId15"/>
    <p:sldId id="574" r:id="rId16"/>
    <p:sldId id="575" r:id="rId17"/>
    <p:sldId id="551" r:id="rId18"/>
    <p:sldId id="530" r:id="rId19"/>
    <p:sldId id="531" r:id="rId20"/>
    <p:sldId id="532" r:id="rId21"/>
    <p:sldId id="533" r:id="rId22"/>
    <p:sldId id="534" r:id="rId23"/>
    <p:sldId id="535" r:id="rId24"/>
    <p:sldId id="536" r:id="rId25"/>
    <p:sldId id="537" r:id="rId26"/>
    <p:sldId id="538" r:id="rId27"/>
    <p:sldId id="539" r:id="rId28"/>
    <p:sldId id="540" r:id="rId29"/>
    <p:sldId id="541" r:id="rId30"/>
    <p:sldId id="542" r:id="rId31"/>
    <p:sldId id="543" r:id="rId32"/>
    <p:sldId id="544" r:id="rId33"/>
    <p:sldId id="545" r:id="rId34"/>
    <p:sldId id="520" r:id="rId35"/>
    <p:sldId id="554" r:id="rId36"/>
    <p:sldId id="466" r:id="rId37"/>
    <p:sldId id="560" r:id="rId38"/>
    <p:sldId id="556" r:id="rId39"/>
    <p:sldId id="557" r:id="rId40"/>
    <p:sldId id="567" r:id="rId41"/>
    <p:sldId id="568" r:id="rId42"/>
    <p:sldId id="571" r:id="rId43"/>
    <p:sldId id="572" r:id="rId44"/>
    <p:sldId id="569" r:id="rId45"/>
    <p:sldId id="570" r:id="rId46"/>
    <p:sldId id="561" r:id="rId47"/>
    <p:sldId id="562" r:id="rId48"/>
    <p:sldId id="565" r:id="rId49"/>
    <p:sldId id="564" r:id="rId50"/>
    <p:sldId id="566" r:id="rId51"/>
    <p:sldId id="447" r:id="rId52"/>
    <p:sldId id="448" r:id="rId53"/>
  </p:sldIdLst>
  <p:sldSz cx="9906000" cy="6858000" type="A4"/>
  <p:notesSz cx="6797675" cy="9926638"/>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610"/>
    <a:srgbClr val="A2DADE"/>
    <a:srgbClr val="C7A775"/>
    <a:srgbClr val="00B5EF"/>
    <a:srgbClr val="EE2D24"/>
    <a:srgbClr val="CDE3A0"/>
    <a:srgbClr val="4E0B55"/>
    <a:srgbClr val="EFC8D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94885" autoAdjust="0"/>
  </p:normalViewPr>
  <p:slideViewPr>
    <p:cSldViewPr snapToGrid="0">
      <p:cViewPr varScale="1">
        <p:scale>
          <a:sx n="127" d="100"/>
          <a:sy n="127" d="100"/>
        </p:scale>
        <p:origin x="-918" y="-102"/>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3"/>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86"/>
    </p:cViewPr>
  </p:sorterViewPr>
  <p:notesViewPr>
    <p:cSldViewPr snapToGrid="0">
      <p:cViewPr varScale="1">
        <p:scale>
          <a:sx n="52" d="100"/>
          <a:sy n="52" d="100"/>
        </p:scale>
        <p:origin x="-1848" y="-78"/>
      </p:cViewPr>
      <p:guideLst>
        <p:guide orient="horz" pos="3127"/>
        <p:guide pos="2140"/>
      </p:guideLst>
    </p:cSldViewPr>
  </p:notesViewPr>
  <p:gridSpacing cx="46085125" cy="460851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832600" y="0"/>
            <a:ext cx="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9734550"/>
            <a:ext cx="0" cy="18415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645275" y="9732963"/>
            <a:ext cx="187325" cy="185737"/>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0C19C4A7-6DC0-4463-93FB-6527A30C3FA8}"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852863" y="0"/>
            <a:ext cx="2944812" cy="496888"/>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59396" name="Rectangle 4"/>
          <p:cNvSpPr>
            <a:spLocks noGrp="1" noRot="1" noChangeAspect="1" noChangeArrowheads="1" noTextEdit="1"/>
          </p:cNvSpPr>
          <p:nvPr>
            <p:ph type="sldImg" idx="2"/>
          </p:nvPr>
        </p:nvSpPr>
        <p:spPr bwMode="auto">
          <a:xfrm>
            <a:off x="711200" y="742950"/>
            <a:ext cx="5375275"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4875" y="4714875"/>
            <a:ext cx="4987925" cy="4468813"/>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852863" y="9429750"/>
            <a:ext cx="2944812" cy="496888"/>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B65620FF-B5BE-4F7D-A3C1-583221E23681}"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28A2158-070A-4DA9-9E0B-71719C1DE1F5}" type="slidenum">
              <a:rPr lang="de-DE" smtClean="0"/>
              <a:pPr/>
              <a:t>1</a:t>
            </a:fld>
            <a:endParaRPr lang="de-DE"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4E3F5F24-49A6-4FA8-9A76-B2C96D72B03A}" type="slidenum">
              <a:rPr lang="de-DE" smtClean="0"/>
              <a:pPr/>
              <a:t>7</a:t>
            </a:fld>
            <a:endParaRPr lang="de-DE" smtClean="0"/>
          </a:p>
        </p:txBody>
      </p:sp>
      <p:sp>
        <p:nvSpPr>
          <p:cNvPr id="61443" name="Rectangle 2"/>
          <p:cNvSpPr>
            <a:spLocks noGrp="1" noRot="1" noChangeAspect="1" noChangeArrowheads="1" noTextEdit="1"/>
          </p:cNvSpPr>
          <p:nvPr>
            <p:ph type="sldImg"/>
          </p:nvPr>
        </p:nvSpPr>
        <p:spPr>
          <a:xfrm>
            <a:off x="709613" y="744538"/>
            <a:ext cx="5378450" cy="3722687"/>
          </a:xfrm>
          <a:ln/>
        </p:spPr>
      </p:sp>
      <p:sp>
        <p:nvSpPr>
          <p:cNvPr id="61444" name="Rectangle 3"/>
          <p:cNvSpPr>
            <a:spLocks noGrp="1" noChangeArrowheads="1"/>
          </p:cNvSpPr>
          <p:nvPr>
            <p:ph type="body" idx="1"/>
          </p:nvPr>
        </p:nvSpPr>
        <p:spPr>
          <a:xfrm>
            <a:off x="679450" y="4716463"/>
            <a:ext cx="5438775" cy="4465637"/>
          </a:xfrm>
          <a:noFill/>
          <a:ln/>
        </p:spPr>
        <p:txBody>
          <a:bodyPr/>
          <a:lstStyle/>
          <a:p>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E673B54-CF8B-4262-8DE0-0456076E8456}" type="slidenum">
              <a:rPr lang="de-DE" smtClean="0"/>
              <a:pPr/>
              <a:t>8</a:t>
            </a:fld>
            <a:endParaRPr lang="de-DE" smtClean="0"/>
          </a:p>
        </p:txBody>
      </p:sp>
      <p:sp>
        <p:nvSpPr>
          <p:cNvPr id="62467" name="Rectangle 2"/>
          <p:cNvSpPr>
            <a:spLocks noGrp="1" noRot="1" noChangeAspect="1" noChangeArrowheads="1" noTextEdit="1"/>
          </p:cNvSpPr>
          <p:nvPr>
            <p:ph type="sldImg"/>
          </p:nvPr>
        </p:nvSpPr>
        <p:spPr>
          <a:xfrm>
            <a:off x="709613" y="744538"/>
            <a:ext cx="5378450" cy="3722687"/>
          </a:xfrm>
          <a:ln/>
        </p:spPr>
      </p:sp>
      <p:sp>
        <p:nvSpPr>
          <p:cNvPr id="62468" name="Rectangle 3"/>
          <p:cNvSpPr>
            <a:spLocks noGrp="1" noChangeArrowheads="1"/>
          </p:cNvSpPr>
          <p:nvPr>
            <p:ph type="body" idx="1"/>
          </p:nvPr>
        </p:nvSpPr>
        <p:spPr>
          <a:xfrm>
            <a:off x="679450" y="4716463"/>
            <a:ext cx="5438775" cy="4465637"/>
          </a:xfrm>
          <a:noFill/>
          <a:ln/>
        </p:spPr>
        <p:txBody>
          <a:bodyPr/>
          <a:lstStyle/>
          <a:p>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D64B0F3-CD5A-44E2-9AC4-7CFEC793E0D9}" type="slidenum">
              <a:rPr lang="de-DE" smtClean="0"/>
              <a:pPr/>
              <a:t>9</a:t>
            </a:fld>
            <a:endParaRPr lang="de-DE" smtClean="0"/>
          </a:p>
        </p:txBody>
      </p:sp>
      <p:sp>
        <p:nvSpPr>
          <p:cNvPr id="63491" name="Rectangle 2"/>
          <p:cNvSpPr>
            <a:spLocks noGrp="1" noRot="1" noChangeAspect="1" noChangeArrowheads="1" noTextEdit="1"/>
          </p:cNvSpPr>
          <p:nvPr>
            <p:ph type="sldImg"/>
          </p:nvPr>
        </p:nvSpPr>
        <p:spPr>
          <a:xfrm>
            <a:off x="709613" y="744538"/>
            <a:ext cx="5378450" cy="3722687"/>
          </a:xfrm>
          <a:ln/>
        </p:spPr>
      </p:sp>
      <p:sp>
        <p:nvSpPr>
          <p:cNvPr id="63492" name="Rectangle 3"/>
          <p:cNvSpPr>
            <a:spLocks noGrp="1" noChangeArrowheads="1"/>
          </p:cNvSpPr>
          <p:nvPr>
            <p:ph type="body" idx="1"/>
          </p:nvPr>
        </p:nvSpPr>
        <p:spPr>
          <a:xfrm>
            <a:off x="679450" y="4716463"/>
            <a:ext cx="5438775" cy="4465637"/>
          </a:xfrm>
          <a:noFill/>
          <a:ln/>
        </p:spPr>
        <p:txBody>
          <a:bodyPr/>
          <a:lstStyle/>
          <a:p>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F4F4414-D0A9-4AA4-8DA5-9CCB417770F0}" type="slidenum">
              <a:rPr lang="de-DE" smtClean="0"/>
              <a:pPr/>
              <a:t>40</a:t>
            </a:fld>
            <a:endParaRPr lang="de-DE"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A4D01F0-AB19-4933-8C77-9589B5E8EB61}" type="slidenum">
              <a:rPr lang="de-DE" smtClean="0"/>
              <a:pPr/>
              <a:t>44</a:t>
            </a:fld>
            <a:endParaRPr lang="de-DE"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1F66ACF-252F-4209-9DAF-8BE5F80EB96E}" type="slidenum">
              <a:rPr lang="de-DE" smtClean="0"/>
              <a:pPr/>
              <a:t>45</a:t>
            </a:fld>
            <a:endParaRPr lang="de-DE"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AutoShape 5"/>
          <p:cNvSpPr>
            <a:spLocks noChangeAspect="1" noChangeArrowheads="1" noTextEdit="1"/>
          </p:cNvSpPr>
          <p:nvPr/>
        </p:nvSpPr>
        <p:spPr bwMode="auto">
          <a:xfrm>
            <a:off x="0" y="3244850"/>
            <a:ext cx="9906000" cy="288925"/>
          </a:xfrm>
          <a:prstGeom prst="rect">
            <a:avLst/>
          </a:prstGeom>
          <a:noFill/>
          <a:ln w="9525">
            <a:noFill/>
            <a:miter lim="800000"/>
            <a:headEnd/>
            <a:tailEnd/>
          </a:ln>
        </p:spPr>
        <p:txBody>
          <a:bodyPr/>
          <a:lstStyle/>
          <a:p>
            <a:pPr eaLnBrk="0" hangingPunct="0">
              <a:spcBef>
                <a:spcPct val="50000"/>
              </a:spcBef>
              <a:defRPr/>
            </a:pPr>
            <a:endParaRPr lang="en-GB"/>
          </a:p>
        </p:txBody>
      </p:sp>
      <p:grpSp>
        <p:nvGrpSpPr>
          <p:cNvPr id="5" name="Group 6"/>
          <p:cNvGrpSpPr>
            <a:grpSpLocks/>
          </p:cNvGrpSpPr>
          <p:nvPr/>
        </p:nvGrpSpPr>
        <p:grpSpPr bwMode="auto">
          <a:xfrm>
            <a:off x="4763" y="3098800"/>
            <a:ext cx="9901237" cy="128588"/>
            <a:chOff x="3" y="2044"/>
            <a:chExt cx="6237" cy="179"/>
          </a:xfrm>
        </p:grpSpPr>
        <p:sp>
          <p:nvSpPr>
            <p:cNvPr id="6" name="Rectangle 7"/>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8"/>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9"/>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10"/>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10" name="Rectangle 11"/>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grpSp>
        <p:nvGrpSpPr>
          <p:cNvPr id="11" name="Group 53"/>
          <p:cNvGrpSpPr>
            <a:grpSpLocks noChangeAspect="1"/>
          </p:cNvGrpSpPr>
          <p:nvPr userDrawn="1"/>
        </p:nvGrpSpPr>
        <p:grpSpPr bwMode="auto">
          <a:xfrm>
            <a:off x="7737475" y="6307138"/>
            <a:ext cx="1814513" cy="447675"/>
            <a:chOff x="4874" y="3973"/>
            <a:chExt cx="1143" cy="282"/>
          </a:xfrm>
        </p:grpSpPr>
        <p:sp>
          <p:nvSpPr>
            <p:cNvPr id="12" name="AutoShape 5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eaLnBrk="0" hangingPunct="0">
                <a:spcBef>
                  <a:spcPct val="50000"/>
                </a:spcBef>
                <a:defRPr/>
              </a:pPr>
              <a:endParaRPr lang="en-GB"/>
            </a:p>
          </p:txBody>
        </p:sp>
        <p:sp>
          <p:nvSpPr>
            <p:cNvPr id="13" name="Freeform 54"/>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14" name="Freeform 55"/>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15" name="Freeform 56"/>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16" name="Freeform 57"/>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17" name="Freeform 58"/>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18" name="Freeform 59"/>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19" name="Freeform 60"/>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20" name="Freeform 61"/>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eaLnBrk="0" hangingPunct="0">
                <a:spcBef>
                  <a:spcPct val="50000"/>
                </a:spcBef>
                <a:defRPr/>
              </a:pPr>
              <a:endParaRPr lang="en-GB"/>
            </a:p>
          </p:txBody>
        </p:sp>
        <p:pic>
          <p:nvPicPr>
            <p:cNvPr id="21" name="Picture 62"/>
            <p:cNvPicPr>
              <a:picLocks noChangeAspect="1" noChangeArrowheads="1"/>
            </p:cNvPicPr>
            <p:nvPr userDrawn="1"/>
          </p:nvPicPr>
          <p:blipFill>
            <a:blip r:embed="rId3" cstate="print"/>
            <a:srcRect/>
            <a:stretch>
              <a:fillRect/>
            </a:stretch>
          </p:blipFill>
          <p:spPr bwMode="auto">
            <a:xfrm>
              <a:off x="4929" y="4026"/>
              <a:ext cx="176" cy="176"/>
            </a:xfrm>
            <a:prstGeom prst="rect">
              <a:avLst/>
            </a:prstGeom>
            <a:noFill/>
            <a:ln w="9525">
              <a:noFill/>
              <a:miter lim="800000"/>
              <a:headEnd/>
              <a:tailEnd/>
            </a:ln>
          </p:spPr>
        </p:pic>
      </p:grpSp>
      <p:sp>
        <p:nvSpPr>
          <p:cNvPr id="328706" name="Rectangle 2"/>
          <p:cNvSpPr>
            <a:spLocks noGrp="1" noChangeArrowheads="1"/>
          </p:cNvSpPr>
          <p:nvPr>
            <p:ph type="ctrTitle" sz="quarter"/>
          </p:nvPr>
        </p:nvSpPr>
        <p:spPr>
          <a:xfrm>
            <a:off x="3965575" y="666750"/>
            <a:ext cx="5676900" cy="1319213"/>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3956050" y="1992313"/>
            <a:ext cx="5694363" cy="1093787"/>
          </a:xfrm>
        </p:spPr>
        <p:txBody>
          <a:bodyPr/>
          <a:lstStyle>
            <a:lvl1pPr marL="0" indent="0">
              <a:defRPr sz="1800">
                <a:solidFill>
                  <a:schemeClr val="bg1"/>
                </a:solidFill>
                <a:latin typeface="Century Gothic" pitchFamily="34" charset="0"/>
              </a:defRPr>
            </a:lvl1pPr>
          </a:lstStyle>
          <a:p>
            <a:r>
              <a:rPr lang="en-GB"/>
              <a:t>Click to edit Master subtitle style</a:t>
            </a:r>
          </a:p>
        </p:txBody>
      </p:sp>
      <p:sp>
        <p:nvSpPr>
          <p:cNvPr id="22" name="Rectangle 65"/>
          <p:cNvSpPr>
            <a:spLocks noGrp="1" noChangeArrowheads="1"/>
          </p:cNvSpPr>
          <p:nvPr>
            <p:ph type="sldNum" sz="quarter" idx="10"/>
          </p:nvPr>
        </p:nvSpPr>
        <p:spPr>
          <a:xfrm>
            <a:off x="7011988" y="6311900"/>
            <a:ext cx="711200" cy="381000"/>
          </a:xfrm>
        </p:spPr>
        <p:txBody>
          <a:bodyPr/>
          <a:lstStyle>
            <a:lvl1pPr>
              <a:defRPr/>
            </a:lvl1pPr>
          </a:lstStyle>
          <a:p>
            <a:pPr>
              <a:defRPr/>
            </a:pPr>
            <a:r>
              <a:rPr lang="en-GB"/>
              <a:t>Slide: </a:t>
            </a:r>
            <a:fld id="{60E84B07-CCA8-4C96-B8D3-594FC0C17D54}" type="slidenum">
              <a:rPr lang="en-GB"/>
              <a:pPr>
                <a:defRPr/>
              </a:pPr>
              <a:t>‹#›</a:t>
            </a:fld>
            <a:endParaRPr lang="en-GB"/>
          </a:p>
        </p:txBody>
      </p:sp>
    </p:spTree>
  </p:cSld>
  <p:clrMapOvr>
    <a:masterClrMapping/>
  </p:clrMapOvr>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63" y="109061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Slide Number Placeholder 3"/>
          <p:cNvSpPr>
            <a:spLocks noGrp="1"/>
          </p:cNvSpPr>
          <p:nvPr>
            <p:ph type="sldNum" sz="quarter" idx="10"/>
          </p:nvPr>
        </p:nvSpPr>
        <p:spPr/>
        <p:txBody>
          <a:bodyPr/>
          <a:lstStyle>
            <a:lvl1pPr>
              <a:defRPr/>
            </a:lvl1pPr>
          </a:lstStyle>
          <a:p>
            <a:pPr>
              <a:defRPr/>
            </a:pPr>
            <a:r>
              <a:rPr lang="en-GB"/>
              <a:t>Slide: </a:t>
            </a:r>
            <a:fld id="{FB0D031E-B1F9-4CF0-8B80-26068DE064FB}"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63" y="109061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
        <p:nvSpPr>
          <p:cNvPr id="9" name="Slide Number Placeholder 2"/>
          <p:cNvSpPr>
            <a:spLocks noGrp="1"/>
          </p:cNvSpPr>
          <p:nvPr>
            <p:ph type="sldNum" sz="quarter" idx="10"/>
          </p:nvPr>
        </p:nvSpPr>
        <p:spPr/>
        <p:txBody>
          <a:bodyPr/>
          <a:lstStyle>
            <a:lvl1pPr>
              <a:defRPr/>
            </a:lvl1pPr>
          </a:lstStyle>
          <a:p>
            <a:pPr>
              <a:defRPr/>
            </a:pPr>
            <a:r>
              <a:rPr lang="en-GB"/>
              <a:t>Slide: </a:t>
            </a:r>
            <a:fld id="{1D9BAFDA-9CC8-4037-8C87-10A00BAA77E0}"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63" y="109061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8" name="Slide Number Placeholder 1"/>
          <p:cNvSpPr>
            <a:spLocks noGrp="1"/>
          </p:cNvSpPr>
          <p:nvPr>
            <p:ph type="sldNum" sz="quarter" idx="10"/>
          </p:nvPr>
        </p:nvSpPr>
        <p:spPr/>
        <p:txBody>
          <a:bodyPr/>
          <a:lstStyle>
            <a:lvl1pPr>
              <a:defRPr/>
            </a:lvl1pPr>
          </a:lstStyle>
          <a:p>
            <a:pPr>
              <a:defRPr/>
            </a:pPr>
            <a:r>
              <a:rPr lang="en-GB"/>
              <a:t>Slide: </a:t>
            </a:r>
            <a:fld id="{A215E1A2-D2F5-4BE8-B01F-4D762CA90FA3}" type="slidenum">
              <a:rPr lang="en-GB"/>
              <a:pPr>
                <a:defRPr/>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5438" y="238125"/>
            <a:ext cx="9150350" cy="8397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grpSp>
        <p:nvGrpSpPr>
          <p:cNvPr id="2051" name="Group 41"/>
          <p:cNvGrpSpPr>
            <a:grpSpLocks noChangeAspect="1"/>
          </p:cNvGrpSpPr>
          <p:nvPr userDrawn="1"/>
        </p:nvGrpSpPr>
        <p:grpSpPr bwMode="auto">
          <a:xfrm>
            <a:off x="7737475" y="6307138"/>
            <a:ext cx="1814513" cy="447675"/>
            <a:chOff x="4874" y="3973"/>
            <a:chExt cx="1143" cy="282"/>
          </a:xfrm>
        </p:grpSpPr>
        <p:sp>
          <p:nvSpPr>
            <p:cNvPr id="327722" name="AutoShape 4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eaLnBrk="0" hangingPunct="0">
                <a:spcBef>
                  <a:spcPct val="50000"/>
                </a:spcBef>
                <a:defRPr/>
              </a:pPr>
              <a:endParaRPr lang="en-GB"/>
            </a:p>
          </p:txBody>
        </p:sp>
        <p:sp>
          <p:nvSpPr>
            <p:cNvPr id="327723" name="Freeform 43"/>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327724" name="Freeform 44"/>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327725" name="Freeform 45"/>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327726" name="Freeform 46"/>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327727" name="Freeform 47"/>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327728" name="Freeform 48"/>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327729" name="Freeform 49"/>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327730" name="Freeform 50"/>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eaLnBrk="0" hangingPunct="0">
                <a:spcBef>
                  <a:spcPct val="50000"/>
                </a:spcBef>
                <a:defRPr/>
              </a:pPr>
              <a:endParaRPr lang="en-GB"/>
            </a:p>
          </p:txBody>
        </p:sp>
        <p:pic>
          <p:nvPicPr>
            <p:cNvPr id="2066" name="Picture 51"/>
            <p:cNvPicPr>
              <a:picLocks noChangeAspect="1" noChangeArrowheads="1"/>
            </p:cNvPicPr>
            <p:nvPr userDrawn="1"/>
          </p:nvPicPr>
          <p:blipFill>
            <a:blip r:embed="rId7" cstate="print"/>
            <a:srcRect/>
            <a:stretch>
              <a:fillRect/>
            </a:stretch>
          </p:blipFill>
          <p:spPr bwMode="auto">
            <a:xfrm>
              <a:off x="4929" y="4026"/>
              <a:ext cx="176" cy="176"/>
            </a:xfrm>
            <a:prstGeom prst="rect">
              <a:avLst/>
            </a:prstGeom>
            <a:noFill/>
            <a:ln w="9525">
              <a:noFill/>
              <a:miter lim="800000"/>
              <a:headEnd/>
              <a:tailEnd/>
            </a:ln>
          </p:spPr>
        </p:pic>
      </p:grpSp>
      <p:sp>
        <p:nvSpPr>
          <p:cNvPr id="2052" name="Rectangle 58"/>
          <p:cNvSpPr>
            <a:spLocks noGrp="1" noChangeArrowheads="1"/>
          </p:cNvSpPr>
          <p:nvPr>
            <p:ph type="body" idx="1"/>
          </p:nvPr>
        </p:nvSpPr>
        <p:spPr bwMode="auto">
          <a:xfrm>
            <a:off x="322263" y="1401763"/>
            <a:ext cx="9148762"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27743" name="Rectangle 63"/>
          <p:cNvSpPr>
            <a:spLocks noGrp="1" noChangeArrowheads="1"/>
          </p:cNvSpPr>
          <p:nvPr>
            <p:ph type="sldNum" sz="quarter" idx="4"/>
          </p:nvPr>
        </p:nvSpPr>
        <p:spPr bwMode="auto">
          <a:xfrm>
            <a:off x="7037388" y="6426200"/>
            <a:ext cx="7112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b="0">
                <a:solidFill>
                  <a:schemeClr val="bg2"/>
                </a:solidFill>
                <a:latin typeface="+mj-lt"/>
              </a:defRPr>
            </a:lvl1pPr>
          </a:lstStyle>
          <a:p>
            <a:pPr>
              <a:defRPr/>
            </a:pPr>
            <a:r>
              <a:rPr lang="en-GB"/>
              <a:t>Slide: </a:t>
            </a:r>
            <a:fld id="{2988F0A2-69F8-44B9-BCE6-B52E5D953F7F}" type="slidenum">
              <a:rPr lang="en-GB"/>
              <a:pPr>
                <a:defRPr/>
              </a:pPr>
              <a:t>‹#›</a:t>
            </a:fld>
            <a:endParaRPr lang="en-GB"/>
          </a:p>
        </p:txBody>
      </p:sp>
      <p:sp>
        <p:nvSpPr>
          <p:cNvPr id="17" name="TextBox 16"/>
          <p:cNvSpPr txBox="1"/>
          <p:nvPr userDrawn="1"/>
        </p:nvSpPr>
        <p:spPr>
          <a:xfrm>
            <a:off x="328613" y="6264275"/>
            <a:ext cx="6272212" cy="508000"/>
          </a:xfrm>
          <a:prstGeom prst="rect">
            <a:avLst/>
          </a:prstGeom>
          <a:noFill/>
        </p:spPr>
        <p:txBody>
          <a:bodyPr>
            <a:spAutoFit/>
          </a:bodyPr>
          <a:lstStyle/>
          <a:p>
            <a:pPr>
              <a:defRPr/>
            </a:pPr>
            <a:r>
              <a:rPr lang="en-GB" dirty="0">
                <a:solidFill>
                  <a:schemeClr val="tx1"/>
                </a:solidFill>
              </a:rPr>
              <a:t>EUM/</a:t>
            </a:r>
          </a:p>
          <a:p>
            <a:pPr>
              <a:defRPr/>
            </a:pPr>
            <a:r>
              <a:rPr lang="en-GB" dirty="0">
                <a:solidFill>
                  <a:schemeClr val="tx1"/>
                </a:solidFill>
              </a:rPr>
              <a:t>Issue &lt;No.&gt;</a:t>
            </a:r>
          </a:p>
          <a:p>
            <a:pPr>
              <a:defRPr/>
            </a:pPr>
            <a:r>
              <a:rPr lang="en-GB" dirty="0">
                <a:solidFill>
                  <a:schemeClr val="tx1"/>
                </a:solidFill>
              </a:rPr>
              <a:t>&lt;Date&gt;</a:t>
            </a:r>
          </a:p>
        </p:txBody>
      </p:sp>
      <p:sp>
        <p:nvSpPr>
          <p:cNvPr id="18" name="TextBox 18"/>
          <p:cNvSpPr txBox="1">
            <a:spLocks noChangeArrowheads="1"/>
          </p:cNvSpPr>
          <p:nvPr userDrawn="1"/>
        </p:nvSpPr>
        <p:spPr bwMode="auto">
          <a:xfrm>
            <a:off x="277813" y="6259513"/>
            <a:ext cx="184150" cy="230187"/>
          </a:xfrm>
          <a:prstGeom prst="rect">
            <a:avLst/>
          </a:prstGeom>
          <a:solidFill>
            <a:schemeClr val="bg1"/>
          </a:solidFill>
          <a:ln w="9525">
            <a:noFill/>
            <a:miter lim="800000"/>
            <a:headEnd/>
            <a:tailEnd/>
          </a:ln>
        </p:spPr>
        <p:txBody>
          <a:bodyPr wrap="none">
            <a:spAutoFit/>
          </a:bodyPr>
          <a:lstStyle/>
          <a:p>
            <a:pPr>
              <a:defRPr/>
            </a:pPr>
            <a:endParaRPr lang="en-GB" dirty="0">
              <a:solidFill>
                <a:srgbClr val="0070C0"/>
              </a:solidFill>
            </a:endParaRPr>
          </a:p>
        </p:txBody>
      </p:sp>
      <p:sp>
        <p:nvSpPr>
          <p:cNvPr id="19" name="TextBox 18"/>
          <p:cNvSpPr txBox="1"/>
          <p:nvPr userDrawn="1"/>
        </p:nvSpPr>
        <p:spPr>
          <a:xfrm>
            <a:off x="266700" y="6253163"/>
            <a:ext cx="2336800" cy="508000"/>
          </a:xfrm>
          <a:prstGeom prst="rect">
            <a:avLst/>
          </a:prstGeom>
          <a:solidFill>
            <a:schemeClr val="bg1"/>
          </a:solidFill>
        </p:spPr>
        <p:txBody>
          <a:bodyPr wrap="none">
            <a:spAutoFit/>
          </a:bodyPr>
          <a:lstStyle/>
          <a:p>
            <a:pPr>
              <a:defRPr/>
            </a:pPr>
            <a:r>
              <a:rPr lang="en-GB" dirty="0">
                <a:solidFill>
                  <a:schemeClr val="bg1">
                    <a:lumMod val="50000"/>
                  </a:schemeClr>
                </a:solidFill>
              </a:rPr>
              <a:t>EUM/MTG/VWG/12/0865</a:t>
            </a:r>
          </a:p>
          <a:p>
            <a:pPr>
              <a:defRPr/>
            </a:pPr>
            <a:r>
              <a:rPr lang="en-GB" dirty="0">
                <a:solidFill>
                  <a:schemeClr val="bg1">
                    <a:lumMod val="50000"/>
                  </a:schemeClr>
                </a:solidFill>
              </a:rPr>
              <a:t>GLM Science team meeting</a:t>
            </a:r>
          </a:p>
          <a:p>
            <a:pPr>
              <a:defRPr/>
            </a:pPr>
            <a:r>
              <a:rPr lang="en-GB" dirty="0">
                <a:solidFill>
                  <a:schemeClr val="bg1">
                    <a:lumMod val="50000"/>
                  </a:schemeClr>
                </a:solidFill>
              </a:rPr>
              <a:t>19-21 Sep 2012, Huntsville, Alabama</a:t>
            </a:r>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Lst>
  <p:transition/>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entury Gothic" pitchFamily="34" charset="0"/>
        </a:defRPr>
      </a:lvl2pPr>
      <a:lvl3pPr algn="l" rtl="0" eaLnBrk="0" fontAlgn="base" hangingPunct="0">
        <a:spcBef>
          <a:spcPct val="0"/>
        </a:spcBef>
        <a:spcAft>
          <a:spcPct val="0"/>
        </a:spcAft>
        <a:defRPr sz="2800" b="1">
          <a:solidFill>
            <a:schemeClr val="bg1"/>
          </a:solidFill>
          <a:latin typeface="Century Gothic" pitchFamily="34" charset="0"/>
        </a:defRPr>
      </a:lvl3pPr>
      <a:lvl4pPr algn="l" rtl="0" eaLnBrk="0" fontAlgn="base" hangingPunct="0">
        <a:spcBef>
          <a:spcPct val="0"/>
        </a:spcBef>
        <a:spcAft>
          <a:spcPct val="0"/>
        </a:spcAft>
        <a:defRPr sz="2800" b="1">
          <a:solidFill>
            <a:schemeClr val="bg1"/>
          </a:solidFill>
          <a:latin typeface="Century Gothic" pitchFamily="34" charset="0"/>
        </a:defRPr>
      </a:lvl4pPr>
      <a:lvl5pPr algn="l" rtl="0" eaLnBrk="0" fontAlgn="base" hangingPunct="0">
        <a:spcBef>
          <a:spcPct val="0"/>
        </a:spcBef>
        <a:spcAft>
          <a:spcPct val="0"/>
        </a:spcAft>
        <a:defRPr sz="2800" b="1">
          <a:solidFill>
            <a:schemeClr val="bg1"/>
          </a:solidFill>
          <a:latin typeface="Century Gothic" pitchFamily="34" charset="0"/>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defRPr sz="2400">
          <a:solidFill>
            <a:schemeClr val="tx2"/>
          </a:solidFill>
          <a:latin typeface="+mn-lt"/>
          <a:ea typeface="+mn-ea"/>
          <a:cs typeface="+mn-cs"/>
        </a:defRPr>
      </a:lvl1pPr>
      <a:lvl2pPr marL="742950" indent="-285750" algn="l" rtl="0" eaLnBrk="0" fontAlgn="base" hangingPunct="0">
        <a:spcBef>
          <a:spcPct val="20000"/>
        </a:spcBef>
        <a:spcAft>
          <a:spcPct val="0"/>
        </a:spcAft>
        <a:defRPr sz="2400">
          <a:solidFill>
            <a:schemeClr val="tx2"/>
          </a:solidFill>
          <a:latin typeface="+mn-lt"/>
        </a:defRPr>
      </a:lvl2pPr>
      <a:lvl3pPr marL="1143000" indent="-228600" algn="l" rtl="0" eaLnBrk="0" fontAlgn="base" hangingPunct="0">
        <a:spcBef>
          <a:spcPct val="20000"/>
        </a:spcBef>
        <a:spcAft>
          <a:spcPct val="0"/>
        </a:spcAft>
        <a:defRPr sz="2400">
          <a:solidFill>
            <a:schemeClr val="tx2"/>
          </a:solidFill>
          <a:latin typeface="+mn-lt"/>
        </a:defRPr>
      </a:lvl3pPr>
      <a:lvl4pPr marL="1600200" indent="-228600" algn="l" rtl="0" eaLnBrk="0" fontAlgn="base" hangingPunct="0">
        <a:spcBef>
          <a:spcPct val="20000"/>
        </a:spcBef>
        <a:spcAft>
          <a:spcPct val="0"/>
        </a:spcAft>
        <a:defRPr sz="2400">
          <a:solidFill>
            <a:schemeClr val="tx2"/>
          </a:solidFill>
          <a:latin typeface="+mn-lt"/>
        </a:defRPr>
      </a:lvl4pPr>
      <a:lvl5pPr marL="2057400" indent="-228600" algn="l" rtl="0" eaLnBrk="0" fontAlgn="base" hangingPunct="0">
        <a:spcBef>
          <a:spcPct val="20000"/>
        </a:spcBef>
        <a:spcAft>
          <a:spcPct val="0"/>
        </a:spcAft>
        <a:defRPr sz="2400">
          <a:solidFill>
            <a:schemeClr val="tx2"/>
          </a:solidFill>
          <a:latin typeface="+mn-lt"/>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 Id="rId9" Type="http://schemas.openxmlformats.org/officeDocument/2006/relationships/image" Target="../media/image52.jpe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1.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1.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3"/>
          <p:cNvSpPr>
            <a:spLocks noGrp="1" noChangeArrowheads="1"/>
          </p:cNvSpPr>
          <p:nvPr>
            <p:ph type="subTitle" idx="1"/>
          </p:nvPr>
        </p:nvSpPr>
        <p:spPr>
          <a:xfrm>
            <a:off x="2511425" y="5095875"/>
            <a:ext cx="7112000" cy="1093788"/>
          </a:xfrm>
        </p:spPr>
        <p:txBody>
          <a:bodyPr/>
          <a:lstStyle/>
          <a:p>
            <a:r>
              <a:rPr lang="en-US" sz="2000" b="1" i="1" smtClean="0">
                <a:solidFill>
                  <a:schemeClr val="tx1"/>
                </a:solidFill>
                <a:latin typeface="Tahoma" pitchFamily="34" charset="0"/>
              </a:rPr>
              <a:t>Jochen Grandell, Marcel Dobber, Hartmut Höller and Rolf Stuhlmann</a:t>
            </a:r>
            <a:endParaRPr lang="en-US" b="1" smtClean="0">
              <a:solidFill>
                <a:schemeClr val="tx1"/>
              </a:solidFill>
              <a:latin typeface="Tahoma" pitchFamily="34" charset="0"/>
            </a:endParaRPr>
          </a:p>
          <a:p>
            <a:r>
              <a:rPr lang="en-GB" sz="1200" b="1" smtClean="0">
                <a:solidFill>
                  <a:schemeClr val="tx1"/>
                </a:solidFill>
                <a:latin typeface="Tahoma" pitchFamily="34" charset="0"/>
              </a:rPr>
              <a:t>GLM Science Team</a:t>
            </a:r>
          </a:p>
          <a:p>
            <a:r>
              <a:rPr lang="en-GB" sz="1200" b="1" smtClean="0">
                <a:solidFill>
                  <a:schemeClr val="tx1"/>
                </a:solidFill>
                <a:latin typeface="Tahoma" pitchFamily="34" charset="0"/>
              </a:rPr>
              <a:t>19-21 September 2012</a:t>
            </a:r>
          </a:p>
          <a:p>
            <a:r>
              <a:rPr lang="en-GB" sz="1200" b="1" smtClean="0">
                <a:solidFill>
                  <a:schemeClr val="tx1"/>
                </a:solidFill>
                <a:latin typeface="Tahoma" pitchFamily="34" charset="0"/>
              </a:rPr>
              <a:t>(</a:t>
            </a:r>
            <a:r>
              <a:rPr lang="en-GB" sz="1200" b="1" smtClean="0">
                <a:solidFill>
                  <a:srgbClr val="FF0000"/>
                </a:solidFill>
                <a:latin typeface="Tahoma" pitchFamily="34" charset="0"/>
              </a:rPr>
              <a:t>through Webex</a:t>
            </a:r>
            <a:r>
              <a:rPr lang="en-GB" sz="1200" b="1" smtClean="0">
                <a:solidFill>
                  <a:schemeClr val="tx1"/>
                </a:solidFill>
                <a:latin typeface="Tahoma" pitchFamily="34" charset="0"/>
              </a:rPr>
              <a:t>)</a:t>
            </a:r>
            <a:endParaRPr lang="en-GB" b="1" smtClean="0">
              <a:solidFill>
                <a:schemeClr val="tx1"/>
              </a:solidFill>
              <a:latin typeface="Tahoma" pitchFamily="34" charset="0"/>
            </a:endParaRPr>
          </a:p>
          <a:p>
            <a:endParaRPr lang="en-US" b="1" smtClean="0">
              <a:solidFill>
                <a:schemeClr val="tx1"/>
              </a:solidFill>
              <a:latin typeface="Tahoma" pitchFamily="34" charset="0"/>
            </a:endParaRPr>
          </a:p>
        </p:txBody>
      </p:sp>
      <p:sp>
        <p:nvSpPr>
          <p:cNvPr id="7171" name="Rectangle 44"/>
          <p:cNvSpPr>
            <a:spLocks noGrp="1" noChangeArrowheads="1"/>
          </p:cNvSpPr>
          <p:nvPr>
            <p:ph type="ctrTitle"/>
          </p:nvPr>
        </p:nvSpPr>
        <p:spPr>
          <a:xfrm>
            <a:off x="2676525" y="666750"/>
            <a:ext cx="6965950" cy="2076450"/>
          </a:xfrm>
        </p:spPr>
        <p:txBody>
          <a:bodyPr/>
          <a:lstStyle/>
          <a:p>
            <a:r>
              <a:rPr lang="en-GB" smtClean="0"/>
              <a:t>Meteosat Third Generation Lightning Imager (MTG LI)</a:t>
            </a:r>
            <a:br>
              <a:rPr lang="en-GB" smtClean="0"/>
            </a:br>
            <a:r>
              <a:rPr lang="en-GB" smtClean="0"/>
              <a:t>----</a:t>
            </a:r>
            <a:br>
              <a:rPr lang="en-GB" smtClean="0"/>
            </a:br>
            <a:r>
              <a:rPr lang="en-GB" smtClean="0"/>
              <a:t>Status Update</a:t>
            </a:r>
            <a:endParaRPr lang="en-US" smtClean="0"/>
          </a:p>
        </p:txBody>
      </p:sp>
      <p:sp>
        <p:nvSpPr>
          <p:cNvPr id="4" name="Slide Number Placeholder 3"/>
          <p:cNvSpPr>
            <a:spLocks noGrp="1"/>
          </p:cNvSpPr>
          <p:nvPr>
            <p:ph type="sldNum" sz="quarter" idx="10"/>
          </p:nvPr>
        </p:nvSpPr>
        <p:spPr/>
        <p:txBody>
          <a:bodyPr/>
          <a:lstStyle/>
          <a:p>
            <a:pPr>
              <a:defRPr/>
            </a:pPr>
            <a:r>
              <a:rPr lang="en-GB"/>
              <a:t>Slide: </a:t>
            </a:r>
            <a:fld id="{828729F3-4B2F-477C-9EED-2334D79AFF8E}" type="slidenum">
              <a:rPr lang="en-GB"/>
              <a:pPr>
                <a:defRPr/>
              </a:pPr>
              <a:t>1</a:t>
            </a:fld>
            <a:endParaRPr lang="en-GB"/>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t>Topics of Presentation</a:t>
            </a:r>
          </a:p>
        </p:txBody>
      </p:sp>
      <p:sp>
        <p:nvSpPr>
          <p:cNvPr id="3" name="Content Placeholder 2"/>
          <p:cNvSpPr>
            <a:spLocks noGrp="1"/>
          </p:cNvSpPr>
          <p:nvPr>
            <p:ph idx="1"/>
          </p:nvPr>
        </p:nvSpPr>
        <p:spPr/>
        <p:txBody>
          <a:bodyPr/>
          <a:lstStyle/>
          <a:p>
            <a:pPr>
              <a:buFont typeface="Arial" pitchFamily="34" charset="0"/>
              <a:buChar char="•"/>
              <a:defRPr/>
            </a:pPr>
            <a:r>
              <a:rPr lang="en-GB" dirty="0" smtClean="0">
                <a:solidFill>
                  <a:schemeClr val="bg1">
                    <a:lumMod val="65000"/>
                  </a:schemeClr>
                </a:solidFill>
              </a:rPr>
              <a:t>Quick introduction to Meteosat Third Generation (MTG)</a:t>
            </a:r>
          </a:p>
          <a:p>
            <a:pPr>
              <a:buFont typeface="Arial" pitchFamily="34" charset="0"/>
              <a:buChar char="•"/>
              <a:defRPr/>
            </a:pPr>
            <a:r>
              <a:rPr lang="en-GB" dirty="0" smtClean="0"/>
              <a:t>MTG LI instrument status update</a:t>
            </a:r>
          </a:p>
          <a:p>
            <a:pPr>
              <a:buFont typeface="Arial" pitchFamily="34" charset="0"/>
              <a:buChar char="•"/>
              <a:defRPr/>
            </a:pPr>
            <a:r>
              <a:rPr lang="en-GB" dirty="0" smtClean="0">
                <a:solidFill>
                  <a:schemeClr val="bg1">
                    <a:lumMod val="65000"/>
                  </a:schemeClr>
                </a:solidFill>
              </a:rPr>
              <a:t>Lightning Imager Science Team (LIST)</a:t>
            </a:r>
          </a:p>
          <a:p>
            <a:pPr>
              <a:buFont typeface="Arial" pitchFamily="34" charset="0"/>
              <a:buChar char="•"/>
              <a:defRPr/>
            </a:pPr>
            <a:r>
              <a:rPr lang="en-GB" dirty="0" smtClean="0">
                <a:solidFill>
                  <a:schemeClr val="bg1">
                    <a:lumMod val="65000"/>
                  </a:schemeClr>
                </a:solidFill>
              </a:rPr>
              <a:t>Examples of LIST studies supporting LI L1/L2 processor development</a:t>
            </a:r>
          </a:p>
          <a:p>
            <a:pPr lvl="1">
              <a:buFont typeface="Arial" pitchFamily="34" charset="0"/>
              <a:buChar char="•"/>
              <a:defRPr/>
            </a:pPr>
            <a:r>
              <a:rPr lang="en-GB" sz="2000" b="1" dirty="0" smtClean="0">
                <a:solidFill>
                  <a:schemeClr val="bg1">
                    <a:lumMod val="65000"/>
                  </a:schemeClr>
                </a:solidFill>
              </a:rPr>
              <a:t>EUMETSAT contribution to the CHUVA campaign (LINET measurements)</a:t>
            </a:r>
          </a:p>
          <a:p>
            <a:pPr lvl="1">
              <a:buFont typeface="Arial" pitchFamily="34" charset="0"/>
              <a:buChar char="•"/>
              <a:defRPr/>
            </a:pPr>
            <a:r>
              <a:rPr lang="en-GB" sz="2000" b="1" dirty="0" smtClean="0">
                <a:solidFill>
                  <a:schemeClr val="bg1">
                    <a:lumMod val="65000"/>
                  </a:schemeClr>
                </a:solidFill>
              </a:rPr>
              <a:t>LIProxy – tool for proxy data development and LI simulation</a:t>
            </a:r>
          </a:p>
          <a:p>
            <a:pPr>
              <a:buFont typeface="Arial" pitchFamily="34" charset="0"/>
              <a:buChar char="•"/>
              <a:defRPr/>
            </a:pPr>
            <a:r>
              <a:rPr lang="en-GB" dirty="0" smtClean="0">
                <a:solidFill>
                  <a:schemeClr val="bg1">
                    <a:lumMod val="65000"/>
                  </a:schemeClr>
                </a:solidFill>
              </a:rPr>
              <a:t>Summary</a:t>
            </a:r>
          </a:p>
          <a:p>
            <a:pPr lvl="1">
              <a:buFont typeface="Arial" pitchFamily="34" charset="0"/>
              <a:buChar char="•"/>
              <a:defRPr/>
            </a:pPr>
            <a:endParaRPr lang="en-GB" sz="2000" b="1" dirty="0" smtClean="0">
              <a:solidFill>
                <a:schemeClr val="bg1">
                  <a:lumMod val="65000"/>
                </a:schemeClr>
              </a:solidFill>
            </a:endParaRPr>
          </a:p>
          <a:p>
            <a:pPr>
              <a:defRPr/>
            </a:pPr>
            <a:endParaRPr lang="en-GB" dirty="0" smtClean="0"/>
          </a:p>
          <a:p>
            <a:pPr>
              <a:defRPr/>
            </a:pPr>
            <a:r>
              <a:rPr lang="en-GB" dirty="0" smtClean="0"/>
              <a:t> </a:t>
            </a:r>
          </a:p>
          <a:p>
            <a:pPr>
              <a:defRPr/>
            </a:pPr>
            <a:endParaRPr lang="en-GB" dirty="0" smtClean="0"/>
          </a:p>
          <a:p>
            <a:pPr>
              <a:defRPr/>
            </a:pP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5B9610B7-3BD6-4ACD-9CCD-9D193AC30678}" type="slidenum">
              <a:rPr lang="en-GB" smtClean="0"/>
              <a:pPr>
                <a:defRPr/>
              </a:pPr>
              <a:t>10</a:t>
            </a:fld>
            <a:endParaRPr lang="en-GB"/>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defRPr/>
            </a:pPr>
            <a:r>
              <a:rPr lang="en-GB" dirty="0" smtClean="0">
                <a:latin typeface="+mn-lt"/>
                <a:cs typeface="Arial" charset="0"/>
              </a:rPr>
              <a:t>Lightning Imager (LI) Status Update (1)</a:t>
            </a:r>
            <a:endParaRPr lang="en-GB" sz="2400" dirty="0" smtClean="0"/>
          </a:p>
        </p:txBody>
      </p:sp>
      <p:sp>
        <p:nvSpPr>
          <p:cNvPr id="15363" name="Content Placeholder 2"/>
          <p:cNvSpPr>
            <a:spLocks noGrp="1"/>
          </p:cNvSpPr>
          <p:nvPr>
            <p:ph idx="1"/>
          </p:nvPr>
        </p:nvSpPr>
        <p:spPr>
          <a:xfrm>
            <a:off x="322263" y="1484313"/>
            <a:ext cx="9399587" cy="4533900"/>
          </a:xfrm>
        </p:spPr>
        <p:txBody>
          <a:bodyPr/>
          <a:lstStyle/>
          <a:p>
            <a:pPr>
              <a:spcAft>
                <a:spcPts val="300"/>
              </a:spcAft>
              <a:buFontTx/>
              <a:buChar char="•"/>
              <a:defRPr/>
            </a:pPr>
            <a:r>
              <a:rPr lang="en-GB" sz="2000" b="1" dirty="0" smtClean="0">
                <a:cs typeface="Arial" pitchFamily="34" charset="0"/>
              </a:rPr>
              <a:t>The MTG satellite PDR </a:t>
            </a:r>
            <a:r>
              <a:rPr lang="en-GB" sz="2000" b="1" dirty="0" smtClean="0"/>
              <a:t>(Preliminary Design Review) was held in May 2012. </a:t>
            </a:r>
          </a:p>
          <a:p>
            <a:pPr lvl="2">
              <a:spcAft>
                <a:spcPts val="300"/>
              </a:spcAft>
              <a:buFontTx/>
              <a:buChar char="•"/>
              <a:defRPr/>
            </a:pPr>
            <a:r>
              <a:rPr lang="en-GB" sz="2000" b="1" dirty="0" smtClean="0"/>
              <a:t>The LI instrument was not part of this review, only MTG-LI interface requirement documents were reviewed.</a:t>
            </a:r>
            <a:endParaRPr lang="en-GB" sz="2000" b="1" dirty="0" smtClean="0">
              <a:cs typeface="Arial" pitchFamily="34" charset="0"/>
            </a:endParaRPr>
          </a:p>
          <a:p>
            <a:pPr>
              <a:spcAft>
                <a:spcPts val="300"/>
              </a:spcAft>
              <a:buFontTx/>
              <a:buChar char="•"/>
              <a:defRPr/>
            </a:pPr>
            <a:endParaRPr lang="en-GB" sz="2000" b="1" dirty="0" smtClean="0">
              <a:solidFill>
                <a:schemeClr val="tx1">
                  <a:lumMod val="60000"/>
                  <a:lumOff val="40000"/>
                </a:schemeClr>
              </a:solidFill>
              <a:cs typeface="Arial" pitchFamily="34" charset="0"/>
            </a:endParaRPr>
          </a:p>
          <a:p>
            <a:pPr>
              <a:spcAft>
                <a:spcPts val="300"/>
              </a:spcAft>
              <a:buFontTx/>
              <a:buChar char="•"/>
              <a:defRPr/>
            </a:pPr>
            <a:r>
              <a:rPr lang="en-GB" sz="2000" b="1" dirty="0" smtClean="0">
                <a:solidFill>
                  <a:schemeClr val="tx1">
                    <a:lumMod val="60000"/>
                    <a:lumOff val="40000"/>
                  </a:schemeClr>
                </a:solidFill>
                <a:cs typeface="Arial" pitchFamily="34" charset="0"/>
              </a:rPr>
              <a:t>LI industrial consortium consolidated via ITT, concluded by April 2012.</a:t>
            </a:r>
          </a:p>
          <a:p>
            <a:pPr>
              <a:spcAft>
                <a:spcPts val="300"/>
              </a:spcAft>
              <a:buFontTx/>
              <a:buChar char="•"/>
              <a:defRPr/>
            </a:pPr>
            <a:r>
              <a:rPr lang="en-GB" sz="2000" b="1" dirty="0" smtClean="0">
                <a:solidFill>
                  <a:schemeClr val="tx1">
                    <a:lumMod val="60000"/>
                    <a:lumOff val="40000"/>
                  </a:schemeClr>
                </a:solidFill>
                <a:cs typeface="Arial" pitchFamily="34" charset="0"/>
              </a:rPr>
              <a:t>LI instrument prime contractor is </a:t>
            </a:r>
            <a:r>
              <a:rPr lang="en-GB" sz="2000" b="1" dirty="0" err="1" smtClean="0">
                <a:solidFill>
                  <a:srgbClr val="FF0000"/>
                </a:solidFill>
                <a:cs typeface="Arial" pitchFamily="34" charset="0"/>
              </a:rPr>
              <a:t>Selex</a:t>
            </a:r>
            <a:r>
              <a:rPr lang="en-GB" sz="2000" b="1" dirty="0" smtClean="0">
                <a:solidFill>
                  <a:srgbClr val="FF0000"/>
                </a:solidFill>
                <a:cs typeface="Arial" pitchFamily="34" charset="0"/>
              </a:rPr>
              <a:t> Galileo </a:t>
            </a:r>
            <a:r>
              <a:rPr lang="en-GB" sz="2000" b="1" dirty="0" smtClean="0">
                <a:solidFill>
                  <a:schemeClr val="tx1">
                    <a:lumMod val="60000"/>
                    <a:lumOff val="40000"/>
                  </a:schemeClr>
                </a:solidFill>
                <a:cs typeface="Arial" pitchFamily="34" charset="0"/>
              </a:rPr>
              <a:t>in Italy.</a:t>
            </a:r>
          </a:p>
          <a:p>
            <a:pPr>
              <a:spcAft>
                <a:spcPts val="300"/>
              </a:spcAft>
              <a:buFontTx/>
              <a:buChar char="•"/>
              <a:defRPr/>
            </a:pPr>
            <a:r>
              <a:rPr lang="en-GB" sz="2000" b="1" dirty="0" smtClean="0">
                <a:solidFill>
                  <a:schemeClr val="tx1">
                    <a:lumMod val="60000"/>
                    <a:lumOff val="40000"/>
                  </a:schemeClr>
                </a:solidFill>
                <a:cs typeface="Arial" pitchFamily="34" charset="0"/>
              </a:rPr>
              <a:t>LI mission prime activities are still to be allocated. </a:t>
            </a:r>
          </a:p>
          <a:p>
            <a:pPr lvl="2">
              <a:spcAft>
                <a:spcPts val="300"/>
              </a:spcAft>
              <a:buFontTx/>
              <a:buChar char="•"/>
              <a:defRPr/>
            </a:pPr>
            <a:r>
              <a:rPr lang="en-GB" sz="2000" b="1" dirty="0" smtClean="0">
                <a:solidFill>
                  <a:schemeClr val="tx1">
                    <a:lumMod val="60000"/>
                    <a:lumOff val="40000"/>
                  </a:schemeClr>
                </a:solidFill>
                <a:cs typeface="Arial" pitchFamily="34" charset="0"/>
              </a:rPr>
              <a:t>This includes the 0-1b data processing software. </a:t>
            </a:r>
          </a:p>
          <a:p>
            <a:pPr lvl="2">
              <a:spcAft>
                <a:spcPts val="300"/>
              </a:spcAft>
              <a:buFontTx/>
              <a:buChar char="•"/>
              <a:defRPr/>
            </a:pPr>
            <a:r>
              <a:rPr lang="en-GB" sz="2000" b="1" dirty="0" smtClean="0">
                <a:solidFill>
                  <a:schemeClr val="tx1">
                    <a:lumMod val="60000"/>
                    <a:lumOff val="40000"/>
                  </a:schemeClr>
                </a:solidFill>
                <a:cs typeface="Arial" pitchFamily="34" charset="0"/>
              </a:rPr>
              <a:t>These activities will most likely be allocated to either Thales (MTG prime contractor) or to </a:t>
            </a:r>
            <a:r>
              <a:rPr lang="en-GB" sz="2000" b="1" dirty="0" err="1" smtClean="0">
                <a:solidFill>
                  <a:schemeClr val="tx1">
                    <a:lumMod val="60000"/>
                    <a:lumOff val="40000"/>
                  </a:schemeClr>
                </a:solidFill>
                <a:cs typeface="Arial" pitchFamily="34" charset="0"/>
              </a:rPr>
              <a:t>Selex</a:t>
            </a:r>
            <a:r>
              <a:rPr lang="en-GB" sz="2000" b="1" dirty="0" smtClean="0">
                <a:solidFill>
                  <a:schemeClr val="tx1">
                    <a:lumMod val="60000"/>
                    <a:lumOff val="40000"/>
                  </a:schemeClr>
                </a:solidFill>
                <a:cs typeface="Arial" pitchFamily="34" charset="0"/>
              </a:rPr>
              <a:t> Galileo (TBC).</a:t>
            </a:r>
          </a:p>
        </p:txBody>
      </p:sp>
      <p:sp>
        <p:nvSpPr>
          <p:cNvPr id="4" name="Slide Number Placeholder 3"/>
          <p:cNvSpPr>
            <a:spLocks noGrp="1"/>
          </p:cNvSpPr>
          <p:nvPr>
            <p:ph type="sldNum" sz="quarter" idx="10"/>
          </p:nvPr>
        </p:nvSpPr>
        <p:spPr/>
        <p:txBody>
          <a:bodyPr/>
          <a:lstStyle/>
          <a:p>
            <a:pPr>
              <a:defRPr/>
            </a:pPr>
            <a:r>
              <a:rPr lang="en-GB" smtClean="0"/>
              <a:t>Slide: </a:t>
            </a:r>
            <a:fld id="{9D9E9F3A-143A-44B0-B138-CAE93CC08611}" type="slidenum">
              <a:rPr lang="en-GB" smtClean="0"/>
              <a:pPr>
                <a:defRPr/>
              </a:pPr>
              <a:t>11</a:t>
            </a:fld>
            <a:endParaRPr lang="en-GB"/>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defRPr/>
            </a:pPr>
            <a:r>
              <a:rPr lang="en-GB" dirty="0" smtClean="0">
                <a:latin typeface="+mn-lt"/>
                <a:cs typeface="Arial" charset="0"/>
              </a:rPr>
              <a:t>Lightning Imager (LI) Status Update (2)</a:t>
            </a:r>
            <a:endParaRPr lang="en-GB" sz="2400" dirty="0" smtClean="0"/>
          </a:p>
        </p:txBody>
      </p:sp>
      <p:sp>
        <p:nvSpPr>
          <p:cNvPr id="15363" name="Content Placeholder 2"/>
          <p:cNvSpPr>
            <a:spLocks noGrp="1"/>
          </p:cNvSpPr>
          <p:nvPr>
            <p:ph idx="1"/>
          </p:nvPr>
        </p:nvSpPr>
        <p:spPr>
          <a:xfrm>
            <a:off x="322263" y="1236663"/>
            <a:ext cx="9399587" cy="4781550"/>
          </a:xfrm>
        </p:spPr>
        <p:txBody>
          <a:bodyPr/>
          <a:lstStyle/>
          <a:p>
            <a:pPr>
              <a:spcAft>
                <a:spcPts val="300"/>
              </a:spcAft>
              <a:buFontTx/>
              <a:buChar char="•"/>
              <a:defRPr/>
            </a:pPr>
            <a:endParaRPr lang="en-GB" sz="2000" b="1" dirty="0" smtClean="0">
              <a:solidFill>
                <a:schemeClr val="tx1">
                  <a:lumMod val="60000"/>
                  <a:lumOff val="40000"/>
                </a:schemeClr>
              </a:solidFill>
              <a:cs typeface="Arial" pitchFamily="34" charset="0"/>
            </a:endParaRPr>
          </a:p>
          <a:p>
            <a:pPr>
              <a:spcAft>
                <a:spcPts val="300"/>
              </a:spcAft>
              <a:buFontTx/>
              <a:buChar char="•"/>
              <a:defRPr/>
            </a:pPr>
            <a:endParaRPr lang="en-GB" sz="2000" b="1" dirty="0" smtClean="0">
              <a:solidFill>
                <a:schemeClr val="tx1">
                  <a:lumMod val="60000"/>
                  <a:lumOff val="40000"/>
                </a:schemeClr>
              </a:solidFill>
              <a:cs typeface="Arial" pitchFamily="34" charset="0"/>
            </a:endParaRPr>
          </a:p>
          <a:p>
            <a:pPr>
              <a:spcAft>
                <a:spcPts val="300"/>
              </a:spcAft>
              <a:buFontTx/>
              <a:buChar char="•"/>
              <a:defRPr/>
            </a:pPr>
            <a:r>
              <a:rPr lang="en-GB" sz="2000" b="1" dirty="0" smtClean="0">
                <a:solidFill>
                  <a:schemeClr val="tx1">
                    <a:lumMod val="60000"/>
                    <a:lumOff val="40000"/>
                  </a:schemeClr>
                </a:solidFill>
                <a:cs typeface="Arial" pitchFamily="34" charset="0"/>
              </a:rPr>
              <a:t>MTG LI Phase B2 has been kicked off:</a:t>
            </a:r>
          </a:p>
          <a:p>
            <a:pPr lvl="3">
              <a:spcAft>
                <a:spcPts val="300"/>
              </a:spcAft>
              <a:buFontTx/>
              <a:buChar char="•"/>
              <a:defRPr/>
            </a:pPr>
            <a:r>
              <a:rPr lang="en-GB" sz="2000" b="1" dirty="0" smtClean="0">
                <a:solidFill>
                  <a:srgbClr val="FF0000"/>
                </a:solidFill>
                <a:cs typeface="Arial" pitchFamily="34" charset="0"/>
              </a:rPr>
              <a:t>beginning of July 2012</a:t>
            </a:r>
          </a:p>
          <a:p>
            <a:pPr>
              <a:spcBef>
                <a:spcPts val="2400"/>
              </a:spcBef>
              <a:spcAft>
                <a:spcPts val="300"/>
              </a:spcAft>
              <a:buFontTx/>
              <a:buChar char="•"/>
              <a:defRPr/>
            </a:pPr>
            <a:r>
              <a:rPr lang="en-GB" sz="2000" b="1" dirty="0" err="1" smtClean="0">
                <a:solidFill>
                  <a:schemeClr val="tx1">
                    <a:lumMod val="60000"/>
                    <a:lumOff val="40000"/>
                  </a:schemeClr>
                </a:solidFill>
              </a:rPr>
              <a:t>Selex</a:t>
            </a:r>
            <a:r>
              <a:rPr lang="en-GB" sz="2000" b="1" dirty="0" smtClean="0">
                <a:solidFill>
                  <a:schemeClr val="tx1">
                    <a:lumMod val="60000"/>
                    <a:lumOff val="40000"/>
                  </a:schemeClr>
                </a:solidFill>
              </a:rPr>
              <a:t> Galileo are preparing for SRR (System Requirements Review):</a:t>
            </a:r>
          </a:p>
          <a:p>
            <a:pPr lvl="3">
              <a:spcAft>
                <a:spcPts val="300"/>
              </a:spcAft>
              <a:buFontTx/>
              <a:buChar char="•"/>
              <a:defRPr/>
            </a:pPr>
            <a:r>
              <a:rPr lang="en-GB" sz="2000" b="1" dirty="0" smtClean="0">
                <a:solidFill>
                  <a:srgbClr val="FF0000"/>
                </a:solidFill>
              </a:rPr>
              <a:t>end October 2012	</a:t>
            </a:r>
          </a:p>
          <a:p>
            <a:pPr>
              <a:spcBef>
                <a:spcPts val="2400"/>
              </a:spcBef>
              <a:spcAft>
                <a:spcPts val="300"/>
              </a:spcAft>
              <a:buFontTx/>
              <a:buChar char="•"/>
              <a:defRPr/>
            </a:pPr>
            <a:r>
              <a:rPr lang="en-GB" sz="2000" b="1" dirty="0" smtClean="0">
                <a:solidFill>
                  <a:schemeClr val="tx1">
                    <a:lumMod val="60000"/>
                    <a:lumOff val="40000"/>
                  </a:schemeClr>
                </a:solidFill>
              </a:rPr>
              <a:t>LI instrument PDR (Preliminary Design Review) </a:t>
            </a:r>
          </a:p>
          <a:p>
            <a:pPr lvl="3">
              <a:spcAft>
                <a:spcPts val="300"/>
              </a:spcAft>
              <a:buFontTx/>
              <a:buChar char="•"/>
              <a:defRPr/>
            </a:pPr>
            <a:r>
              <a:rPr lang="en-GB" sz="2000" b="1" dirty="0" smtClean="0">
                <a:solidFill>
                  <a:srgbClr val="FF0000"/>
                </a:solidFill>
              </a:rPr>
              <a:t>not before October 2013.</a:t>
            </a:r>
            <a:endParaRPr lang="en-GB" sz="1800" b="1" dirty="0" smtClean="0">
              <a:solidFill>
                <a:srgbClr val="FF0000"/>
              </a:solidFill>
            </a:endParaRPr>
          </a:p>
        </p:txBody>
      </p:sp>
      <p:sp>
        <p:nvSpPr>
          <p:cNvPr id="4" name="Slide Number Placeholder 3"/>
          <p:cNvSpPr>
            <a:spLocks noGrp="1"/>
          </p:cNvSpPr>
          <p:nvPr>
            <p:ph type="sldNum" sz="quarter" idx="10"/>
          </p:nvPr>
        </p:nvSpPr>
        <p:spPr/>
        <p:txBody>
          <a:bodyPr/>
          <a:lstStyle/>
          <a:p>
            <a:pPr>
              <a:defRPr/>
            </a:pPr>
            <a:r>
              <a:rPr lang="en-GB" smtClean="0"/>
              <a:t>Slide: </a:t>
            </a:r>
            <a:fld id="{3E0D8231-F180-4E99-BAC1-9F5C395D513D}" type="slidenum">
              <a:rPr lang="en-GB" smtClean="0"/>
              <a:pPr>
                <a:defRPr/>
              </a:pPr>
              <a:t>12</a:t>
            </a:fld>
            <a:endParaRPr lang="en-GB"/>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defRPr/>
            </a:pPr>
            <a:r>
              <a:rPr lang="en-GB" dirty="0" smtClean="0">
                <a:latin typeface="+mn-lt"/>
                <a:cs typeface="Arial" charset="0"/>
              </a:rPr>
              <a:t>Lightning Imager (LI) main characteristics</a:t>
            </a:r>
            <a:endParaRPr lang="en-GB" sz="2400" dirty="0" smtClean="0"/>
          </a:p>
        </p:txBody>
      </p:sp>
      <p:sp>
        <p:nvSpPr>
          <p:cNvPr id="18435" name="Content Placeholder 2"/>
          <p:cNvSpPr>
            <a:spLocks noGrp="1"/>
          </p:cNvSpPr>
          <p:nvPr>
            <p:ph idx="1"/>
          </p:nvPr>
        </p:nvSpPr>
        <p:spPr>
          <a:xfrm>
            <a:off x="322263" y="1401763"/>
            <a:ext cx="9399587" cy="4616450"/>
          </a:xfrm>
        </p:spPr>
        <p:txBody>
          <a:bodyPr/>
          <a:lstStyle/>
          <a:p>
            <a:pPr>
              <a:defRPr/>
            </a:pPr>
            <a:r>
              <a:rPr lang="en-GB" b="1" dirty="0" smtClean="0">
                <a:cs typeface="Arial" pitchFamily="34" charset="0"/>
              </a:rPr>
              <a:t>LI main characteristics:</a:t>
            </a:r>
          </a:p>
          <a:p>
            <a:pPr>
              <a:defRPr/>
            </a:pPr>
            <a:endParaRPr lang="en-GB" b="1" dirty="0" smtClean="0">
              <a:cs typeface="Arial" pitchFamily="34" charset="0"/>
            </a:endParaRPr>
          </a:p>
          <a:p>
            <a:pPr lvl="1">
              <a:buFontTx/>
              <a:buChar char="•"/>
              <a:defRPr/>
            </a:pPr>
            <a:r>
              <a:rPr lang="en-GB" sz="2200" b="1" dirty="0" smtClean="0">
                <a:solidFill>
                  <a:schemeClr val="tx1">
                    <a:lumMod val="60000"/>
                    <a:lumOff val="40000"/>
                  </a:schemeClr>
                </a:solidFill>
                <a:cs typeface="Arial" pitchFamily="34" charset="0"/>
              </a:rPr>
              <a:t>Coverage about equal to visible disc (instantaneous view).</a:t>
            </a:r>
          </a:p>
          <a:p>
            <a:pPr lvl="1">
              <a:buFontTx/>
              <a:buChar char="•"/>
              <a:defRPr/>
            </a:pPr>
            <a:r>
              <a:rPr lang="en-GB" sz="2200" b="1" dirty="0" smtClean="0">
                <a:solidFill>
                  <a:schemeClr val="tx1">
                    <a:lumMod val="60000"/>
                    <a:lumOff val="40000"/>
                  </a:schemeClr>
                </a:solidFill>
                <a:cs typeface="Arial" pitchFamily="34" charset="0"/>
              </a:rPr>
              <a:t>Continuous measurements of triggered events / lightning triggered events.</a:t>
            </a:r>
          </a:p>
          <a:p>
            <a:pPr lvl="1">
              <a:buFontTx/>
              <a:buChar char="•"/>
              <a:defRPr/>
            </a:pPr>
            <a:r>
              <a:rPr lang="en-GB" sz="2200" b="1" dirty="0" smtClean="0">
                <a:solidFill>
                  <a:schemeClr val="tx1">
                    <a:lumMod val="60000"/>
                    <a:lumOff val="40000"/>
                  </a:schemeClr>
                </a:solidFill>
                <a:cs typeface="Arial" pitchFamily="34" charset="0"/>
              </a:rPr>
              <a:t>Continuous measurements of background images, typically one every minute.</a:t>
            </a:r>
          </a:p>
          <a:p>
            <a:pPr lvl="1">
              <a:buFontTx/>
              <a:buChar char="•"/>
              <a:defRPr/>
            </a:pPr>
            <a:r>
              <a:rPr lang="en-GB" sz="2200" b="1" dirty="0" smtClean="0">
                <a:solidFill>
                  <a:schemeClr val="tx1">
                    <a:lumMod val="60000"/>
                    <a:lumOff val="40000"/>
                  </a:schemeClr>
                </a:solidFill>
                <a:cs typeface="Arial" pitchFamily="34" charset="0"/>
              </a:rPr>
              <a:t>Data rate &lt;30 Mbps; Mass &lt; 110Kg; Power &lt; 320W.</a:t>
            </a:r>
          </a:p>
          <a:p>
            <a:pPr lvl="1">
              <a:buFontTx/>
              <a:buChar char="•"/>
              <a:defRPr/>
            </a:pPr>
            <a:r>
              <a:rPr lang="en-GB" sz="2200" b="1" dirty="0" smtClean="0">
                <a:solidFill>
                  <a:schemeClr val="tx1">
                    <a:lumMod val="60000"/>
                    <a:lumOff val="40000"/>
                  </a:schemeClr>
                </a:solidFill>
                <a:cs typeface="Arial" pitchFamily="34" charset="0"/>
              </a:rPr>
              <a:t>Ground pixel size required &lt; 10 km at 45 degrees latitude</a:t>
            </a:r>
          </a:p>
          <a:p>
            <a:pPr lvl="1">
              <a:buFontTx/>
              <a:buChar char="•"/>
              <a:defRPr/>
            </a:pPr>
            <a:r>
              <a:rPr lang="en-GB" sz="2200" b="1" dirty="0" smtClean="0">
                <a:solidFill>
                  <a:schemeClr val="tx1">
                    <a:lumMod val="60000"/>
                    <a:lumOff val="40000"/>
                  </a:schemeClr>
                </a:solidFill>
                <a:cs typeface="Arial" pitchFamily="34" charset="0"/>
              </a:rPr>
              <a:t>Measurements at 777.4 nm with 1.5-2.0 nm spectral </a:t>
            </a:r>
            <a:r>
              <a:rPr lang="en-GB" sz="2200" b="1" dirty="0" err="1" smtClean="0">
                <a:solidFill>
                  <a:schemeClr val="tx1">
                    <a:lumMod val="60000"/>
                    <a:lumOff val="40000"/>
                  </a:schemeClr>
                </a:solidFill>
                <a:cs typeface="Arial" pitchFamily="34" charset="0"/>
              </a:rPr>
              <a:t>bandpass</a:t>
            </a:r>
            <a:r>
              <a:rPr lang="en-GB" sz="2200" b="1" dirty="0" smtClean="0">
                <a:solidFill>
                  <a:schemeClr val="tx1">
                    <a:lumMod val="60000"/>
                    <a:lumOff val="40000"/>
                  </a:schemeClr>
                </a:solidFill>
                <a:cs typeface="Arial" pitchFamily="34" charset="0"/>
              </a:rPr>
              <a:t> filter.</a:t>
            </a:r>
          </a:p>
          <a:p>
            <a:pPr>
              <a:defRPr/>
            </a:pPr>
            <a:endParaRPr lang="en-GB" dirty="0" smtClean="0">
              <a:cs typeface="Arial" pitchFamily="34" charset="0"/>
            </a:endParaRPr>
          </a:p>
        </p:txBody>
      </p:sp>
      <p:sp>
        <p:nvSpPr>
          <p:cNvPr id="4" name="Slide Number Placeholder 3"/>
          <p:cNvSpPr>
            <a:spLocks noGrp="1"/>
          </p:cNvSpPr>
          <p:nvPr>
            <p:ph type="sldNum" sz="quarter" idx="10"/>
          </p:nvPr>
        </p:nvSpPr>
        <p:spPr/>
        <p:txBody>
          <a:bodyPr/>
          <a:lstStyle/>
          <a:p>
            <a:pPr>
              <a:defRPr/>
            </a:pPr>
            <a:r>
              <a:rPr lang="en-GB" smtClean="0"/>
              <a:t>Slide: </a:t>
            </a:r>
            <a:fld id="{801E58B8-80FC-4103-88B6-BB2D24AD9008}" type="slidenum">
              <a:rPr lang="en-GB" smtClean="0"/>
              <a:pPr>
                <a:defRPr/>
              </a:pPr>
              <a:t>13</a:t>
            </a:fld>
            <a:endParaRPr lang="en-GB"/>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6"/>
          <p:cNvSpPr>
            <a:spLocks noGrp="1" noChangeArrowheads="1"/>
          </p:cNvSpPr>
          <p:nvPr>
            <p:ph type="title"/>
          </p:nvPr>
        </p:nvSpPr>
        <p:spPr/>
        <p:txBody>
          <a:bodyPr/>
          <a:lstStyle/>
          <a:p>
            <a:r>
              <a:rPr lang="en-US" smtClean="0"/>
              <a:t>Challenge for processing: “False Events” (noise)</a:t>
            </a:r>
          </a:p>
        </p:txBody>
      </p:sp>
      <p:sp>
        <p:nvSpPr>
          <p:cNvPr id="8196" name="Rectangle 17"/>
          <p:cNvSpPr>
            <a:spLocks noGrp="1" noChangeArrowheads="1"/>
          </p:cNvSpPr>
          <p:nvPr>
            <p:ph type="body" idx="1"/>
          </p:nvPr>
        </p:nvSpPr>
        <p:spPr>
          <a:xfrm>
            <a:off x="322263" y="2286000"/>
            <a:ext cx="4183062" cy="3897313"/>
          </a:xfrm>
        </p:spPr>
        <p:txBody>
          <a:bodyPr/>
          <a:lstStyle/>
          <a:p>
            <a:pPr>
              <a:buFontTx/>
              <a:buChar char="•"/>
              <a:defRPr/>
            </a:pPr>
            <a:r>
              <a:rPr lang="en-US" b="1" dirty="0" smtClean="0">
                <a:solidFill>
                  <a:schemeClr val="tx1">
                    <a:lumMod val="60000"/>
                    <a:lumOff val="40000"/>
                  </a:schemeClr>
                </a:solidFill>
              </a:rPr>
              <a:t>“Internal” noise: </a:t>
            </a:r>
          </a:p>
          <a:p>
            <a:pPr lvl="2">
              <a:buFontTx/>
              <a:buChar char="•"/>
              <a:defRPr/>
            </a:pPr>
            <a:r>
              <a:rPr lang="en-US" dirty="0" smtClean="0"/>
              <a:t>Electronic noise</a:t>
            </a:r>
          </a:p>
          <a:p>
            <a:pPr lvl="2">
              <a:buFontTx/>
              <a:buChar char="•"/>
              <a:defRPr/>
            </a:pPr>
            <a:r>
              <a:rPr lang="en-US" dirty="0" smtClean="0"/>
              <a:t>Thermo-mechanical noise</a:t>
            </a:r>
          </a:p>
          <a:p>
            <a:pPr lvl="2">
              <a:buFontTx/>
              <a:buChar char="•"/>
              <a:defRPr/>
            </a:pPr>
            <a:r>
              <a:rPr lang="en-US" dirty="0" smtClean="0"/>
              <a:t>Stray light noise</a:t>
            </a:r>
          </a:p>
          <a:p>
            <a:pPr lvl="2">
              <a:buFontTx/>
              <a:buChar char="•"/>
              <a:defRPr/>
            </a:pPr>
            <a:r>
              <a:rPr lang="en-US" dirty="0" smtClean="0"/>
              <a:t>Ghost noise?</a:t>
            </a:r>
          </a:p>
        </p:txBody>
      </p:sp>
      <p:cxnSp>
        <p:nvCxnSpPr>
          <p:cNvPr id="20484" name="Straight Connector 28"/>
          <p:cNvCxnSpPr>
            <a:cxnSpLocks noChangeShapeType="1"/>
          </p:cNvCxnSpPr>
          <p:nvPr/>
        </p:nvCxnSpPr>
        <p:spPr bwMode="auto">
          <a:xfrm rot="5400000">
            <a:off x="2769394" y="3902869"/>
            <a:ext cx="204788" cy="0"/>
          </a:xfrm>
          <a:prstGeom prst="line">
            <a:avLst/>
          </a:prstGeom>
          <a:noFill/>
          <a:ln w="9525" algn="ctr">
            <a:noFill/>
            <a:round/>
            <a:headEnd/>
            <a:tailEnd/>
          </a:ln>
        </p:spPr>
      </p:cxnSp>
      <p:sp>
        <p:nvSpPr>
          <p:cNvPr id="11" name="Rectangle 17"/>
          <p:cNvSpPr txBox="1">
            <a:spLocks noChangeArrowheads="1"/>
          </p:cNvSpPr>
          <p:nvPr/>
        </p:nvSpPr>
        <p:spPr bwMode="auto">
          <a:xfrm>
            <a:off x="4902200" y="2225675"/>
            <a:ext cx="4646613" cy="4117975"/>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kern="0" dirty="0">
                <a:solidFill>
                  <a:schemeClr val="tx1">
                    <a:lumMod val="60000"/>
                    <a:lumOff val="40000"/>
                  </a:schemeClr>
                </a:solidFill>
                <a:latin typeface="+mn-lt"/>
              </a:rPr>
              <a:t>“External” noise:</a:t>
            </a:r>
          </a:p>
          <a:p>
            <a:pPr marL="1257300" lvl="2" indent="-342900" eaLnBrk="0" hangingPunct="0">
              <a:spcBef>
                <a:spcPct val="20000"/>
              </a:spcBef>
              <a:buFontTx/>
              <a:buChar char="•"/>
              <a:defRPr/>
            </a:pPr>
            <a:r>
              <a:rPr lang="en-US" sz="2400" b="0" kern="0" dirty="0">
                <a:solidFill>
                  <a:schemeClr val="tx2"/>
                </a:solidFill>
              </a:rPr>
              <a:t>Jitter (spacecraft motion)</a:t>
            </a:r>
          </a:p>
          <a:p>
            <a:pPr marL="1257300" lvl="2" indent="-342900" eaLnBrk="0" hangingPunct="0">
              <a:spcBef>
                <a:spcPct val="20000"/>
              </a:spcBef>
              <a:buFontTx/>
              <a:buChar char="•"/>
              <a:defRPr/>
            </a:pPr>
            <a:r>
              <a:rPr lang="en-US" sz="2400" b="0" kern="0" dirty="0">
                <a:solidFill>
                  <a:schemeClr val="tx2"/>
                </a:solidFill>
                <a:latin typeface="+mn-lt"/>
              </a:rPr>
              <a:t>Cloud radiation (background in general)</a:t>
            </a:r>
          </a:p>
          <a:p>
            <a:pPr marL="1257300" lvl="2" indent="-342900" eaLnBrk="0" hangingPunct="0">
              <a:spcBef>
                <a:spcPct val="20000"/>
              </a:spcBef>
              <a:buFontTx/>
              <a:buChar char="•"/>
              <a:defRPr/>
            </a:pPr>
            <a:r>
              <a:rPr lang="en-US" sz="2400" b="0" kern="0" dirty="0">
                <a:solidFill>
                  <a:schemeClr val="tx2"/>
                </a:solidFill>
                <a:latin typeface="+mn-lt"/>
              </a:rPr>
              <a:t>Sun glint</a:t>
            </a:r>
          </a:p>
          <a:p>
            <a:pPr marL="1257300" lvl="2" indent="-342900" eaLnBrk="0" hangingPunct="0">
              <a:spcBef>
                <a:spcPct val="20000"/>
              </a:spcBef>
              <a:buFontTx/>
              <a:buChar char="•"/>
              <a:defRPr/>
            </a:pPr>
            <a:r>
              <a:rPr lang="en-US" sz="2400" b="0" kern="0" dirty="0">
                <a:solidFill>
                  <a:schemeClr val="tx2"/>
                </a:solidFill>
                <a:latin typeface="+mn-lt"/>
              </a:rPr>
              <a:t>Particles flux</a:t>
            </a:r>
          </a:p>
          <a:p>
            <a:pPr marL="342900" indent="-342900" eaLnBrk="0" hangingPunct="0">
              <a:spcBef>
                <a:spcPct val="20000"/>
              </a:spcBef>
              <a:buFontTx/>
              <a:buChar char="•"/>
              <a:defRPr/>
            </a:pPr>
            <a:endParaRPr lang="en-US" sz="2400" b="0" kern="0" dirty="0">
              <a:solidFill>
                <a:schemeClr val="tx2"/>
              </a:solidFill>
              <a:latin typeface="+mn-lt"/>
            </a:endParaRPr>
          </a:p>
        </p:txBody>
      </p:sp>
      <p:sp>
        <p:nvSpPr>
          <p:cNvPr id="16" name="TextBox 15"/>
          <p:cNvSpPr txBox="1"/>
          <p:nvPr/>
        </p:nvSpPr>
        <p:spPr>
          <a:xfrm>
            <a:off x="0" y="5842000"/>
            <a:ext cx="9906000" cy="1016000"/>
          </a:xfrm>
          <a:prstGeom prst="rect">
            <a:avLst/>
          </a:prstGeom>
          <a:solidFill>
            <a:srgbClr val="A2DADE"/>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2000" dirty="0">
                <a:solidFill>
                  <a:schemeClr val="tx2"/>
                </a:solidFill>
              </a:rPr>
              <a:t>Rough order of severity (based on GLM analysis): </a:t>
            </a:r>
          </a:p>
          <a:p>
            <a:pPr algn="ctr">
              <a:defRPr/>
            </a:pPr>
            <a:endParaRPr lang="en-GB" sz="2000" dirty="0">
              <a:solidFill>
                <a:schemeClr val="tx2"/>
              </a:solidFill>
            </a:endParaRPr>
          </a:p>
          <a:p>
            <a:pPr algn="ctr">
              <a:defRPr/>
            </a:pPr>
            <a:r>
              <a:rPr lang="en-GB" sz="2000" dirty="0">
                <a:solidFill>
                  <a:schemeClr val="tx2"/>
                </a:solidFill>
              </a:rPr>
              <a:t>Spacecraft motion, Photon/electronics noise, Sun glint, Radiation </a:t>
            </a:r>
          </a:p>
        </p:txBody>
      </p:sp>
      <p:sp>
        <p:nvSpPr>
          <p:cNvPr id="17" name="Rectangle 17"/>
          <p:cNvSpPr txBox="1">
            <a:spLocks noChangeArrowheads="1"/>
          </p:cNvSpPr>
          <p:nvPr/>
        </p:nvSpPr>
        <p:spPr bwMode="auto">
          <a:xfrm>
            <a:off x="1214438" y="1276350"/>
            <a:ext cx="7315200" cy="97155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kern="0" dirty="0">
                <a:solidFill>
                  <a:schemeClr val="tx2"/>
                </a:solidFill>
                <a:latin typeface="+mn-lt"/>
              </a:rPr>
              <a:t>Noise can be (instrument) internal or external depending on the mechanism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blinds(horizontal)">
                                      <p:cBhvr>
                                        <p:cTn id="7" dur="500"/>
                                        <p:tgtEl>
                                          <p:spTgt spid="8196">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196">
                                            <p:txEl>
                                              <p:pRg st="1" end="1"/>
                                            </p:txEl>
                                          </p:spTgt>
                                        </p:tgtEl>
                                        <p:attrNameLst>
                                          <p:attrName>style.visibility</p:attrName>
                                        </p:attrNameLst>
                                      </p:cBhvr>
                                      <p:to>
                                        <p:strVal val="visible"/>
                                      </p:to>
                                    </p:set>
                                    <p:animEffect transition="in" filter="blinds(horizontal)">
                                      <p:cBhvr>
                                        <p:cTn id="10" dur="500"/>
                                        <p:tgtEl>
                                          <p:spTgt spid="8196">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196">
                                            <p:txEl>
                                              <p:pRg st="2" end="2"/>
                                            </p:txEl>
                                          </p:spTgt>
                                        </p:tgtEl>
                                        <p:attrNameLst>
                                          <p:attrName>style.visibility</p:attrName>
                                        </p:attrNameLst>
                                      </p:cBhvr>
                                      <p:to>
                                        <p:strVal val="visible"/>
                                      </p:to>
                                    </p:set>
                                    <p:animEffect transition="in" filter="blinds(horizontal)">
                                      <p:cBhvr>
                                        <p:cTn id="13" dur="500"/>
                                        <p:tgtEl>
                                          <p:spTgt spid="8196">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196">
                                            <p:txEl>
                                              <p:pRg st="3" end="3"/>
                                            </p:txEl>
                                          </p:spTgt>
                                        </p:tgtEl>
                                        <p:attrNameLst>
                                          <p:attrName>style.visibility</p:attrName>
                                        </p:attrNameLst>
                                      </p:cBhvr>
                                      <p:to>
                                        <p:strVal val="visible"/>
                                      </p:to>
                                    </p:set>
                                    <p:animEffect transition="in" filter="blinds(horizontal)">
                                      <p:cBhvr>
                                        <p:cTn id="16" dur="500"/>
                                        <p:tgtEl>
                                          <p:spTgt spid="8196">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196">
                                            <p:txEl>
                                              <p:pRg st="4" end="4"/>
                                            </p:txEl>
                                          </p:spTgt>
                                        </p:tgtEl>
                                        <p:attrNameLst>
                                          <p:attrName>style.visibility</p:attrName>
                                        </p:attrNameLst>
                                      </p:cBhvr>
                                      <p:to>
                                        <p:strVal val="visible"/>
                                      </p:to>
                                    </p:set>
                                    <p:animEffect transition="in" filter="blinds(horizontal)">
                                      <p:cBhvr>
                                        <p:cTn id="19" dur="500"/>
                                        <p:tgtEl>
                                          <p:spTgt spid="819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blinds(horizontal)">
                                      <p:cBhvr>
                                        <p:cTn id="2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P spid="11"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smtClean="0"/>
              <a:t>Effect of Microvibrations (“jitter”) </a:t>
            </a:r>
            <a:br>
              <a:rPr lang="en-GB" smtClean="0"/>
            </a:br>
            <a:r>
              <a:rPr lang="en-GB" smtClean="0"/>
              <a:t>on Lightning Detection</a:t>
            </a:r>
          </a:p>
        </p:txBody>
      </p:sp>
      <p:sp>
        <p:nvSpPr>
          <p:cNvPr id="4" name="Slide Number Placeholder 3"/>
          <p:cNvSpPr>
            <a:spLocks noGrp="1"/>
          </p:cNvSpPr>
          <p:nvPr>
            <p:ph type="sldNum" sz="quarter" idx="10"/>
          </p:nvPr>
        </p:nvSpPr>
        <p:spPr/>
        <p:txBody>
          <a:bodyPr/>
          <a:lstStyle/>
          <a:p>
            <a:pPr>
              <a:defRPr/>
            </a:pPr>
            <a:r>
              <a:rPr lang="en-GB" smtClean="0"/>
              <a:t>Slide: </a:t>
            </a:r>
            <a:fld id="{8B0FAB09-3799-47B2-92A9-DAD6B8AFD0F2}" type="slidenum">
              <a:rPr lang="en-GB" smtClean="0"/>
              <a:pPr>
                <a:defRPr/>
              </a:pPr>
              <a:t>15</a:t>
            </a:fld>
            <a:endParaRPr lang="en-GB"/>
          </a:p>
        </p:txBody>
      </p:sp>
      <p:pic>
        <p:nvPicPr>
          <p:cNvPr id="21508" name="Picture 34" descr="image_fulldisk_all_12_LIunits"/>
          <p:cNvPicPr>
            <a:picLocks noChangeAspect="1" noChangeArrowheads="1"/>
          </p:cNvPicPr>
          <p:nvPr/>
        </p:nvPicPr>
        <p:blipFill>
          <a:blip r:embed="rId2" cstate="print"/>
          <a:srcRect l="25513" t="42415" r="69292" b="53333"/>
          <a:stretch>
            <a:fillRect/>
          </a:stretch>
        </p:blipFill>
        <p:spPr bwMode="auto">
          <a:xfrm>
            <a:off x="635000" y="2522538"/>
            <a:ext cx="3449638" cy="2116137"/>
          </a:xfrm>
          <a:prstGeom prst="rect">
            <a:avLst/>
          </a:prstGeom>
          <a:noFill/>
          <a:ln w="9525">
            <a:noFill/>
            <a:miter lim="800000"/>
            <a:headEnd/>
            <a:tailEnd/>
          </a:ln>
        </p:spPr>
      </p:pic>
      <p:sp>
        <p:nvSpPr>
          <p:cNvPr id="21509" name="TextBox 5"/>
          <p:cNvSpPr txBox="1">
            <a:spLocks noChangeArrowheads="1"/>
          </p:cNvSpPr>
          <p:nvPr/>
        </p:nvSpPr>
        <p:spPr bwMode="auto">
          <a:xfrm>
            <a:off x="622300" y="1619250"/>
            <a:ext cx="3500438" cy="584200"/>
          </a:xfrm>
          <a:prstGeom prst="rect">
            <a:avLst/>
          </a:prstGeom>
          <a:noFill/>
          <a:ln w="9525">
            <a:noFill/>
            <a:miter lim="800000"/>
            <a:headEnd/>
            <a:tailEnd/>
          </a:ln>
        </p:spPr>
        <p:txBody>
          <a:bodyPr wrap="none">
            <a:spAutoFit/>
          </a:bodyPr>
          <a:lstStyle/>
          <a:p>
            <a:r>
              <a:rPr lang="en-GB" sz="1600">
                <a:solidFill>
                  <a:schemeClr val="tx2"/>
                </a:solidFill>
              </a:rPr>
              <a:t>Assuming that this is what the </a:t>
            </a:r>
          </a:p>
          <a:p>
            <a:r>
              <a:rPr lang="en-GB" sz="1600">
                <a:solidFill>
                  <a:schemeClr val="tx2"/>
                </a:solidFill>
              </a:rPr>
              <a:t>Lightning Imager is looking at...</a:t>
            </a:r>
          </a:p>
        </p:txBody>
      </p:sp>
      <p:sp>
        <p:nvSpPr>
          <p:cNvPr id="21510" name="TextBox 6"/>
          <p:cNvSpPr txBox="1">
            <a:spLocks noChangeArrowheads="1"/>
          </p:cNvSpPr>
          <p:nvPr/>
        </p:nvSpPr>
        <p:spPr bwMode="auto">
          <a:xfrm>
            <a:off x="3103563" y="4946650"/>
            <a:ext cx="771525" cy="338138"/>
          </a:xfrm>
          <a:prstGeom prst="rect">
            <a:avLst/>
          </a:prstGeom>
          <a:noFill/>
          <a:ln w="9525">
            <a:noFill/>
            <a:miter lim="800000"/>
            <a:headEnd/>
            <a:tailEnd/>
          </a:ln>
        </p:spPr>
        <p:txBody>
          <a:bodyPr wrap="none">
            <a:spAutoFit/>
          </a:bodyPr>
          <a:lstStyle/>
          <a:p>
            <a:r>
              <a:rPr lang="en-GB" sz="1600">
                <a:solidFill>
                  <a:schemeClr val="tx2"/>
                </a:solidFill>
              </a:rPr>
              <a:t>Cloud</a:t>
            </a:r>
          </a:p>
        </p:txBody>
      </p:sp>
      <p:sp>
        <p:nvSpPr>
          <p:cNvPr id="21511" name="TextBox 7"/>
          <p:cNvSpPr txBox="1">
            <a:spLocks noChangeArrowheads="1"/>
          </p:cNvSpPr>
          <p:nvPr/>
        </p:nvSpPr>
        <p:spPr bwMode="auto">
          <a:xfrm>
            <a:off x="706438" y="4903788"/>
            <a:ext cx="1809750" cy="585787"/>
          </a:xfrm>
          <a:prstGeom prst="rect">
            <a:avLst/>
          </a:prstGeom>
          <a:noFill/>
          <a:ln w="9525">
            <a:noFill/>
            <a:miter lim="800000"/>
            <a:headEnd/>
            <a:tailEnd/>
          </a:ln>
        </p:spPr>
        <p:txBody>
          <a:bodyPr wrap="none">
            <a:spAutoFit/>
          </a:bodyPr>
          <a:lstStyle/>
          <a:p>
            <a:pPr algn="ctr"/>
            <a:r>
              <a:rPr lang="en-GB" sz="1600">
                <a:solidFill>
                  <a:schemeClr val="tx2"/>
                </a:solidFill>
              </a:rPr>
              <a:t>Darker (ocean) </a:t>
            </a:r>
          </a:p>
          <a:p>
            <a:pPr algn="ctr"/>
            <a:r>
              <a:rPr lang="en-GB" sz="1600">
                <a:solidFill>
                  <a:schemeClr val="tx2"/>
                </a:solidFill>
              </a:rPr>
              <a:t>background</a:t>
            </a:r>
          </a:p>
        </p:txBody>
      </p:sp>
      <p:cxnSp>
        <p:nvCxnSpPr>
          <p:cNvPr id="10" name="Straight Arrow Connector 9"/>
          <p:cNvCxnSpPr/>
          <p:nvPr/>
        </p:nvCxnSpPr>
        <p:spPr bwMode="auto">
          <a:xfrm rot="16200000" flipV="1">
            <a:off x="2590007" y="4102894"/>
            <a:ext cx="1055687" cy="555625"/>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bwMode="auto">
          <a:xfrm rot="16200000" flipV="1">
            <a:off x="1154113" y="4489450"/>
            <a:ext cx="573087" cy="138113"/>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bwMode="auto">
          <a:xfrm>
            <a:off x="1304925" y="2293938"/>
            <a:ext cx="3019425" cy="2660650"/>
          </a:xfrm>
          <a:prstGeom prst="line">
            <a:avLst/>
          </a:prstGeom>
          <a:ln w="57150">
            <a:headEnd type="oval" w="med" len="med"/>
            <a:tailEnd type="oval" w="med" len="med"/>
          </a:ln>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bwMode="auto">
          <a:xfrm flipV="1">
            <a:off x="5194300" y="4624388"/>
            <a:ext cx="4054475" cy="0"/>
          </a:xfrm>
          <a:prstGeom prst="line">
            <a:avLst/>
          </a:prstGeom>
          <a:ln>
            <a:headEnd type="none" w="med" len="med"/>
            <a:tailEnd type="arrow" w="med" len="med"/>
          </a:ln>
        </p:spPr>
        <p:style>
          <a:lnRef idx="2">
            <a:schemeClr val="accent6"/>
          </a:lnRef>
          <a:fillRef idx="0">
            <a:schemeClr val="accent6"/>
          </a:fillRef>
          <a:effectRef idx="1">
            <a:schemeClr val="accent6"/>
          </a:effectRef>
          <a:fontRef idx="minor">
            <a:schemeClr val="tx1"/>
          </a:fontRef>
        </p:style>
      </p:cxnSp>
      <p:cxnSp>
        <p:nvCxnSpPr>
          <p:cNvPr id="23" name="Straight Connector 22"/>
          <p:cNvCxnSpPr/>
          <p:nvPr/>
        </p:nvCxnSpPr>
        <p:spPr bwMode="auto">
          <a:xfrm rot="16200000" flipV="1">
            <a:off x="4197350" y="3621088"/>
            <a:ext cx="2016125" cy="6350"/>
          </a:xfrm>
          <a:prstGeom prst="line">
            <a:avLst/>
          </a:prstGeom>
          <a:ln>
            <a:headEnd type="none" w="med" len="med"/>
            <a:tailEnd type="arrow" w="med" len="med"/>
          </a:ln>
        </p:spPr>
        <p:style>
          <a:lnRef idx="2">
            <a:schemeClr val="accent6"/>
          </a:lnRef>
          <a:fillRef idx="0">
            <a:schemeClr val="accent6"/>
          </a:fillRef>
          <a:effectRef idx="1">
            <a:schemeClr val="accent6"/>
          </a:effectRef>
          <a:fontRef idx="minor">
            <a:schemeClr val="tx1"/>
          </a:fontRef>
        </p:style>
      </p:cxnSp>
      <p:sp>
        <p:nvSpPr>
          <p:cNvPr id="25" name="Freeform 24"/>
          <p:cNvSpPr/>
          <p:nvPr/>
        </p:nvSpPr>
        <p:spPr bwMode="auto">
          <a:xfrm>
            <a:off x="5291138" y="3248025"/>
            <a:ext cx="3995737" cy="1279525"/>
          </a:xfrm>
          <a:custGeom>
            <a:avLst/>
            <a:gdLst>
              <a:gd name="connsiteX0" fmla="*/ 0 w 3994879"/>
              <a:gd name="connsiteY0" fmla="*/ 1203278 h 1278229"/>
              <a:gd name="connsiteX1" fmla="*/ 22485 w 3994879"/>
              <a:gd name="connsiteY1" fmla="*/ 1195783 h 1278229"/>
              <a:gd name="connsiteX2" fmla="*/ 209862 w 3994879"/>
              <a:gd name="connsiteY2" fmla="*/ 1195783 h 1278229"/>
              <a:gd name="connsiteX3" fmla="*/ 352269 w 3994879"/>
              <a:gd name="connsiteY3" fmla="*/ 1203278 h 1278229"/>
              <a:gd name="connsiteX4" fmla="*/ 382249 w 3994879"/>
              <a:gd name="connsiteY4" fmla="*/ 1210773 h 1278229"/>
              <a:gd name="connsiteX5" fmla="*/ 479685 w 3994879"/>
              <a:gd name="connsiteY5" fmla="*/ 1188288 h 1278229"/>
              <a:gd name="connsiteX6" fmla="*/ 697042 w 3994879"/>
              <a:gd name="connsiteY6" fmla="*/ 1203278 h 1278229"/>
              <a:gd name="connsiteX7" fmla="*/ 749508 w 3994879"/>
              <a:gd name="connsiteY7" fmla="*/ 1195783 h 1278229"/>
              <a:gd name="connsiteX8" fmla="*/ 771993 w 3994879"/>
              <a:gd name="connsiteY8" fmla="*/ 1188288 h 1278229"/>
              <a:gd name="connsiteX9" fmla="*/ 876924 w 3994879"/>
              <a:gd name="connsiteY9" fmla="*/ 1173297 h 1278229"/>
              <a:gd name="connsiteX10" fmla="*/ 914400 w 3994879"/>
              <a:gd name="connsiteY10" fmla="*/ 1143317 h 1278229"/>
              <a:gd name="connsiteX11" fmla="*/ 936885 w 3994879"/>
              <a:gd name="connsiteY11" fmla="*/ 1158307 h 1278229"/>
              <a:gd name="connsiteX12" fmla="*/ 966865 w 3994879"/>
              <a:gd name="connsiteY12" fmla="*/ 1150812 h 1278229"/>
              <a:gd name="connsiteX13" fmla="*/ 974361 w 3994879"/>
              <a:gd name="connsiteY13" fmla="*/ 1128327 h 1278229"/>
              <a:gd name="connsiteX14" fmla="*/ 1004341 w 3994879"/>
              <a:gd name="connsiteY14" fmla="*/ 1090851 h 1278229"/>
              <a:gd name="connsiteX15" fmla="*/ 1011836 w 3994879"/>
              <a:gd name="connsiteY15" fmla="*/ 1068366 h 1278229"/>
              <a:gd name="connsiteX16" fmla="*/ 1041816 w 3994879"/>
              <a:gd name="connsiteY16" fmla="*/ 1023396 h 1278229"/>
              <a:gd name="connsiteX17" fmla="*/ 1049311 w 3994879"/>
              <a:gd name="connsiteY17" fmla="*/ 1000910 h 1278229"/>
              <a:gd name="connsiteX18" fmla="*/ 1064302 w 3994879"/>
              <a:gd name="connsiteY18" fmla="*/ 895979 h 1278229"/>
              <a:gd name="connsiteX19" fmla="*/ 1094282 w 3994879"/>
              <a:gd name="connsiteY19" fmla="*/ 843514 h 1278229"/>
              <a:gd name="connsiteX20" fmla="*/ 1116767 w 3994879"/>
              <a:gd name="connsiteY20" fmla="*/ 783553 h 1278229"/>
              <a:gd name="connsiteX21" fmla="*/ 1124262 w 3994879"/>
              <a:gd name="connsiteY21" fmla="*/ 753573 h 1278229"/>
              <a:gd name="connsiteX22" fmla="*/ 1131757 w 3994879"/>
              <a:gd name="connsiteY22" fmla="*/ 566196 h 1278229"/>
              <a:gd name="connsiteX23" fmla="*/ 1146747 w 3994879"/>
              <a:gd name="connsiteY23" fmla="*/ 266392 h 1278229"/>
              <a:gd name="connsiteX24" fmla="*/ 1161738 w 3994879"/>
              <a:gd name="connsiteY24" fmla="*/ 221422 h 1278229"/>
              <a:gd name="connsiteX25" fmla="*/ 1206708 w 3994879"/>
              <a:gd name="connsiteY25" fmla="*/ 191442 h 1278229"/>
              <a:gd name="connsiteX26" fmla="*/ 1266669 w 3994879"/>
              <a:gd name="connsiteY26" fmla="*/ 168956 h 1278229"/>
              <a:gd name="connsiteX27" fmla="*/ 1274164 w 3994879"/>
              <a:gd name="connsiteY27" fmla="*/ 146471 h 1278229"/>
              <a:gd name="connsiteX28" fmla="*/ 1304144 w 3994879"/>
              <a:gd name="connsiteY28" fmla="*/ 131481 h 1278229"/>
              <a:gd name="connsiteX29" fmla="*/ 1319134 w 3994879"/>
              <a:gd name="connsiteY29" fmla="*/ 108996 h 1278229"/>
              <a:gd name="connsiteX30" fmla="*/ 1364105 w 3994879"/>
              <a:gd name="connsiteY30" fmla="*/ 138976 h 1278229"/>
              <a:gd name="connsiteX31" fmla="*/ 1386590 w 3994879"/>
              <a:gd name="connsiteY31" fmla="*/ 146471 h 1278229"/>
              <a:gd name="connsiteX32" fmla="*/ 1409075 w 3994879"/>
              <a:gd name="connsiteY32" fmla="*/ 161461 h 1278229"/>
              <a:gd name="connsiteX33" fmla="*/ 1454046 w 3994879"/>
              <a:gd name="connsiteY33" fmla="*/ 131481 h 1278229"/>
              <a:gd name="connsiteX34" fmla="*/ 1484026 w 3994879"/>
              <a:gd name="connsiteY34" fmla="*/ 138976 h 1278229"/>
              <a:gd name="connsiteX35" fmla="*/ 1506511 w 3994879"/>
              <a:gd name="connsiteY35" fmla="*/ 153966 h 1278229"/>
              <a:gd name="connsiteX36" fmla="*/ 1551482 w 3994879"/>
              <a:gd name="connsiteY36" fmla="*/ 131481 h 1278229"/>
              <a:gd name="connsiteX37" fmla="*/ 1596452 w 3994879"/>
              <a:gd name="connsiteY37" fmla="*/ 108996 h 1278229"/>
              <a:gd name="connsiteX38" fmla="*/ 1671403 w 3994879"/>
              <a:gd name="connsiteY38" fmla="*/ 131481 h 1278229"/>
              <a:gd name="connsiteX39" fmla="*/ 1686393 w 3994879"/>
              <a:gd name="connsiteY39" fmla="*/ 153966 h 1278229"/>
              <a:gd name="connsiteX40" fmla="*/ 1716374 w 3994879"/>
              <a:gd name="connsiteY40" fmla="*/ 131481 h 1278229"/>
              <a:gd name="connsiteX41" fmla="*/ 1738859 w 3994879"/>
              <a:gd name="connsiteY41" fmla="*/ 123986 h 1278229"/>
              <a:gd name="connsiteX42" fmla="*/ 1783829 w 3994879"/>
              <a:gd name="connsiteY42" fmla="*/ 86510 h 1278229"/>
              <a:gd name="connsiteX43" fmla="*/ 1806315 w 3994879"/>
              <a:gd name="connsiteY43" fmla="*/ 71520 h 1278229"/>
              <a:gd name="connsiteX44" fmla="*/ 1866275 w 3994879"/>
              <a:gd name="connsiteY44" fmla="*/ 4065 h 1278229"/>
              <a:gd name="connsiteX45" fmla="*/ 1911246 w 3994879"/>
              <a:gd name="connsiteY45" fmla="*/ 26550 h 1278229"/>
              <a:gd name="connsiteX46" fmla="*/ 1941226 w 3994879"/>
              <a:gd name="connsiteY46" fmla="*/ 56530 h 1278229"/>
              <a:gd name="connsiteX47" fmla="*/ 1963711 w 3994879"/>
              <a:gd name="connsiteY47" fmla="*/ 108996 h 1278229"/>
              <a:gd name="connsiteX48" fmla="*/ 2016177 w 3994879"/>
              <a:gd name="connsiteY48" fmla="*/ 94006 h 1278229"/>
              <a:gd name="connsiteX49" fmla="*/ 2061147 w 3994879"/>
              <a:gd name="connsiteY49" fmla="*/ 79015 h 1278229"/>
              <a:gd name="connsiteX50" fmla="*/ 2098623 w 3994879"/>
              <a:gd name="connsiteY50" fmla="*/ 86510 h 1278229"/>
              <a:gd name="connsiteX51" fmla="*/ 2136098 w 3994879"/>
              <a:gd name="connsiteY51" fmla="*/ 138976 h 1278229"/>
              <a:gd name="connsiteX52" fmla="*/ 2166079 w 3994879"/>
              <a:gd name="connsiteY52" fmla="*/ 146471 h 1278229"/>
              <a:gd name="connsiteX53" fmla="*/ 2218544 w 3994879"/>
              <a:gd name="connsiteY53" fmla="*/ 146471 h 1278229"/>
              <a:gd name="connsiteX54" fmla="*/ 2241029 w 3994879"/>
              <a:gd name="connsiteY54" fmla="*/ 221422 h 1278229"/>
              <a:gd name="connsiteX55" fmla="*/ 2256020 w 3994879"/>
              <a:gd name="connsiteY55" fmla="*/ 243907 h 1278229"/>
              <a:gd name="connsiteX56" fmla="*/ 2278505 w 3994879"/>
              <a:gd name="connsiteY56" fmla="*/ 251402 h 1278229"/>
              <a:gd name="connsiteX57" fmla="*/ 2323475 w 3994879"/>
              <a:gd name="connsiteY57" fmla="*/ 221422 h 1278229"/>
              <a:gd name="connsiteX58" fmla="*/ 2345961 w 3994879"/>
              <a:gd name="connsiteY58" fmla="*/ 236412 h 1278229"/>
              <a:gd name="connsiteX59" fmla="*/ 2375941 w 3994879"/>
              <a:gd name="connsiteY59" fmla="*/ 251402 h 1278229"/>
              <a:gd name="connsiteX60" fmla="*/ 2413416 w 3994879"/>
              <a:gd name="connsiteY60" fmla="*/ 281383 h 1278229"/>
              <a:gd name="connsiteX61" fmla="*/ 2450892 w 3994879"/>
              <a:gd name="connsiteY61" fmla="*/ 288878 h 1278229"/>
              <a:gd name="connsiteX62" fmla="*/ 2510852 w 3994879"/>
              <a:gd name="connsiteY62" fmla="*/ 303868 h 1278229"/>
              <a:gd name="connsiteX63" fmla="*/ 2563318 w 3994879"/>
              <a:gd name="connsiteY63" fmla="*/ 356333 h 1278229"/>
              <a:gd name="connsiteX64" fmla="*/ 2585803 w 3994879"/>
              <a:gd name="connsiteY64" fmla="*/ 378819 h 1278229"/>
              <a:gd name="connsiteX65" fmla="*/ 2608288 w 3994879"/>
              <a:gd name="connsiteY65" fmla="*/ 393809 h 1278229"/>
              <a:gd name="connsiteX66" fmla="*/ 2623279 w 3994879"/>
              <a:gd name="connsiteY66" fmla="*/ 371324 h 1278229"/>
              <a:gd name="connsiteX67" fmla="*/ 2630774 w 3994879"/>
              <a:gd name="connsiteY67" fmla="*/ 348838 h 1278229"/>
              <a:gd name="connsiteX68" fmla="*/ 2645764 w 3994879"/>
              <a:gd name="connsiteY68" fmla="*/ 363829 h 1278229"/>
              <a:gd name="connsiteX69" fmla="*/ 2668249 w 3994879"/>
              <a:gd name="connsiteY69" fmla="*/ 378819 h 1278229"/>
              <a:gd name="connsiteX70" fmla="*/ 2720715 w 3994879"/>
              <a:gd name="connsiteY70" fmla="*/ 393809 h 1278229"/>
              <a:gd name="connsiteX71" fmla="*/ 2765685 w 3994879"/>
              <a:gd name="connsiteY71" fmla="*/ 423789 h 1278229"/>
              <a:gd name="connsiteX72" fmla="*/ 2788170 w 3994879"/>
              <a:gd name="connsiteY72" fmla="*/ 438779 h 1278229"/>
              <a:gd name="connsiteX73" fmla="*/ 2810656 w 3994879"/>
              <a:gd name="connsiteY73" fmla="*/ 446274 h 1278229"/>
              <a:gd name="connsiteX74" fmla="*/ 2833141 w 3994879"/>
              <a:gd name="connsiteY74" fmla="*/ 461265 h 1278229"/>
              <a:gd name="connsiteX75" fmla="*/ 2908092 w 3994879"/>
              <a:gd name="connsiteY75" fmla="*/ 468760 h 1278229"/>
              <a:gd name="connsiteX76" fmla="*/ 2915587 w 3994879"/>
              <a:gd name="connsiteY76" fmla="*/ 498740 h 1278229"/>
              <a:gd name="connsiteX77" fmla="*/ 2945567 w 3994879"/>
              <a:gd name="connsiteY77" fmla="*/ 543710 h 1278229"/>
              <a:gd name="connsiteX78" fmla="*/ 2953062 w 3994879"/>
              <a:gd name="connsiteY78" fmla="*/ 611166 h 1278229"/>
              <a:gd name="connsiteX79" fmla="*/ 2960557 w 3994879"/>
              <a:gd name="connsiteY79" fmla="*/ 648642 h 1278229"/>
              <a:gd name="connsiteX80" fmla="*/ 2953062 w 3994879"/>
              <a:gd name="connsiteY80" fmla="*/ 888484 h 1278229"/>
              <a:gd name="connsiteX81" fmla="*/ 2968052 w 3994879"/>
              <a:gd name="connsiteY81" fmla="*/ 1000910 h 1278229"/>
              <a:gd name="connsiteX82" fmla="*/ 2975547 w 3994879"/>
              <a:gd name="connsiteY82" fmla="*/ 1023396 h 1278229"/>
              <a:gd name="connsiteX83" fmla="*/ 2990538 w 3994879"/>
              <a:gd name="connsiteY83" fmla="*/ 1045881 h 1278229"/>
              <a:gd name="connsiteX84" fmla="*/ 3005528 w 3994879"/>
              <a:gd name="connsiteY84" fmla="*/ 1075861 h 1278229"/>
              <a:gd name="connsiteX85" fmla="*/ 3028013 w 3994879"/>
              <a:gd name="connsiteY85" fmla="*/ 1150812 h 1278229"/>
              <a:gd name="connsiteX86" fmla="*/ 3043003 w 3994879"/>
              <a:gd name="connsiteY86" fmla="*/ 1203278 h 1278229"/>
              <a:gd name="connsiteX87" fmla="*/ 3072983 w 3994879"/>
              <a:gd name="connsiteY87" fmla="*/ 1225763 h 1278229"/>
              <a:gd name="connsiteX88" fmla="*/ 3267856 w 3994879"/>
              <a:gd name="connsiteY88" fmla="*/ 1240753 h 1278229"/>
              <a:gd name="connsiteX89" fmla="*/ 3327816 w 3994879"/>
              <a:gd name="connsiteY89" fmla="*/ 1255743 h 1278229"/>
              <a:gd name="connsiteX90" fmla="*/ 3402767 w 3994879"/>
              <a:gd name="connsiteY90" fmla="*/ 1270733 h 1278229"/>
              <a:gd name="connsiteX91" fmla="*/ 3425252 w 3994879"/>
              <a:gd name="connsiteY91" fmla="*/ 1278229 h 1278229"/>
              <a:gd name="connsiteX92" fmla="*/ 3492708 w 3994879"/>
              <a:gd name="connsiteY92" fmla="*/ 1255743 h 1278229"/>
              <a:gd name="connsiteX93" fmla="*/ 3545174 w 3994879"/>
              <a:gd name="connsiteY93" fmla="*/ 1248248 h 1278229"/>
              <a:gd name="connsiteX94" fmla="*/ 3590144 w 3994879"/>
              <a:gd name="connsiteY94" fmla="*/ 1248248 h 1278229"/>
              <a:gd name="connsiteX95" fmla="*/ 3665095 w 3994879"/>
              <a:gd name="connsiteY95" fmla="*/ 1240753 h 1278229"/>
              <a:gd name="connsiteX96" fmla="*/ 3994879 w 3994879"/>
              <a:gd name="connsiteY96" fmla="*/ 1233258 h 12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994879" h="1278229">
                <a:moveTo>
                  <a:pt x="0" y="1203278"/>
                </a:moveTo>
                <a:cubicBezTo>
                  <a:pt x="7495" y="1200780"/>
                  <a:pt x="14712" y="1197196"/>
                  <a:pt x="22485" y="1195783"/>
                </a:cubicBezTo>
                <a:cubicBezTo>
                  <a:pt x="100537" y="1181592"/>
                  <a:pt x="113297" y="1190103"/>
                  <a:pt x="209862" y="1195783"/>
                </a:cubicBezTo>
                <a:cubicBezTo>
                  <a:pt x="285736" y="1221074"/>
                  <a:pt x="239078" y="1211985"/>
                  <a:pt x="352269" y="1203278"/>
                </a:cubicBezTo>
                <a:cubicBezTo>
                  <a:pt x="362262" y="1205776"/>
                  <a:pt x="371978" y="1211563"/>
                  <a:pt x="382249" y="1210773"/>
                </a:cubicBezTo>
                <a:cubicBezTo>
                  <a:pt x="394691" y="1209816"/>
                  <a:pt x="456459" y="1194095"/>
                  <a:pt x="479685" y="1188288"/>
                </a:cubicBezTo>
                <a:cubicBezTo>
                  <a:pt x="567969" y="1200900"/>
                  <a:pt x="572584" y="1203278"/>
                  <a:pt x="697042" y="1203278"/>
                </a:cubicBezTo>
                <a:cubicBezTo>
                  <a:pt x="714708" y="1203278"/>
                  <a:pt x="732019" y="1198281"/>
                  <a:pt x="749508" y="1195783"/>
                </a:cubicBezTo>
                <a:cubicBezTo>
                  <a:pt x="757003" y="1193285"/>
                  <a:pt x="764172" y="1189405"/>
                  <a:pt x="771993" y="1188288"/>
                </a:cubicBezTo>
                <a:cubicBezTo>
                  <a:pt x="886938" y="1171866"/>
                  <a:pt x="821208" y="1191869"/>
                  <a:pt x="876924" y="1173297"/>
                </a:cubicBezTo>
                <a:cubicBezTo>
                  <a:pt x="883449" y="1166772"/>
                  <a:pt x="904946" y="1143317"/>
                  <a:pt x="914400" y="1143317"/>
                </a:cubicBezTo>
                <a:cubicBezTo>
                  <a:pt x="923408" y="1143317"/>
                  <a:pt x="929390" y="1153310"/>
                  <a:pt x="936885" y="1158307"/>
                </a:cubicBezTo>
                <a:cubicBezTo>
                  <a:pt x="946878" y="1155809"/>
                  <a:pt x="958821" y="1157247"/>
                  <a:pt x="966865" y="1150812"/>
                </a:cubicBezTo>
                <a:cubicBezTo>
                  <a:pt x="973034" y="1145877"/>
                  <a:pt x="970828" y="1135393"/>
                  <a:pt x="974361" y="1128327"/>
                </a:cubicBezTo>
                <a:cubicBezTo>
                  <a:pt x="983816" y="1109418"/>
                  <a:pt x="990399" y="1104794"/>
                  <a:pt x="1004341" y="1090851"/>
                </a:cubicBezTo>
                <a:cubicBezTo>
                  <a:pt x="1006839" y="1083356"/>
                  <a:pt x="1007999" y="1075272"/>
                  <a:pt x="1011836" y="1068366"/>
                </a:cubicBezTo>
                <a:cubicBezTo>
                  <a:pt x="1020585" y="1052617"/>
                  <a:pt x="1041816" y="1023396"/>
                  <a:pt x="1041816" y="1023396"/>
                </a:cubicBezTo>
                <a:cubicBezTo>
                  <a:pt x="1044314" y="1015901"/>
                  <a:pt x="1048012" y="1008703"/>
                  <a:pt x="1049311" y="1000910"/>
                </a:cubicBezTo>
                <a:cubicBezTo>
                  <a:pt x="1052990" y="978835"/>
                  <a:pt x="1055310" y="922955"/>
                  <a:pt x="1064302" y="895979"/>
                </a:cubicBezTo>
                <a:cubicBezTo>
                  <a:pt x="1077444" y="856555"/>
                  <a:pt x="1077832" y="876414"/>
                  <a:pt x="1094282" y="843514"/>
                </a:cubicBezTo>
                <a:cubicBezTo>
                  <a:pt x="1099561" y="832956"/>
                  <a:pt x="1112443" y="798688"/>
                  <a:pt x="1116767" y="783553"/>
                </a:cubicBezTo>
                <a:cubicBezTo>
                  <a:pt x="1119597" y="773648"/>
                  <a:pt x="1121764" y="763566"/>
                  <a:pt x="1124262" y="753573"/>
                </a:cubicBezTo>
                <a:cubicBezTo>
                  <a:pt x="1126760" y="691114"/>
                  <a:pt x="1128875" y="628638"/>
                  <a:pt x="1131757" y="566196"/>
                </a:cubicBezTo>
                <a:cubicBezTo>
                  <a:pt x="1136370" y="466243"/>
                  <a:pt x="1115104" y="361316"/>
                  <a:pt x="1146747" y="266392"/>
                </a:cubicBezTo>
                <a:cubicBezTo>
                  <a:pt x="1151744" y="251402"/>
                  <a:pt x="1150565" y="232595"/>
                  <a:pt x="1161738" y="221422"/>
                </a:cubicBezTo>
                <a:cubicBezTo>
                  <a:pt x="1189809" y="193351"/>
                  <a:pt x="1174167" y="202289"/>
                  <a:pt x="1206708" y="191442"/>
                </a:cubicBezTo>
                <a:cubicBezTo>
                  <a:pt x="1255250" y="142897"/>
                  <a:pt x="1165681" y="226662"/>
                  <a:pt x="1266669" y="168956"/>
                </a:cubicBezTo>
                <a:cubicBezTo>
                  <a:pt x="1273529" y="165036"/>
                  <a:pt x="1268578" y="152057"/>
                  <a:pt x="1274164" y="146471"/>
                </a:cubicBezTo>
                <a:cubicBezTo>
                  <a:pt x="1282064" y="138571"/>
                  <a:pt x="1294151" y="136478"/>
                  <a:pt x="1304144" y="131481"/>
                </a:cubicBezTo>
                <a:cubicBezTo>
                  <a:pt x="1309141" y="123986"/>
                  <a:pt x="1310770" y="112341"/>
                  <a:pt x="1319134" y="108996"/>
                </a:cubicBezTo>
                <a:cubicBezTo>
                  <a:pt x="1335843" y="102313"/>
                  <a:pt x="1357275" y="134422"/>
                  <a:pt x="1364105" y="138976"/>
                </a:cubicBezTo>
                <a:cubicBezTo>
                  <a:pt x="1370679" y="143358"/>
                  <a:pt x="1379524" y="142938"/>
                  <a:pt x="1386590" y="146471"/>
                </a:cubicBezTo>
                <a:cubicBezTo>
                  <a:pt x="1394647" y="150499"/>
                  <a:pt x="1401580" y="156464"/>
                  <a:pt x="1409075" y="161461"/>
                </a:cubicBezTo>
                <a:cubicBezTo>
                  <a:pt x="1422594" y="147943"/>
                  <a:pt x="1432353" y="131481"/>
                  <a:pt x="1454046" y="131481"/>
                </a:cubicBezTo>
                <a:cubicBezTo>
                  <a:pt x="1464347" y="131481"/>
                  <a:pt x="1474033" y="136478"/>
                  <a:pt x="1484026" y="138976"/>
                </a:cubicBezTo>
                <a:cubicBezTo>
                  <a:pt x="1491521" y="143973"/>
                  <a:pt x="1497626" y="152485"/>
                  <a:pt x="1506511" y="153966"/>
                </a:cubicBezTo>
                <a:cubicBezTo>
                  <a:pt x="1520642" y="156321"/>
                  <a:pt x="1541693" y="136376"/>
                  <a:pt x="1551482" y="131481"/>
                </a:cubicBezTo>
                <a:cubicBezTo>
                  <a:pt x="1613543" y="100450"/>
                  <a:pt x="1532013" y="151955"/>
                  <a:pt x="1596452" y="108996"/>
                </a:cubicBezTo>
                <a:cubicBezTo>
                  <a:pt x="1629475" y="113714"/>
                  <a:pt x="1648679" y="108757"/>
                  <a:pt x="1671403" y="131481"/>
                </a:cubicBezTo>
                <a:cubicBezTo>
                  <a:pt x="1677773" y="137851"/>
                  <a:pt x="1681396" y="146471"/>
                  <a:pt x="1686393" y="153966"/>
                </a:cubicBezTo>
                <a:cubicBezTo>
                  <a:pt x="1696387" y="146471"/>
                  <a:pt x="1705528" y="137679"/>
                  <a:pt x="1716374" y="131481"/>
                </a:cubicBezTo>
                <a:cubicBezTo>
                  <a:pt x="1723234" y="127561"/>
                  <a:pt x="1732000" y="127906"/>
                  <a:pt x="1738859" y="123986"/>
                </a:cubicBezTo>
                <a:cubicBezTo>
                  <a:pt x="1783512" y="98470"/>
                  <a:pt x="1754904" y="109650"/>
                  <a:pt x="1783829" y="86510"/>
                </a:cubicBezTo>
                <a:cubicBezTo>
                  <a:pt x="1790863" y="80883"/>
                  <a:pt x="1798820" y="76517"/>
                  <a:pt x="1806315" y="71520"/>
                </a:cubicBezTo>
                <a:cubicBezTo>
                  <a:pt x="1819975" y="51030"/>
                  <a:pt x="1845739" y="9199"/>
                  <a:pt x="1866275" y="4065"/>
                </a:cubicBezTo>
                <a:cubicBezTo>
                  <a:pt x="1882534" y="0"/>
                  <a:pt x="1896256" y="19055"/>
                  <a:pt x="1911246" y="26550"/>
                </a:cubicBezTo>
                <a:cubicBezTo>
                  <a:pt x="1921239" y="36543"/>
                  <a:pt x="1932746" y="45224"/>
                  <a:pt x="1941226" y="56530"/>
                </a:cubicBezTo>
                <a:cubicBezTo>
                  <a:pt x="1952341" y="71349"/>
                  <a:pt x="1957922" y="91628"/>
                  <a:pt x="1963711" y="108996"/>
                </a:cubicBezTo>
                <a:cubicBezTo>
                  <a:pt x="1981200" y="103999"/>
                  <a:pt x="1998793" y="99355"/>
                  <a:pt x="2016177" y="94006"/>
                </a:cubicBezTo>
                <a:cubicBezTo>
                  <a:pt x="2031279" y="89359"/>
                  <a:pt x="2061147" y="79015"/>
                  <a:pt x="2061147" y="79015"/>
                </a:cubicBezTo>
                <a:cubicBezTo>
                  <a:pt x="2073639" y="81513"/>
                  <a:pt x="2087229" y="80813"/>
                  <a:pt x="2098623" y="86510"/>
                </a:cubicBezTo>
                <a:cubicBezTo>
                  <a:pt x="2148944" y="111671"/>
                  <a:pt x="2095354" y="105024"/>
                  <a:pt x="2136098" y="138976"/>
                </a:cubicBezTo>
                <a:cubicBezTo>
                  <a:pt x="2144012" y="145571"/>
                  <a:pt x="2156085" y="143973"/>
                  <a:pt x="2166079" y="146471"/>
                </a:cubicBezTo>
                <a:cubicBezTo>
                  <a:pt x="2176534" y="143857"/>
                  <a:pt x="2207140" y="130505"/>
                  <a:pt x="2218544" y="146471"/>
                </a:cubicBezTo>
                <a:cubicBezTo>
                  <a:pt x="2236539" y="171665"/>
                  <a:pt x="2229866" y="195376"/>
                  <a:pt x="2241029" y="221422"/>
                </a:cubicBezTo>
                <a:cubicBezTo>
                  <a:pt x="2244578" y="229702"/>
                  <a:pt x="2248986" y="238280"/>
                  <a:pt x="2256020" y="243907"/>
                </a:cubicBezTo>
                <a:cubicBezTo>
                  <a:pt x="2262189" y="248842"/>
                  <a:pt x="2271010" y="248904"/>
                  <a:pt x="2278505" y="251402"/>
                </a:cubicBezTo>
                <a:cubicBezTo>
                  <a:pt x="2293495" y="241409"/>
                  <a:pt x="2308485" y="211429"/>
                  <a:pt x="2323475" y="221422"/>
                </a:cubicBezTo>
                <a:cubicBezTo>
                  <a:pt x="2330970" y="226419"/>
                  <a:pt x="2338140" y="231943"/>
                  <a:pt x="2345961" y="236412"/>
                </a:cubicBezTo>
                <a:cubicBezTo>
                  <a:pt x="2355662" y="241955"/>
                  <a:pt x="2366645" y="245204"/>
                  <a:pt x="2375941" y="251402"/>
                </a:cubicBezTo>
                <a:cubicBezTo>
                  <a:pt x="2389252" y="260276"/>
                  <a:pt x="2399108" y="274229"/>
                  <a:pt x="2413416" y="281383"/>
                </a:cubicBezTo>
                <a:cubicBezTo>
                  <a:pt x="2424810" y="287080"/>
                  <a:pt x="2438479" y="286013"/>
                  <a:pt x="2450892" y="288878"/>
                </a:cubicBezTo>
                <a:cubicBezTo>
                  <a:pt x="2470966" y="293510"/>
                  <a:pt x="2490865" y="298871"/>
                  <a:pt x="2510852" y="303868"/>
                </a:cubicBezTo>
                <a:lnTo>
                  <a:pt x="2563318" y="356333"/>
                </a:lnTo>
                <a:cubicBezTo>
                  <a:pt x="2570813" y="363828"/>
                  <a:pt x="2576983" y="372939"/>
                  <a:pt x="2585803" y="378819"/>
                </a:cubicBezTo>
                <a:lnTo>
                  <a:pt x="2608288" y="393809"/>
                </a:lnTo>
                <a:cubicBezTo>
                  <a:pt x="2613285" y="386314"/>
                  <a:pt x="2619250" y="379381"/>
                  <a:pt x="2623279" y="371324"/>
                </a:cubicBezTo>
                <a:cubicBezTo>
                  <a:pt x="2626812" y="364257"/>
                  <a:pt x="2623279" y="351336"/>
                  <a:pt x="2630774" y="348838"/>
                </a:cubicBezTo>
                <a:cubicBezTo>
                  <a:pt x="2637478" y="346603"/>
                  <a:pt x="2640246" y="359414"/>
                  <a:pt x="2645764" y="363829"/>
                </a:cubicBezTo>
                <a:cubicBezTo>
                  <a:pt x="2652798" y="369456"/>
                  <a:pt x="2660192" y="374791"/>
                  <a:pt x="2668249" y="378819"/>
                </a:cubicBezTo>
                <a:cubicBezTo>
                  <a:pt x="2679002" y="384196"/>
                  <a:pt x="2711109" y="391407"/>
                  <a:pt x="2720715" y="393809"/>
                </a:cubicBezTo>
                <a:lnTo>
                  <a:pt x="2765685" y="423789"/>
                </a:lnTo>
                <a:cubicBezTo>
                  <a:pt x="2773180" y="428786"/>
                  <a:pt x="2779624" y="435931"/>
                  <a:pt x="2788170" y="438779"/>
                </a:cubicBezTo>
                <a:lnTo>
                  <a:pt x="2810656" y="446274"/>
                </a:lnTo>
                <a:cubicBezTo>
                  <a:pt x="2818151" y="451271"/>
                  <a:pt x="2824364" y="459239"/>
                  <a:pt x="2833141" y="461265"/>
                </a:cubicBezTo>
                <a:cubicBezTo>
                  <a:pt x="2857606" y="466911"/>
                  <a:pt x="2885234" y="458370"/>
                  <a:pt x="2908092" y="468760"/>
                </a:cubicBezTo>
                <a:cubicBezTo>
                  <a:pt x="2917470" y="473022"/>
                  <a:pt x="2910980" y="489527"/>
                  <a:pt x="2915587" y="498740"/>
                </a:cubicBezTo>
                <a:cubicBezTo>
                  <a:pt x="2923644" y="514854"/>
                  <a:pt x="2945567" y="543710"/>
                  <a:pt x="2945567" y="543710"/>
                </a:cubicBezTo>
                <a:cubicBezTo>
                  <a:pt x="2948065" y="566195"/>
                  <a:pt x="2949863" y="588770"/>
                  <a:pt x="2953062" y="611166"/>
                </a:cubicBezTo>
                <a:cubicBezTo>
                  <a:pt x="2954864" y="623777"/>
                  <a:pt x="2960557" y="635903"/>
                  <a:pt x="2960557" y="648642"/>
                </a:cubicBezTo>
                <a:cubicBezTo>
                  <a:pt x="2960557" y="728628"/>
                  <a:pt x="2955560" y="808537"/>
                  <a:pt x="2953062" y="888484"/>
                </a:cubicBezTo>
                <a:cubicBezTo>
                  <a:pt x="2958956" y="953320"/>
                  <a:pt x="2954810" y="954562"/>
                  <a:pt x="2968052" y="1000910"/>
                </a:cubicBezTo>
                <a:cubicBezTo>
                  <a:pt x="2970222" y="1008507"/>
                  <a:pt x="2972014" y="1016329"/>
                  <a:pt x="2975547" y="1023396"/>
                </a:cubicBezTo>
                <a:cubicBezTo>
                  <a:pt x="2979576" y="1031453"/>
                  <a:pt x="2986069" y="1038060"/>
                  <a:pt x="2990538" y="1045881"/>
                </a:cubicBezTo>
                <a:cubicBezTo>
                  <a:pt x="2996081" y="1055582"/>
                  <a:pt x="3000531" y="1065868"/>
                  <a:pt x="3005528" y="1075861"/>
                </a:cubicBezTo>
                <a:cubicBezTo>
                  <a:pt x="3020330" y="1149871"/>
                  <a:pt x="3003362" y="1076858"/>
                  <a:pt x="3028013" y="1150812"/>
                </a:cubicBezTo>
                <a:cubicBezTo>
                  <a:pt x="3028633" y="1152672"/>
                  <a:pt x="3038994" y="1198467"/>
                  <a:pt x="3043003" y="1203278"/>
                </a:cubicBezTo>
                <a:cubicBezTo>
                  <a:pt x="3051000" y="1212874"/>
                  <a:pt x="3060661" y="1223709"/>
                  <a:pt x="3072983" y="1225763"/>
                </a:cubicBezTo>
                <a:cubicBezTo>
                  <a:pt x="3137246" y="1236473"/>
                  <a:pt x="3202898" y="1235756"/>
                  <a:pt x="3267856" y="1240753"/>
                </a:cubicBezTo>
                <a:cubicBezTo>
                  <a:pt x="3308034" y="1254146"/>
                  <a:pt x="3273551" y="1243684"/>
                  <a:pt x="3327816" y="1255743"/>
                </a:cubicBezTo>
                <a:cubicBezTo>
                  <a:pt x="3394899" y="1270650"/>
                  <a:pt x="3314651" y="1256047"/>
                  <a:pt x="3402767" y="1270733"/>
                </a:cubicBezTo>
                <a:cubicBezTo>
                  <a:pt x="3410262" y="1273232"/>
                  <a:pt x="3417351" y="1278229"/>
                  <a:pt x="3425252" y="1278229"/>
                </a:cubicBezTo>
                <a:cubicBezTo>
                  <a:pt x="3477477" y="1278229"/>
                  <a:pt x="3448007" y="1267934"/>
                  <a:pt x="3492708" y="1255743"/>
                </a:cubicBezTo>
                <a:cubicBezTo>
                  <a:pt x="3509752" y="1251095"/>
                  <a:pt x="3527685" y="1250746"/>
                  <a:pt x="3545174" y="1248248"/>
                </a:cubicBezTo>
                <a:cubicBezTo>
                  <a:pt x="3605134" y="1228261"/>
                  <a:pt x="3530184" y="1248248"/>
                  <a:pt x="3590144" y="1248248"/>
                </a:cubicBezTo>
                <a:cubicBezTo>
                  <a:pt x="3615252" y="1248248"/>
                  <a:pt x="3640009" y="1241820"/>
                  <a:pt x="3665095" y="1240753"/>
                </a:cubicBezTo>
                <a:cubicBezTo>
                  <a:pt x="3852333" y="1232786"/>
                  <a:pt x="3870282" y="1233258"/>
                  <a:pt x="3994879" y="1233258"/>
                </a:cubicBezTo>
              </a:path>
            </a:pathLst>
          </a:custGeom>
          <a:ln w="38100">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lIns="36000" tIns="36000" rIns="36000" bIns="36000"/>
          <a:lstStyle/>
          <a:p>
            <a:pPr eaLnBrk="0" hangingPunct="0">
              <a:spcBef>
                <a:spcPct val="50000"/>
              </a:spcBef>
              <a:defRPr/>
            </a:pPr>
            <a:endParaRPr lang="en-GB">
              <a:solidFill>
                <a:schemeClr val="bg1"/>
              </a:solidFill>
            </a:endParaRPr>
          </a:p>
        </p:txBody>
      </p:sp>
      <p:cxnSp>
        <p:nvCxnSpPr>
          <p:cNvPr id="27" name="Straight Arrow Connector 26"/>
          <p:cNvCxnSpPr/>
          <p:nvPr/>
        </p:nvCxnSpPr>
        <p:spPr bwMode="auto">
          <a:xfrm flipV="1">
            <a:off x="4302125" y="4310063"/>
            <a:ext cx="771525" cy="457200"/>
          </a:xfrm>
          <a:prstGeom prst="straightConnector1">
            <a:avLst/>
          </a:prstGeom>
          <a:ln w="76200">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21519" name="TextBox 32"/>
          <p:cNvSpPr txBox="1">
            <a:spLocks noChangeArrowheads="1"/>
          </p:cNvSpPr>
          <p:nvPr/>
        </p:nvSpPr>
        <p:spPr bwMode="auto">
          <a:xfrm>
            <a:off x="4552950" y="2060575"/>
            <a:ext cx="1314450" cy="523875"/>
          </a:xfrm>
          <a:prstGeom prst="rect">
            <a:avLst/>
          </a:prstGeom>
          <a:noFill/>
          <a:ln w="9525">
            <a:noFill/>
            <a:miter lim="800000"/>
            <a:headEnd/>
            <a:tailEnd/>
          </a:ln>
        </p:spPr>
        <p:txBody>
          <a:bodyPr wrap="none">
            <a:spAutoFit/>
          </a:bodyPr>
          <a:lstStyle/>
          <a:p>
            <a:pPr algn="ctr"/>
            <a:r>
              <a:rPr lang="en-GB" sz="1400">
                <a:solidFill>
                  <a:schemeClr val="tx2"/>
                </a:solidFill>
              </a:rPr>
              <a:t>Background </a:t>
            </a:r>
          </a:p>
          <a:p>
            <a:pPr algn="ctr"/>
            <a:r>
              <a:rPr lang="en-GB" sz="1400">
                <a:solidFill>
                  <a:schemeClr val="tx2"/>
                </a:solidFill>
              </a:rPr>
              <a:t>energy</a:t>
            </a:r>
          </a:p>
        </p:txBody>
      </p:sp>
      <p:sp>
        <p:nvSpPr>
          <p:cNvPr id="21520" name="TextBox 33"/>
          <p:cNvSpPr txBox="1">
            <a:spLocks noChangeArrowheads="1"/>
          </p:cNvSpPr>
          <p:nvPr/>
        </p:nvSpPr>
        <p:spPr bwMode="auto">
          <a:xfrm>
            <a:off x="6759575" y="4746625"/>
            <a:ext cx="968375" cy="307975"/>
          </a:xfrm>
          <a:prstGeom prst="rect">
            <a:avLst/>
          </a:prstGeom>
          <a:noFill/>
          <a:ln w="9525">
            <a:noFill/>
            <a:miter lim="800000"/>
            <a:headEnd/>
            <a:tailEnd/>
          </a:ln>
        </p:spPr>
        <p:txBody>
          <a:bodyPr wrap="none">
            <a:spAutoFit/>
          </a:bodyPr>
          <a:lstStyle/>
          <a:p>
            <a:pPr algn="ctr"/>
            <a:r>
              <a:rPr lang="en-GB" sz="1400">
                <a:solidFill>
                  <a:schemeClr val="tx2"/>
                </a:solidFill>
              </a:rPr>
              <a:t>Distance</a:t>
            </a:r>
          </a:p>
        </p:txBody>
      </p:sp>
      <p:sp>
        <p:nvSpPr>
          <p:cNvPr id="21521" name="TextBox 18"/>
          <p:cNvSpPr txBox="1">
            <a:spLocks noChangeArrowheads="1"/>
          </p:cNvSpPr>
          <p:nvPr/>
        </p:nvSpPr>
        <p:spPr bwMode="auto">
          <a:xfrm>
            <a:off x="277813" y="6251575"/>
            <a:ext cx="1890712" cy="508000"/>
          </a:xfrm>
          <a:prstGeom prst="rect">
            <a:avLst/>
          </a:prstGeom>
          <a:solidFill>
            <a:schemeClr val="bg1"/>
          </a:solidFill>
          <a:ln w="9525">
            <a:noFill/>
            <a:miter lim="800000"/>
            <a:headEnd/>
            <a:tailEnd/>
          </a:ln>
        </p:spPr>
        <p:txBody>
          <a:bodyPr wrap="none">
            <a:spAutoFit/>
          </a:bodyPr>
          <a:lstStyle/>
          <a:p>
            <a:r>
              <a:rPr lang="en-GB">
                <a:solidFill>
                  <a:srgbClr val="0070C0"/>
                </a:solidFill>
              </a:rPr>
              <a:t>EUM/MTG/VWG/11/0504</a:t>
            </a:r>
          </a:p>
          <a:p>
            <a:r>
              <a:rPr lang="en-GB">
                <a:solidFill>
                  <a:srgbClr val="0070C0"/>
                </a:solidFill>
              </a:rPr>
              <a:t>September 2011</a:t>
            </a:r>
          </a:p>
          <a:p>
            <a:r>
              <a:rPr lang="en-GB">
                <a:solidFill>
                  <a:srgbClr val="0070C0"/>
                </a:solidFill>
              </a:rPr>
              <a:t>EUMETSAT Conference, Oslo</a:t>
            </a:r>
          </a:p>
        </p:txBody>
      </p:sp>
      <p:sp>
        <p:nvSpPr>
          <p:cNvPr id="21522" name="TextBox 7"/>
          <p:cNvSpPr txBox="1">
            <a:spLocks noChangeArrowheads="1"/>
          </p:cNvSpPr>
          <p:nvPr/>
        </p:nvSpPr>
        <p:spPr bwMode="auto">
          <a:xfrm>
            <a:off x="5251450" y="5692775"/>
            <a:ext cx="1809750" cy="585788"/>
          </a:xfrm>
          <a:prstGeom prst="rect">
            <a:avLst/>
          </a:prstGeom>
          <a:noFill/>
          <a:ln w="9525">
            <a:noFill/>
            <a:miter lim="800000"/>
            <a:headEnd/>
            <a:tailEnd/>
          </a:ln>
        </p:spPr>
        <p:txBody>
          <a:bodyPr>
            <a:spAutoFit/>
          </a:bodyPr>
          <a:lstStyle/>
          <a:p>
            <a:pPr algn="ctr"/>
            <a:r>
              <a:rPr lang="en-GB" sz="1600">
                <a:solidFill>
                  <a:schemeClr val="tx2"/>
                </a:solidFill>
              </a:rPr>
              <a:t>Darker (ocean) </a:t>
            </a:r>
          </a:p>
          <a:p>
            <a:pPr algn="ctr"/>
            <a:r>
              <a:rPr lang="en-GB" sz="1600">
                <a:solidFill>
                  <a:schemeClr val="tx2"/>
                </a:solidFill>
              </a:rPr>
              <a:t>background</a:t>
            </a:r>
          </a:p>
        </p:txBody>
      </p:sp>
      <p:cxnSp>
        <p:nvCxnSpPr>
          <p:cNvPr id="20" name="Straight Arrow Connector 19"/>
          <p:cNvCxnSpPr/>
          <p:nvPr/>
        </p:nvCxnSpPr>
        <p:spPr bwMode="auto">
          <a:xfrm rot="16200000" flipV="1">
            <a:off x="5423693" y="5003007"/>
            <a:ext cx="1084263" cy="1778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21524" name="TextBox 6"/>
          <p:cNvSpPr txBox="1">
            <a:spLocks noChangeArrowheads="1"/>
          </p:cNvSpPr>
          <p:nvPr/>
        </p:nvSpPr>
        <p:spPr bwMode="auto">
          <a:xfrm>
            <a:off x="7731125" y="2333625"/>
            <a:ext cx="771525" cy="338138"/>
          </a:xfrm>
          <a:prstGeom prst="rect">
            <a:avLst/>
          </a:prstGeom>
          <a:noFill/>
          <a:ln w="9525">
            <a:noFill/>
            <a:miter lim="800000"/>
            <a:headEnd/>
            <a:tailEnd/>
          </a:ln>
        </p:spPr>
        <p:txBody>
          <a:bodyPr wrap="none">
            <a:spAutoFit/>
          </a:bodyPr>
          <a:lstStyle/>
          <a:p>
            <a:r>
              <a:rPr lang="en-GB" sz="1600">
                <a:solidFill>
                  <a:schemeClr val="tx2"/>
                </a:solidFill>
              </a:rPr>
              <a:t>Cloud</a:t>
            </a:r>
          </a:p>
        </p:txBody>
      </p:sp>
      <p:cxnSp>
        <p:nvCxnSpPr>
          <p:cNvPr id="28" name="Straight Arrow Connector 27"/>
          <p:cNvCxnSpPr/>
          <p:nvPr/>
        </p:nvCxnSpPr>
        <p:spPr bwMode="auto">
          <a:xfrm rot="10800000" flipV="1">
            <a:off x="7480300" y="2730500"/>
            <a:ext cx="542925" cy="536575"/>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21526" name="TextBox 18"/>
          <p:cNvSpPr txBox="1">
            <a:spLocks noChangeArrowheads="1"/>
          </p:cNvSpPr>
          <p:nvPr/>
        </p:nvSpPr>
        <p:spPr bwMode="auto">
          <a:xfrm>
            <a:off x="277813" y="6259513"/>
            <a:ext cx="1993900" cy="508000"/>
          </a:xfrm>
          <a:prstGeom prst="rect">
            <a:avLst/>
          </a:prstGeom>
          <a:solidFill>
            <a:schemeClr val="bg1"/>
          </a:solidFill>
          <a:ln w="9525">
            <a:noFill/>
            <a:miter lim="800000"/>
            <a:headEnd/>
            <a:tailEnd/>
          </a:ln>
        </p:spPr>
        <p:txBody>
          <a:bodyPr wrap="none">
            <a:spAutoFit/>
          </a:bodyPr>
          <a:lstStyle/>
          <a:p>
            <a:r>
              <a:rPr lang="en-GB">
                <a:solidFill>
                  <a:srgbClr val="0070C0"/>
                </a:solidFill>
              </a:rPr>
              <a:t>EUM/MTG/VWG/11/0515</a:t>
            </a:r>
          </a:p>
          <a:p>
            <a:r>
              <a:rPr lang="en-GB">
                <a:solidFill>
                  <a:srgbClr val="0070C0"/>
                </a:solidFill>
              </a:rPr>
              <a:t>September 2011</a:t>
            </a:r>
          </a:p>
          <a:p>
            <a:r>
              <a:rPr lang="en-GB">
                <a:solidFill>
                  <a:srgbClr val="0070C0"/>
                </a:solidFill>
              </a:rPr>
              <a:t>GLM Science Team, Huntsville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smtClean="0"/>
              <a:t>Effect of Microvibrations (“jitter”)</a:t>
            </a:r>
            <a:br>
              <a:rPr lang="en-GB" smtClean="0"/>
            </a:br>
            <a:r>
              <a:rPr lang="en-GB" smtClean="0"/>
              <a:t>on Lightning Detection</a:t>
            </a:r>
          </a:p>
        </p:txBody>
      </p:sp>
      <p:sp>
        <p:nvSpPr>
          <p:cNvPr id="4" name="Slide Number Placeholder 3"/>
          <p:cNvSpPr>
            <a:spLocks noGrp="1"/>
          </p:cNvSpPr>
          <p:nvPr>
            <p:ph type="sldNum" sz="quarter" idx="10"/>
          </p:nvPr>
        </p:nvSpPr>
        <p:spPr/>
        <p:txBody>
          <a:bodyPr/>
          <a:lstStyle/>
          <a:p>
            <a:pPr>
              <a:defRPr/>
            </a:pPr>
            <a:r>
              <a:rPr lang="en-GB" smtClean="0"/>
              <a:t>Slide: </a:t>
            </a:r>
            <a:fld id="{565E452D-7DC4-43C3-B254-EBE421BBCACB}" type="slidenum">
              <a:rPr lang="en-GB" smtClean="0"/>
              <a:pPr>
                <a:defRPr/>
              </a:pPr>
              <a:t>16</a:t>
            </a:fld>
            <a:endParaRPr lang="en-GB"/>
          </a:p>
        </p:txBody>
      </p:sp>
      <p:sp>
        <p:nvSpPr>
          <p:cNvPr id="22532" name="TextBox 23"/>
          <p:cNvSpPr txBox="1">
            <a:spLocks noChangeArrowheads="1"/>
          </p:cNvSpPr>
          <p:nvPr/>
        </p:nvSpPr>
        <p:spPr bwMode="auto">
          <a:xfrm>
            <a:off x="330200" y="1544638"/>
            <a:ext cx="9412288" cy="368300"/>
          </a:xfrm>
          <a:prstGeom prst="rect">
            <a:avLst/>
          </a:prstGeom>
          <a:noFill/>
          <a:ln w="9525">
            <a:noFill/>
            <a:miter lim="800000"/>
            <a:headEnd/>
            <a:tailEnd/>
          </a:ln>
        </p:spPr>
        <p:txBody>
          <a:bodyPr wrap="none">
            <a:spAutoFit/>
          </a:bodyPr>
          <a:lstStyle/>
          <a:p>
            <a:r>
              <a:rPr lang="en-GB" sz="1800">
                <a:solidFill>
                  <a:schemeClr val="tx2"/>
                </a:solidFill>
              </a:rPr>
              <a:t>What if the instrument (satellite) moves slightly between integration frames...?</a:t>
            </a:r>
          </a:p>
        </p:txBody>
      </p:sp>
      <p:grpSp>
        <p:nvGrpSpPr>
          <p:cNvPr id="2" name="Group 50"/>
          <p:cNvGrpSpPr>
            <a:grpSpLocks/>
          </p:cNvGrpSpPr>
          <p:nvPr/>
        </p:nvGrpSpPr>
        <p:grpSpPr bwMode="auto">
          <a:xfrm>
            <a:off x="258763" y="2330450"/>
            <a:ext cx="4732337" cy="4297363"/>
            <a:chOff x="258321" y="2330970"/>
            <a:chExt cx="4733403" cy="4297338"/>
          </a:xfrm>
        </p:grpSpPr>
        <p:sp>
          <p:nvSpPr>
            <p:cNvPr id="22546" name="TextBox 6"/>
            <p:cNvSpPr txBox="1">
              <a:spLocks noChangeArrowheads="1"/>
            </p:cNvSpPr>
            <p:nvPr/>
          </p:nvSpPr>
          <p:spPr bwMode="auto">
            <a:xfrm>
              <a:off x="2735705" y="3912433"/>
              <a:ext cx="771365" cy="338554"/>
            </a:xfrm>
            <a:prstGeom prst="rect">
              <a:avLst/>
            </a:prstGeom>
            <a:noFill/>
            <a:ln w="9525">
              <a:noFill/>
              <a:miter lim="800000"/>
              <a:headEnd/>
              <a:tailEnd/>
            </a:ln>
          </p:spPr>
          <p:txBody>
            <a:bodyPr wrap="none">
              <a:spAutoFit/>
            </a:bodyPr>
            <a:lstStyle/>
            <a:p>
              <a:r>
                <a:rPr lang="en-GB" sz="1600">
                  <a:solidFill>
                    <a:schemeClr val="tx2"/>
                  </a:solidFill>
                </a:rPr>
                <a:t>Cloud</a:t>
              </a:r>
            </a:p>
          </p:txBody>
        </p:sp>
        <p:grpSp>
          <p:nvGrpSpPr>
            <p:cNvPr id="22547" name="Group 40"/>
            <p:cNvGrpSpPr>
              <a:grpSpLocks/>
            </p:cNvGrpSpPr>
            <p:nvPr/>
          </p:nvGrpSpPr>
          <p:grpSpPr bwMode="auto">
            <a:xfrm>
              <a:off x="258321" y="2330970"/>
              <a:ext cx="4733403" cy="4297338"/>
              <a:chOff x="258321" y="2330970"/>
              <a:chExt cx="4733403" cy="4297338"/>
            </a:xfrm>
          </p:grpSpPr>
          <p:grpSp>
            <p:nvGrpSpPr>
              <p:cNvPr id="22548" name="Group 27"/>
              <p:cNvGrpSpPr>
                <a:grpSpLocks/>
              </p:cNvGrpSpPr>
              <p:nvPr/>
            </p:nvGrpSpPr>
            <p:grpSpPr bwMode="auto">
              <a:xfrm>
                <a:off x="258321" y="2330970"/>
                <a:ext cx="4733403" cy="4297338"/>
                <a:chOff x="408223" y="2345961"/>
                <a:chExt cx="4733403" cy="4297338"/>
              </a:xfrm>
            </p:grpSpPr>
            <p:sp>
              <p:nvSpPr>
                <p:cNvPr id="22550" name="TextBox 7"/>
                <p:cNvSpPr txBox="1">
                  <a:spLocks noChangeArrowheads="1"/>
                </p:cNvSpPr>
                <p:nvPr/>
              </p:nvSpPr>
              <p:spPr bwMode="auto">
                <a:xfrm>
                  <a:off x="1966212" y="6058524"/>
                  <a:ext cx="1808508" cy="584775"/>
                </a:xfrm>
                <a:prstGeom prst="rect">
                  <a:avLst/>
                </a:prstGeom>
                <a:noFill/>
                <a:ln w="9525">
                  <a:noFill/>
                  <a:miter lim="800000"/>
                  <a:headEnd/>
                  <a:tailEnd/>
                </a:ln>
              </p:spPr>
              <p:txBody>
                <a:bodyPr wrap="none">
                  <a:spAutoFit/>
                </a:bodyPr>
                <a:lstStyle/>
                <a:p>
                  <a:pPr algn="ctr"/>
                  <a:r>
                    <a:rPr lang="en-GB" sz="1600">
                      <a:solidFill>
                        <a:schemeClr val="tx2"/>
                      </a:solidFill>
                    </a:rPr>
                    <a:t>Darker (ocean) </a:t>
                  </a:r>
                </a:p>
                <a:p>
                  <a:pPr algn="ctr"/>
                  <a:r>
                    <a:rPr lang="en-GB" sz="1600">
                      <a:solidFill>
                        <a:schemeClr val="tx2"/>
                      </a:solidFill>
                    </a:rPr>
                    <a:t>background</a:t>
                  </a:r>
                </a:p>
              </p:txBody>
            </p:sp>
            <p:cxnSp>
              <p:nvCxnSpPr>
                <p:cNvPr id="10" name="Straight Arrow Connector 9"/>
                <p:cNvCxnSpPr/>
                <p:nvPr/>
              </p:nvCxnSpPr>
              <p:spPr bwMode="auto">
                <a:xfrm rot="16200000" flipV="1">
                  <a:off x="1337254" y="5122407"/>
                  <a:ext cx="1169981" cy="652609"/>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bwMode="auto">
                <a:xfrm flipV="1">
                  <a:off x="3298124" y="4901821"/>
                  <a:ext cx="1341739" cy="1139818"/>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bwMode="auto">
                <a:xfrm flipV="1">
                  <a:off x="1049717" y="4909759"/>
                  <a:ext cx="4053800" cy="0"/>
                </a:xfrm>
                <a:prstGeom prst="line">
                  <a:avLst/>
                </a:prstGeom>
                <a:ln>
                  <a:headEnd type="none" w="med" len="med"/>
                  <a:tailEnd type="arrow" w="med" len="med"/>
                </a:ln>
              </p:spPr>
              <p:style>
                <a:lnRef idx="2">
                  <a:schemeClr val="accent6"/>
                </a:lnRef>
                <a:fillRef idx="0">
                  <a:schemeClr val="accent6"/>
                </a:fillRef>
                <a:effectRef idx="1">
                  <a:schemeClr val="accent6"/>
                </a:effectRef>
                <a:fontRef idx="minor">
                  <a:schemeClr val="tx1"/>
                </a:fontRef>
              </p:style>
            </p:cxnSp>
            <p:cxnSp>
              <p:nvCxnSpPr>
                <p:cNvPr id="23" name="Straight Connector 22"/>
                <p:cNvCxnSpPr/>
                <p:nvPr/>
              </p:nvCxnSpPr>
              <p:spPr bwMode="auto">
                <a:xfrm rot="16200000" flipV="1">
                  <a:off x="51982" y="3904083"/>
                  <a:ext cx="2016113" cy="7939"/>
                </a:xfrm>
                <a:prstGeom prst="line">
                  <a:avLst/>
                </a:prstGeom>
                <a:ln>
                  <a:headEnd type="none" w="med" len="med"/>
                  <a:tailEnd type="arrow" w="med" len="med"/>
                </a:ln>
              </p:spPr>
              <p:style>
                <a:lnRef idx="2">
                  <a:schemeClr val="accent6"/>
                </a:lnRef>
                <a:fillRef idx="0">
                  <a:schemeClr val="accent6"/>
                </a:fillRef>
                <a:effectRef idx="1">
                  <a:schemeClr val="accent6"/>
                </a:effectRef>
                <a:fontRef idx="minor">
                  <a:schemeClr val="tx1"/>
                </a:fontRef>
              </p:style>
            </p:cxnSp>
            <p:sp>
              <p:nvSpPr>
                <p:cNvPr id="25" name="Freeform 24"/>
                <p:cNvSpPr/>
                <p:nvPr/>
              </p:nvSpPr>
              <p:spPr bwMode="auto">
                <a:xfrm>
                  <a:off x="1146576" y="3533404"/>
                  <a:ext cx="3995050" cy="1277931"/>
                </a:xfrm>
                <a:custGeom>
                  <a:avLst/>
                  <a:gdLst>
                    <a:gd name="connsiteX0" fmla="*/ 0 w 3994879"/>
                    <a:gd name="connsiteY0" fmla="*/ 1203278 h 1278229"/>
                    <a:gd name="connsiteX1" fmla="*/ 22485 w 3994879"/>
                    <a:gd name="connsiteY1" fmla="*/ 1195783 h 1278229"/>
                    <a:gd name="connsiteX2" fmla="*/ 209862 w 3994879"/>
                    <a:gd name="connsiteY2" fmla="*/ 1195783 h 1278229"/>
                    <a:gd name="connsiteX3" fmla="*/ 352269 w 3994879"/>
                    <a:gd name="connsiteY3" fmla="*/ 1203278 h 1278229"/>
                    <a:gd name="connsiteX4" fmla="*/ 382249 w 3994879"/>
                    <a:gd name="connsiteY4" fmla="*/ 1210773 h 1278229"/>
                    <a:gd name="connsiteX5" fmla="*/ 479685 w 3994879"/>
                    <a:gd name="connsiteY5" fmla="*/ 1188288 h 1278229"/>
                    <a:gd name="connsiteX6" fmla="*/ 697042 w 3994879"/>
                    <a:gd name="connsiteY6" fmla="*/ 1203278 h 1278229"/>
                    <a:gd name="connsiteX7" fmla="*/ 749508 w 3994879"/>
                    <a:gd name="connsiteY7" fmla="*/ 1195783 h 1278229"/>
                    <a:gd name="connsiteX8" fmla="*/ 771993 w 3994879"/>
                    <a:gd name="connsiteY8" fmla="*/ 1188288 h 1278229"/>
                    <a:gd name="connsiteX9" fmla="*/ 876924 w 3994879"/>
                    <a:gd name="connsiteY9" fmla="*/ 1173297 h 1278229"/>
                    <a:gd name="connsiteX10" fmla="*/ 914400 w 3994879"/>
                    <a:gd name="connsiteY10" fmla="*/ 1143317 h 1278229"/>
                    <a:gd name="connsiteX11" fmla="*/ 936885 w 3994879"/>
                    <a:gd name="connsiteY11" fmla="*/ 1158307 h 1278229"/>
                    <a:gd name="connsiteX12" fmla="*/ 966865 w 3994879"/>
                    <a:gd name="connsiteY12" fmla="*/ 1150812 h 1278229"/>
                    <a:gd name="connsiteX13" fmla="*/ 974361 w 3994879"/>
                    <a:gd name="connsiteY13" fmla="*/ 1128327 h 1278229"/>
                    <a:gd name="connsiteX14" fmla="*/ 1004341 w 3994879"/>
                    <a:gd name="connsiteY14" fmla="*/ 1090851 h 1278229"/>
                    <a:gd name="connsiteX15" fmla="*/ 1011836 w 3994879"/>
                    <a:gd name="connsiteY15" fmla="*/ 1068366 h 1278229"/>
                    <a:gd name="connsiteX16" fmla="*/ 1041816 w 3994879"/>
                    <a:gd name="connsiteY16" fmla="*/ 1023396 h 1278229"/>
                    <a:gd name="connsiteX17" fmla="*/ 1049311 w 3994879"/>
                    <a:gd name="connsiteY17" fmla="*/ 1000910 h 1278229"/>
                    <a:gd name="connsiteX18" fmla="*/ 1064302 w 3994879"/>
                    <a:gd name="connsiteY18" fmla="*/ 895979 h 1278229"/>
                    <a:gd name="connsiteX19" fmla="*/ 1094282 w 3994879"/>
                    <a:gd name="connsiteY19" fmla="*/ 843514 h 1278229"/>
                    <a:gd name="connsiteX20" fmla="*/ 1116767 w 3994879"/>
                    <a:gd name="connsiteY20" fmla="*/ 783553 h 1278229"/>
                    <a:gd name="connsiteX21" fmla="*/ 1124262 w 3994879"/>
                    <a:gd name="connsiteY21" fmla="*/ 753573 h 1278229"/>
                    <a:gd name="connsiteX22" fmla="*/ 1131757 w 3994879"/>
                    <a:gd name="connsiteY22" fmla="*/ 566196 h 1278229"/>
                    <a:gd name="connsiteX23" fmla="*/ 1146747 w 3994879"/>
                    <a:gd name="connsiteY23" fmla="*/ 266392 h 1278229"/>
                    <a:gd name="connsiteX24" fmla="*/ 1161738 w 3994879"/>
                    <a:gd name="connsiteY24" fmla="*/ 221422 h 1278229"/>
                    <a:gd name="connsiteX25" fmla="*/ 1206708 w 3994879"/>
                    <a:gd name="connsiteY25" fmla="*/ 191442 h 1278229"/>
                    <a:gd name="connsiteX26" fmla="*/ 1266669 w 3994879"/>
                    <a:gd name="connsiteY26" fmla="*/ 168956 h 1278229"/>
                    <a:gd name="connsiteX27" fmla="*/ 1274164 w 3994879"/>
                    <a:gd name="connsiteY27" fmla="*/ 146471 h 1278229"/>
                    <a:gd name="connsiteX28" fmla="*/ 1304144 w 3994879"/>
                    <a:gd name="connsiteY28" fmla="*/ 131481 h 1278229"/>
                    <a:gd name="connsiteX29" fmla="*/ 1319134 w 3994879"/>
                    <a:gd name="connsiteY29" fmla="*/ 108996 h 1278229"/>
                    <a:gd name="connsiteX30" fmla="*/ 1364105 w 3994879"/>
                    <a:gd name="connsiteY30" fmla="*/ 138976 h 1278229"/>
                    <a:gd name="connsiteX31" fmla="*/ 1386590 w 3994879"/>
                    <a:gd name="connsiteY31" fmla="*/ 146471 h 1278229"/>
                    <a:gd name="connsiteX32" fmla="*/ 1409075 w 3994879"/>
                    <a:gd name="connsiteY32" fmla="*/ 161461 h 1278229"/>
                    <a:gd name="connsiteX33" fmla="*/ 1454046 w 3994879"/>
                    <a:gd name="connsiteY33" fmla="*/ 131481 h 1278229"/>
                    <a:gd name="connsiteX34" fmla="*/ 1484026 w 3994879"/>
                    <a:gd name="connsiteY34" fmla="*/ 138976 h 1278229"/>
                    <a:gd name="connsiteX35" fmla="*/ 1506511 w 3994879"/>
                    <a:gd name="connsiteY35" fmla="*/ 153966 h 1278229"/>
                    <a:gd name="connsiteX36" fmla="*/ 1551482 w 3994879"/>
                    <a:gd name="connsiteY36" fmla="*/ 131481 h 1278229"/>
                    <a:gd name="connsiteX37" fmla="*/ 1596452 w 3994879"/>
                    <a:gd name="connsiteY37" fmla="*/ 108996 h 1278229"/>
                    <a:gd name="connsiteX38" fmla="*/ 1671403 w 3994879"/>
                    <a:gd name="connsiteY38" fmla="*/ 131481 h 1278229"/>
                    <a:gd name="connsiteX39" fmla="*/ 1686393 w 3994879"/>
                    <a:gd name="connsiteY39" fmla="*/ 153966 h 1278229"/>
                    <a:gd name="connsiteX40" fmla="*/ 1716374 w 3994879"/>
                    <a:gd name="connsiteY40" fmla="*/ 131481 h 1278229"/>
                    <a:gd name="connsiteX41" fmla="*/ 1738859 w 3994879"/>
                    <a:gd name="connsiteY41" fmla="*/ 123986 h 1278229"/>
                    <a:gd name="connsiteX42" fmla="*/ 1783829 w 3994879"/>
                    <a:gd name="connsiteY42" fmla="*/ 86510 h 1278229"/>
                    <a:gd name="connsiteX43" fmla="*/ 1806315 w 3994879"/>
                    <a:gd name="connsiteY43" fmla="*/ 71520 h 1278229"/>
                    <a:gd name="connsiteX44" fmla="*/ 1866275 w 3994879"/>
                    <a:gd name="connsiteY44" fmla="*/ 4065 h 1278229"/>
                    <a:gd name="connsiteX45" fmla="*/ 1911246 w 3994879"/>
                    <a:gd name="connsiteY45" fmla="*/ 26550 h 1278229"/>
                    <a:gd name="connsiteX46" fmla="*/ 1941226 w 3994879"/>
                    <a:gd name="connsiteY46" fmla="*/ 56530 h 1278229"/>
                    <a:gd name="connsiteX47" fmla="*/ 1963711 w 3994879"/>
                    <a:gd name="connsiteY47" fmla="*/ 108996 h 1278229"/>
                    <a:gd name="connsiteX48" fmla="*/ 2016177 w 3994879"/>
                    <a:gd name="connsiteY48" fmla="*/ 94006 h 1278229"/>
                    <a:gd name="connsiteX49" fmla="*/ 2061147 w 3994879"/>
                    <a:gd name="connsiteY49" fmla="*/ 79015 h 1278229"/>
                    <a:gd name="connsiteX50" fmla="*/ 2098623 w 3994879"/>
                    <a:gd name="connsiteY50" fmla="*/ 86510 h 1278229"/>
                    <a:gd name="connsiteX51" fmla="*/ 2136098 w 3994879"/>
                    <a:gd name="connsiteY51" fmla="*/ 138976 h 1278229"/>
                    <a:gd name="connsiteX52" fmla="*/ 2166079 w 3994879"/>
                    <a:gd name="connsiteY52" fmla="*/ 146471 h 1278229"/>
                    <a:gd name="connsiteX53" fmla="*/ 2218544 w 3994879"/>
                    <a:gd name="connsiteY53" fmla="*/ 146471 h 1278229"/>
                    <a:gd name="connsiteX54" fmla="*/ 2241029 w 3994879"/>
                    <a:gd name="connsiteY54" fmla="*/ 221422 h 1278229"/>
                    <a:gd name="connsiteX55" fmla="*/ 2256020 w 3994879"/>
                    <a:gd name="connsiteY55" fmla="*/ 243907 h 1278229"/>
                    <a:gd name="connsiteX56" fmla="*/ 2278505 w 3994879"/>
                    <a:gd name="connsiteY56" fmla="*/ 251402 h 1278229"/>
                    <a:gd name="connsiteX57" fmla="*/ 2323475 w 3994879"/>
                    <a:gd name="connsiteY57" fmla="*/ 221422 h 1278229"/>
                    <a:gd name="connsiteX58" fmla="*/ 2345961 w 3994879"/>
                    <a:gd name="connsiteY58" fmla="*/ 236412 h 1278229"/>
                    <a:gd name="connsiteX59" fmla="*/ 2375941 w 3994879"/>
                    <a:gd name="connsiteY59" fmla="*/ 251402 h 1278229"/>
                    <a:gd name="connsiteX60" fmla="*/ 2413416 w 3994879"/>
                    <a:gd name="connsiteY60" fmla="*/ 281383 h 1278229"/>
                    <a:gd name="connsiteX61" fmla="*/ 2450892 w 3994879"/>
                    <a:gd name="connsiteY61" fmla="*/ 288878 h 1278229"/>
                    <a:gd name="connsiteX62" fmla="*/ 2510852 w 3994879"/>
                    <a:gd name="connsiteY62" fmla="*/ 303868 h 1278229"/>
                    <a:gd name="connsiteX63" fmla="*/ 2563318 w 3994879"/>
                    <a:gd name="connsiteY63" fmla="*/ 356333 h 1278229"/>
                    <a:gd name="connsiteX64" fmla="*/ 2585803 w 3994879"/>
                    <a:gd name="connsiteY64" fmla="*/ 378819 h 1278229"/>
                    <a:gd name="connsiteX65" fmla="*/ 2608288 w 3994879"/>
                    <a:gd name="connsiteY65" fmla="*/ 393809 h 1278229"/>
                    <a:gd name="connsiteX66" fmla="*/ 2623279 w 3994879"/>
                    <a:gd name="connsiteY66" fmla="*/ 371324 h 1278229"/>
                    <a:gd name="connsiteX67" fmla="*/ 2630774 w 3994879"/>
                    <a:gd name="connsiteY67" fmla="*/ 348838 h 1278229"/>
                    <a:gd name="connsiteX68" fmla="*/ 2645764 w 3994879"/>
                    <a:gd name="connsiteY68" fmla="*/ 363829 h 1278229"/>
                    <a:gd name="connsiteX69" fmla="*/ 2668249 w 3994879"/>
                    <a:gd name="connsiteY69" fmla="*/ 378819 h 1278229"/>
                    <a:gd name="connsiteX70" fmla="*/ 2720715 w 3994879"/>
                    <a:gd name="connsiteY70" fmla="*/ 393809 h 1278229"/>
                    <a:gd name="connsiteX71" fmla="*/ 2765685 w 3994879"/>
                    <a:gd name="connsiteY71" fmla="*/ 423789 h 1278229"/>
                    <a:gd name="connsiteX72" fmla="*/ 2788170 w 3994879"/>
                    <a:gd name="connsiteY72" fmla="*/ 438779 h 1278229"/>
                    <a:gd name="connsiteX73" fmla="*/ 2810656 w 3994879"/>
                    <a:gd name="connsiteY73" fmla="*/ 446274 h 1278229"/>
                    <a:gd name="connsiteX74" fmla="*/ 2833141 w 3994879"/>
                    <a:gd name="connsiteY74" fmla="*/ 461265 h 1278229"/>
                    <a:gd name="connsiteX75" fmla="*/ 2908092 w 3994879"/>
                    <a:gd name="connsiteY75" fmla="*/ 468760 h 1278229"/>
                    <a:gd name="connsiteX76" fmla="*/ 2915587 w 3994879"/>
                    <a:gd name="connsiteY76" fmla="*/ 498740 h 1278229"/>
                    <a:gd name="connsiteX77" fmla="*/ 2945567 w 3994879"/>
                    <a:gd name="connsiteY77" fmla="*/ 543710 h 1278229"/>
                    <a:gd name="connsiteX78" fmla="*/ 2953062 w 3994879"/>
                    <a:gd name="connsiteY78" fmla="*/ 611166 h 1278229"/>
                    <a:gd name="connsiteX79" fmla="*/ 2960557 w 3994879"/>
                    <a:gd name="connsiteY79" fmla="*/ 648642 h 1278229"/>
                    <a:gd name="connsiteX80" fmla="*/ 2953062 w 3994879"/>
                    <a:gd name="connsiteY80" fmla="*/ 888484 h 1278229"/>
                    <a:gd name="connsiteX81" fmla="*/ 2968052 w 3994879"/>
                    <a:gd name="connsiteY81" fmla="*/ 1000910 h 1278229"/>
                    <a:gd name="connsiteX82" fmla="*/ 2975547 w 3994879"/>
                    <a:gd name="connsiteY82" fmla="*/ 1023396 h 1278229"/>
                    <a:gd name="connsiteX83" fmla="*/ 2990538 w 3994879"/>
                    <a:gd name="connsiteY83" fmla="*/ 1045881 h 1278229"/>
                    <a:gd name="connsiteX84" fmla="*/ 3005528 w 3994879"/>
                    <a:gd name="connsiteY84" fmla="*/ 1075861 h 1278229"/>
                    <a:gd name="connsiteX85" fmla="*/ 3028013 w 3994879"/>
                    <a:gd name="connsiteY85" fmla="*/ 1150812 h 1278229"/>
                    <a:gd name="connsiteX86" fmla="*/ 3043003 w 3994879"/>
                    <a:gd name="connsiteY86" fmla="*/ 1203278 h 1278229"/>
                    <a:gd name="connsiteX87" fmla="*/ 3072983 w 3994879"/>
                    <a:gd name="connsiteY87" fmla="*/ 1225763 h 1278229"/>
                    <a:gd name="connsiteX88" fmla="*/ 3267856 w 3994879"/>
                    <a:gd name="connsiteY88" fmla="*/ 1240753 h 1278229"/>
                    <a:gd name="connsiteX89" fmla="*/ 3327816 w 3994879"/>
                    <a:gd name="connsiteY89" fmla="*/ 1255743 h 1278229"/>
                    <a:gd name="connsiteX90" fmla="*/ 3402767 w 3994879"/>
                    <a:gd name="connsiteY90" fmla="*/ 1270733 h 1278229"/>
                    <a:gd name="connsiteX91" fmla="*/ 3425252 w 3994879"/>
                    <a:gd name="connsiteY91" fmla="*/ 1278229 h 1278229"/>
                    <a:gd name="connsiteX92" fmla="*/ 3492708 w 3994879"/>
                    <a:gd name="connsiteY92" fmla="*/ 1255743 h 1278229"/>
                    <a:gd name="connsiteX93" fmla="*/ 3545174 w 3994879"/>
                    <a:gd name="connsiteY93" fmla="*/ 1248248 h 1278229"/>
                    <a:gd name="connsiteX94" fmla="*/ 3590144 w 3994879"/>
                    <a:gd name="connsiteY94" fmla="*/ 1248248 h 1278229"/>
                    <a:gd name="connsiteX95" fmla="*/ 3665095 w 3994879"/>
                    <a:gd name="connsiteY95" fmla="*/ 1240753 h 1278229"/>
                    <a:gd name="connsiteX96" fmla="*/ 3994879 w 3994879"/>
                    <a:gd name="connsiteY96" fmla="*/ 1233258 h 12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994879" h="1278229">
                      <a:moveTo>
                        <a:pt x="0" y="1203278"/>
                      </a:moveTo>
                      <a:cubicBezTo>
                        <a:pt x="7495" y="1200780"/>
                        <a:pt x="14712" y="1197196"/>
                        <a:pt x="22485" y="1195783"/>
                      </a:cubicBezTo>
                      <a:cubicBezTo>
                        <a:pt x="100537" y="1181592"/>
                        <a:pt x="113297" y="1190103"/>
                        <a:pt x="209862" y="1195783"/>
                      </a:cubicBezTo>
                      <a:cubicBezTo>
                        <a:pt x="285736" y="1221074"/>
                        <a:pt x="239078" y="1211985"/>
                        <a:pt x="352269" y="1203278"/>
                      </a:cubicBezTo>
                      <a:cubicBezTo>
                        <a:pt x="362262" y="1205776"/>
                        <a:pt x="371978" y="1211563"/>
                        <a:pt x="382249" y="1210773"/>
                      </a:cubicBezTo>
                      <a:cubicBezTo>
                        <a:pt x="394691" y="1209816"/>
                        <a:pt x="456459" y="1194095"/>
                        <a:pt x="479685" y="1188288"/>
                      </a:cubicBezTo>
                      <a:cubicBezTo>
                        <a:pt x="567969" y="1200900"/>
                        <a:pt x="572584" y="1203278"/>
                        <a:pt x="697042" y="1203278"/>
                      </a:cubicBezTo>
                      <a:cubicBezTo>
                        <a:pt x="714708" y="1203278"/>
                        <a:pt x="732019" y="1198281"/>
                        <a:pt x="749508" y="1195783"/>
                      </a:cubicBezTo>
                      <a:cubicBezTo>
                        <a:pt x="757003" y="1193285"/>
                        <a:pt x="764172" y="1189405"/>
                        <a:pt x="771993" y="1188288"/>
                      </a:cubicBezTo>
                      <a:cubicBezTo>
                        <a:pt x="886938" y="1171866"/>
                        <a:pt x="821208" y="1191869"/>
                        <a:pt x="876924" y="1173297"/>
                      </a:cubicBezTo>
                      <a:cubicBezTo>
                        <a:pt x="883449" y="1166772"/>
                        <a:pt x="904946" y="1143317"/>
                        <a:pt x="914400" y="1143317"/>
                      </a:cubicBezTo>
                      <a:cubicBezTo>
                        <a:pt x="923408" y="1143317"/>
                        <a:pt x="929390" y="1153310"/>
                        <a:pt x="936885" y="1158307"/>
                      </a:cubicBezTo>
                      <a:cubicBezTo>
                        <a:pt x="946878" y="1155809"/>
                        <a:pt x="958821" y="1157247"/>
                        <a:pt x="966865" y="1150812"/>
                      </a:cubicBezTo>
                      <a:cubicBezTo>
                        <a:pt x="973034" y="1145877"/>
                        <a:pt x="970828" y="1135393"/>
                        <a:pt x="974361" y="1128327"/>
                      </a:cubicBezTo>
                      <a:cubicBezTo>
                        <a:pt x="983816" y="1109418"/>
                        <a:pt x="990399" y="1104794"/>
                        <a:pt x="1004341" y="1090851"/>
                      </a:cubicBezTo>
                      <a:cubicBezTo>
                        <a:pt x="1006839" y="1083356"/>
                        <a:pt x="1007999" y="1075272"/>
                        <a:pt x="1011836" y="1068366"/>
                      </a:cubicBezTo>
                      <a:cubicBezTo>
                        <a:pt x="1020585" y="1052617"/>
                        <a:pt x="1041816" y="1023396"/>
                        <a:pt x="1041816" y="1023396"/>
                      </a:cubicBezTo>
                      <a:cubicBezTo>
                        <a:pt x="1044314" y="1015901"/>
                        <a:pt x="1048012" y="1008703"/>
                        <a:pt x="1049311" y="1000910"/>
                      </a:cubicBezTo>
                      <a:cubicBezTo>
                        <a:pt x="1052990" y="978835"/>
                        <a:pt x="1055310" y="922955"/>
                        <a:pt x="1064302" y="895979"/>
                      </a:cubicBezTo>
                      <a:cubicBezTo>
                        <a:pt x="1077444" y="856555"/>
                        <a:pt x="1077832" y="876414"/>
                        <a:pt x="1094282" y="843514"/>
                      </a:cubicBezTo>
                      <a:cubicBezTo>
                        <a:pt x="1099561" y="832956"/>
                        <a:pt x="1112443" y="798688"/>
                        <a:pt x="1116767" y="783553"/>
                      </a:cubicBezTo>
                      <a:cubicBezTo>
                        <a:pt x="1119597" y="773648"/>
                        <a:pt x="1121764" y="763566"/>
                        <a:pt x="1124262" y="753573"/>
                      </a:cubicBezTo>
                      <a:cubicBezTo>
                        <a:pt x="1126760" y="691114"/>
                        <a:pt x="1128875" y="628638"/>
                        <a:pt x="1131757" y="566196"/>
                      </a:cubicBezTo>
                      <a:cubicBezTo>
                        <a:pt x="1136370" y="466243"/>
                        <a:pt x="1115104" y="361316"/>
                        <a:pt x="1146747" y="266392"/>
                      </a:cubicBezTo>
                      <a:cubicBezTo>
                        <a:pt x="1151744" y="251402"/>
                        <a:pt x="1150565" y="232595"/>
                        <a:pt x="1161738" y="221422"/>
                      </a:cubicBezTo>
                      <a:cubicBezTo>
                        <a:pt x="1189809" y="193351"/>
                        <a:pt x="1174167" y="202289"/>
                        <a:pt x="1206708" y="191442"/>
                      </a:cubicBezTo>
                      <a:cubicBezTo>
                        <a:pt x="1255250" y="142897"/>
                        <a:pt x="1165681" y="226662"/>
                        <a:pt x="1266669" y="168956"/>
                      </a:cubicBezTo>
                      <a:cubicBezTo>
                        <a:pt x="1273529" y="165036"/>
                        <a:pt x="1268578" y="152057"/>
                        <a:pt x="1274164" y="146471"/>
                      </a:cubicBezTo>
                      <a:cubicBezTo>
                        <a:pt x="1282064" y="138571"/>
                        <a:pt x="1294151" y="136478"/>
                        <a:pt x="1304144" y="131481"/>
                      </a:cubicBezTo>
                      <a:cubicBezTo>
                        <a:pt x="1309141" y="123986"/>
                        <a:pt x="1310770" y="112341"/>
                        <a:pt x="1319134" y="108996"/>
                      </a:cubicBezTo>
                      <a:cubicBezTo>
                        <a:pt x="1335843" y="102313"/>
                        <a:pt x="1357275" y="134422"/>
                        <a:pt x="1364105" y="138976"/>
                      </a:cubicBezTo>
                      <a:cubicBezTo>
                        <a:pt x="1370679" y="143358"/>
                        <a:pt x="1379524" y="142938"/>
                        <a:pt x="1386590" y="146471"/>
                      </a:cubicBezTo>
                      <a:cubicBezTo>
                        <a:pt x="1394647" y="150499"/>
                        <a:pt x="1401580" y="156464"/>
                        <a:pt x="1409075" y="161461"/>
                      </a:cubicBezTo>
                      <a:cubicBezTo>
                        <a:pt x="1422594" y="147943"/>
                        <a:pt x="1432353" y="131481"/>
                        <a:pt x="1454046" y="131481"/>
                      </a:cubicBezTo>
                      <a:cubicBezTo>
                        <a:pt x="1464347" y="131481"/>
                        <a:pt x="1474033" y="136478"/>
                        <a:pt x="1484026" y="138976"/>
                      </a:cubicBezTo>
                      <a:cubicBezTo>
                        <a:pt x="1491521" y="143973"/>
                        <a:pt x="1497626" y="152485"/>
                        <a:pt x="1506511" y="153966"/>
                      </a:cubicBezTo>
                      <a:cubicBezTo>
                        <a:pt x="1520642" y="156321"/>
                        <a:pt x="1541693" y="136376"/>
                        <a:pt x="1551482" y="131481"/>
                      </a:cubicBezTo>
                      <a:cubicBezTo>
                        <a:pt x="1613543" y="100450"/>
                        <a:pt x="1532013" y="151955"/>
                        <a:pt x="1596452" y="108996"/>
                      </a:cubicBezTo>
                      <a:cubicBezTo>
                        <a:pt x="1629475" y="113714"/>
                        <a:pt x="1648679" y="108757"/>
                        <a:pt x="1671403" y="131481"/>
                      </a:cubicBezTo>
                      <a:cubicBezTo>
                        <a:pt x="1677773" y="137851"/>
                        <a:pt x="1681396" y="146471"/>
                        <a:pt x="1686393" y="153966"/>
                      </a:cubicBezTo>
                      <a:cubicBezTo>
                        <a:pt x="1696387" y="146471"/>
                        <a:pt x="1705528" y="137679"/>
                        <a:pt x="1716374" y="131481"/>
                      </a:cubicBezTo>
                      <a:cubicBezTo>
                        <a:pt x="1723234" y="127561"/>
                        <a:pt x="1732000" y="127906"/>
                        <a:pt x="1738859" y="123986"/>
                      </a:cubicBezTo>
                      <a:cubicBezTo>
                        <a:pt x="1783512" y="98470"/>
                        <a:pt x="1754904" y="109650"/>
                        <a:pt x="1783829" y="86510"/>
                      </a:cubicBezTo>
                      <a:cubicBezTo>
                        <a:pt x="1790863" y="80883"/>
                        <a:pt x="1798820" y="76517"/>
                        <a:pt x="1806315" y="71520"/>
                      </a:cubicBezTo>
                      <a:cubicBezTo>
                        <a:pt x="1819975" y="51030"/>
                        <a:pt x="1845739" y="9199"/>
                        <a:pt x="1866275" y="4065"/>
                      </a:cubicBezTo>
                      <a:cubicBezTo>
                        <a:pt x="1882534" y="0"/>
                        <a:pt x="1896256" y="19055"/>
                        <a:pt x="1911246" y="26550"/>
                      </a:cubicBezTo>
                      <a:cubicBezTo>
                        <a:pt x="1921239" y="36543"/>
                        <a:pt x="1932746" y="45224"/>
                        <a:pt x="1941226" y="56530"/>
                      </a:cubicBezTo>
                      <a:cubicBezTo>
                        <a:pt x="1952341" y="71349"/>
                        <a:pt x="1957922" y="91628"/>
                        <a:pt x="1963711" y="108996"/>
                      </a:cubicBezTo>
                      <a:cubicBezTo>
                        <a:pt x="1981200" y="103999"/>
                        <a:pt x="1998793" y="99355"/>
                        <a:pt x="2016177" y="94006"/>
                      </a:cubicBezTo>
                      <a:cubicBezTo>
                        <a:pt x="2031279" y="89359"/>
                        <a:pt x="2061147" y="79015"/>
                        <a:pt x="2061147" y="79015"/>
                      </a:cubicBezTo>
                      <a:cubicBezTo>
                        <a:pt x="2073639" y="81513"/>
                        <a:pt x="2087229" y="80813"/>
                        <a:pt x="2098623" y="86510"/>
                      </a:cubicBezTo>
                      <a:cubicBezTo>
                        <a:pt x="2148944" y="111671"/>
                        <a:pt x="2095354" y="105024"/>
                        <a:pt x="2136098" y="138976"/>
                      </a:cubicBezTo>
                      <a:cubicBezTo>
                        <a:pt x="2144012" y="145571"/>
                        <a:pt x="2156085" y="143973"/>
                        <a:pt x="2166079" y="146471"/>
                      </a:cubicBezTo>
                      <a:cubicBezTo>
                        <a:pt x="2176534" y="143857"/>
                        <a:pt x="2207140" y="130505"/>
                        <a:pt x="2218544" y="146471"/>
                      </a:cubicBezTo>
                      <a:cubicBezTo>
                        <a:pt x="2236539" y="171665"/>
                        <a:pt x="2229866" y="195376"/>
                        <a:pt x="2241029" y="221422"/>
                      </a:cubicBezTo>
                      <a:cubicBezTo>
                        <a:pt x="2244578" y="229702"/>
                        <a:pt x="2248986" y="238280"/>
                        <a:pt x="2256020" y="243907"/>
                      </a:cubicBezTo>
                      <a:cubicBezTo>
                        <a:pt x="2262189" y="248842"/>
                        <a:pt x="2271010" y="248904"/>
                        <a:pt x="2278505" y="251402"/>
                      </a:cubicBezTo>
                      <a:cubicBezTo>
                        <a:pt x="2293495" y="241409"/>
                        <a:pt x="2308485" y="211429"/>
                        <a:pt x="2323475" y="221422"/>
                      </a:cubicBezTo>
                      <a:cubicBezTo>
                        <a:pt x="2330970" y="226419"/>
                        <a:pt x="2338140" y="231943"/>
                        <a:pt x="2345961" y="236412"/>
                      </a:cubicBezTo>
                      <a:cubicBezTo>
                        <a:pt x="2355662" y="241955"/>
                        <a:pt x="2366645" y="245204"/>
                        <a:pt x="2375941" y="251402"/>
                      </a:cubicBezTo>
                      <a:cubicBezTo>
                        <a:pt x="2389252" y="260276"/>
                        <a:pt x="2399108" y="274229"/>
                        <a:pt x="2413416" y="281383"/>
                      </a:cubicBezTo>
                      <a:cubicBezTo>
                        <a:pt x="2424810" y="287080"/>
                        <a:pt x="2438479" y="286013"/>
                        <a:pt x="2450892" y="288878"/>
                      </a:cubicBezTo>
                      <a:cubicBezTo>
                        <a:pt x="2470966" y="293510"/>
                        <a:pt x="2490865" y="298871"/>
                        <a:pt x="2510852" y="303868"/>
                      </a:cubicBezTo>
                      <a:lnTo>
                        <a:pt x="2563318" y="356333"/>
                      </a:lnTo>
                      <a:cubicBezTo>
                        <a:pt x="2570813" y="363828"/>
                        <a:pt x="2576983" y="372939"/>
                        <a:pt x="2585803" y="378819"/>
                      </a:cubicBezTo>
                      <a:lnTo>
                        <a:pt x="2608288" y="393809"/>
                      </a:lnTo>
                      <a:cubicBezTo>
                        <a:pt x="2613285" y="386314"/>
                        <a:pt x="2619250" y="379381"/>
                        <a:pt x="2623279" y="371324"/>
                      </a:cubicBezTo>
                      <a:cubicBezTo>
                        <a:pt x="2626812" y="364257"/>
                        <a:pt x="2623279" y="351336"/>
                        <a:pt x="2630774" y="348838"/>
                      </a:cubicBezTo>
                      <a:cubicBezTo>
                        <a:pt x="2637478" y="346603"/>
                        <a:pt x="2640246" y="359414"/>
                        <a:pt x="2645764" y="363829"/>
                      </a:cubicBezTo>
                      <a:cubicBezTo>
                        <a:pt x="2652798" y="369456"/>
                        <a:pt x="2660192" y="374791"/>
                        <a:pt x="2668249" y="378819"/>
                      </a:cubicBezTo>
                      <a:cubicBezTo>
                        <a:pt x="2679002" y="384196"/>
                        <a:pt x="2711109" y="391407"/>
                        <a:pt x="2720715" y="393809"/>
                      </a:cubicBezTo>
                      <a:lnTo>
                        <a:pt x="2765685" y="423789"/>
                      </a:lnTo>
                      <a:cubicBezTo>
                        <a:pt x="2773180" y="428786"/>
                        <a:pt x="2779624" y="435931"/>
                        <a:pt x="2788170" y="438779"/>
                      </a:cubicBezTo>
                      <a:lnTo>
                        <a:pt x="2810656" y="446274"/>
                      </a:lnTo>
                      <a:cubicBezTo>
                        <a:pt x="2818151" y="451271"/>
                        <a:pt x="2824364" y="459239"/>
                        <a:pt x="2833141" y="461265"/>
                      </a:cubicBezTo>
                      <a:cubicBezTo>
                        <a:pt x="2857606" y="466911"/>
                        <a:pt x="2885234" y="458370"/>
                        <a:pt x="2908092" y="468760"/>
                      </a:cubicBezTo>
                      <a:cubicBezTo>
                        <a:pt x="2917470" y="473022"/>
                        <a:pt x="2910980" y="489527"/>
                        <a:pt x="2915587" y="498740"/>
                      </a:cubicBezTo>
                      <a:cubicBezTo>
                        <a:pt x="2923644" y="514854"/>
                        <a:pt x="2945567" y="543710"/>
                        <a:pt x="2945567" y="543710"/>
                      </a:cubicBezTo>
                      <a:cubicBezTo>
                        <a:pt x="2948065" y="566195"/>
                        <a:pt x="2949863" y="588770"/>
                        <a:pt x="2953062" y="611166"/>
                      </a:cubicBezTo>
                      <a:cubicBezTo>
                        <a:pt x="2954864" y="623777"/>
                        <a:pt x="2960557" y="635903"/>
                        <a:pt x="2960557" y="648642"/>
                      </a:cubicBezTo>
                      <a:cubicBezTo>
                        <a:pt x="2960557" y="728628"/>
                        <a:pt x="2955560" y="808537"/>
                        <a:pt x="2953062" y="888484"/>
                      </a:cubicBezTo>
                      <a:cubicBezTo>
                        <a:pt x="2958956" y="953320"/>
                        <a:pt x="2954810" y="954562"/>
                        <a:pt x="2968052" y="1000910"/>
                      </a:cubicBezTo>
                      <a:cubicBezTo>
                        <a:pt x="2970222" y="1008507"/>
                        <a:pt x="2972014" y="1016329"/>
                        <a:pt x="2975547" y="1023396"/>
                      </a:cubicBezTo>
                      <a:cubicBezTo>
                        <a:pt x="2979576" y="1031453"/>
                        <a:pt x="2986069" y="1038060"/>
                        <a:pt x="2990538" y="1045881"/>
                      </a:cubicBezTo>
                      <a:cubicBezTo>
                        <a:pt x="2996081" y="1055582"/>
                        <a:pt x="3000531" y="1065868"/>
                        <a:pt x="3005528" y="1075861"/>
                      </a:cubicBezTo>
                      <a:cubicBezTo>
                        <a:pt x="3020330" y="1149871"/>
                        <a:pt x="3003362" y="1076858"/>
                        <a:pt x="3028013" y="1150812"/>
                      </a:cubicBezTo>
                      <a:cubicBezTo>
                        <a:pt x="3028633" y="1152672"/>
                        <a:pt x="3038994" y="1198467"/>
                        <a:pt x="3043003" y="1203278"/>
                      </a:cubicBezTo>
                      <a:cubicBezTo>
                        <a:pt x="3051000" y="1212874"/>
                        <a:pt x="3060661" y="1223709"/>
                        <a:pt x="3072983" y="1225763"/>
                      </a:cubicBezTo>
                      <a:cubicBezTo>
                        <a:pt x="3137246" y="1236473"/>
                        <a:pt x="3202898" y="1235756"/>
                        <a:pt x="3267856" y="1240753"/>
                      </a:cubicBezTo>
                      <a:cubicBezTo>
                        <a:pt x="3308034" y="1254146"/>
                        <a:pt x="3273551" y="1243684"/>
                        <a:pt x="3327816" y="1255743"/>
                      </a:cubicBezTo>
                      <a:cubicBezTo>
                        <a:pt x="3394899" y="1270650"/>
                        <a:pt x="3314651" y="1256047"/>
                        <a:pt x="3402767" y="1270733"/>
                      </a:cubicBezTo>
                      <a:cubicBezTo>
                        <a:pt x="3410262" y="1273232"/>
                        <a:pt x="3417351" y="1278229"/>
                        <a:pt x="3425252" y="1278229"/>
                      </a:cubicBezTo>
                      <a:cubicBezTo>
                        <a:pt x="3477477" y="1278229"/>
                        <a:pt x="3448007" y="1267934"/>
                        <a:pt x="3492708" y="1255743"/>
                      </a:cubicBezTo>
                      <a:cubicBezTo>
                        <a:pt x="3509752" y="1251095"/>
                        <a:pt x="3527685" y="1250746"/>
                        <a:pt x="3545174" y="1248248"/>
                      </a:cubicBezTo>
                      <a:cubicBezTo>
                        <a:pt x="3605134" y="1228261"/>
                        <a:pt x="3530184" y="1248248"/>
                        <a:pt x="3590144" y="1248248"/>
                      </a:cubicBezTo>
                      <a:cubicBezTo>
                        <a:pt x="3615252" y="1248248"/>
                        <a:pt x="3640009" y="1241820"/>
                        <a:pt x="3665095" y="1240753"/>
                      </a:cubicBezTo>
                      <a:cubicBezTo>
                        <a:pt x="3852333" y="1232786"/>
                        <a:pt x="3870282" y="1233258"/>
                        <a:pt x="3994879" y="1233258"/>
                      </a:cubicBezTo>
                    </a:path>
                  </a:pathLst>
                </a:custGeom>
                <a:ln w="38100">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lIns="36000" tIns="36000" rIns="36000" bIns="36000"/>
                <a:lstStyle/>
                <a:p>
                  <a:pPr eaLnBrk="0" hangingPunct="0">
                    <a:spcBef>
                      <a:spcPct val="50000"/>
                    </a:spcBef>
                    <a:defRPr/>
                  </a:pPr>
                  <a:endParaRPr lang="en-GB">
                    <a:solidFill>
                      <a:schemeClr val="bg1"/>
                    </a:solidFill>
                  </a:endParaRPr>
                </a:p>
              </p:txBody>
            </p:sp>
            <p:sp>
              <p:nvSpPr>
                <p:cNvPr id="22556" name="TextBox 32"/>
                <p:cNvSpPr txBox="1">
                  <a:spLocks noChangeArrowheads="1"/>
                </p:cNvSpPr>
                <p:nvPr/>
              </p:nvSpPr>
              <p:spPr bwMode="auto">
                <a:xfrm>
                  <a:off x="408223" y="2345961"/>
                  <a:ext cx="1314784" cy="523220"/>
                </a:xfrm>
                <a:prstGeom prst="rect">
                  <a:avLst/>
                </a:prstGeom>
                <a:noFill/>
                <a:ln w="9525">
                  <a:noFill/>
                  <a:miter lim="800000"/>
                  <a:headEnd/>
                  <a:tailEnd/>
                </a:ln>
              </p:spPr>
              <p:txBody>
                <a:bodyPr wrap="none">
                  <a:spAutoFit/>
                </a:bodyPr>
                <a:lstStyle/>
                <a:p>
                  <a:pPr algn="ctr"/>
                  <a:r>
                    <a:rPr lang="en-GB" sz="1400">
                      <a:solidFill>
                        <a:schemeClr val="tx2"/>
                      </a:solidFill>
                    </a:rPr>
                    <a:t>Background </a:t>
                  </a:r>
                </a:p>
                <a:p>
                  <a:pPr algn="ctr"/>
                  <a:r>
                    <a:rPr lang="en-GB" sz="1400">
                      <a:solidFill>
                        <a:schemeClr val="tx2"/>
                      </a:solidFill>
                    </a:rPr>
                    <a:t>energy</a:t>
                  </a:r>
                </a:p>
              </p:txBody>
            </p:sp>
            <p:sp>
              <p:nvSpPr>
                <p:cNvPr id="22557" name="TextBox 33"/>
                <p:cNvSpPr txBox="1">
                  <a:spLocks noChangeArrowheads="1"/>
                </p:cNvSpPr>
                <p:nvPr/>
              </p:nvSpPr>
              <p:spPr bwMode="auto">
                <a:xfrm>
                  <a:off x="2615012" y="5031699"/>
                  <a:ext cx="968534" cy="307777"/>
                </a:xfrm>
                <a:prstGeom prst="rect">
                  <a:avLst/>
                </a:prstGeom>
                <a:noFill/>
                <a:ln w="9525">
                  <a:noFill/>
                  <a:miter lim="800000"/>
                  <a:headEnd/>
                  <a:tailEnd/>
                </a:ln>
              </p:spPr>
              <p:txBody>
                <a:bodyPr wrap="none">
                  <a:spAutoFit/>
                </a:bodyPr>
                <a:lstStyle/>
                <a:p>
                  <a:pPr algn="ctr"/>
                  <a:r>
                    <a:rPr lang="en-GB" sz="1400">
                      <a:solidFill>
                        <a:schemeClr val="tx2"/>
                      </a:solidFill>
                    </a:rPr>
                    <a:t>Distance</a:t>
                  </a:r>
                </a:p>
              </p:txBody>
            </p:sp>
          </p:grpSp>
          <p:sp>
            <p:nvSpPr>
              <p:cNvPr id="22549" name="TextBox 39"/>
              <p:cNvSpPr txBox="1">
                <a:spLocks noChangeArrowheads="1"/>
              </p:cNvSpPr>
              <p:nvPr/>
            </p:nvSpPr>
            <p:spPr bwMode="auto">
              <a:xfrm>
                <a:off x="1124263" y="3874956"/>
                <a:ext cx="941283" cy="276999"/>
              </a:xfrm>
              <a:prstGeom prst="rect">
                <a:avLst/>
              </a:prstGeom>
              <a:noFill/>
              <a:ln w="9525">
                <a:noFill/>
                <a:miter lim="800000"/>
                <a:headEnd/>
                <a:tailEnd/>
              </a:ln>
            </p:spPr>
            <p:txBody>
              <a:bodyPr wrap="none">
                <a:spAutoFit/>
              </a:bodyPr>
              <a:lstStyle/>
              <a:p>
                <a:r>
                  <a:rPr lang="en-GB" sz="1200">
                    <a:solidFill>
                      <a:schemeClr val="tx2"/>
                    </a:solidFill>
                  </a:rPr>
                  <a:t>Frame #1</a:t>
                </a:r>
              </a:p>
            </p:txBody>
          </p:sp>
        </p:grpSp>
      </p:grpSp>
      <p:grpSp>
        <p:nvGrpSpPr>
          <p:cNvPr id="6" name="Group 42"/>
          <p:cNvGrpSpPr>
            <a:grpSpLocks/>
          </p:cNvGrpSpPr>
          <p:nvPr/>
        </p:nvGrpSpPr>
        <p:grpSpPr bwMode="auto">
          <a:xfrm>
            <a:off x="1187450" y="3529013"/>
            <a:ext cx="3994150" cy="1277937"/>
            <a:chOff x="1119266" y="3528618"/>
            <a:chExt cx="3994879" cy="1278229"/>
          </a:xfrm>
        </p:grpSpPr>
        <p:sp>
          <p:nvSpPr>
            <p:cNvPr id="26" name="Freeform 25"/>
            <p:cNvSpPr/>
            <p:nvPr/>
          </p:nvSpPr>
          <p:spPr bwMode="auto">
            <a:xfrm>
              <a:off x="1119266" y="3528618"/>
              <a:ext cx="3994879" cy="1278229"/>
            </a:xfrm>
            <a:custGeom>
              <a:avLst/>
              <a:gdLst>
                <a:gd name="connsiteX0" fmla="*/ 0 w 3994879"/>
                <a:gd name="connsiteY0" fmla="*/ 1203278 h 1278229"/>
                <a:gd name="connsiteX1" fmla="*/ 22485 w 3994879"/>
                <a:gd name="connsiteY1" fmla="*/ 1195783 h 1278229"/>
                <a:gd name="connsiteX2" fmla="*/ 209862 w 3994879"/>
                <a:gd name="connsiteY2" fmla="*/ 1195783 h 1278229"/>
                <a:gd name="connsiteX3" fmla="*/ 352269 w 3994879"/>
                <a:gd name="connsiteY3" fmla="*/ 1203278 h 1278229"/>
                <a:gd name="connsiteX4" fmla="*/ 382249 w 3994879"/>
                <a:gd name="connsiteY4" fmla="*/ 1210773 h 1278229"/>
                <a:gd name="connsiteX5" fmla="*/ 479685 w 3994879"/>
                <a:gd name="connsiteY5" fmla="*/ 1188288 h 1278229"/>
                <a:gd name="connsiteX6" fmla="*/ 697042 w 3994879"/>
                <a:gd name="connsiteY6" fmla="*/ 1203278 h 1278229"/>
                <a:gd name="connsiteX7" fmla="*/ 749508 w 3994879"/>
                <a:gd name="connsiteY7" fmla="*/ 1195783 h 1278229"/>
                <a:gd name="connsiteX8" fmla="*/ 771993 w 3994879"/>
                <a:gd name="connsiteY8" fmla="*/ 1188288 h 1278229"/>
                <a:gd name="connsiteX9" fmla="*/ 876924 w 3994879"/>
                <a:gd name="connsiteY9" fmla="*/ 1173297 h 1278229"/>
                <a:gd name="connsiteX10" fmla="*/ 914400 w 3994879"/>
                <a:gd name="connsiteY10" fmla="*/ 1143317 h 1278229"/>
                <a:gd name="connsiteX11" fmla="*/ 936885 w 3994879"/>
                <a:gd name="connsiteY11" fmla="*/ 1158307 h 1278229"/>
                <a:gd name="connsiteX12" fmla="*/ 966865 w 3994879"/>
                <a:gd name="connsiteY12" fmla="*/ 1150812 h 1278229"/>
                <a:gd name="connsiteX13" fmla="*/ 974361 w 3994879"/>
                <a:gd name="connsiteY13" fmla="*/ 1128327 h 1278229"/>
                <a:gd name="connsiteX14" fmla="*/ 1004341 w 3994879"/>
                <a:gd name="connsiteY14" fmla="*/ 1090851 h 1278229"/>
                <a:gd name="connsiteX15" fmla="*/ 1011836 w 3994879"/>
                <a:gd name="connsiteY15" fmla="*/ 1068366 h 1278229"/>
                <a:gd name="connsiteX16" fmla="*/ 1041816 w 3994879"/>
                <a:gd name="connsiteY16" fmla="*/ 1023396 h 1278229"/>
                <a:gd name="connsiteX17" fmla="*/ 1049311 w 3994879"/>
                <a:gd name="connsiteY17" fmla="*/ 1000910 h 1278229"/>
                <a:gd name="connsiteX18" fmla="*/ 1064302 w 3994879"/>
                <a:gd name="connsiteY18" fmla="*/ 895979 h 1278229"/>
                <a:gd name="connsiteX19" fmla="*/ 1094282 w 3994879"/>
                <a:gd name="connsiteY19" fmla="*/ 843514 h 1278229"/>
                <a:gd name="connsiteX20" fmla="*/ 1116767 w 3994879"/>
                <a:gd name="connsiteY20" fmla="*/ 783553 h 1278229"/>
                <a:gd name="connsiteX21" fmla="*/ 1124262 w 3994879"/>
                <a:gd name="connsiteY21" fmla="*/ 753573 h 1278229"/>
                <a:gd name="connsiteX22" fmla="*/ 1131757 w 3994879"/>
                <a:gd name="connsiteY22" fmla="*/ 566196 h 1278229"/>
                <a:gd name="connsiteX23" fmla="*/ 1146747 w 3994879"/>
                <a:gd name="connsiteY23" fmla="*/ 266392 h 1278229"/>
                <a:gd name="connsiteX24" fmla="*/ 1161738 w 3994879"/>
                <a:gd name="connsiteY24" fmla="*/ 221422 h 1278229"/>
                <a:gd name="connsiteX25" fmla="*/ 1206708 w 3994879"/>
                <a:gd name="connsiteY25" fmla="*/ 191442 h 1278229"/>
                <a:gd name="connsiteX26" fmla="*/ 1266669 w 3994879"/>
                <a:gd name="connsiteY26" fmla="*/ 168956 h 1278229"/>
                <a:gd name="connsiteX27" fmla="*/ 1274164 w 3994879"/>
                <a:gd name="connsiteY27" fmla="*/ 146471 h 1278229"/>
                <a:gd name="connsiteX28" fmla="*/ 1304144 w 3994879"/>
                <a:gd name="connsiteY28" fmla="*/ 131481 h 1278229"/>
                <a:gd name="connsiteX29" fmla="*/ 1319134 w 3994879"/>
                <a:gd name="connsiteY29" fmla="*/ 108996 h 1278229"/>
                <a:gd name="connsiteX30" fmla="*/ 1364105 w 3994879"/>
                <a:gd name="connsiteY30" fmla="*/ 138976 h 1278229"/>
                <a:gd name="connsiteX31" fmla="*/ 1386590 w 3994879"/>
                <a:gd name="connsiteY31" fmla="*/ 146471 h 1278229"/>
                <a:gd name="connsiteX32" fmla="*/ 1409075 w 3994879"/>
                <a:gd name="connsiteY32" fmla="*/ 161461 h 1278229"/>
                <a:gd name="connsiteX33" fmla="*/ 1454046 w 3994879"/>
                <a:gd name="connsiteY33" fmla="*/ 131481 h 1278229"/>
                <a:gd name="connsiteX34" fmla="*/ 1484026 w 3994879"/>
                <a:gd name="connsiteY34" fmla="*/ 138976 h 1278229"/>
                <a:gd name="connsiteX35" fmla="*/ 1506511 w 3994879"/>
                <a:gd name="connsiteY35" fmla="*/ 153966 h 1278229"/>
                <a:gd name="connsiteX36" fmla="*/ 1551482 w 3994879"/>
                <a:gd name="connsiteY36" fmla="*/ 131481 h 1278229"/>
                <a:gd name="connsiteX37" fmla="*/ 1596452 w 3994879"/>
                <a:gd name="connsiteY37" fmla="*/ 108996 h 1278229"/>
                <a:gd name="connsiteX38" fmla="*/ 1671403 w 3994879"/>
                <a:gd name="connsiteY38" fmla="*/ 131481 h 1278229"/>
                <a:gd name="connsiteX39" fmla="*/ 1686393 w 3994879"/>
                <a:gd name="connsiteY39" fmla="*/ 153966 h 1278229"/>
                <a:gd name="connsiteX40" fmla="*/ 1716374 w 3994879"/>
                <a:gd name="connsiteY40" fmla="*/ 131481 h 1278229"/>
                <a:gd name="connsiteX41" fmla="*/ 1738859 w 3994879"/>
                <a:gd name="connsiteY41" fmla="*/ 123986 h 1278229"/>
                <a:gd name="connsiteX42" fmla="*/ 1783829 w 3994879"/>
                <a:gd name="connsiteY42" fmla="*/ 86510 h 1278229"/>
                <a:gd name="connsiteX43" fmla="*/ 1806315 w 3994879"/>
                <a:gd name="connsiteY43" fmla="*/ 71520 h 1278229"/>
                <a:gd name="connsiteX44" fmla="*/ 1866275 w 3994879"/>
                <a:gd name="connsiteY44" fmla="*/ 4065 h 1278229"/>
                <a:gd name="connsiteX45" fmla="*/ 1911246 w 3994879"/>
                <a:gd name="connsiteY45" fmla="*/ 26550 h 1278229"/>
                <a:gd name="connsiteX46" fmla="*/ 1941226 w 3994879"/>
                <a:gd name="connsiteY46" fmla="*/ 56530 h 1278229"/>
                <a:gd name="connsiteX47" fmla="*/ 1963711 w 3994879"/>
                <a:gd name="connsiteY47" fmla="*/ 108996 h 1278229"/>
                <a:gd name="connsiteX48" fmla="*/ 2016177 w 3994879"/>
                <a:gd name="connsiteY48" fmla="*/ 94006 h 1278229"/>
                <a:gd name="connsiteX49" fmla="*/ 2061147 w 3994879"/>
                <a:gd name="connsiteY49" fmla="*/ 79015 h 1278229"/>
                <a:gd name="connsiteX50" fmla="*/ 2098623 w 3994879"/>
                <a:gd name="connsiteY50" fmla="*/ 86510 h 1278229"/>
                <a:gd name="connsiteX51" fmla="*/ 2136098 w 3994879"/>
                <a:gd name="connsiteY51" fmla="*/ 138976 h 1278229"/>
                <a:gd name="connsiteX52" fmla="*/ 2166079 w 3994879"/>
                <a:gd name="connsiteY52" fmla="*/ 146471 h 1278229"/>
                <a:gd name="connsiteX53" fmla="*/ 2218544 w 3994879"/>
                <a:gd name="connsiteY53" fmla="*/ 146471 h 1278229"/>
                <a:gd name="connsiteX54" fmla="*/ 2241029 w 3994879"/>
                <a:gd name="connsiteY54" fmla="*/ 221422 h 1278229"/>
                <a:gd name="connsiteX55" fmla="*/ 2256020 w 3994879"/>
                <a:gd name="connsiteY55" fmla="*/ 243907 h 1278229"/>
                <a:gd name="connsiteX56" fmla="*/ 2278505 w 3994879"/>
                <a:gd name="connsiteY56" fmla="*/ 251402 h 1278229"/>
                <a:gd name="connsiteX57" fmla="*/ 2323475 w 3994879"/>
                <a:gd name="connsiteY57" fmla="*/ 221422 h 1278229"/>
                <a:gd name="connsiteX58" fmla="*/ 2345961 w 3994879"/>
                <a:gd name="connsiteY58" fmla="*/ 236412 h 1278229"/>
                <a:gd name="connsiteX59" fmla="*/ 2375941 w 3994879"/>
                <a:gd name="connsiteY59" fmla="*/ 251402 h 1278229"/>
                <a:gd name="connsiteX60" fmla="*/ 2413416 w 3994879"/>
                <a:gd name="connsiteY60" fmla="*/ 281383 h 1278229"/>
                <a:gd name="connsiteX61" fmla="*/ 2450892 w 3994879"/>
                <a:gd name="connsiteY61" fmla="*/ 288878 h 1278229"/>
                <a:gd name="connsiteX62" fmla="*/ 2510852 w 3994879"/>
                <a:gd name="connsiteY62" fmla="*/ 303868 h 1278229"/>
                <a:gd name="connsiteX63" fmla="*/ 2563318 w 3994879"/>
                <a:gd name="connsiteY63" fmla="*/ 356333 h 1278229"/>
                <a:gd name="connsiteX64" fmla="*/ 2585803 w 3994879"/>
                <a:gd name="connsiteY64" fmla="*/ 378819 h 1278229"/>
                <a:gd name="connsiteX65" fmla="*/ 2608288 w 3994879"/>
                <a:gd name="connsiteY65" fmla="*/ 393809 h 1278229"/>
                <a:gd name="connsiteX66" fmla="*/ 2623279 w 3994879"/>
                <a:gd name="connsiteY66" fmla="*/ 371324 h 1278229"/>
                <a:gd name="connsiteX67" fmla="*/ 2630774 w 3994879"/>
                <a:gd name="connsiteY67" fmla="*/ 348838 h 1278229"/>
                <a:gd name="connsiteX68" fmla="*/ 2645764 w 3994879"/>
                <a:gd name="connsiteY68" fmla="*/ 363829 h 1278229"/>
                <a:gd name="connsiteX69" fmla="*/ 2668249 w 3994879"/>
                <a:gd name="connsiteY69" fmla="*/ 378819 h 1278229"/>
                <a:gd name="connsiteX70" fmla="*/ 2720715 w 3994879"/>
                <a:gd name="connsiteY70" fmla="*/ 393809 h 1278229"/>
                <a:gd name="connsiteX71" fmla="*/ 2765685 w 3994879"/>
                <a:gd name="connsiteY71" fmla="*/ 423789 h 1278229"/>
                <a:gd name="connsiteX72" fmla="*/ 2788170 w 3994879"/>
                <a:gd name="connsiteY72" fmla="*/ 438779 h 1278229"/>
                <a:gd name="connsiteX73" fmla="*/ 2810656 w 3994879"/>
                <a:gd name="connsiteY73" fmla="*/ 446274 h 1278229"/>
                <a:gd name="connsiteX74" fmla="*/ 2833141 w 3994879"/>
                <a:gd name="connsiteY74" fmla="*/ 461265 h 1278229"/>
                <a:gd name="connsiteX75" fmla="*/ 2908092 w 3994879"/>
                <a:gd name="connsiteY75" fmla="*/ 468760 h 1278229"/>
                <a:gd name="connsiteX76" fmla="*/ 2915587 w 3994879"/>
                <a:gd name="connsiteY76" fmla="*/ 498740 h 1278229"/>
                <a:gd name="connsiteX77" fmla="*/ 2945567 w 3994879"/>
                <a:gd name="connsiteY77" fmla="*/ 543710 h 1278229"/>
                <a:gd name="connsiteX78" fmla="*/ 2953062 w 3994879"/>
                <a:gd name="connsiteY78" fmla="*/ 611166 h 1278229"/>
                <a:gd name="connsiteX79" fmla="*/ 2960557 w 3994879"/>
                <a:gd name="connsiteY79" fmla="*/ 648642 h 1278229"/>
                <a:gd name="connsiteX80" fmla="*/ 2953062 w 3994879"/>
                <a:gd name="connsiteY80" fmla="*/ 888484 h 1278229"/>
                <a:gd name="connsiteX81" fmla="*/ 2968052 w 3994879"/>
                <a:gd name="connsiteY81" fmla="*/ 1000910 h 1278229"/>
                <a:gd name="connsiteX82" fmla="*/ 2975547 w 3994879"/>
                <a:gd name="connsiteY82" fmla="*/ 1023396 h 1278229"/>
                <a:gd name="connsiteX83" fmla="*/ 2990538 w 3994879"/>
                <a:gd name="connsiteY83" fmla="*/ 1045881 h 1278229"/>
                <a:gd name="connsiteX84" fmla="*/ 3005528 w 3994879"/>
                <a:gd name="connsiteY84" fmla="*/ 1075861 h 1278229"/>
                <a:gd name="connsiteX85" fmla="*/ 3028013 w 3994879"/>
                <a:gd name="connsiteY85" fmla="*/ 1150812 h 1278229"/>
                <a:gd name="connsiteX86" fmla="*/ 3043003 w 3994879"/>
                <a:gd name="connsiteY86" fmla="*/ 1203278 h 1278229"/>
                <a:gd name="connsiteX87" fmla="*/ 3072983 w 3994879"/>
                <a:gd name="connsiteY87" fmla="*/ 1225763 h 1278229"/>
                <a:gd name="connsiteX88" fmla="*/ 3267856 w 3994879"/>
                <a:gd name="connsiteY88" fmla="*/ 1240753 h 1278229"/>
                <a:gd name="connsiteX89" fmla="*/ 3327816 w 3994879"/>
                <a:gd name="connsiteY89" fmla="*/ 1255743 h 1278229"/>
                <a:gd name="connsiteX90" fmla="*/ 3402767 w 3994879"/>
                <a:gd name="connsiteY90" fmla="*/ 1270733 h 1278229"/>
                <a:gd name="connsiteX91" fmla="*/ 3425252 w 3994879"/>
                <a:gd name="connsiteY91" fmla="*/ 1278229 h 1278229"/>
                <a:gd name="connsiteX92" fmla="*/ 3492708 w 3994879"/>
                <a:gd name="connsiteY92" fmla="*/ 1255743 h 1278229"/>
                <a:gd name="connsiteX93" fmla="*/ 3545174 w 3994879"/>
                <a:gd name="connsiteY93" fmla="*/ 1248248 h 1278229"/>
                <a:gd name="connsiteX94" fmla="*/ 3590144 w 3994879"/>
                <a:gd name="connsiteY94" fmla="*/ 1248248 h 1278229"/>
                <a:gd name="connsiteX95" fmla="*/ 3665095 w 3994879"/>
                <a:gd name="connsiteY95" fmla="*/ 1240753 h 1278229"/>
                <a:gd name="connsiteX96" fmla="*/ 3994879 w 3994879"/>
                <a:gd name="connsiteY96" fmla="*/ 1233258 h 127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994879" h="1278229">
                  <a:moveTo>
                    <a:pt x="0" y="1203278"/>
                  </a:moveTo>
                  <a:cubicBezTo>
                    <a:pt x="7495" y="1200780"/>
                    <a:pt x="14712" y="1197196"/>
                    <a:pt x="22485" y="1195783"/>
                  </a:cubicBezTo>
                  <a:cubicBezTo>
                    <a:pt x="100537" y="1181592"/>
                    <a:pt x="113297" y="1190103"/>
                    <a:pt x="209862" y="1195783"/>
                  </a:cubicBezTo>
                  <a:cubicBezTo>
                    <a:pt x="285736" y="1221074"/>
                    <a:pt x="239078" y="1211985"/>
                    <a:pt x="352269" y="1203278"/>
                  </a:cubicBezTo>
                  <a:cubicBezTo>
                    <a:pt x="362262" y="1205776"/>
                    <a:pt x="371978" y="1211563"/>
                    <a:pt x="382249" y="1210773"/>
                  </a:cubicBezTo>
                  <a:cubicBezTo>
                    <a:pt x="394691" y="1209816"/>
                    <a:pt x="456459" y="1194095"/>
                    <a:pt x="479685" y="1188288"/>
                  </a:cubicBezTo>
                  <a:cubicBezTo>
                    <a:pt x="567969" y="1200900"/>
                    <a:pt x="572584" y="1203278"/>
                    <a:pt x="697042" y="1203278"/>
                  </a:cubicBezTo>
                  <a:cubicBezTo>
                    <a:pt x="714708" y="1203278"/>
                    <a:pt x="732019" y="1198281"/>
                    <a:pt x="749508" y="1195783"/>
                  </a:cubicBezTo>
                  <a:cubicBezTo>
                    <a:pt x="757003" y="1193285"/>
                    <a:pt x="764172" y="1189405"/>
                    <a:pt x="771993" y="1188288"/>
                  </a:cubicBezTo>
                  <a:cubicBezTo>
                    <a:pt x="886938" y="1171866"/>
                    <a:pt x="821208" y="1191869"/>
                    <a:pt x="876924" y="1173297"/>
                  </a:cubicBezTo>
                  <a:cubicBezTo>
                    <a:pt x="883449" y="1166772"/>
                    <a:pt x="904946" y="1143317"/>
                    <a:pt x="914400" y="1143317"/>
                  </a:cubicBezTo>
                  <a:cubicBezTo>
                    <a:pt x="923408" y="1143317"/>
                    <a:pt x="929390" y="1153310"/>
                    <a:pt x="936885" y="1158307"/>
                  </a:cubicBezTo>
                  <a:cubicBezTo>
                    <a:pt x="946878" y="1155809"/>
                    <a:pt x="958821" y="1157247"/>
                    <a:pt x="966865" y="1150812"/>
                  </a:cubicBezTo>
                  <a:cubicBezTo>
                    <a:pt x="973034" y="1145877"/>
                    <a:pt x="970828" y="1135393"/>
                    <a:pt x="974361" y="1128327"/>
                  </a:cubicBezTo>
                  <a:cubicBezTo>
                    <a:pt x="983816" y="1109418"/>
                    <a:pt x="990399" y="1104794"/>
                    <a:pt x="1004341" y="1090851"/>
                  </a:cubicBezTo>
                  <a:cubicBezTo>
                    <a:pt x="1006839" y="1083356"/>
                    <a:pt x="1007999" y="1075272"/>
                    <a:pt x="1011836" y="1068366"/>
                  </a:cubicBezTo>
                  <a:cubicBezTo>
                    <a:pt x="1020585" y="1052617"/>
                    <a:pt x="1041816" y="1023396"/>
                    <a:pt x="1041816" y="1023396"/>
                  </a:cubicBezTo>
                  <a:cubicBezTo>
                    <a:pt x="1044314" y="1015901"/>
                    <a:pt x="1048012" y="1008703"/>
                    <a:pt x="1049311" y="1000910"/>
                  </a:cubicBezTo>
                  <a:cubicBezTo>
                    <a:pt x="1052990" y="978835"/>
                    <a:pt x="1055310" y="922955"/>
                    <a:pt x="1064302" y="895979"/>
                  </a:cubicBezTo>
                  <a:cubicBezTo>
                    <a:pt x="1077444" y="856555"/>
                    <a:pt x="1077832" y="876414"/>
                    <a:pt x="1094282" y="843514"/>
                  </a:cubicBezTo>
                  <a:cubicBezTo>
                    <a:pt x="1099561" y="832956"/>
                    <a:pt x="1112443" y="798688"/>
                    <a:pt x="1116767" y="783553"/>
                  </a:cubicBezTo>
                  <a:cubicBezTo>
                    <a:pt x="1119597" y="773648"/>
                    <a:pt x="1121764" y="763566"/>
                    <a:pt x="1124262" y="753573"/>
                  </a:cubicBezTo>
                  <a:cubicBezTo>
                    <a:pt x="1126760" y="691114"/>
                    <a:pt x="1128875" y="628638"/>
                    <a:pt x="1131757" y="566196"/>
                  </a:cubicBezTo>
                  <a:cubicBezTo>
                    <a:pt x="1136370" y="466243"/>
                    <a:pt x="1115104" y="361316"/>
                    <a:pt x="1146747" y="266392"/>
                  </a:cubicBezTo>
                  <a:cubicBezTo>
                    <a:pt x="1151744" y="251402"/>
                    <a:pt x="1150565" y="232595"/>
                    <a:pt x="1161738" y="221422"/>
                  </a:cubicBezTo>
                  <a:cubicBezTo>
                    <a:pt x="1189809" y="193351"/>
                    <a:pt x="1174167" y="202289"/>
                    <a:pt x="1206708" y="191442"/>
                  </a:cubicBezTo>
                  <a:cubicBezTo>
                    <a:pt x="1255250" y="142897"/>
                    <a:pt x="1165681" y="226662"/>
                    <a:pt x="1266669" y="168956"/>
                  </a:cubicBezTo>
                  <a:cubicBezTo>
                    <a:pt x="1273529" y="165036"/>
                    <a:pt x="1268578" y="152057"/>
                    <a:pt x="1274164" y="146471"/>
                  </a:cubicBezTo>
                  <a:cubicBezTo>
                    <a:pt x="1282064" y="138571"/>
                    <a:pt x="1294151" y="136478"/>
                    <a:pt x="1304144" y="131481"/>
                  </a:cubicBezTo>
                  <a:cubicBezTo>
                    <a:pt x="1309141" y="123986"/>
                    <a:pt x="1310770" y="112341"/>
                    <a:pt x="1319134" y="108996"/>
                  </a:cubicBezTo>
                  <a:cubicBezTo>
                    <a:pt x="1335843" y="102313"/>
                    <a:pt x="1357275" y="134422"/>
                    <a:pt x="1364105" y="138976"/>
                  </a:cubicBezTo>
                  <a:cubicBezTo>
                    <a:pt x="1370679" y="143358"/>
                    <a:pt x="1379524" y="142938"/>
                    <a:pt x="1386590" y="146471"/>
                  </a:cubicBezTo>
                  <a:cubicBezTo>
                    <a:pt x="1394647" y="150499"/>
                    <a:pt x="1401580" y="156464"/>
                    <a:pt x="1409075" y="161461"/>
                  </a:cubicBezTo>
                  <a:cubicBezTo>
                    <a:pt x="1422594" y="147943"/>
                    <a:pt x="1432353" y="131481"/>
                    <a:pt x="1454046" y="131481"/>
                  </a:cubicBezTo>
                  <a:cubicBezTo>
                    <a:pt x="1464347" y="131481"/>
                    <a:pt x="1474033" y="136478"/>
                    <a:pt x="1484026" y="138976"/>
                  </a:cubicBezTo>
                  <a:cubicBezTo>
                    <a:pt x="1491521" y="143973"/>
                    <a:pt x="1497626" y="152485"/>
                    <a:pt x="1506511" y="153966"/>
                  </a:cubicBezTo>
                  <a:cubicBezTo>
                    <a:pt x="1520642" y="156321"/>
                    <a:pt x="1541693" y="136376"/>
                    <a:pt x="1551482" y="131481"/>
                  </a:cubicBezTo>
                  <a:cubicBezTo>
                    <a:pt x="1613543" y="100450"/>
                    <a:pt x="1532013" y="151955"/>
                    <a:pt x="1596452" y="108996"/>
                  </a:cubicBezTo>
                  <a:cubicBezTo>
                    <a:pt x="1629475" y="113714"/>
                    <a:pt x="1648679" y="108757"/>
                    <a:pt x="1671403" y="131481"/>
                  </a:cubicBezTo>
                  <a:cubicBezTo>
                    <a:pt x="1677773" y="137851"/>
                    <a:pt x="1681396" y="146471"/>
                    <a:pt x="1686393" y="153966"/>
                  </a:cubicBezTo>
                  <a:cubicBezTo>
                    <a:pt x="1696387" y="146471"/>
                    <a:pt x="1705528" y="137679"/>
                    <a:pt x="1716374" y="131481"/>
                  </a:cubicBezTo>
                  <a:cubicBezTo>
                    <a:pt x="1723234" y="127561"/>
                    <a:pt x="1732000" y="127906"/>
                    <a:pt x="1738859" y="123986"/>
                  </a:cubicBezTo>
                  <a:cubicBezTo>
                    <a:pt x="1783512" y="98470"/>
                    <a:pt x="1754904" y="109650"/>
                    <a:pt x="1783829" y="86510"/>
                  </a:cubicBezTo>
                  <a:cubicBezTo>
                    <a:pt x="1790863" y="80883"/>
                    <a:pt x="1798820" y="76517"/>
                    <a:pt x="1806315" y="71520"/>
                  </a:cubicBezTo>
                  <a:cubicBezTo>
                    <a:pt x="1819975" y="51030"/>
                    <a:pt x="1845739" y="9199"/>
                    <a:pt x="1866275" y="4065"/>
                  </a:cubicBezTo>
                  <a:cubicBezTo>
                    <a:pt x="1882534" y="0"/>
                    <a:pt x="1896256" y="19055"/>
                    <a:pt x="1911246" y="26550"/>
                  </a:cubicBezTo>
                  <a:cubicBezTo>
                    <a:pt x="1921239" y="36543"/>
                    <a:pt x="1932746" y="45224"/>
                    <a:pt x="1941226" y="56530"/>
                  </a:cubicBezTo>
                  <a:cubicBezTo>
                    <a:pt x="1952341" y="71349"/>
                    <a:pt x="1957922" y="91628"/>
                    <a:pt x="1963711" y="108996"/>
                  </a:cubicBezTo>
                  <a:cubicBezTo>
                    <a:pt x="1981200" y="103999"/>
                    <a:pt x="1998793" y="99355"/>
                    <a:pt x="2016177" y="94006"/>
                  </a:cubicBezTo>
                  <a:cubicBezTo>
                    <a:pt x="2031279" y="89359"/>
                    <a:pt x="2061147" y="79015"/>
                    <a:pt x="2061147" y="79015"/>
                  </a:cubicBezTo>
                  <a:cubicBezTo>
                    <a:pt x="2073639" y="81513"/>
                    <a:pt x="2087229" y="80813"/>
                    <a:pt x="2098623" y="86510"/>
                  </a:cubicBezTo>
                  <a:cubicBezTo>
                    <a:pt x="2148944" y="111671"/>
                    <a:pt x="2095354" y="105024"/>
                    <a:pt x="2136098" y="138976"/>
                  </a:cubicBezTo>
                  <a:cubicBezTo>
                    <a:pt x="2144012" y="145571"/>
                    <a:pt x="2156085" y="143973"/>
                    <a:pt x="2166079" y="146471"/>
                  </a:cubicBezTo>
                  <a:cubicBezTo>
                    <a:pt x="2176534" y="143857"/>
                    <a:pt x="2207140" y="130505"/>
                    <a:pt x="2218544" y="146471"/>
                  </a:cubicBezTo>
                  <a:cubicBezTo>
                    <a:pt x="2236539" y="171665"/>
                    <a:pt x="2229866" y="195376"/>
                    <a:pt x="2241029" y="221422"/>
                  </a:cubicBezTo>
                  <a:cubicBezTo>
                    <a:pt x="2244578" y="229702"/>
                    <a:pt x="2248986" y="238280"/>
                    <a:pt x="2256020" y="243907"/>
                  </a:cubicBezTo>
                  <a:cubicBezTo>
                    <a:pt x="2262189" y="248842"/>
                    <a:pt x="2271010" y="248904"/>
                    <a:pt x="2278505" y="251402"/>
                  </a:cubicBezTo>
                  <a:cubicBezTo>
                    <a:pt x="2293495" y="241409"/>
                    <a:pt x="2308485" y="211429"/>
                    <a:pt x="2323475" y="221422"/>
                  </a:cubicBezTo>
                  <a:cubicBezTo>
                    <a:pt x="2330970" y="226419"/>
                    <a:pt x="2338140" y="231943"/>
                    <a:pt x="2345961" y="236412"/>
                  </a:cubicBezTo>
                  <a:cubicBezTo>
                    <a:pt x="2355662" y="241955"/>
                    <a:pt x="2366645" y="245204"/>
                    <a:pt x="2375941" y="251402"/>
                  </a:cubicBezTo>
                  <a:cubicBezTo>
                    <a:pt x="2389252" y="260276"/>
                    <a:pt x="2399108" y="274229"/>
                    <a:pt x="2413416" y="281383"/>
                  </a:cubicBezTo>
                  <a:cubicBezTo>
                    <a:pt x="2424810" y="287080"/>
                    <a:pt x="2438479" y="286013"/>
                    <a:pt x="2450892" y="288878"/>
                  </a:cubicBezTo>
                  <a:cubicBezTo>
                    <a:pt x="2470966" y="293510"/>
                    <a:pt x="2490865" y="298871"/>
                    <a:pt x="2510852" y="303868"/>
                  </a:cubicBezTo>
                  <a:lnTo>
                    <a:pt x="2563318" y="356333"/>
                  </a:lnTo>
                  <a:cubicBezTo>
                    <a:pt x="2570813" y="363828"/>
                    <a:pt x="2576983" y="372939"/>
                    <a:pt x="2585803" y="378819"/>
                  </a:cubicBezTo>
                  <a:lnTo>
                    <a:pt x="2608288" y="393809"/>
                  </a:lnTo>
                  <a:cubicBezTo>
                    <a:pt x="2613285" y="386314"/>
                    <a:pt x="2619250" y="379381"/>
                    <a:pt x="2623279" y="371324"/>
                  </a:cubicBezTo>
                  <a:cubicBezTo>
                    <a:pt x="2626812" y="364257"/>
                    <a:pt x="2623279" y="351336"/>
                    <a:pt x="2630774" y="348838"/>
                  </a:cubicBezTo>
                  <a:cubicBezTo>
                    <a:pt x="2637478" y="346603"/>
                    <a:pt x="2640246" y="359414"/>
                    <a:pt x="2645764" y="363829"/>
                  </a:cubicBezTo>
                  <a:cubicBezTo>
                    <a:pt x="2652798" y="369456"/>
                    <a:pt x="2660192" y="374791"/>
                    <a:pt x="2668249" y="378819"/>
                  </a:cubicBezTo>
                  <a:cubicBezTo>
                    <a:pt x="2679002" y="384196"/>
                    <a:pt x="2711109" y="391407"/>
                    <a:pt x="2720715" y="393809"/>
                  </a:cubicBezTo>
                  <a:lnTo>
                    <a:pt x="2765685" y="423789"/>
                  </a:lnTo>
                  <a:cubicBezTo>
                    <a:pt x="2773180" y="428786"/>
                    <a:pt x="2779624" y="435931"/>
                    <a:pt x="2788170" y="438779"/>
                  </a:cubicBezTo>
                  <a:lnTo>
                    <a:pt x="2810656" y="446274"/>
                  </a:lnTo>
                  <a:cubicBezTo>
                    <a:pt x="2818151" y="451271"/>
                    <a:pt x="2824364" y="459239"/>
                    <a:pt x="2833141" y="461265"/>
                  </a:cubicBezTo>
                  <a:cubicBezTo>
                    <a:pt x="2857606" y="466911"/>
                    <a:pt x="2885234" y="458370"/>
                    <a:pt x="2908092" y="468760"/>
                  </a:cubicBezTo>
                  <a:cubicBezTo>
                    <a:pt x="2917470" y="473022"/>
                    <a:pt x="2910980" y="489527"/>
                    <a:pt x="2915587" y="498740"/>
                  </a:cubicBezTo>
                  <a:cubicBezTo>
                    <a:pt x="2923644" y="514854"/>
                    <a:pt x="2945567" y="543710"/>
                    <a:pt x="2945567" y="543710"/>
                  </a:cubicBezTo>
                  <a:cubicBezTo>
                    <a:pt x="2948065" y="566195"/>
                    <a:pt x="2949863" y="588770"/>
                    <a:pt x="2953062" y="611166"/>
                  </a:cubicBezTo>
                  <a:cubicBezTo>
                    <a:pt x="2954864" y="623777"/>
                    <a:pt x="2960557" y="635903"/>
                    <a:pt x="2960557" y="648642"/>
                  </a:cubicBezTo>
                  <a:cubicBezTo>
                    <a:pt x="2960557" y="728628"/>
                    <a:pt x="2955560" y="808537"/>
                    <a:pt x="2953062" y="888484"/>
                  </a:cubicBezTo>
                  <a:cubicBezTo>
                    <a:pt x="2958956" y="953320"/>
                    <a:pt x="2954810" y="954562"/>
                    <a:pt x="2968052" y="1000910"/>
                  </a:cubicBezTo>
                  <a:cubicBezTo>
                    <a:pt x="2970222" y="1008507"/>
                    <a:pt x="2972014" y="1016329"/>
                    <a:pt x="2975547" y="1023396"/>
                  </a:cubicBezTo>
                  <a:cubicBezTo>
                    <a:pt x="2979576" y="1031453"/>
                    <a:pt x="2986069" y="1038060"/>
                    <a:pt x="2990538" y="1045881"/>
                  </a:cubicBezTo>
                  <a:cubicBezTo>
                    <a:pt x="2996081" y="1055582"/>
                    <a:pt x="3000531" y="1065868"/>
                    <a:pt x="3005528" y="1075861"/>
                  </a:cubicBezTo>
                  <a:cubicBezTo>
                    <a:pt x="3020330" y="1149871"/>
                    <a:pt x="3003362" y="1076858"/>
                    <a:pt x="3028013" y="1150812"/>
                  </a:cubicBezTo>
                  <a:cubicBezTo>
                    <a:pt x="3028633" y="1152672"/>
                    <a:pt x="3038994" y="1198467"/>
                    <a:pt x="3043003" y="1203278"/>
                  </a:cubicBezTo>
                  <a:cubicBezTo>
                    <a:pt x="3051000" y="1212874"/>
                    <a:pt x="3060661" y="1223709"/>
                    <a:pt x="3072983" y="1225763"/>
                  </a:cubicBezTo>
                  <a:cubicBezTo>
                    <a:pt x="3137246" y="1236473"/>
                    <a:pt x="3202898" y="1235756"/>
                    <a:pt x="3267856" y="1240753"/>
                  </a:cubicBezTo>
                  <a:cubicBezTo>
                    <a:pt x="3308034" y="1254146"/>
                    <a:pt x="3273551" y="1243684"/>
                    <a:pt x="3327816" y="1255743"/>
                  </a:cubicBezTo>
                  <a:cubicBezTo>
                    <a:pt x="3394899" y="1270650"/>
                    <a:pt x="3314651" y="1256047"/>
                    <a:pt x="3402767" y="1270733"/>
                  </a:cubicBezTo>
                  <a:cubicBezTo>
                    <a:pt x="3410262" y="1273232"/>
                    <a:pt x="3417351" y="1278229"/>
                    <a:pt x="3425252" y="1278229"/>
                  </a:cubicBezTo>
                  <a:cubicBezTo>
                    <a:pt x="3477477" y="1278229"/>
                    <a:pt x="3448007" y="1267934"/>
                    <a:pt x="3492708" y="1255743"/>
                  </a:cubicBezTo>
                  <a:cubicBezTo>
                    <a:pt x="3509752" y="1251095"/>
                    <a:pt x="3527685" y="1250746"/>
                    <a:pt x="3545174" y="1248248"/>
                  </a:cubicBezTo>
                  <a:cubicBezTo>
                    <a:pt x="3605134" y="1228261"/>
                    <a:pt x="3530184" y="1248248"/>
                    <a:pt x="3590144" y="1248248"/>
                  </a:cubicBezTo>
                  <a:cubicBezTo>
                    <a:pt x="3615252" y="1248248"/>
                    <a:pt x="3640009" y="1241820"/>
                    <a:pt x="3665095" y="1240753"/>
                  </a:cubicBezTo>
                  <a:cubicBezTo>
                    <a:pt x="3852333" y="1232786"/>
                    <a:pt x="3870282" y="1233258"/>
                    <a:pt x="3994879" y="1233258"/>
                  </a:cubicBezTo>
                </a:path>
              </a:pathLst>
            </a:custGeom>
            <a:ln w="38100">
              <a:prstDash val="sysDot"/>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lIns="36000" tIns="36000" rIns="36000" bIns="36000"/>
            <a:lstStyle/>
            <a:p>
              <a:pPr eaLnBrk="0" hangingPunct="0">
                <a:spcBef>
                  <a:spcPct val="50000"/>
                </a:spcBef>
                <a:defRPr/>
              </a:pPr>
              <a:endParaRPr lang="en-GB">
                <a:solidFill>
                  <a:schemeClr val="bg1"/>
                </a:solidFill>
              </a:endParaRPr>
            </a:p>
          </p:txBody>
        </p:sp>
        <p:sp>
          <p:nvSpPr>
            <p:cNvPr id="22545" name="TextBox 41"/>
            <p:cNvSpPr txBox="1">
              <a:spLocks noChangeArrowheads="1"/>
            </p:cNvSpPr>
            <p:nvPr/>
          </p:nvSpPr>
          <p:spPr bwMode="auto">
            <a:xfrm>
              <a:off x="4169765" y="4139782"/>
              <a:ext cx="941283" cy="276999"/>
            </a:xfrm>
            <a:prstGeom prst="rect">
              <a:avLst/>
            </a:prstGeom>
            <a:noFill/>
            <a:ln w="9525">
              <a:noFill/>
              <a:miter lim="800000"/>
              <a:headEnd/>
              <a:tailEnd/>
            </a:ln>
          </p:spPr>
          <p:txBody>
            <a:bodyPr wrap="none">
              <a:spAutoFit/>
            </a:bodyPr>
            <a:lstStyle/>
            <a:p>
              <a:r>
                <a:rPr lang="en-GB" sz="1200">
                  <a:solidFill>
                    <a:schemeClr val="tx2"/>
                  </a:solidFill>
                </a:rPr>
                <a:t>Frame #2</a:t>
              </a:r>
            </a:p>
          </p:txBody>
        </p:sp>
      </p:grpSp>
      <p:grpSp>
        <p:nvGrpSpPr>
          <p:cNvPr id="7" name="Group 49"/>
          <p:cNvGrpSpPr>
            <a:grpSpLocks/>
          </p:cNvGrpSpPr>
          <p:nvPr/>
        </p:nvGrpSpPr>
        <p:grpSpPr bwMode="auto">
          <a:xfrm>
            <a:off x="4292600" y="2341563"/>
            <a:ext cx="5241925" cy="3457575"/>
            <a:chOff x="4293094" y="2340962"/>
            <a:chExt cx="5240650" cy="3457562"/>
          </a:xfrm>
        </p:grpSpPr>
        <p:cxnSp>
          <p:nvCxnSpPr>
            <p:cNvPr id="35" name="Straight Connector 34"/>
            <p:cNvCxnSpPr/>
            <p:nvPr/>
          </p:nvCxnSpPr>
          <p:spPr bwMode="auto">
            <a:xfrm flipV="1">
              <a:off x="5443752" y="4904764"/>
              <a:ext cx="4055075" cy="0"/>
            </a:xfrm>
            <a:prstGeom prst="line">
              <a:avLst/>
            </a:prstGeom>
            <a:ln>
              <a:headEnd type="none" w="med" len="med"/>
              <a:tailEnd type="arrow" w="med" len="med"/>
            </a:ln>
          </p:spPr>
          <p:style>
            <a:lnRef idx="2">
              <a:schemeClr val="accent6"/>
            </a:lnRef>
            <a:fillRef idx="0">
              <a:schemeClr val="accent6"/>
            </a:fillRef>
            <a:effectRef idx="1">
              <a:schemeClr val="accent6"/>
            </a:effectRef>
            <a:fontRef idx="minor">
              <a:schemeClr val="tx1"/>
            </a:fontRef>
          </p:style>
        </p:cxnSp>
        <p:cxnSp>
          <p:nvCxnSpPr>
            <p:cNvPr id="36" name="Straight Connector 35"/>
            <p:cNvCxnSpPr/>
            <p:nvPr/>
          </p:nvCxnSpPr>
          <p:spPr bwMode="auto">
            <a:xfrm rot="16200000" flipV="1">
              <a:off x="4447596" y="3899088"/>
              <a:ext cx="2016117" cy="7936"/>
            </a:xfrm>
            <a:prstGeom prst="line">
              <a:avLst/>
            </a:prstGeom>
            <a:ln>
              <a:headEnd type="none" w="med" len="med"/>
              <a:tailEnd type="arrow" w="med" len="med"/>
            </a:ln>
          </p:spPr>
          <p:style>
            <a:lnRef idx="2">
              <a:schemeClr val="accent6"/>
            </a:lnRef>
            <a:fillRef idx="0">
              <a:schemeClr val="accent6"/>
            </a:fillRef>
            <a:effectRef idx="1">
              <a:schemeClr val="accent6"/>
            </a:effectRef>
            <a:fontRef idx="minor">
              <a:schemeClr val="tx1"/>
            </a:fontRef>
          </p:style>
        </p:cxnSp>
        <p:sp>
          <p:nvSpPr>
            <p:cNvPr id="22541" name="TextBox 37"/>
            <p:cNvSpPr txBox="1">
              <a:spLocks noChangeArrowheads="1"/>
            </p:cNvSpPr>
            <p:nvPr/>
          </p:nvSpPr>
          <p:spPr bwMode="auto">
            <a:xfrm>
              <a:off x="4293094" y="2340962"/>
              <a:ext cx="2334292" cy="523220"/>
            </a:xfrm>
            <a:prstGeom prst="rect">
              <a:avLst/>
            </a:prstGeom>
            <a:noFill/>
            <a:ln w="9525">
              <a:noFill/>
              <a:miter lim="800000"/>
              <a:headEnd/>
              <a:tailEnd/>
            </a:ln>
          </p:spPr>
          <p:txBody>
            <a:bodyPr wrap="none">
              <a:spAutoFit/>
            </a:bodyPr>
            <a:lstStyle/>
            <a:p>
              <a:pPr algn="ctr"/>
              <a:r>
                <a:rPr lang="en-GB" sz="1400">
                  <a:solidFill>
                    <a:schemeClr val="tx2"/>
                  </a:solidFill>
                </a:rPr>
                <a:t>Background removal</a:t>
              </a:r>
            </a:p>
            <a:p>
              <a:pPr algn="ctr"/>
              <a:r>
                <a:rPr lang="en-GB" sz="1400">
                  <a:solidFill>
                    <a:schemeClr val="tx2"/>
                  </a:solidFill>
                </a:rPr>
                <a:t>(Frame #2 – Frame #1)</a:t>
              </a:r>
            </a:p>
          </p:txBody>
        </p:sp>
        <p:sp>
          <p:nvSpPr>
            <p:cNvPr id="22542" name="TextBox 38"/>
            <p:cNvSpPr txBox="1">
              <a:spLocks noChangeArrowheads="1"/>
            </p:cNvSpPr>
            <p:nvPr/>
          </p:nvSpPr>
          <p:spPr bwMode="auto">
            <a:xfrm>
              <a:off x="7009628" y="5026700"/>
              <a:ext cx="968534" cy="307777"/>
            </a:xfrm>
            <a:prstGeom prst="rect">
              <a:avLst/>
            </a:prstGeom>
            <a:noFill/>
            <a:ln w="9525">
              <a:noFill/>
              <a:miter lim="800000"/>
              <a:headEnd/>
              <a:tailEnd/>
            </a:ln>
          </p:spPr>
          <p:txBody>
            <a:bodyPr wrap="none">
              <a:spAutoFit/>
            </a:bodyPr>
            <a:lstStyle/>
            <a:p>
              <a:pPr algn="ctr"/>
              <a:r>
                <a:rPr lang="en-GB" sz="1400">
                  <a:solidFill>
                    <a:schemeClr val="tx2"/>
                  </a:solidFill>
                </a:rPr>
                <a:t>Distance</a:t>
              </a:r>
            </a:p>
          </p:txBody>
        </p:sp>
        <p:sp>
          <p:nvSpPr>
            <p:cNvPr id="46" name="Freeform 45"/>
            <p:cNvSpPr/>
            <p:nvPr/>
          </p:nvSpPr>
          <p:spPr bwMode="auto">
            <a:xfrm>
              <a:off x="5538979" y="3920518"/>
              <a:ext cx="3994765" cy="1878006"/>
            </a:xfrm>
            <a:custGeom>
              <a:avLst/>
              <a:gdLst>
                <a:gd name="connsiteX0" fmla="*/ 0 w 3994878"/>
                <a:gd name="connsiteY0" fmla="*/ 815618 h 1877250"/>
                <a:gd name="connsiteX1" fmla="*/ 149901 w 3994878"/>
                <a:gd name="connsiteY1" fmla="*/ 808123 h 1877250"/>
                <a:gd name="connsiteX2" fmla="*/ 284813 w 3994878"/>
                <a:gd name="connsiteY2" fmla="*/ 793133 h 1877250"/>
                <a:gd name="connsiteX3" fmla="*/ 344773 w 3994878"/>
                <a:gd name="connsiteY3" fmla="*/ 808123 h 1877250"/>
                <a:gd name="connsiteX4" fmla="*/ 442209 w 3994878"/>
                <a:gd name="connsiteY4" fmla="*/ 793133 h 1877250"/>
                <a:gd name="connsiteX5" fmla="*/ 464695 w 3994878"/>
                <a:gd name="connsiteY5" fmla="*/ 785637 h 1877250"/>
                <a:gd name="connsiteX6" fmla="*/ 539645 w 3994878"/>
                <a:gd name="connsiteY6" fmla="*/ 793133 h 1877250"/>
                <a:gd name="connsiteX7" fmla="*/ 562131 w 3994878"/>
                <a:gd name="connsiteY7" fmla="*/ 800628 h 1877250"/>
                <a:gd name="connsiteX8" fmla="*/ 637082 w 3994878"/>
                <a:gd name="connsiteY8" fmla="*/ 793133 h 1877250"/>
                <a:gd name="connsiteX9" fmla="*/ 697042 w 3994878"/>
                <a:gd name="connsiteY9" fmla="*/ 800628 h 1877250"/>
                <a:gd name="connsiteX10" fmla="*/ 719527 w 3994878"/>
                <a:gd name="connsiteY10" fmla="*/ 808123 h 1877250"/>
                <a:gd name="connsiteX11" fmla="*/ 742013 w 3994878"/>
                <a:gd name="connsiteY11" fmla="*/ 793133 h 1877250"/>
                <a:gd name="connsiteX12" fmla="*/ 764498 w 3994878"/>
                <a:gd name="connsiteY12" fmla="*/ 785637 h 1877250"/>
                <a:gd name="connsiteX13" fmla="*/ 779488 w 3994878"/>
                <a:gd name="connsiteY13" fmla="*/ 763152 h 1877250"/>
                <a:gd name="connsiteX14" fmla="*/ 809468 w 3994878"/>
                <a:gd name="connsiteY14" fmla="*/ 778142 h 1877250"/>
                <a:gd name="connsiteX15" fmla="*/ 831954 w 3994878"/>
                <a:gd name="connsiteY15" fmla="*/ 785637 h 1877250"/>
                <a:gd name="connsiteX16" fmla="*/ 876924 w 3994878"/>
                <a:gd name="connsiteY16" fmla="*/ 770647 h 1877250"/>
                <a:gd name="connsiteX17" fmla="*/ 944380 w 3994878"/>
                <a:gd name="connsiteY17" fmla="*/ 785637 h 1877250"/>
                <a:gd name="connsiteX18" fmla="*/ 966865 w 3994878"/>
                <a:gd name="connsiteY18" fmla="*/ 793133 h 1877250"/>
                <a:gd name="connsiteX19" fmla="*/ 981855 w 3994878"/>
                <a:gd name="connsiteY19" fmla="*/ 823113 h 1877250"/>
                <a:gd name="connsiteX20" fmla="*/ 996845 w 3994878"/>
                <a:gd name="connsiteY20" fmla="*/ 845598 h 1877250"/>
                <a:gd name="connsiteX21" fmla="*/ 1034321 w 3994878"/>
                <a:gd name="connsiteY21" fmla="*/ 920549 h 1877250"/>
                <a:gd name="connsiteX22" fmla="*/ 1034321 w 3994878"/>
                <a:gd name="connsiteY22" fmla="*/ 920549 h 1877250"/>
                <a:gd name="connsiteX23" fmla="*/ 1041816 w 3994878"/>
                <a:gd name="connsiteY23" fmla="*/ 943034 h 1877250"/>
                <a:gd name="connsiteX24" fmla="*/ 1064301 w 3994878"/>
                <a:gd name="connsiteY24" fmla="*/ 965519 h 1877250"/>
                <a:gd name="connsiteX25" fmla="*/ 1094282 w 3994878"/>
                <a:gd name="connsiteY25" fmla="*/ 1010490 h 1877250"/>
                <a:gd name="connsiteX26" fmla="*/ 1101777 w 3994878"/>
                <a:gd name="connsiteY26" fmla="*/ 1032975 h 1877250"/>
                <a:gd name="connsiteX27" fmla="*/ 1116767 w 3994878"/>
                <a:gd name="connsiteY27" fmla="*/ 1062956 h 1877250"/>
                <a:gd name="connsiteX28" fmla="*/ 1124262 w 3994878"/>
                <a:gd name="connsiteY28" fmla="*/ 1107926 h 1877250"/>
                <a:gd name="connsiteX29" fmla="*/ 1131757 w 3994878"/>
                <a:gd name="connsiteY29" fmla="*/ 1130411 h 1877250"/>
                <a:gd name="connsiteX30" fmla="*/ 1139252 w 3994878"/>
                <a:gd name="connsiteY30" fmla="*/ 1175382 h 1877250"/>
                <a:gd name="connsiteX31" fmla="*/ 1146747 w 3994878"/>
                <a:gd name="connsiteY31" fmla="*/ 1205362 h 1877250"/>
                <a:gd name="connsiteX32" fmla="*/ 1161737 w 3994878"/>
                <a:gd name="connsiteY32" fmla="*/ 1295303 h 1877250"/>
                <a:gd name="connsiteX33" fmla="*/ 1176727 w 3994878"/>
                <a:gd name="connsiteY33" fmla="*/ 1317788 h 1877250"/>
                <a:gd name="connsiteX34" fmla="*/ 1184223 w 3994878"/>
                <a:gd name="connsiteY34" fmla="*/ 1842444 h 1877250"/>
                <a:gd name="connsiteX35" fmla="*/ 1206708 w 3994878"/>
                <a:gd name="connsiteY35" fmla="*/ 1857434 h 1877250"/>
                <a:gd name="connsiteX36" fmla="*/ 1251678 w 3994878"/>
                <a:gd name="connsiteY36" fmla="*/ 1872424 h 1877250"/>
                <a:gd name="connsiteX37" fmla="*/ 1349114 w 3994878"/>
                <a:gd name="connsiteY37" fmla="*/ 1849939 h 1877250"/>
                <a:gd name="connsiteX38" fmla="*/ 1364104 w 3994878"/>
                <a:gd name="connsiteY38" fmla="*/ 1827454 h 1877250"/>
                <a:gd name="connsiteX39" fmla="*/ 1356609 w 3994878"/>
                <a:gd name="connsiteY39" fmla="*/ 1692542 h 1877250"/>
                <a:gd name="connsiteX40" fmla="*/ 1349114 w 3994878"/>
                <a:gd name="connsiteY40" fmla="*/ 1625087 h 1877250"/>
                <a:gd name="connsiteX41" fmla="*/ 1334124 w 3994878"/>
                <a:gd name="connsiteY41" fmla="*/ 1580116 h 1877250"/>
                <a:gd name="connsiteX42" fmla="*/ 1341619 w 3994878"/>
                <a:gd name="connsiteY42" fmla="*/ 1062956 h 1877250"/>
                <a:gd name="connsiteX43" fmla="*/ 1334124 w 3994878"/>
                <a:gd name="connsiteY43" fmla="*/ 1017985 h 1877250"/>
                <a:gd name="connsiteX44" fmla="*/ 1341619 w 3994878"/>
                <a:gd name="connsiteY44" fmla="*/ 860588 h 1877250"/>
                <a:gd name="connsiteX45" fmla="*/ 1349114 w 3994878"/>
                <a:gd name="connsiteY45" fmla="*/ 785637 h 1877250"/>
                <a:gd name="connsiteX46" fmla="*/ 1394085 w 3994878"/>
                <a:gd name="connsiteY46" fmla="*/ 770647 h 1877250"/>
                <a:gd name="connsiteX47" fmla="*/ 1416570 w 3994878"/>
                <a:gd name="connsiteY47" fmla="*/ 785637 h 1877250"/>
                <a:gd name="connsiteX48" fmla="*/ 1491521 w 3994878"/>
                <a:gd name="connsiteY48" fmla="*/ 763152 h 1877250"/>
                <a:gd name="connsiteX49" fmla="*/ 1514006 w 3994878"/>
                <a:gd name="connsiteY49" fmla="*/ 755657 h 1877250"/>
                <a:gd name="connsiteX50" fmla="*/ 1558977 w 3994878"/>
                <a:gd name="connsiteY50" fmla="*/ 778142 h 1877250"/>
                <a:gd name="connsiteX51" fmla="*/ 1603947 w 3994878"/>
                <a:gd name="connsiteY51" fmla="*/ 763152 h 1877250"/>
                <a:gd name="connsiteX52" fmla="*/ 1626432 w 3994878"/>
                <a:gd name="connsiteY52" fmla="*/ 755657 h 1877250"/>
                <a:gd name="connsiteX53" fmla="*/ 1656413 w 3994878"/>
                <a:gd name="connsiteY53" fmla="*/ 763152 h 1877250"/>
                <a:gd name="connsiteX54" fmla="*/ 1686393 w 3994878"/>
                <a:gd name="connsiteY54" fmla="*/ 793133 h 1877250"/>
                <a:gd name="connsiteX55" fmla="*/ 1716373 w 3994878"/>
                <a:gd name="connsiteY55" fmla="*/ 785637 h 1877250"/>
                <a:gd name="connsiteX56" fmla="*/ 1738859 w 3994878"/>
                <a:gd name="connsiteY56" fmla="*/ 770647 h 1877250"/>
                <a:gd name="connsiteX57" fmla="*/ 1806314 w 3994878"/>
                <a:gd name="connsiteY57" fmla="*/ 800628 h 1877250"/>
                <a:gd name="connsiteX58" fmla="*/ 1843790 w 3994878"/>
                <a:gd name="connsiteY58" fmla="*/ 778142 h 1877250"/>
                <a:gd name="connsiteX59" fmla="*/ 1903750 w 3994878"/>
                <a:gd name="connsiteY59" fmla="*/ 748162 h 1877250"/>
                <a:gd name="connsiteX60" fmla="*/ 1948721 w 3994878"/>
                <a:gd name="connsiteY60" fmla="*/ 770647 h 1877250"/>
                <a:gd name="connsiteX61" fmla="*/ 1956216 w 3994878"/>
                <a:gd name="connsiteY61" fmla="*/ 793133 h 1877250"/>
                <a:gd name="connsiteX62" fmla="*/ 1978701 w 3994878"/>
                <a:gd name="connsiteY62" fmla="*/ 778142 h 1877250"/>
                <a:gd name="connsiteX63" fmla="*/ 2023672 w 3994878"/>
                <a:gd name="connsiteY63" fmla="*/ 763152 h 1877250"/>
                <a:gd name="connsiteX64" fmla="*/ 2068642 w 3994878"/>
                <a:gd name="connsiteY64" fmla="*/ 755657 h 1877250"/>
                <a:gd name="connsiteX65" fmla="*/ 2098623 w 3994878"/>
                <a:gd name="connsiteY65" fmla="*/ 785637 h 1877250"/>
                <a:gd name="connsiteX66" fmla="*/ 2121108 w 3994878"/>
                <a:gd name="connsiteY66" fmla="*/ 778142 h 1877250"/>
                <a:gd name="connsiteX67" fmla="*/ 2158583 w 3994878"/>
                <a:gd name="connsiteY67" fmla="*/ 763152 h 1877250"/>
                <a:gd name="connsiteX68" fmla="*/ 2188564 w 3994878"/>
                <a:gd name="connsiteY68" fmla="*/ 770647 h 1877250"/>
                <a:gd name="connsiteX69" fmla="*/ 2315980 w 3994878"/>
                <a:gd name="connsiteY69" fmla="*/ 763152 h 1877250"/>
                <a:gd name="connsiteX70" fmla="*/ 2338465 w 3994878"/>
                <a:gd name="connsiteY70" fmla="*/ 778142 h 1877250"/>
                <a:gd name="connsiteX71" fmla="*/ 2360950 w 3994878"/>
                <a:gd name="connsiteY71" fmla="*/ 785637 h 1877250"/>
                <a:gd name="connsiteX72" fmla="*/ 2383436 w 3994878"/>
                <a:gd name="connsiteY72" fmla="*/ 778142 h 1877250"/>
                <a:gd name="connsiteX73" fmla="*/ 2435901 w 3994878"/>
                <a:gd name="connsiteY73" fmla="*/ 830608 h 1877250"/>
                <a:gd name="connsiteX74" fmla="*/ 2458386 w 3994878"/>
                <a:gd name="connsiteY74" fmla="*/ 845598 h 1877250"/>
                <a:gd name="connsiteX75" fmla="*/ 2480872 w 3994878"/>
                <a:gd name="connsiteY75" fmla="*/ 838103 h 1877250"/>
                <a:gd name="connsiteX76" fmla="*/ 2533337 w 3994878"/>
                <a:gd name="connsiteY76" fmla="*/ 793133 h 1877250"/>
                <a:gd name="connsiteX77" fmla="*/ 2555823 w 3994878"/>
                <a:gd name="connsiteY77" fmla="*/ 778142 h 1877250"/>
                <a:gd name="connsiteX78" fmla="*/ 2578308 w 3994878"/>
                <a:gd name="connsiteY78" fmla="*/ 785637 h 1877250"/>
                <a:gd name="connsiteX79" fmla="*/ 2600793 w 3994878"/>
                <a:gd name="connsiteY79" fmla="*/ 778142 h 1877250"/>
                <a:gd name="connsiteX80" fmla="*/ 2630773 w 3994878"/>
                <a:gd name="connsiteY80" fmla="*/ 770647 h 1877250"/>
                <a:gd name="connsiteX81" fmla="*/ 2638268 w 3994878"/>
                <a:gd name="connsiteY81" fmla="*/ 800628 h 1877250"/>
                <a:gd name="connsiteX82" fmla="*/ 2668249 w 3994878"/>
                <a:gd name="connsiteY82" fmla="*/ 785637 h 1877250"/>
                <a:gd name="connsiteX83" fmla="*/ 2690734 w 3994878"/>
                <a:gd name="connsiteY83" fmla="*/ 778142 h 1877250"/>
                <a:gd name="connsiteX84" fmla="*/ 2750695 w 3994878"/>
                <a:gd name="connsiteY84" fmla="*/ 785637 h 1877250"/>
                <a:gd name="connsiteX85" fmla="*/ 2788170 w 3994878"/>
                <a:gd name="connsiteY85" fmla="*/ 800628 h 1877250"/>
                <a:gd name="connsiteX86" fmla="*/ 2825645 w 3994878"/>
                <a:gd name="connsiteY86" fmla="*/ 793133 h 1877250"/>
                <a:gd name="connsiteX87" fmla="*/ 2848131 w 3994878"/>
                <a:gd name="connsiteY87" fmla="*/ 785637 h 1877250"/>
                <a:gd name="connsiteX88" fmla="*/ 2855626 w 3994878"/>
                <a:gd name="connsiteY88" fmla="*/ 755657 h 1877250"/>
                <a:gd name="connsiteX89" fmla="*/ 2878111 w 3994878"/>
                <a:gd name="connsiteY89" fmla="*/ 770647 h 1877250"/>
                <a:gd name="connsiteX90" fmla="*/ 2900596 w 3994878"/>
                <a:gd name="connsiteY90" fmla="*/ 778142 h 1877250"/>
                <a:gd name="connsiteX91" fmla="*/ 2923082 w 3994878"/>
                <a:gd name="connsiteY91" fmla="*/ 748162 h 1877250"/>
                <a:gd name="connsiteX92" fmla="*/ 2945567 w 3994878"/>
                <a:gd name="connsiteY92" fmla="*/ 733172 h 1877250"/>
                <a:gd name="connsiteX93" fmla="*/ 2968052 w 3994878"/>
                <a:gd name="connsiteY93" fmla="*/ 688201 h 1877250"/>
                <a:gd name="connsiteX94" fmla="*/ 2975547 w 3994878"/>
                <a:gd name="connsiteY94" fmla="*/ 28634 h 1877250"/>
                <a:gd name="connsiteX95" fmla="*/ 3020518 w 3994878"/>
                <a:gd name="connsiteY95" fmla="*/ 21139 h 1877250"/>
                <a:gd name="connsiteX96" fmla="*/ 3072983 w 3994878"/>
                <a:gd name="connsiteY96" fmla="*/ 81100 h 1877250"/>
                <a:gd name="connsiteX97" fmla="*/ 3080478 w 3994878"/>
                <a:gd name="connsiteY97" fmla="*/ 103585 h 1877250"/>
                <a:gd name="connsiteX98" fmla="*/ 3087973 w 3994878"/>
                <a:gd name="connsiteY98" fmla="*/ 245992 h 1877250"/>
                <a:gd name="connsiteX99" fmla="*/ 3095468 w 3994878"/>
                <a:gd name="connsiteY99" fmla="*/ 275972 h 1877250"/>
                <a:gd name="connsiteX100" fmla="*/ 3102964 w 3994878"/>
                <a:gd name="connsiteY100" fmla="*/ 313447 h 1877250"/>
                <a:gd name="connsiteX101" fmla="*/ 3117954 w 3994878"/>
                <a:gd name="connsiteY101" fmla="*/ 395893 h 1877250"/>
                <a:gd name="connsiteX102" fmla="*/ 3125449 w 3994878"/>
                <a:gd name="connsiteY102" fmla="*/ 568280 h 1877250"/>
                <a:gd name="connsiteX103" fmla="*/ 3147934 w 3994878"/>
                <a:gd name="connsiteY103" fmla="*/ 605756 h 1877250"/>
                <a:gd name="connsiteX104" fmla="*/ 3162924 w 3994878"/>
                <a:gd name="connsiteY104" fmla="*/ 658221 h 1877250"/>
                <a:gd name="connsiteX105" fmla="*/ 3170419 w 3994878"/>
                <a:gd name="connsiteY105" fmla="*/ 725677 h 1877250"/>
                <a:gd name="connsiteX106" fmla="*/ 3177914 w 3994878"/>
                <a:gd name="connsiteY106" fmla="*/ 800628 h 1877250"/>
                <a:gd name="connsiteX107" fmla="*/ 3252865 w 3994878"/>
                <a:gd name="connsiteY107" fmla="*/ 808123 h 1877250"/>
                <a:gd name="connsiteX108" fmla="*/ 3305331 w 3994878"/>
                <a:gd name="connsiteY108" fmla="*/ 800628 h 1877250"/>
                <a:gd name="connsiteX109" fmla="*/ 3320321 w 3994878"/>
                <a:gd name="connsiteY109" fmla="*/ 785637 h 1877250"/>
                <a:gd name="connsiteX110" fmla="*/ 3342806 w 3994878"/>
                <a:gd name="connsiteY110" fmla="*/ 778142 h 1877250"/>
                <a:gd name="connsiteX111" fmla="*/ 3395272 w 3994878"/>
                <a:gd name="connsiteY111" fmla="*/ 793133 h 1877250"/>
                <a:gd name="connsiteX112" fmla="*/ 3417757 w 3994878"/>
                <a:gd name="connsiteY112" fmla="*/ 800628 h 1877250"/>
                <a:gd name="connsiteX113" fmla="*/ 3702570 w 3994878"/>
                <a:gd name="connsiteY113" fmla="*/ 808123 h 1877250"/>
                <a:gd name="connsiteX114" fmla="*/ 3770026 w 3994878"/>
                <a:gd name="connsiteY114" fmla="*/ 808123 h 1877250"/>
                <a:gd name="connsiteX115" fmla="*/ 3792511 w 3994878"/>
                <a:gd name="connsiteY115" fmla="*/ 800628 h 1877250"/>
                <a:gd name="connsiteX116" fmla="*/ 3814996 w 3994878"/>
                <a:gd name="connsiteY116" fmla="*/ 808123 h 1877250"/>
                <a:gd name="connsiteX117" fmla="*/ 3987383 w 3994878"/>
                <a:gd name="connsiteY117" fmla="*/ 808123 h 1877250"/>
                <a:gd name="connsiteX118" fmla="*/ 3994878 w 3994878"/>
                <a:gd name="connsiteY118" fmla="*/ 823113 h 187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994878" h="1877250">
                  <a:moveTo>
                    <a:pt x="0" y="815618"/>
                  </a:moveTo>
                  <a:cubicBezTo>
                    <a:pt x="49967" y="813120"/>
                    <a:pt x="100027" y="812060"/>
                    <a:pt x="149901" y="808123"/>
                  </a:cubicBezTo>
                  <a:cubicBezTo>
                    <a:pt x="195008" y="804562"/>
                    <a:pt x="239608" y="795098"/>
                    <a:pt x="284813" y="793133"/>
                  </a:cubicBezTo>
                  <a:cubicBezTo>
                    <a:pt x="300815" y="792437"/>
                    <a:pt x="328324" y="802640"/>
                    <a:pt x="344773" y="808123"/>
                  </a:cubicBezTo>
                  <a:cubicBezTo>
                    <a:pt x="381176" y="803573"/>
                    <a:pt x="407876" y="801717"/>
                    <a:pt x="442209" y="793133"/>
                  </a:cubicBezTo>
                  <a:cubicBezTo>
                    <a:pt x="449874" y="791217"/>
                    <a:pt x="457200" y="788136"/>
                    <a:pt x="464695" y="785637"/>
                  </a:cubicBezTo>
                  <a:cubicBezTo>
                    <a:pt x="489678" y="788136"/>
                    <a:pt x="514829" y="789315"/>
                    <a:pt x="539645" y="793133"/>
                  </a:cubicBezTo>
                  <a:cubicBezTo>
                    <a:pt x="547454" y="794334"/>
                    <a:pt x="554230" y="800628"/>
                    <a:pt x="562131" y="800628"/>
                  </a:cubicBezTo>
                  <a:cubicBezTo>
                    <a:pt x="587239" y="800628"/>
                    <a:pt x="612098" y="795631"/>
                    <a:pt x="637082" y="793133"/>
                  </a:cubicBezTo>
                  <a:cubicBezTo>
                    <a:pt x="657069" y="795631"/>
                    <a:pt x="677225" y="797025"/>
                    <a:pt x="697042" y="800628"/>
                  </a:cubicBezTo>
                  <a:cubicBezTo>
                    <a:pt x="704815" y="802041"/>
                    <a:pt x="711734" y="809422"/>
                    <a:pt x="719527" y="808123"/>
                  </a:cubicBezTo>
                  <a:cubicBezTo>
                    <a:pt x="728413" y="806642"/>
                    <a:pt x="733956" y="797162"/>
                    <a:pt x="742013" y="793133"/>
                  </a:cubicBezTo>
                  <a:cubicBezTo>
                    <a:pt x="749079" y="789600"/>
                    <a:pt x="757003" y="788136"/>
                    <a:pt x="764498" y="785637"/>
                  </a:cubicBezTo>
                  <a:cubicBezTo>
                    <a:pt x="769495" y="778142"/>
                    <a:pt x="770603" y="764633"/>
                    <a:pt x="779488" y="763152"/>
                  </a:cubicBezTo>
                  <a:cubicBezTo>
                    <a:pt x="790509" y="761315"/>
                    <a:pt x="799198" y="773741"/>
                    <a:pt x="809468" y="778142"/>
                  </a:cubicBezTo>
                  <a:cubicBezTo>
                    <a:pt x="816730" y="781254"/>
                    <a:pt x="824459" y="783139"/>
                    <a:pt x="831954" y="785637"/>
                  </a:cubicBezTo>
                  <a:cubicBezTo>
                    <a:pt x="846944" y="780640"/>
                    <a:pt x="861934" y="765650"/>
                    <a:pt x="876924" y="770647"/>
                  </a:cubicBezTo>
                  <a:cubicBezTo>
                    <a:pt x="913826" y="782948"/>
                    <a:pt x="891616" y="776843"/>
                    <a:pt x="944380" y="785637"/>
                  </a:cubicBezTo>
                  <a:cubicBezTo>
                    <a:pt x="951875" y="788136"/>
                    <a:pt x="961279" y="787546"/>
                    <a:pt x="966865" y="793133"/>
                  </a:cubicBezTo>
                  <a:cubicBezTo>
                    <a:pt x="974765" y="801034"/>
                    <a:pt x="976312" y="813412"/>
                    <a:pt x="981855" y="823113"/>
                  </a:cubicBezTo>
                  <a:cubicBezTo>
                    <a:pt x="986324" y="830934"/>
                    <a:pt x="991848" y="838103"/>
                    <a:pt x="996845" y="845598"/>
                  </a:cubicBezTo>
                  <a:cubicBezTo>
                    <a:pt x="1008711" y="893056"/>
                    <a:pt x="998627" y="867007"/>
                    <a:pt x="1034321" y="920549"/>
                  </a:cubicBezTo>
                  <a:lnTo>
                    <a:pt x="1034321" y="920549"/>
                  </a:lnTo>
                  <a:cubicBezTo>
                    <a:pt x="1036819" y="928044"/>
                    <a:pt x="1037434" y="936460"/>
                    <a:pt x="1041816" y="943034"/>
                  </a:cubicBezTo>
                  <a:cubicBezTo>
                    <a:pt x="1047696" y="951853"/>
                    <a:pt x="1057794" y="957152"/>
                    <a:pt x="1064301" y="965519"/>
                  </a:cubicBezTo>
                  <a:cubicBezTo>
                    <a:pt x="1075362" y="979740"/>
                    <a:pt x="1094282" y="1010490"/>
                    <a:pt x="1094282" y="1010490"/>
                  </a:cubicBezTo>
                  <a:cubicBezTo>
                    <a:pt x="1096780" y="1017985"/>
                    <a:pt x="1098665" y="1025713"/>
                    <a:pt x="1101777" y="1032975"/>
                  </a:cubicBezTo>
                  <a:cubicBezTo>
                    <a:pt x="1106178" y="1043245"/>
                    <a:pt x="1113556" y="1052254"/>
                    <a:pt x="1116767" y="1062956"/>
                  </a:cubicBezTo>
                  <a:cubicBezTo>
                    <a:pt x="1121134" y="1077512"/>
                    <a:pt x="1120965" y="1093091"/>
                    <a:pt x="1124262" y="1107926"/>
                  </a:cubicBezTo>
                  <a:cubicBezTo>
                    <a:pt x="1125976" y="1115638"/>
                    <a:pt x="1129259" y="1122916"/>
                    <a:pt x="1131757" y="1130411"/>
                  </a:cubicBezTo>
                  <a:cubicBezTo>
                    <a:pt x="1134255" y="1145401"/>
                    <a:pt x="1136272" y="1160480"/>
                    <a:pt x="1139252" y="1175382"/>
                  </a:cubicBezTo>
                  <a:cubicBezTo>
                    <a:pt x="1141272" y="1185483"/>
                    <a:pt x="1145181" y="1195181"/>
                    <a:pt x="1146747" y="1205362"/>
                  </a:cubicBezTo>
                  <a:cubicBezTo>
                    <a:pt x="1150441" y="1229374"/>
                    <a:pt x="1148720" y="1269268"/>
                    <a:pt x="1161737" y="1295303"/>
                  </a:cubicBezTo>
                  <a:cubicBezTo>
                    <a:pt x="1165765" y="1303360"/>
                    <a:pt x="1171730" y="1310293"/>
                    <a:pt x="1176727" y="1317788"/>
                  </a:cubicBezTo>
                  <a:cubicBezTo>
                    <a:pt x="1179226" y="1492673"/>
                    <a:pt x="1174521" y="1667810"/>
                    <a:pt x="1184223" y="1842444"/>
                  </a:cubicBezTo>
                  <a:cubicBezTo>
                    <a:pt x="1184723" y="1851438"/>
                    <a:pt x="1198477" y="1853776"/>
                    <a:pt x="1206708" y="1857434"/>
                  </a:cubicBezTo>
                  <a:cubicBezTo>
                    <a:pt x="1221147" y="1863851"/>
                    <a:pt x="1251678" y="1872424"/>
                    <a:pt x="1251678" y="1872424"/>
                  </a:cubicBezTo>
                  <a:cubicBezTo>
                    <a:pt x="1290812" y="1868511"/>
                    <a:pt x="1321803" y="1877250"/>
                    <a:pt x="1349114" y="1849939"/>
                  </a:cubicBezTo>
                  <a:cubicBezTo>
                    <a:pt x="1355484" y="1843569"/>
                    <a:pt x="1359107" y="1834949"/>
                    <a:pt x="1364104" y="1827454"/>
                  </a:cubicBezTo>
                  <a:cubicBezTo>
                    <a:pt x="1361606" y="1782483"/>
                    <a:pt x="1359936" y="1737459"/>
                    <a:pt x="1356609" y="1692542"/>
                  </a:cubicBezTo>
                  <a:cubicBezTo>
                    <a:pt x="1354938" y="1669980"/>
                    <a:pt x="1353551" y="1647271"/>
                    <a:pt x="1349114" y="1625087"/>
                  </a:cubicBezTo>
                  <a:cubicBezTo>
                    <a:pt x="1346015" y="1609593"/>
                    <a:pt x="1334124" y="1580116"/>
                    <a:pt x="1334124" y="1580116"/>
                  </a:cubicBezTo>
                  <a:cubicBezTo>
                    <a:pt x="1336622" y="1407729"/>
                    <a:pt x="1341619" y="1235361"/>
                    <a:pt x="1341619" y="1062956"/>
                  </a:cubicBezTo>
                  <a:cubicBezTo>
                    <a:pt x="1341619" y="1047759"/>
                    <a:pt x="1334124" y="1033182"/>
                    <a:pt x="1334124" y="1017985"/>
                  </a:cubicBezTo>
                  <a:cubicBezTo>
                    <a:pt x="1334124" y="965460"/>
                    <a:pt x="1338237" y="913004"/>
                    <a:pt x="1341619" y="860588"/>
                  </a:cubicBezTo>
                  <a:cubicBezTo>
                    <a:pt x="1343236" y="835532"/>
                    <a:pt x="1336463" y="807325"/>
                    <a:pt x="1349114" y="785637"/>
                  </a:cubicBezTo>
                  <a:cubicBezTo>
                    <a:pt x="1357076" y="771988"/>
                    <a:pt x="1394085" y="770647"/>
                    <a:pt x="1394085" y="770647"/>
                  </a:cubicBezTo>
                  <a:cubicBezTo>
                    <a:pt x="1401580" y="775644"/>
                    <a:pt x="1407617" y="784642"/>
                    <a:pt x="1416570" y="785637"/>
                  </a:cubicBezTo>
                  <a:cubicBezTo>
                    <a:pt x="1451587" y="789528"/>
                    <a:pt x="1463369" y="775217"/>
                    <a:pt x="1491521" y="763152"/>
                  </a:cubicBezTo>
                  <a:cubicBezTo>
                    <a:pt x="1498783" y="760040"/>
                    <a:pt x="1506511" y="758155"/>
                    <a:pt x="1514006" y="755657"/>
                  </a:cubicBezTo>
                  <a:cubicBezTo>
                    <a:pt x="1522848" y="761552"/>
                    <a:pt x="1545677" y="779620"/>
                    <a:pt x="1558977" y="778142"/>
                  </a:cubicBezTo>
                  <a:cubicBezTo>
                    <a:pt x="1574681" y="776397"/>
                    <a:pt x="1588957" y="768149"/>
                    <a:pt x="1603947" y="763152"/>
                  </a:cubicBezTo>
                  <a:lnTo>
                    <a:pt x="1626432" y="755657"/>
                  </a:lnTo>
                  <a:cubicBezTo>
                    <a:pt x="1636426" y="758155"/>
                    <a:pt x="1647678" y="757692"/>
                    <a:pt x="1656413" y="763152"/>
                  </a:cubicBezTo>
                  <a:cubicBezTo>
                    <a:pt x="1668398" y="770642"/>
                    <a:pt x="1673160" y="788171"/>
                    <a:pt x="1686393" y="793133"/>
                  </a:cubicBezTo>
                  <a:cubicBezTo>
                    <a:pt x="1696038" y="796750"/>
                    <a:pt x="1706380" y="788136"/>
                    <a:pt x="1716373" y="785637"/>
                  </a:cubicBezTo>
                  <a:cubicBezTo>
                    <a:pt x="1723868" y="780640"/>
                    <a:pt x="1729851" y="770647"/>
                    <a:pt x="1738859" y="770647"/>
                  </a:cubicBezTo>
                  <a:cubicBezTo>
                    <a:pt x="1781188" y="770647"/>
                    <a:pt x="1785041" y="779354"/>
                    <a:pt x="1806314" y="800628"/>
                  </a:cubicBezTo>
                  <a:cubicBezTo>
                    <a:pt x="1818806" y="793133"/>
                    <a:pt x="1830264" y="783553"/>
                    <a:pt x="1843790" y="778142"/>
                  </a:cubicBezTo>
                  <a:cubicBezTo>
                    <a:pt x="1907616" y="752611"/>
                    <a:pt x="1858980" y="792932"/>
                    <a:pt x="1903750" y="748162"/>
                  </a:cubicBezTo>
                  <a:cubicBezTo>
                    <a:pt x="1918562" y="753099"/>
                    <a:pt x="1938154" y="757438"/>
                    <a:pt x="1948721" y="770647"/>
                  </a:cubicBezTo>
                  <a:cubicBezTo>
                    <a:pt x="1953656" y="776817"/>
                    <a:pt x="1953718" y="785638"/>
                    <a:pt x="1956216" y="793133"/>
                  </a:cubicBezTo>
                  <a:cubicBezTo>
                    <a:pt x="1963711" y="788136"/>
                    <a:pt x="1970469" y="781801"/>
                    <a:pt x="1978701" y="778142"/>
                  </a:cubicBezTo>
                  <a:cubicBezTo>
                    <a:pt x="1993140" y="771724"/>
                    <a:pt x="2023672" y="763152"/>
                    <a:pt x="2023672" y="763152"/>
                  </a:cubicBezTo>
                  <a:cubicBezTo>
                    <a:pt x="2108478" y="819689"/>
                    <a:pt x="1976833" y="742542"/>
                    <a:pt x="2068642" y="755657"/>
                  </a:cubicBezTo>
                  <a:cubicBezTo>
                    <a:pt x="2082633" y="757656"/>
                    <a:pt x="2088629" y="775644"/>
                    <a:pt x="2098623" y="785637"/>
                  </a:cubicBezTo>
                  <a:cubicBezTo>
                    <a:pt x="2106118" y="783139"/>
                    <a:pt x="2113711" y="780916"/>
                    <a:pt x="2121108" y="778142"/>
                  </a:cubicBezTo>
                  <a:cubicBezTo>
                    <a:pt x="2133705" y="773418"/>
                    <a:pt x="2145211" y="764638"/>
                    <a:pt x="2158583" y="763152"/>
                  </a:cubicBezTo>
                  <a:cubicBezTo>
                    <a:pt x="2168821" y="762014"/>
                    <a:pt x="2178570" y="768149"/>
                    <a:pt x="2188564" y="770647"/>
                  </a:cubicBezTo>
                  <a:cubicBezTo>
                    <a:pt x="2248230" y="755731"/>
                    <a:pt x="2252474" y="747276"/>
                    <a:pt x="2315980" y="763152"/>
                  </a:cubicBezTo>
                  <a:cubicBezTo>
                    <a:pt x="2324719" y="765337"/>
                    <a:pt x="2330408" y="774114"/>
                    <a:pt x="2338465" y="778142"/>
                  </a:cubicBezTo>
                  <a:cubicBezTo>
                    <a:pt x="2345531" y="781675"/>
                    <a:pt x="2353455" y="783139"/>
                    <a:pt x="2360950" y="785637"/>
                  </a:cubicBezTo>
                  <a:cubicBezTo>
                    <a:pt x="2368445" y="783139"/>
                    <a:pt x="2376038" y="775368"/>
                    <a:pt x="2383436" y="778142"/>
                  </a:cubicBezTo>
                  <a:cubicBezTo>
                    <a:pt x="2431582" y="796197"/>
                    <a:pt x="2409989" y="804696"/>
                    <a:pt x="2435901" y="830608"/>
                  </a:cubicBezTo>
                  <a:cubicBezTo>
                    <a:pt x="2442271" y="836978"/>
                    <a:pt x="2450891" y="840601"/>
                    <a:pt x="2458386" y="845598"/>
                  </a:cubicBezTo>
                  <a:cubicBezTo>
                    <a:pt x="2465881" y="843100"/>
                    <a:pt x="2474012" y="842023"/>
                    <a:pt x="2480872" y="838103"/>
                  </a:cubicBezTo>
                  <a:cubicBezTo>
                    <a:pt x="2516594" y="817691"/>
                    <a:pt x="2504342" y="817296"/>
                    <a:pt x="2533337" y="793133"/>
                  </a:cubicBezTo>
                  <a:cubicBezTo>
                    <a:pt x="2540257" y="787366"/>
                    <a:pt x="2548328" y="783139"/>
                    <a:pt x="2555823" y="778142"/>
                  </a:cubicBezTo>
                  <a:cubicBezTo>
                    <a:pt x="2563318" y="780640"/>
                    <a:pt x="2570408" y="785637"/>
                    <a:pt x="2578308" y="785637"/>
                  </a:cubicBezTo>
                  <a:cubicBezTo>
                    <a:pt x="2586208" y="785637"/>
                    <a:pt x="2593197" y="780312"/>
                    <a:pt x="2600793" y="778142"/>
                  </a:cubicBezTo>
                  <a:cubicBezTo>
                    <a:pt x="2610698" y="775312"/>
                    <a:pt x="2620780" y="773145"/>
                    <a:pt x="2630773" y="770647"/>
                  </a:cubicBezTo>
                  <a:cubicBezTo>
                    <a:pt x="2633271" y="780641"/>
                    <a:pt x="2628704" y="796802"/>
                    <a:pt x="2638268" y="800628"/>
                  </a:cubicBezTo>
                  <a:cubicBezTo>
                    <a:pt x="2648642" y="804778"/>
                    <a:pt x="2657979" y="790038"/>
                    <a:pt x="2668249" y="785637"/>
                  </a:cubicBezTo>
                  <a:cubicBezTo>
                    <a:pt x="2675511" y="782525"/>
                    <a:pt x="2683239" y="780640"/>
                    <a:pt x="2690734" y="778142"/>
                  </a:cubicBezTo>
                  <a:cubicBezTo>
                    <a:pt x="2710721" y="780640"/>
                    <a:pt x="2732289" y="777456"/>
                    <a:pt x="2750695" y="785637"/>
                  </a:cubicBezTo>
                  <a:cubicBezTo>
                    <a:pt x="2801017" y="808003"/>
                    <a:pt x="2698934" y="822937"/>
                    <a:pt x="2788170" y="800628"/>
                  </a:cubicBezTo>
                  <a:cubicBezTo>
                    <a:pt x="2817450" y="771347"/>
                    <a:pt x="2786726" y="793133"/>
                    <a:pt x="2825645" y="793133"/>
                  </a:cubicBezTo>
                  <a:cubicBezTo>
                    <a:pt x="2833546" y="793133"/>
                    <a:pt x="2840636" y="788136"/>
                    <a:pt x="2848131" y="785637"/>
                  </a:cubicBezTo>
                  <a:cubicBezTo>
                    <a:pt x="2850629" y="775644"/>
                    <a:pt x="2846413" y="760264"/>
                    <a:pt x="2855626" y="755657"/>
                  </a:cubicBezTo>
                  <a:cubicBezTo>
                    <a:pt x="2863683" y="751629"/>
                    <a:pt x="2870054" y="766619"/>
                    <a:pt x="2878111" y="770647"/>
                  </a:cubicBezTo>
                  <a:cubicBezTo>
                    <a:pt x="2885177" y="774180"/>
                    <a:pt x="2893101" y="775644"/>
                    <a:pt x="2900596" y="778142"/>
                  </a:cubicBezTo>
                  <a:cubicBezTo>
                    <a:pt x="2908091" y="768149"/>
                    <a:pt x="2914249" y="756995"/>
                    <a:pt x="2923082" y="748162"/>
                  </a:cubicBezTo>
                  <a:cubicBezTo>
                    <a:pt x="2929452" y="741793"/>
                    <a:pt x="2940570" y="740667"/>
                    <a:pt x="2945567" y="733172"/>
                  </a:cubicBezTo>
                  <a:cubicBezTo>
                    <a:pt x="3000827" y="650283"/>
                    <a:pt x="2914187" y="742070"/>
                    <a:pt x="2968052" y="688201"/>
                  </a:cubicBezTo>
                  <a:cubicBezTo>
                    <a:pt x="2970550" y="468345"/>
                    <a:pt x="2965785" y="248287"/>
                    <a:pt x="2975547" y="28634"/>
                  </a:cubicBezTo>
                  <a:cubicBezTo>
                    <a:pt x="2976820" y="0"/>
                    <a:pt x="3013857" y="18919"/>
                    <a:pt x="3020518" y="21139"/>
                  </a:cubicBezTo>
                  <a:cubicBezTo>
                    <a:pt x="3077721" y="59274"/>
                    <a:pt x="3059025" y="32245"/>
                    <a:pt x="3072983" y="81100"/>
                  </a:cubicBezTo>
                  <a:cubicBezTo>
                    <a:pt x="3075153" y="88696"/>
                    <a:pt x="3077980" y="96090"/>
                    <a:pt x="3080478" y="103585"/>
                  </a:cubicBezTo>
                  <a:cubicBezTo>
                    <a:pt x="3082976" y="151054"/>
                    <a:pt x="3083855" y="198636"/>
                    <a:pt x="3087973" y="245992"/>
                  </a:cubicBezTo>
                  <a:cubicBezTo>
                    <a:pt x="3088865" y="256254"/>
                    <a:pt x="3093233" y="265916"/>
                    <a:pt x="3095468" y="275972"/>
                  </a:cubicBezTo>
                  <a:cubicBezTo>
                    <a:pt x="3098232" y="288408"/>
                    <a:pt x="3100685" y="300913"/>
                    <a:pt x="3102964" y="313447"/>
                  </a:cubicBezTo>
                  <a:cubicBezTo>
                    <a:pt x="3122157" y="419000"/>
                    <a:pt x="3099429" y="303266"/>
                    <a:pt x="3117954" y="395893"/>
                  </a:cubicBezTo>
                  <a:cubicBezTo>
                    <a:pt x="3120452" y="453355"/>
                    <a:pt x="3117315" y="511341"/>
                    <a:pt x="3125449" y="568280"/>
                  </a:cubicBezTo>
                  <a:cubicBezTo>
                    <a:pt x="3127509" y="582702"/>
                    <a:pt x="3141419" y="592726"/>
                    <a:pt x="3147934" y="605756"/>
                  </a:cubicBezTo>
                  <a:cubicBezTo>
                    <a:pt x="3153310" y="616509"/>
                    <a:pt x="3160522" y="648615"/>
                    <a:pt x="3162924" y="658221"/>
                  </a:cubicBezTo>
                  <a:cubicBezTo>
                    <a:pt x="3165422" y="680706"/>
                    <a:pt x="3168051" y="703178"/>
                    <a:pt x="3170419" y="725677"/>
                  </a:cubicBezTo>
                  <a:cubicBezTo>
                    <a:pt x="3173047" y="750647"/>
                    <a:pt x="3160160" y="782874"/>
                    <a:pt x="3177914" y="800628"/>
                  </a:cubicBezTo>
                  <a:cubicBezTo>
                    <a:pt x="3195668" y="818382"/>
                    <a:pt x="3227881" y="805625"/>
                    <a:pt x="3252865" y="808123"/>
                  </a:cubicBezTo>
                  <a:cubicBezTo>
                    <a:pt x="3270354" y="805625"/>
                    <a:pt x="3288571" y="806215"/>
                    <a:pt x="3305331" y="800628"/>
                  </a:cubicBezTo>
                  <a:cubicBezTo>
                    <a:pt x="3312035" y="798393"/>
                    <a:pt x="3314262" y="789273"/>
                    <a:pt x="3320321" y="785637"/>
                  </a:cubicBezTo>
                  <a:cubicBezTo>
                    <a:pt x="3327095" y="781572"/>
                    <a:pt x="3335311" y="780640"/>
                    <a:pt x="3342806" y="778142"/>
                  </a:cubicBezTo>
                  <a:cubicBezTo>
                    <a:pt x="3396717" y="796112"/>
                    <a:pt x="3329393" y="774310"/>
                    <a:pt x="3395272" y="793133"/>
                  </a:cubicBezTo>
                  <a:cubicBezTo>
                    <a:pt x="3402868" y="795304"/>
                    <a:pt x="3409866" y="800243"/>
                    <a:pt x="3417757" y="800628"/>
                  </a:cubicBezTo>
                  <a:cubicBezTo>
                    <a:pt x="3512615" y="805255"/>
                    <a:pt x="3607632" y="805625"/>
                    <a:pt x="3702570" y="808123"/>
                  </a:cubicBezTo>
                  <a:cubicBezTo>
                    <a:pt x="3738202" y="831878"/>
                    <a:pt x="3716509" y="825962"/>
                    <a:pt x="3770026" y="808123"/>
                  </a:cubicBezTo>
                  <a:lnTo>
                    <a:pt x="3792511" y="800628"/>
                  </a:lnTo>
                  <a:cubicBezTo>
                    <a:pt x="3800006" y="803126"/>
                    <a:pt x="3807096" y="808123"/>
                    <a:pt x="3814996" y="808123"/>
                  </a:cubicBezTo>
                  <a:cubicBezTo>
                    <a:pt x="3942495" y="808123"/>
                    <a:pt x="3769610" y="769693"/>
                    <a:pt x="3987383" y="808123"/>
                  </a:cubicBezTo>
                  <a:cubicBezTo>
                    <a:pt x="3992884" y="809094"/>
                    <a:pt x="3992380" y="818116"/>
                    <a:pt x="3994878" y="823113"/>
                  </a:cubicBezTo>
                </a:path>
              </a:pathLst>
            </a:custGeom>
            <a:ln>
              <a:solidFill>
                <a:schemeClr val="tx2">
                  <a:lumMod val="60000"/>
                  <a:lumOff val="40000"/>
                </a:schemeClr>
              </a:solidFill>
              <a:headEnd type="none" w="med" len="med"/>
              <a:tailEnd type="none" w="med" len="med"/>
            </a:ln>
          </p:spPr>
          <p:style>
            <a:lnRef idx="2">
              <a:schemeClr val="dk1"/>
            </a:lnRef>
            <a:fillRef idx="0">
              <a:schemeClr val="dk1"/>
            </a:fillRef>
            <a:effectRef idx="1">
              <a:schemeClr val="dk1"/>
            </a:effectRef>
            <a:fontRef idx="minor">
              <a:schemeClr val="tx1"/>
            </a:fontRef>
          </p:style>
          <p:txBody>
            <a:bodyPr lIns="36000" tIns="36000" rIns="36000" bIns="36000"/>
            <a:lstStyle/>
            <a:p>
              <a:pPr eaLnBrk="0" hangingPunct="0">
                <a:spcBef>
                  <a:spcPct val="50000"/>
                </a:spcBef>
                <a:defRPr/>
              </a:pPr>
              <a:endParaRPr lang="en-GB">
                <a:solidFill>
                  <a:schemeClr val="bg1"/>
                </a:solidFill>
              </a:endParaRPr>
            </a:p>
          </p:txBody>
        </p:sp>
      </p:grpSp>
      <p:grpSp>
        <p:nvGrpSpPr>
          <p:cNvPr id="8" name="Group 51"/>
          <p:cNvGrpSpPr>
            <a:grpSpLocks/>
          </p:cNvGrpSpPr>
          <p:nvPr/>
        </p:nvGrpSpPr>
        <p:grpSpPr bwMode="auto">
          <a:xfrm>
            <a:off x="8102600" y="2922588"/>
            <a:ext cx="1409700" cy="922337"/>
            <a:chOff x="8102182" y="2923082"/>
            <a:chExt cx="1409360" cy="921894"/>
          </a:xfrm>
        </p:grpSpPr>
        <p:sp>
          <p:nvSpPr>
            <p:cNvPr id="47" name="TextBox 46"/>
            <p:cNvSpPr txBox="1"/>
            <p:nvPr/>
          </p:nvSpPr>
          <p:spPr>
            <a:xfrm>
              <a:off x="8102182" y="2923082"/>
              <a:ext cx="1409360" cy="523623"/>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ctr">
                <a:defRPr/>
              </a:pPr>
              <a:r>
                <a:rPr lang="en-GB" sz="1400" dirty="0">
                  <a:solidFill>
                    <a:schemeClr val="tx2"/>
                  </a:solidFill>
                </a:rPr>
                <a:t>But this is </a:t>
              </a:r>
            </a:p>
            <a:p>
              <a:pPr algn="ctr">
                <a:defRPr/>
              </a:pPr>
              <a:r>
                <a:rPr lang="en-GB" sz="1400" dirty="0">
                  <a:solidFill>
                    <a:schemeClr val="tx2"/>
                  </a:solidFill>
                </a:rPr>
                <a:t>not lightning!</a:t>
              </a:r>
            </a:p>
          </p:txBody>
        </p:sp>
        <p:cxnSp>
          <p:nvCxnSpPr>
            <p:cNvPr id="49" name="Straight Arrow Connector 48"/>
            <p:cNvCxnSpPr>
              <a:stCxn id="47" idx="2"/>
            </p:cNvCxnSpPr>
            <p:nvPr/>
          </p:nvCxnSpPr>
          <p:spPr bwMode="auto">
            <a:xfrm rot="5400000">
              <a:off x="8521230" y="3559343"/>
              <a:ext cx="398271" cy="172995"/>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GB" smtClean="0"/>
              <a:t>Close-up of jitter cases – full 6 km pixel movement (corresponding to 168 µrad !! – illustration only)</a:t>
            </a:r>
          </a:p>
        </p:txBody>
      </p:sp>
      <p:sp>
        <p:nvSpPr>
          <p:cNvPr id="3" name="Slide Number Placeholder 2"/>
          <p:cNvSpPr>
            <a:spLocks noGrp="1"/>
          </p:cNvSpPr>
          <p:nvPr>
            <p:ph type="sldNum" sz="quarter" idx="10"/>
          </p:nvPr>
        </p:nvSpPr>
        <p:spPr/>
        <p:txBody>
          <a:bodyPr/>
          <a:lstStyle/>
          <a:p>
            <a:pPr>
              <a:defRPr/>
            </a:pPr>
            <a:r>
              <a:rPr lang="en-GB" smtClean="0"/>
              <a:t>Slide: </a:t>
            </a:r>
            <a:fld id="{55B263C2-6D34-4412-BAC9-AC2D37C0D106}" type="slidenum">
              <a:rPr lang="en-GB" smtClean="0"/>
              <a:pPr>
                <a:defRPr/>
              </a:pPr>
              <a:t>17</a:t>
            </a:fld>
            <a:endParaRPr lang="en-GB"/>
          </a:p>
        </p:txBody>
      </p:sp>
      <p:pic>
        <p:nvPicPr>
          <p:cNvPr id="23556" name="Picture 9" descr="closeup_cloud1_2x2.jpg"/>
          <p:cNvPicPr>
            <a:picLocks noChangeAspect="1"/>
          </p:cNvPicPr>
          <p:nvPr/>
        </p:nvPicPr>
        <p:blipFill>
          <a:blip r:embed="rId2" cstate="print"/>
          <a:srcRect l="12598" t="6299" r="12598" b="9239"/>
          <a:stretch>
            <a:fillRect/>
          </a:stretch>
        </p:blipFill>
        <p:spPr bwMode="auto">
          <a:xfrm>
            <a:off x="1588" y="1724025"/>
            <a:ext cx="2992437" cy="2533650"/>
          </a:xfrm>
          <a:prstGeom prst="rect">
            <a:avLst/>
          </a:prstGeom>
          <a:noFill/>
          <a:ln w="9525">
            <a:noFill/>
            <a:miter lim="800000"/>
            <a:headEnd/>
            <a:tailEnd/>
          </a:ln>
        </p:spPr>
      </p:pic>
      <p:sp>
        <p:nvSpPr>
          <p:cNvPr id="23557" name="TextBox 15"/>
          <p:cNvSpPr txBox="1">
            <a:spLocks noChangeArrowheads="1"/>
          </p:cNvSpPr>
          <p:nvPr/>
        </p:nvSpPr>
        <p:spPr bwMode="auto">
          <a:xfrm>
            <a:off x="630238" y="1295400"/>
            <a:ext cx="7881937" cy="400050"/>
          </a:xfrm>
          <a:prstGeom prst="rect">
            <a:avLst/>
          </a:prstGeom>
          <a:noFill/>
          <a:ln w="9525">
            <a:noFill/>
            <a:miter lim="800000"/>
            <a:headEnd/>
            <a:tailEnd/>
          </a:ln>
        </p:spPr>
        <p:txBody>
          <a:bodyPr wrap="none">
            <a:spAutoFit/>
          </a:bodyPr>
          <a:lstStyle/>
          <a:p>
            <a:r>
              <a:rPr lang="en-GB" sz="2000">
                <a:solidFill>
                  <a:schemeClr val="tx1"/>
                </a:solidFill>
              </a:rPr>
              <a:t>  Cloud #1                          Cloud #1                            Coastline</a:t>
            </a:r>
          </a:p>
        </p:txBody>
      </p:sp>
      <p:pic>
        <p:nvPicPr>
          <p:cNvPr id="23558" name="Picture 16" descr="closeup_cloud1_jitter_2x2.jpg"/>
          <p:cNvPicPr>
            <a:picLocks noChangeAspect="1"/>
          </p:cNvPicPr>
          <p:nvPr/>
        </p:nvPicPr>
        <p:blipFill>
          <a:blip r:embed="rId3" cstate="print"/>
          <a:srcRect l="12598" t="6299" r="12598" b="9239"/>
          <a:stretch>
            <a:fillRect/>
          </a:stretch>
        </p:blipFill>
        <p:spPr bwMode="auto">
          <a:xfrm>
            <a:off x="0" y="4324350"/>
            <a:ext cx="2994025" cy="2533650"/>
          </a:xfrm>
          <a:prstGeom prst="rect">
            <a:avLst/>
          </a:prstGeom>
          <a:noFill/>
          <a:ln w="9525">
            <a:noFill/>
            <a:miter lim="800000"/>
            <a:headEnd/>
            <a:tailEnd/>
          </a:ln>
        </p:spPr>
      </p:pic>
      <p:pic>
        <p:nvPicPr>
          <p:cNvPr id="23559" name="Picture 16" descr="closeup_cloud2_2x2.jpg"/>
          <p:cNvPicPr>
            <a:picLocks noChangeAspect="1"/>
          </p:cNvPicPr>
          <p:nvPr/>
        </p:nvPicPr>
        <p:blipFill>
          <a:blip r:embed="rId4" cstate="print"/>
          <a:srcRect l="12598" t="6299" r="12598" b="9239"/>
          <a:stretch>
            <a:fillRect/>
          </a:stretch>
        </p:blipFill>
        <p:spPr bwMode="auto">
          <a:xfrm>
            <a:off x="3171825" y="1704975"/>
            <a:ext cx="2992438" cy="2533650"/>
          </a:xfrm>
          <a:prstGeom prst="rect">
            <a:avLst/>
          </a:prstGeom>
          <a:noFill/>
          <a:ln w="9525">
            <a:noFill/>
            <a:miter lim="800000"/>
            <a:headEnd/>
            <a:tailEnd/>
          </a:ln>
        </p:spPr>
      </p:pic>
      <p:pic>
        <p:nvPicPr>
          <p:cNvPr id="23560" name="Picture 20" descr="closeup_cloud2_jitter_2x2.jpg"/>
          <p:cNvPicPr>
            <a:picLocks noChangeAspect="1"/>
          </p:cNvPicPr>
          <p:nvPr/>
        </p:nvPicPr>
        <p:blipFill>
          <a:blip r:embed="rId5" cstate="print"/>
          <a:srcRect l="12598" t="6299" r="12598" b="9239"/>
          <a:stretch>
            <a:fillRect/>
          </a:stretch>
        </p:blipFill>
        <p:spPr bwMode="auto">
          <a:xfrm>
            <a:off x="3170238" y="4324350"/>
            <a:ext cx="2994025" cy="2533650"/>
          </a:xfrm>
          <a:prstGeom prst="rect">
            <a:avLst/>
          </a:prstGeom>
          <a:noFill/>
          <a:ln w="9525">
            <a:noFill/>
            <a:miter lim="800000"/>
            <a:headEnd/>
            <a:tailEnd/>
          </a:ln>
        </p:spPr>
      </p:pic>
      <p:sp>
        <p:nvSpPr>
          <p:cNvPr id="23561" name="TextBox 5"/>
          <p:cNvSpPr txBox="1">
            <a:spLocks noChangeArrowheads="1"/>
          </p:cNvSpPr>
          <p:nvPr/>
        </p:nvSpPr>
        <p:spPr bwMode="auto">
          <a:xfrm rot="-5400000">
            <a:off x="8834437" y="2744788"/>
            <a:ext cx="1425575" cy="400050"/>
          </a:xfrm>
          <a:prstGeom prst="rect">
            <a:avLst/>
          </a:prstGeom>
          <a:noFill/>
          <a:ln w="9525">
            <a:noFill/>
            <a:miter lim="800000"/>
            <a:headEnd/>
            <a:tailEnd/>
          </a:ln>
        </p:spPr>
        <p:txBody>
          <a:bodyPr wrap="none">
            <a:spAutoFit/>
          </a:bodyPr>
          <a:lstStyle/>
          <a:p>
            <a:r>
              <a:rPr lang="en-US" sz="2000">
                <a:solidFill>
                  <a:schemeClr val="tx1"/>
                </a:solidFill>
              </a:rPr>
              <a:t>µJ/m2/sr</a:t>
            </a:r>
            <a:endParaRPr lang="en-GB" sz="2000">
              <a:solidFill>
                <a:schemeClr val="tx1"/>
              </a:solidFill>
            </a:endParaRPr>
          </a:p>
        </p:txBody>
      </p:sp>
      <p:sp>
        <p:nvSpPr>
          <p:cNvPr id="23562" name="TextBox 13"/>
          <p:cNvSpPr txBox="1">
            <a:spLocks noChangeArrowheads="1"/>
          </p:cNvSpPr>
          <p:nvPr/>
        </p:nvSpPr>
        <p:spPr bwMode="auto">
          <a:xfrm rot="-5400000">
            <a:off x="8863012" y="5392738"/>
            <a:ext cx="1425575" cy="400050"/>
          </a:xfrm>
          <a:prstGeom prst="rect">
            <a:avLst/>
          </a:prstGeom>
          <a:noFill/>
          <a:ln w="9525">
            <a:noFill/>
            <a:miter lim="800000"/>
            <a:headEnd/>
            <a:tailEnd/>
          </a:ln>
        </p:spPr>
        <p:txBody>
          <a:bodyPr wrap="none">
            <a:spAutoFit/>
          </a:bodyPr>
          <a:lstStyle/>
          <a:p>
            <a:r>
              <a:rPr lang="en-US" sz="2000">
                <a:solidFill>
                  <a:schemeClr val="tx1"/>
                </a:solidFill>
              </a:rPr>
              <a:t>µJ/m2/sr</a:t>
            </a:r>
            <a:endParaRPr lang="en-GB" sz="2000">
              <a:solidFill>
                <a:schemeClr val="tx1"/>
              </a:solidFill>
            </a:endParaRPr>
          </a:p>
        </p:txBody>
      </p:sp>
      <p:pic>
        <p:nvPicPr>
          <p:cNvPr id="23563" name="Picture 12" descr="closeup_coastline_2x2.jpg"/>
          <p:cNvPicPr>
            <a:picLocks noChangeAspect="1"/>
          </p:cNvPicPr>
          <p:nvPr/>
        </p:nvPicPr>
        <p:blipFill>
          <a:blip r:embed="rId6" cstate="print"/>
          <a:srcRect l="12598" t="6299" r="12598" b="9239"/>
          <a:stretch>
            <a:fillRect/>
          </a:stretch>
        </p:blipFill>
        <p:spPr bwMode="auto">
          <a:xfrm>
            <a:off x="6350000" y="1684338"/>
            <a:ext cx="2994025" cy="2533650"/>
          </a:xfrm>
          <a:prstGeom prst="rect">
            <a:avLst/>
          </a:prstGeom>
          <a:noFill/>
          <a:ln w="9525">
            <a:noFill/>
            <a:miter lim="800000"/>
            <a:headEnd/>
            <a:tailEnd/>
          </a:ln>
        </p:spPr>
      </p:pic>
      <p:pic>
        <p:nvPicPr>
          <p:cNvPr id="23564" name="Picture 19" descr="closeup_coastline_jitter_2x2.jpg"/>
          <p:cNvPicPr>
            <a:picLocks noChangeAspect="1"/>
          </p:cNvPicPr>
          <p:nvPr/>
        </p:nvPicPr>
        <p:blipFill>
          <a:blip r:embed="rId7" cstate="print"/>
          <a:srcRect l="12598" t="6299" r="12598" b="9239"/>
          <a:stretch>
            <a:fillRect/>
          </a:stretch>
        </p:blipFill>
        <p:spPr bwMode="auto">
          <a:xfrm>
            <a:off x="6350000" y="4324350"/>
            <a:ext cx="2994025" cy="2533650"/>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B15ACAC6-8008-439E-947C-C8A3CC05F52A}" type="slidenum">
              <a:rPr lang="en-GB" smtClean="0"/>
              <a:pPr>
                <a:defRPr/>
              </a:pPr>
              <a:t>18</a:t>
            </a:fld>
            <a:endParaRPr lang="en-GB"/>
          </a:p>
        </p:txBody>
      </p:sp>
      <p:pic>
        <p:nvPicPr>
          <p:cNvPr id="24580" name="Picture 7" descr="noisy_lis_2007_176_orbit54740.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24581" name="Group 10"/>
          <p:cNvGrpSpPr>
            <a:grpSpLocks/>
          </p:cNvGrpSpPr>
          <p:nvPr/>
        </p:nvGrpSpPr>
        <p:grpSpPr bwMode="auto">
          <a:xfrm>
            <a:off x="220663" y="4883150"/>
            <a:ext cx="9494837" cy="1076325"/>
            <a:chOff x="220981" y="4882694"/>
            <a:chExt cx="9494519" cy="1077218"/>
          </a:xfrm>
        </p:grpSpPr>
        <p:sp>
          <p:nvSpPr>
            <p:cNvPr id="7" name="TextBox 6"/>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9" name="TextBox 8"/>
            <p:cNvSpPr txBox="1"/>
            <p:nvPr/>
          </p:nvSpPr>
          <p:spPr>
            <a:xfrm>
              <a:off x="220981" y="4882694"/>
              <a:ext cx="3809872" cy="954880"/>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(data provided by Dennis Buechler/             Doug Mach)</a:t>
              </a:r>
              <a:endParaRPr lang="en-GB" sz="1000" dirty="0">
                <a:solidFill>
                  <a:schemeClr val="tx1">
                    <a:lumMod val="60000"/>
                    <a:lumOff val="40000"/>
                  </a:schemeClr>
                </a:solidFill>
              </a:endParaRPr>
            </a:p>
          </p:txBody>
        </p:sp>
        <p:sp>
          <p:nvSpPr>
            <p:cNvPr id="10" name="TextBox 9"/>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
        <p:nvSpPr>
          <p:cNvPr id="11" name="TextBox 10"/>
          <p:cNvSpPr txBox="1"/>
          <p:nvPr/>
        </p:nvSpPr>
        <p:spPr>
          <a:xfrm>
            <a:off x="3005138" y="6100763"/>
            <a:ext cx="4032250" cy="585787"/>
          </a:xfrm>
          <a:prstGeom prst="rect">
            <a:avLst/>
          </a:prstGeom>
          <a:solidFill>
            <a:schemeClr val="accent5">
              <a:lumMod val="9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solidFill>
              </a:rPr>
              <a:t>Overall rejection rate for </a:t>
            </a:r>
          </a:p>
          <a:p>
            <a:pPr algn="ctr">
              <a:defRPr/>
            </a:pPr>
            <a:r>
              <a:rPr lang="en-GB" sz="1600" dirty="0">
                <a:solidFill>
                  <a:schemeClr val="tx1"/>
                </a:solidFill>
              </a:rPr>
              <a:t>this data set ~80%</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D6447F8A-280E-459A-8F7D-4E4A7199E18C}" type="slidenum">
              <a:rPr lang="en-GB" smtClean="0"/>
              <a:pPr>
                <a:defRPr/>
              </a:pPr>
              <a:t>19</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25605" name="Picture 5" descr="noisy_lis_2007_176_orbit54741.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25606" name="Group 10"/>
          <p:cNvGrpSpPr>
            <a:grpSpLocks/>
          </p:cNvGrpSpPr>
          <p:nvPr/>
        </p:nvGrpSpPr>
        <p:grpSpPr bwMode="auto">
          <a:xfrm>
            <a:off x="220663" y="4883150"/>
            <a:ext cx="9494837" cy="1076325"/>
            <a:chOff x="220981" y="4882694"/>
            <a:chExt cx="9494519" cy="1077218"/>
          </a:xfrm>
        </p:grpSpPr>
        <p:sp>
          <p:nvSpPr>
            <p:cNvPr id="11" name="TextBox 10"/>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12" name="TextBox 11"/>
            <p:cNvSpPr txBox="1"/>
            <p:nvPr/>
          </p:nvSpPr>
          <p:spPr>
            <a:xfrm>
              <a:off x="220981" y="4882694"/>
              <a:ext cx="3809872" cy="954880"/>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(data provided by Dennis Buechler/             Doug Mach)</a:t>
              </a:r>
              <a:endParaRPr lang="en-GB" sz="1000" dirty="0">
                <a:solidFill>
                  <a:schemeClr val="tx1">
                    <a:lumMod val="60000"/>
                    <a:lumOff val="40000"/>
                  </a:schemeClr>
                </a:solidFill>
              </a:endParaRPr>
            </a:p>
          </p:txBody>
        </p:sp>
        <p:sp>
          <p:nvSpPr>
            <p:cNvPr id="13" name="TextBox 12"/>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
        <p:nvSpPr>
          <p:cNvPr id="10" name="TextBox 9"/>
          <p:cNvSpPr txBox="1"/>
          <p:nvPr/>
        </p:nvSpPr>
        <p:spPr>
          <a:xfrm>
            <a:off x="3005138" y="6100763"/>
            <a:ext cx="4032250" cy="585787"/>
          </a:xfrm>
          <a:prstGeom prst="rect">
            <a:avLst/>
          </a:prstGeom>
          <a:solidFill>
            <a:schemeClr val="accent5">
              <a:lumMod val="9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solidFill>
              </a:rPr>
              <a:t>Overall rejection rate for </a:t>
            </a:r>
          </a:p>
          <a:p>
            <a:pPr algn="ctr">
              <a:defRPr/>
            </a:pPr>
            <a:r>
              <a:rPr lang="en-GB" sz="1600" dirty="0">
                <a:solidFill>
                  <a:schemeClr val="tx1"/>
                </a:solidFill>
              </a:rPr>
              <a:t>this data set ~80%</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mtClean="0"/>
              <a:t>Topics of Presentation</a:t>
            </a:r>
          </a:p>
        </p:txBody>
      </p:sp>
      <p:sp>
        <p:nvSpPr>
          <p:cNvPr id="3" name="Content Placeholder 2"/>
          <p:cNvSpPr>
            <a:spLocks noGrp="1"/>
          </p:cNvSpPr>
          <p:nvPr>
            <p:ph idx="1"/>
          </p:nvPr>
        </p:nvSpPr>
        <p:spPr/>
        <p:txBody>
          <a:bodyPr/>
          <a:lstStyle/>
          <a:p>
            <a:pPr>
              <a:buFont typeface="Arial" pitchFamily="34" charset="0"/>
              <a:buChar char="•"/>
              <a:defRPr/>
            </a:pPr>
            <a:r>
              <a:rPr lang="en-GB" dirty="0" smtClean="0"/>
              <a:t>Quick introduction to Meteosat Third Generation (MTG)</a:t>
            </a:r>
          </a:p>
          <a:p>
            <a:pPr>
              <a:buFont typeface="Arial" pitchFamily="34" charset="0"/>
              <a:buChar char="•"/>
              <a:defRPr/>
            </a:pPr>
            <a:r>
              <a:rPr lang="en-GB" dirty="0" smtClean="0"/>
              <a:t>MTG LI instrument status update</a:t>
            </a:r>
          </a:p>
          <a:p>
            <a:pPr>
              <a:buFont typeface="Arial" pitchFamily="34" charset="0"/>
              <a:buChar char="•"/>
              <a:defRPr/>
            </a:pPr>
            <a:r>
              <a:rPr lang="en-GB" dirty="0" smtClean="0"/>
              <a:t>Lightning Imager Science Team (LIST)</a:t>
            </a:r>
          </a:p>
          <a:p>
            <a:pPr>
              <a:buFont typeface="Arial" pitchFamily="34" charset="0"/>
              <a:buChar char="•"/>
              <a:defRPr/>
            </a:pPr>
            <a:r>
              <a:rPr lang="en-GB" dirty="0" smtClean="0"/>
              <a:t>Examples of LIST studies supporting LI L1/L2 processor development</a:t>
            </a:r>
          </a:p>
          <a:p>
            <a:pPr lvl="1">
              <a:buFont typeface="Arial" pitchFamily="34" charset="0"/>
              <a:buChar char="•"/>
              <a:defRPr/>
            </a:pPr>
            <a:r>
              <a:rPr lang="en-GB" sz="2000" b="1" dirty="0" smtClean="0">
                <a:solidFill>
                  <a:schemeClr val="tx1">
                    <a:lumMod val="60000"/>
                    <a:lumOff val="40000"/>
                  </a:schemeClr>
                </a:solidFill>
              </a:rPr>
              <a:t>EUMETSAT contribution to the CHUVA campaign (LINET measurements)</a:t>
            </a:r>
          </a:p>
          <a:p>
            <a:pPr lvl="1">
              <a:buFont typeface="Arial" pitchFamily="34" charset="0"/>
              <a:buChar char="•"/>
              <a:defRPr/>
            </a:pPr>
            <a:r>
              <a:rPr lang="en-GB" sz="2000" b="1" dirty="0" smtClean="0">
                <a:solidFill>
                  <a:schemeClr val="tx1">
                    <a:lumMod val="60000"/>
                    <a:lumOff val="40000"/>
                  </a:schemeClr>
                </a:solidFill>
              </a:rPr>
              <a:t>LIProxy – tool for proxy data development and LI simulation</a:t>
            </a:r>
          </a:p>
          <a:p>
            <a:pPr>
              <a:buFont typeface="Arial" pitchFamily="34" charset="0"/>
              <a:buChar char="•"/>
              <a:defRPr/>
            </a:pPr>
            <a:r>
              <a:rPr lang="en-GB" dirty="0" smtClean="0"/>
              <a:t>Summary</a:t>
            </a:r>
          </a:p>
          <a:p>
            <a:pPr>
              <a:defRPr/>
            </a:pPr>
            <a:endParaRPr lang="en-GB" dirty="0" smtClean="0"/>
          </a:p>
          <a:p>
            <a:pPr>
              <a:defRPr/>
            </a:pPr>
            <a:r>
              <a:rPr lang="en-GB" dirty="0" smtClean="0"/>
              <a:t> </a:t>
            </a:r>
          </a:p>
          <a:p>
            <a:pPr>
              <a:defRPr/>
            </a:pPr>
            <a:endParaRPr lang="en-GB" dirty="0" smtClean="0"/>
          </a:p>
          <a:p>
            <a:pPr>
              <a:defRPr/>
            </a:pP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57D84D6A-019F-4FB6-9D90-BACFAA63C62F}" type="slidenum">
              <a:rPr lang="en-GB" smtClean="0"/>
              <a:pPr>
                <a:defRPr/>
              </a:pPr>
              <a:t>2</a:t>
            </a:fld>
            <a:endParaRPr lang="en-GB"/>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7AAE78A0-EAE9-4514-85A1-4791BB955DB2}" type="slidenum">
              <a:rPr lang="en-GB" smtClean="0"/>
              <a:pPr>
                <a:defRPr/>
              </a:pPr>
              <a:t>20</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26629" name="Picture 5" descr="noisy_lis_2007_176_orbit54742.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26630" name="Group 10"/>
          <p:cNvGrpSpPr>
            <a:grpSpLocks/>
          </p:cNvGrpSpPr>
          <p:nvPr/>
        </p:nvGrpSpPr>
        <p:grpSpPr bwMode="auto">
          <a:xfrm>
            <a:off x="220663" y="4883150"/>
            <a:ext cx="9494837" cy="1076325"/>
            <a:chOff x="220981" y="4882694"/>
            <a:chExt cx="9494519" cy="1077218"/>
          </a:xfrm>
        </p:grpSpPr>
        <p:sp>
          <p:nvSpPr>
            <p:cNvPr id="11" name="TextBox 10"/>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12" name="TextBox 11"/>
            <p:cNvSpPr txBox="1"/>
            <p:nvPr/>
          </p:nvSpPr>
          <p:spPr>
            <a:xfrm>
              <a:off x="220981" y="4882694"/>
              <a:ext cx="3809872" cy="954880"/>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(data provided by Dennis Buechler/             Doug Mach)</a:t>
              </a:r>
              <a:endParaRPr lang="en-GB" sz="1000" dirty="0">
                <a:solidFill>
                  <a:schemeClr val="tx1">
                    <a:lumMod val="60000"/>
                    <a:lumOff val="40000"/>
                  </a:schemeClr>
                </a:solidFill>
              </a:endParaRPr>
            </a:p>
          </p:txBody>
        </p:sp>
        <p:sp>
          <p:nvSpPr>
            <p:cNvPr id="13" name="TextBox 12"/>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
        <p:nvSpPr>
          <p:cNvPr id="10" name="TextBox 9"/>
          <p:cNvSpPr txBox="1"/>
          <p:nvPr/>
        </p:nvSpPr>
        <p:spPr>
          <a:xfrm>
            <a:off x="3005138" y="6100763"/>
            <a:ext cx="4032250" cy="585787"/>
          </a:xfrm>
          <a:prstGeom prst="rect">
            <a:avLst/>
          </a:prstGeom>
          <a:solidFill>
            <a:schemeClr val="accent5">
              <a:lumMod val="9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solidFill>
              </a:rPr>
              <a:t>Overall rejection rate for </a:t>
            </a:r>
          </a:p>
          <a:p>
            <a:pPr algn="ctr">
              <a:defRPr/>
            </a:pPr>
            <a:r>
              <a:rPr lang="en-GB" sz="1600" dirty="0">
                <a:solidFill>
                  <a:schemeClr val="tx1"/>
                </a:solidFill>
              </a:rPr>
              <a:t>this data set ~80%</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F1DDCCF9-F06F-4F5E-B8AE-4471B4938AC8}" type="slidenum">
              <a:rPr lang="en-GB" smtClean="0"/>
              <a:pPr>
                <a:defRPr/>
              </a:pPr>
              <a:t>21</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27653" name="Picture 5" descr="noisy_lis_2007_176_orbit54743.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27654" name="Group 10"/>
          <p:cNvGrpSpPr>
            <a:grpSpLocks/>
          </p:cNvGrpSpPr>
          <p:nvPr/>
        </p:nvGrpSpPr>
        <p:grpSpPr bwMode="auto">
          <a:xfrm>
            <a:off x="220663" y="4883150"/>
            <a:ext cx="9494837" cy="1076325"/>
            <a:chOff x="220981" y="4882694"/>
            <a:chExt cx="9494519" cy="1077218"/>
          </a:xfrm>
        </p:grpSpPr>
        <p:sp>
          <p:nvSpPr>
            <p:cNvPr id="11" name="TextBox 10"/>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12" name="TextBox 11"/>
            <p:cNvSpPr txBox="1"/>
            <p:nvPr/>
          </p:nvSpPr>
          <p:spPr>
            <a:xfrm>
              <a:off x="220981" y="4882694"/>
              <a:ext cx="3809872" cy="954880"/>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(data provided by Dennis Buechler/             Doug Mach)</a:t>
              </a:r>
              <a:endParaRPr lang="en-GB" sz="1000" dirty="0">
                <a:solidFill>
                  <a:schemeClr val="tx1">
                    <a:lumMod val="60000"/>
                    <a:lumOff val="40000"/>
                  </a:schemeClr>
                </a:solidFill>
              </a:endParaRPr>
            </a:p>
          </p:txBody>
        </p:sp>
        <p:sp>
          <p:nvSpPr>
            <p:cNvPr id="13" name="TextBox 12"/>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
        <p:nvSpPr>
          <p:cNvPr id="10" name="TextBox 9"/>
          <p:cNvSpPr txBox="1"/>
          <p:nvPr/>
        </p:nvSpPr>
        <p:spPr>
          <a:xfrm>
            <a:off x="3005138" y="6100763"/>
            <a:ext cx="4032250" cy="585787"/>
          </a:xfrm>
          <a:prstGeom prst="rect">
            <a:avLst/>
          </a:prstGeom>
          <a:solidFill>
            <a:schemeClr val="accent5">
              <a:lumMod val="9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solidFill>
              </a:rPr>
              <a:t>Overall rejection rate for </a:t>
            </a:r>
          </a:p>
          <a:p>
            <a:pPr algn="ctr">
              <a:defRPr/>
            </a:pPr>
            <a:r>
              <a:rPr lang="en-GB" sz="1600" dirty="0">
                <a:solidFill>
                  <a:schemeClr val="tx1"/>
                </a:solidFill>
              </a:rPr>
              <a:t>this data set ~80%</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DC446363-B91D-4F83-A91B-BB621E07FCD6}" type="slidenum">
              <a:rPr lang="en-GB" smtClean="0"/>
              <a:pPr>
                <a:defRPr/>
              </a:pPr>
              <a:t>22</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28677" name="Picture 5" descr="noisy_lis_2007_176_orbit54744.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28678" name="Group 10"/>
          <p:cNvGrpSpPr>
            <a:grpSpLocks/>
          </p:cNvGrpSpPr>
          <p:nvPr/>
        </p:nvGrpSpPr>
        <p:grpSpPr bwMode="auto">
          <a:xfrm>
            <a:off x="220663" y="4883150"/>
            <a:ext cx="9494837" cy="1076325"/>
            <a:chOff x="220981" y="4882694"/>
            <a:chExt cx="9494519" cy="1077218"/>
          </a:xfrm>
        </p:grpSpPr>
        <p:sp>
          <p:nvSpPr>
            <p:cNvPr id="11" name="TextBox 10"/>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12" name="TextBox 11"/>
            <p:cNvSpPr txBox="1"/>
            <p:nvPr/>
          </p:nvSpPr>
          <p:spPr>
            <a:xfrm>
              <a:off x="220981" y="4882694"/>
              <a:ext cx="3809872" cy="954880"/>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(data provided by Dennis Buechler/             Doug Mach)</a:t>
              </a:r>
              <a:endParaRPr lang="en-GB" sz="1000" dirty="0">
                <a:solidFill>
                  <a:schemeClr val="tx1">
                    <a:lumMod val="60000"/>
                    <a:lumOff val="40000"/>
                  </a:schemeClr>
                </a:solidFill>
              </a:endParaRPr>
            </a:p>
          </p:txBody>
        </p:sp>
        <p:sp>
          <p:nvSpPr>
            <p:cNvPr id="13" name="TextBox 12"/>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
        <p:nvSpPr>
          <p:cNvPr id="10" name="TextBox 9"/>
          <p:cNvSpPr txBox="1"/>
          <p:nvPr/>
        </p:nvSpPr>
        <p:spPr>
          <a:xfrm>
            <a:off x="3005138" y="6100763"/>
            <a:ext cx="4032250" cy="585787"/>
          </a:xfrm>
          <a:prstGeom prst="rect">
            <a:avLst/>
          </a:prstGeom>
          <a:solidFill>
            <a:schemeClr val="accent5">
              <a:lumMod val="9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solidFill>
              </a:rPr>
              <a:t>Overall rejection rate for </a:t>
            </a:r>
          </a:p>
          <a:p>
            <a:pPr algn="ctr">
              <a:defRPr/>
            </a:pPr>
            <a:r>
              <a:rPr lang="en-GB" sz="1600" dirty="0">
                <a:solidFill>
                  <a:schemeClr val="tx1"/>
                </a:solidFill>
              </a:rPr>
              <a:t>this data set ~80%</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A7074E58-1AE5-4DF0-BA9F-AC8D9B72044D}" type="slidenum">
              <a:rPr lang="en-GB" smtClean="0"/>
              <a:pPr>
                <a:defRPr/>
              </a:pPr>
              <a:t>23</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29701" name="Picture 5" descr="noisy_lis_2007_176_orbit54745.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29702" name="Group 10"/>
          <p:cNvGrpSpPr>
            <a:grpSpLocks/>
          </p:cNvGrpSpPr>
          <p:nvPr/>
        </p:nvGrpSpPr>
        <p:grpSpPr bwMode="auto">
          <a:xfrm>
            <a:off x="220663" y="4883150"/>
            <a:ext cx="9494837" cy="1076325"/>
            <a:chOff x="220981" y="4882694"/>
            <a:chExt cx="9494519" cy="1077218"/>
          </a:xfrm>
        </p:grpSpPr>
        <p:sp>
          <p:nvSpPr>
            <p:cNvPr id="11" name="TextBox 10"/>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12" name="TextBox 11"/>
            <p:cNvSpPr txBox="1"/>
            <p:nvPr/>
          </p:nvSpPr>
          <p:spPr>
            <a:xfrm>
              <a:off x="220981" y="4882694"/>
              <a:ext cx="3809872" cy="954880"/>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(data provided by Dennis Buechler/             Doug Mach)</a:t>
              </a:r>
              <a:endParaRPr lang="en-GB" sz="1000" dirty="0">
                <a:solidFill>
                  <a:schemeClr val="tx1">
                    <a:lumMod val="60000"/>
                    <a:lumOff val="40000"/>
                  </a:schemeClr>
                </a:solidFill>
              </a:endParaRPr>
            </a:p>
          </p:txBody>
        </p:sp>
        <p:sp>
          <p:nvSpPr>
            <p:cNvPr id="13" name="TextBox 12"/>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
        <p:nvSpPr>
          <p:cNvPr id="10" name="TextBox 9"/>
          <p:cNvSpPr txBox="1"/>
          <p:nvPr/>
        </p:nvSpPr>
        <p:spPr>
          <a:xfrm>
            <a:off x="3005138" y="6100763"/>
            <a:ext cx="4032250" cy="585787"/>
          </a:xfrm>
          <a:prstGeom prst="rect">
            <a:avLst/>
          </a:prstGeom>
          <a:solidFill>
            <a:schemeClr val="accent5">
              <a:lumMod val="9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solidFill>
              </a:rPr>
              <a:t>Overall rejection rate for </a:t>
            </a:r>
          </a:p>
          <a:p>
            <a:pPr algn="ctr">
              <a:defRPr/>
            </a:pPr>
            <a:r>
              <a:rPr lang="en-GB" sz="1600" dirty="0">
                <a:solidFill>
                  <a:schemeClr val="tx1"/>
                </a:solidFill>
              </a:rPr>
              <a:t>this data set ~80%</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C47D265D-5355-4138-891C-AD983856175A}" type="slidenum">
              <a:rPr lang="en-GB" smtClean="0"/>
              <a:pPr>
                <a:defRPr/>
              </a:pPr>
              <a:t>24</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30725" name="Picture 5" descr="noisy_lis_2007_176_orbit54746.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30726" name="Group 10"/>
          <p:cNvGrpSpPr>
            <a:grpSpLocks/>
          </p:cNvGrpSpPr>
          <p:nvPr/>
        </p:nvGrpSpPr>
        <p:grpSpPr bwMode="auto">
          <a:xfrm>
            <a:off x="220663" y="4883150"/>
            <a:ext cx="9494837" cy="1076325"/>
            <a:chOff x="220981" y="4882694"/>
            <a:chExt cx="9494519" cy="1077218"/>
          </a:xfrm>
        </p:grpSpPr>
        <p:sp>
          <p:nvSpPr>
            <p:cNvPr id="11" name="TextBox 10"/>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12" name="TextBox 11"/>
            <p:cNvSpPr txBox="1"/>
            <p:nvPr/>
          </p:nvSpPr>
          <p:spPr>
            <a:xfrm>
              <a:off x="220981" y="4882694"/>
              <a:ext cx="3809872" cy="954880"/>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(data provided by Dennis Buechler/             Doug Mach)</a:t>
              </a:r>
              <a:endParaRPr lang="en-GB" sz="1000" dirty="0">
                <a:solidFill>
                  <a:schemeClr val="tx1">
                    <a:lumMod val="60000"/>
                    <a:lumOff val="40000"/>
                  </a:schemeClr>
                </a:solidFill>
              </a:endParaRPr>
            </a:p>
          </p:txBody>
        </p:sp>
        <p:sp>
          <p:nvSpPr>
            <p:cNvPr id="13" name="TextBox 12"/>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
        <p:nvSpPr>
          <p:cNvPr id="10" name="TextBox 9"/>
          <p:cNvSpPr txBox="1"/>
          <p:nvPr/>
        </p:nvSpPr>
        <p:spPr>
          <a:xfrm>
            <a:off x="3005138" y="6100763"/>
            <a:ext cx="4032250" cy="585787"/>
          </a:xfrm>
          <a:prstGeom prst="rect">
            <a:avLst/>
          </a:prstGeom>
          <a:solidFill>
            <a:schemeClr val="accent5">
              <a:lumMod val="9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solidFill>
              </a:rPr>
              <a:t>Overall rejection rate for </a:t>
            </a:r>
          </a:p>
          <a:p>
            <a:pPr algn="ctr">
              <a:defRPr/>
            </a:pPr>
            <a:r>
              <a:rPr lang="en-GB" sz="1600" dirty="0">
                <a:solidFill>
                  <a:schemeClr val="tx1"/>
                </a:solidFill>
              </a:rPr>
              <a:t>this data set ~80%</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9625D013-C9CA-4EF8-896F-7AA2C0E427B0}" type="slidenum">
              <a:rPr lang="en-GB" smtClean="0"/>
              <a:pPr>
                <a:defRPr/>
              </a:pPr>
              <a:t>25</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31749" name="Picture 5" descr="noisy_lis_2007_176_orbit54747.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31750" name="Group 10"/>
          <p:cNvGrpSpPr>
            <a:grpSpLocks/>
          </p:cNvGrpSpPr>
          <p:nvPr/>
        </p:nvGrpSpPr>
        <p:grpSpPr bwMode="auto">
          <a:xfrm>
            <a:off x="220663" y="4883150"/>
            <a:ext cx="9494837" cy="1076325"/>
            <a:chOff x="220981" y="4882694"/>
            <a:chExt cx="9494519" cy="1077218"/>
          </a:xfrm>
        </p:grpSpPr>
        <p:sp>
          <p:nvSpPr>
            <p:cNvPr id="11" name="TextBox 10"/>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12" name="TextBox 11"/>
            <p:cNvSpPr txBox="1"/>
            <p:nvPr/>
          </p:nvSpPr>
          <p:spPr>
            <a:xfrm>
              <a:off x="220981" y="4882694"/>
              <a:ext cx="3809872" cy="954880"/>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(data provided by Dennis Buechler/             Doug Mach)</a:t>
              </a:r>
              <a:endParaRPr lang="en-GB" sz="1000" dirty="0">
                <a:solidFill>
                  <a:schemeClr val="tx1">
                    <a:lumMod val="60000"/>
                    <a:lumOff val="40000"/>
                  </a:schemeClr>
                </a:solidFill>
              </a:endParaRPr>
            </a:p>
          </p:txBody>
        </p:sp>
        <p:sp>
          <p:nvSpPr>
            <p:cNvPr id="13" name="TextBox 12"/>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
        <p:nvSpPr>
          <p:cNvPr id="10" name="TextBox 9"/>
          <p:cNvSpPr txBox="1"/>
          <p:nvPr/>
        </p:nvSpPr>
        <p:spPr>
          <a:xfrm>
            <a:off x="3005138" y="6100763"/>
            <a:ext cx="4032250" cy="585787"/>
          </a:xfrm>
          <a:prstGeom prst="rect">
            <a:avLst/>
          </a:prstGeom>
          <a:solidFill>
            <a:schemeClr val="accent5">
              <a:lumMod val="9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solidFill>
              </a:rPr>
              <a:t>Overall rejection rate for </a:t>
            </a:r>
          </a:p>
          <a:p>
            <a:pPr algn="ctr">
              <a:defRPr/>
            </a:pPr>
            <a:r>
              <a:rPr lang="en-GB" sz="1600" dirty="0">
                <a:solidFill>
                  <a:schemeClr val="tx1"/>
                </a:solidFill>
              </a:rPr>
              <a:t>this data set ~80%</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CF867AA8-6601-43D0-978D-9A6095C0F9A6}" type="slidenum">
              <a:rPr lang="en-GB" smtClean="0"/>
              <a:pPr>
                <a:defRPr/>
              </a:pPr>
              <a:t>26</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32773" name="Picture 5" descr="noisy_lis_2007_176_orbit54748.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32774" name="Group 10"/>
          <p:cNvGrpSpPr>
            <a:grpSpLocks/>
          </p:cNvGrpSpPr>
          <p:nvPr/>
        </p:nvGrpSpPr>
        <p:grpSpPr bwMode="auto">
          <a:xfrm>
            <a:off x="220663" y="4883150"/>
            <a:ext cx="9494837" cy="1076325"/>
            <a:chOff x="220981" y="4882694"/>
            <a:chExt cx="9494519" cy="1077218"/>
          </a:xfrm>
        </p:grpSpPr>
        <p:sp>
          <p:nvSpPr>
            <p:cNvPr id="11" name="TextBox 10"/>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12" name="TextBox 11"/>
            <p:cNvSpPr txBox="1"/>
            <p:nvPr/>
          </p:nvSpPr>
          <p:spPr>
            <a:xfrm>
              <a:off x="220981" y="4882694"/>
              <a:ext cx="3809872" cy="954880"/>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(data provided by Dennis Buechler/             Doug Mach)</a:t>
              </a:r>
              <a:endParaRPr lang="en-GB" sz="1000" dirty="0">
                <a:solidFill>
                  <a:schemeClr val="tx1">
                    <a:lumMod val="60000"/>
                    <a:lumOff val="40000"/>
                  </a:schemeClr>
                </a:solidFill>
              </a:endParaRPr>
            </a:p>
          </p:txBody>
        </p:sp>
        <p:sp>
          <p:nvSpPr>
            <p:cNvPr id="13" name="TextBox 12"/>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
        <p:nvSpPr>
          <p:cNvPr id="10" name="TextBox 9"/>
          <p:cNvSpPr txBox="1"/>
          <p:nvPr/>
        </p:nvSpPr>
        <p:spPr>
          <a:xfrm>
            <a:off x="3005138" y="6100763"/>
            <a:ext cx="4032250" cy="585787"/>
          </a:xfrm>
          <a:prstGeom prst="rect">
            <a:avLst/>
          </a:prstGeom>
          <a:solidFill>
            <a:schemeClr val="accent5">
              <a:lumMod val="9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solidFill>
              </a:rPr>
              <a:t>Overall rejection rate for </a:t>
            </a:r>
          </a:p>
          <a:p>
            <a:pPr algn="ctr">
              <a:defRPr/>
            </a:pPr>
            <a:r>
              <a:rPr lang="en-GB" sz="1600" dirty="0">
                <a:solidFill>
                  <a:schemeClr val="tx1"/>
                </a:solidFill>
              </a:rPr>
              <a:t>this data set ~80%</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A4590467-3BE1-40C8-B3D9-8E0803FC029A}" type="slidenum">
              <a:rPr lang="en-GB" smtClean="0"/>
              <a:pPr>
                <a:defRPr/>
              </a:pPr>
              <a:t>27</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33797" name="Picture 5" descr="noisy_lis_2007_176_orbit54749.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33798" name="Group 10"/>
          <p:cNvGrpSpPr>
            <a:grpSpLocks/>
          </p:cNvGrpSpPr>
          <p:nvPr/>
        </p:nvGrpSpPr>
        <p:grpSpPr bwMode="auto">
          <a:xfrm>
            <a:off x="220663" y="4883150"/>
            <a:ext cx="9494837" cy="1076325"/>
            <a:chOff x="220981" y="4882694"/>
            <a:chExt cx="9494519" cy="1077218"/>
          </a:xfrm>
        </p:grpSpPr>
        <p:sp>
          <p:nvSpPr>
            <p:cNvPr id="11" name="TextBox 10"/>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12" name="TextBox 11"/>
            <p:cNvSpPr txBox="1"/>
            <p:nvPr/>
          </p:nvSpPr>
          <p:spPr>
            <a:xfrm>
              <a:off x="220981" y="4882694"/>
              <a:ext cx="3809872" cy="954880"/>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(data provided by Dennis Buechler/             Doug Mach)</a:t>
              </a:r>
              <a:endParaRPr lang="en-GB" sz="1000" dirty="0">
                <a:solidFill>
                  <a:schemeClr val="tx1">
                    <a:lumMod val="60000"/>
                    <a:lumOff val="40000"/>
                  </a:schemeClr>
                </a:solidFill>
              </a:endParaRPr>
            </a:p>
          </p:txBody>
        </p:sp>
        <p:sp>
          <p:nvSpPr>
            <p:cNvPr id="13" name="TextBox 12"/>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
        <p:nvSpPr>
          <p:cNvPr id="10" name="TextBox 9"/>
          <p:cNvSpPr txBox="1"/>
          <p:nvPr/>
        </p:nvSpPr>
        <p:spPr>
          <a:xfrm>
            <a:off x="3005138" y="6100763"/>
            <a:ext cx="4032250" cy="585787"/>
          </a:xfrm>
          <a:prstGeom prst="rect">
            <a:avLst/>
          </a:prstGeom>
          <a:solidFill>
            <a:schemeClr val="accent5">
              <a:lumMod val="9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solidFill>
              </a:rPr>
              <a:t>Overall rejection rate for </a:t>
            </a:r>
          </a:p>
          <a:p>
            <a:pPr algn="ctr">
              <a:defRPr/>
            </a:pPr>
            <a:r>
              <a:rPr lang="en-GB" sz="1600" dirty="0">
                <a:solidFill>
                  <a:schemeClr val="tx1"/>
                </a:solidFill>
              </a:rPr>
              <a:t>this data set ~80%</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67BFC46D-E1D1-4E81-B4CC-39E014C0760C}" type="slidenum">
              <a:rPr lang="en-GB" smtClean="0"/>
              <a:pPr>
                <a:defRPr/>
              </a:pPr>
              <a:t>28</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34821" name="Picture 5" descr="noisy_lis_2007_176_orbit54750.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34822" name="Group 10"/>
          <p:cNvGrpSpPr>
            <a:grpSpLocks/>
          </p:cNvGrpSpPr>
          <p:nvPr/>
        </p:nvGrpSpPr>
        <p:grpSpPr bwMode="auto">
          <a:xfrm>
            <a:off x="220663" y="4883150"/>
            <a:ext cx="9494837" cy="1076325"/>
            <a:chOff x="220981" y="4882694"/>
            <a:chExt cx="9494519" cy="1077218"/>
          </a:xfrm>
        </p:grpSpPr>
        <p:sp>
          <p:nvSpPr>
            <p:cNvPr id="11" name="TextBox 10"/>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12" name="TextBox 11"/>
            <p:cNvSpPr txBox="1"/>
            <p:nvPr/>
          </p:nvSpPr>
          <p:spPr>
            <a:xfrm>
              <a:off x="220981" y="4882694"/>
              <a:ext cx="3809872" cy="954880"/>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(data provided by Dennis Buechler/             Doug Mach)</a:t>
              </a:r>
              <a:endParaRPr lang="en-GB" sz="1000" dirty="0">
                <a:solidFill>
                  <a:schemeClr val="tx1">
                    <a:lumMod val="60000"/>
                    <a:lumOff val="40000"/>
                  </a:schemeClr>
                </a:solidFill>
              </a:endParaRPr>
            </a:p>
          </p:txBody>
        </p:sp>
        <p:sp>
          <p:nvSpPr>
            <p:cNvPr id="13" name="TextBox 12"/>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
        <p:nvSpPr>
          <p:cNvPr id="10" name="TextBox 9"/>
          <p:cNvSpPr txBox="1"/>
          <p:nvPr/>
        </p:nvSpPr>
        <p:spPr>
          <a:xfrm>
            <a:off x="3005138" y="6100763"/>
            <a:ext cx="4032250" cy="585787"/>
          </a:xfrm>
          <a:prstGeom prst="rect">
            <a:avLst/>
          </a:prstGeom>
          <a:solidFill>
            <a:schemeClr val="accent5">
              <a:lumMod val="9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solidFill>
              </a:rPr>
              <a:t>Overall rejection rate for </a:t>
            </a:r>
          </a:p>
          <a:p>
            <a:pPr algn="ctr">
              <a:defRPr/>
            </a:pPr>
            <a:r>
              <a:rPr lang="en-GB" sz="1600" dirty="0">
                <a:solidFill>
                  <a:schemeClr val="tx1"/>
                </a:solidFill>
              </a:rPr>
              <a:t>this data set ~80%</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1E79EB73-35F2-4F63-B31D-8E5219D2DDEC}" type="slidenum">
              <a:rPr lang="en-GB" smtClean="0"/>
              <a:pPr>
                <a:defRPr/>
              </a:pPr>
              <a:t>29</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35845" name="Picture 5" descr="noisy_lis_2007_176_orbit54751.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35846" name="Group 10"/>
          <p:cNvGrpSpPr>
            <a:grpSpLocks/>
          </p:cNvGrpSpPr>
          <p:nvPr/>
        </p:nvGrpSpPr>
        <p:grpSpPr bwMode="auto">
          <a:xfrm>
            <a:off x="220663" y="4883150"/>
            <a:ext cx="9494837" cy="1076325"/>
            <a:chOff x="220981" y="4882694"/>
            <a:chExt cx="9494519" cy="1077218"/>
          </a:xfrm>
        </p:grpSpPr>
        <p:sp>
          <p:nvSpPr>
            <p:cNvPr id="11" name="TextBox 10"/>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12" name="TextBox 11"/>
            <p:cNvSpPr txBox="1"/>
            <p:nvPr/>
          </p:nvSpPr>
          <p:spPr>
            <a:xfrm>
              <a:off x="220981" y="4882694"/>
              <a:ext cx="3809872" cy="954880"/>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(data provided by Dennis Buechler/             Doug Mach)</a:t>
              </a:r>
              <a:endParaRPr lang="en-GB" sz="1000" dirty="0">
                <a:solidFill>
                  <a:schemeClr val="tx1">
                    <a:lumMod val="60000"/>
                    <a:lumOff val="40000"/>
                  </a:schemeClr>
                </a:solidFill>
              </a:endParaRPr>
            </a:p>
          </p:txBody>
        </p:sp>
        <p:sp>
          <p:nvSpPr>
            <p:cNvPr id="13" name="TextBox 12"/>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
        <p:nvSpPr>
          <p:cNvPr id="10" name="TextBox 9"/>
          <p:cNvSpPr txBox="1"/>
          <p:nvPr/>
        </p:nvSpPr>
        <p:spPr>
          <a:xfrm>
            <a:off x="3005138" y="6100763"/>
            <a:ext cx="4032250" cy="585787"/>
          </a:xfrm>
          <a:prstGeom prst="rect">
            <a:avLst/>
          </a:prstGeom>
          <a:solidFill>
            <a:schemeClr val="accent5">
              <a:lumMod val="9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solidFill>
              </a:rPr>
              <a:t>Overall rejection rate for </a:t>
            </a:r>
          </a:p>
          <a:p>
            <a:pPr algn="ctr">
              <a:defRPr/>
            </a:pPr>
            <a:r>
              <a:rPr lang="en-GB" sz="1600" dirty="0">
                <a:solidFill>
                  <a:schemeClr val="tx1"/>
                </a:solidFill>
              </a:rPr>
              <a:t>this data set ~80%</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mtClean="0"/>
              <a:t>Topics of Presentation</a:t>
            </a:r>
          </a:p>
        </p:txBody>
      </p:sp>
      <p:sp>
        <p:nvSpPr>
          <p:cNvPr id="3" name="Content Placeholder 2"/>
          <p:cNvSpPr>
            <a:spLocks noGrp="1"/>
          </p:cNvSpPr>
          <p:nvPr>
            <p:ph idx="1"/>
          </p:nvPr>
        </p:nvSpPr>
        <p:spPr/>
        <p:txBody>
          <a:bodyPr/>
          <a:lstStyle/>
          <a:p>
            <a:pPr>
              <a:buFont typeface="Arial" pitchFamily="34" charset="0"/>
              <a:buChar char="•"/>
              <a:defRPr/>
            </a:pPr>
            <a:r>
              <a:rPr lang="en-GB" dirty="0" smtClean="0"/>
              <a:t>Quick introduction to Meteosat Third Generation (MTG)</a:t>
            </a:r>
          </a:p>
          <a:p>
            <a:pPr>
              <a:buFont typeface="Arial" pitchFamily="34" charset="0"/>
              <a:buChar char="•"/>
              <a:defRPr/>
            </a:pPr>
            <a:r>
              <a:rPr lang="en-GB" dirty="0" smtClean="0">
                <a:solidFill>
                  <a:schemeClr val="bg1">
                    <a:lumMod val="65000"/>
                  </a:schemeClr>
                </a:solidFill>
              </a:rPr>
              <a:t>MTG LI instrument status update</a:t>
            </a:r>
          </a:p>
          <a:p>
            <a:pPr>
              <a:buFont typeface="Arial" pitchFamily="34" charset="0"/>
              <a:buChar char="•"/>
              <a:defRPr/>
            </a:pPr>
            <a:r>
              <a:rPr lang="en-GB" dirty="0" smtClean="0">
                <a:solidFill>
                  <a:schemeClr val="bg1">
                    <a:lumMod val="65000"/>
                  </a:schemeClr>
                </a:solidFill>
              </a:rPr>
              <a:t>Lightning Imager Science Team (LIST)</a:t>
            </a:r>
          </a:p>
          <a:p>
            <a:pPr>
              <a:buFont typeface="Arial" pitchFamily="34" charset="0"/>
              <a:buChar char="•"/>
              <a:defRPr/>
            </a:pPr>
            <a:r>
              <a:rPr lang="en-GB" dirty="0" smtClean="0">
                <a:solidFill>
                  <a:schemeClr val="bg1">
                    <a:lumMod val="65000"/>
                  </a:schemeClr>
                </a:solidFill>
              </a:rPr>
              <a:t>Examples of LIST studies supporting LI L1/L2 processor development</a:t>
            </a:r>
          </a:p>
          <a:p>
            <a:pPr lvl="1">
              <a:buFont typeface="Arial" pitchFamily="34" charset="0"/>
              <a:buChar char="•"/>
              <a:defRPr/>
            </a:pPr>
            <a:r>
              <a:rPr lang="en-GB" sz="2000" b="1" dirty="0" smtClean="0">
                <a:solidFill>
                  <a:schemeClr val="bg1">
                    <a:lumMod val="65000"/>
                  </a:schemeClr>
                </a:solidFill>
              </a:rPr>
              <a:t>EUMETSAT contribution to the CHUVA campaign (LINET measurements)</a:t>
            </a:r>
          </a:p>
          <a:p>
            <a:pPr lvl="1">
              <a:buFont typeface="Arial" pitchFamily="34" charset="0"/>
              <a:buChar char="•"/>
              <a:defRPr/>
            </a:pPr>
            <a:r>
              <a:rPr lang="en-GB" sz="2000" b="1" dirty="0" smtClean="0">
                <a:solidFill>
                  <a:schemeClr val="bg1">
                    <a:lumMod val="65000"/>
                  </a:schemeClr>
                </a:solidFill>
              </a:rPr>
              <a:t>LIProxy – tool for proxy data development and LI simulation</a:t>
            </a:r>
          </a:p>
          <a:p>
            <a:pPr>
              <a:buFont typeface="Arial" pitchFamily="34" charset="0"/>
              <a:buChar char="•"/>
              <a:defRPr/>
            </a:pPr>
            <a:r>
              <a:rPr lang="en-GB" dirty="0" smtClean="0">
                <a:solidFill>
                  <a:schemeClr val="bg1">
                    <a:lumMod val="65000"/>
                  </a:schemeClr>
                </a:solidFill>
              </a:rPr>
              <a:t>Summary</a:t>
            </a:r>
          </a:p>
          <a:p>
            <a:pPr>
              <a:defRPr/>
            </a:pPr>
            <a:endParaRPr lang="en-GB" dirty="0" smtClean="0"/>
          </a:p>
          <a:p>
            <a:pPr>
              <a:defRPr/>
            </a:pPr>
            <a:r>
              <a:rPr lang="en-GB" dirty="0" smtClean="0"/>
              <a:t> </a:t>
            </a:r>
          </a:p>
          <a:p>
            <a:pPr>
              <a:defRPr/>
            </a:pPr>
            <a:endParaRPr lang="en-GB" dirty="0" smtClean="0"/>
          </a:p>
          <a:p>
            <a:pPr>
              <a:defRPr/>
            </a:pP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8484440A-F18E-4984-B951-7155B9F9D18B}" type="slidenum">
              <a:rPr lang="en-GB" smtClean="0"/>
              <a:pPr>
                <a:defRPr/>
              </a:pPr>
              <a:t>3</a:t>
            </a:fld>
            <a:endParaRPr lang="en-GB"/>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CD0F3625-406D-41EA-B4F5-2379107A7318}" type="slidenum">
              <a:rPr lang="en-GB" smtClean="0"/>
              <a:pPr>
                <a:defRPr/>
              </a:pPr>
              <a:t>30</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36869" name="Picture 5" descr="noisy_lis_2007_176_orbit54752.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36870" name="Group 10"/>
          <p:cNvGrpSpPr>
            <a:grpSpLocks/>
          </p:cNvGrpSpPr>
          <p:nvPr/>
        </p:nvGrpSpPr>
        <p:grpSpPr bwMode="auto">
          <a:xfrm>
            <a:off x="220663" y="4883150"/>
            <a:ext cx="9494837" cy="1076325"/>
            <a:chOff x="220981" y="4882694"/>
            <a:chExt cx="9494519" cy="1077218"/>
          </a:xfrm>
        </p:grpSpPr>
        <p:sp>
          <p:nvSpPr>
            <p:cNvPr id="11" name="TextBox 10"/>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12" name="TextBox 11"/>
            <p:cNvSpPr txBox="1"/>
            <p:nvPr/>
          </p:nvSpPr>
          <p:spPr>
            <a:xfrm>
              <a:off x="220981" y="4882694"/>
              <a:ext cx="3809872" cy="954880"/>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(data provided by Dennis Buechler/             Doug Mach)</a:t>
              </a:r>
              <a:endParaRPr lang="en-GB" sz="1000" dirty="0">
                <a:solidFill>
                  <a:schemeClr val="tx1">
                    <a:lumMod val="60000"/>
                    <a:lumOff val="40000"/>
                  </a:schemeClr>
                </a:solidFill>
              </a:endParaRPr>
            </a:p>
          </p:txBody>
        </p:sp>
        <p:sp>
          <p:nvSpPr>
            <p:cNvPr id="13" name="TextBox 12"/>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
        <p:nvSpPr>
          <p:cNvPr id="10" name="TextBox 9"/>
          <p:cNvSpPr txBox="1"/>
          <p:nvPr/>
        </p:nvSpPr>
        <p:spPr>
          <a:xfrm>
            <a:off x="3005138" y="6100763"/>
            <a:ext cx="4032250" cy="585787"/>
          </a:xfrm>
          <a:prstGeom prst="rect">
            <a:avLst/>
          </a:prstGeom>
          <a:solidFill>
            <a:schemeClr val="accent5">
              <a:lumMod val="9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solidFill>
              </a:rPr>
              <a:t>Overall rejection rate for </a:t>
            </a:r>
          </a:p>
          <a:p>
            <a:pPr algn="ctr">
              <a:defRPr/>
            </a:pPr>
            <a:r>
              <a:rPr lang="en-GB" sz="1600" dirty="0">
                <a:solidFill>
                  <a:schemeClr val="tx1"/>
                </a:solidFill>
              </a:rPr>
              <a:t>this data set ~80%</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2ADA3F05-75D7-4546-A021-7AF05AA719E3}" type="slidenum">
              <a:rPr lang="en-GB" smtClean="0"/>
              <a:pPr>
                <a:defRPr/>
              </a:pPr>
              <a:t>31</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37893" name="Picture 5" descr="noisy_lis_2007_176_orbit54753.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37894" name="Group 10"/>
          <p:cNvGrpSpPr>
            <a:grpSpLocks/>
          </p:cNvGrpSpPr>
          <p:nvPr/>
        </p:nvGrpSpPr>
        <p:grpSpPr bwMode="auto">
          <a:xfrm>
            <a:off x="220663" y="4883150"/>
            <a:ext cx="9494837" cy="1076325"/>
            <a:chOff x="220981" y="4882694"/>
            <a:chExt cx="9494519" cy="1077218"/>
          </a:xfrm>
        </p:grpSpPr>
        <p:sp>
          <p:nvSpPr>
            <p:cNvPr id="11" name="TextBox 10"/>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12" name="TextBox 11"/>
            <p:cNvSpPr txBox="1"/>
            <p:nvPr/>
          </p:nvSpPr>
          <p:spPr>
            <a:xfrm>
              <a:off x="220981" y="4882694"/>
              <a:ext cx="3809872" cy="954880"/>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(data provided by Dennis Buechler/             Doug Mach)</a:t>
              </a:r>
              <a:endParaRPr lang="en-GB" sz="1000" dirty="0">
                <a:solidFill>
                  <a:schemeClr val="tx1">
                    <a:lumMod val="60000"/>
                    <a:lumOff val="40000"/>
                  </a:schemeClr>
                </a:solidFill>
              </a:endParaRPr>
            </a:p>
          </p:txBody>
        </p:sp>
        <p:sp>
          <p:nvSpPr>
            <p:cNvPr id="13" name="TextBox 12"/>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
        <p:nvSpPr>
          <p:cNvPr id="10" name="TextBox 9"/>
          <p:cNvSpPr txBox="1"/>
          <p:nvPr/>
        </p:nvSpPr>
        <p:spPr>
          <a:xfrm>
            <a:off x="3005138" y="6100763"/>
            <a:ext cx="4032250" cy="585787"/>
          </a:xfrm>
          <a:prstGeom prst="rect">
            <a:avLst/>
          </a:prstGeom>
          <a:solidFill>
            <a:schemeClr val="accent5">
              <a:lumMod val="9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solidFill>
              </a:rPr>
              <a:t>Overall rejection rate for </a:t>
            </a:r>
          </a:p>
          <a:p>
            <a:pPr algn="ctr">
              <a:defRPr/>
            </a:pPr>
            <a:r>
              <a:rPr lang="en-GB" sz="1600" dirty="0">
                <a:solidFill>
                  <a:schemeClr val="tx1"/>
                </a:solidFill>
              </a:rPr>
              <a:t>this data set ~80%</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81259393-F143-47B9-9B75-4DB4E3CF740E}" type="slidenum">
              <a:rPr lang="en-GB" smtClean="0"/>
              <a:pPr>
                <a:defRPr/>
              </a:pPr>
              <a:t>32</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38917" name="Picture 5" descr="noisy_lis_2007_176_orbit54754.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38918" name="Group 10"/>
          <p:cNvGrpSpPr>
            <a:grpSpLocks/>
          </p:cNvGrpSpPr>
          <p:nvPr/>
        </p:nvGrpSpPr>
        <p:grpSpPr bwMode="auto">
          <a:xfrm>
            <a:off x="220663" y="4883150"/>
            <a:ext cx="9494837" cy="1076325"/>
            <a:chOff x="220981" y="4882694"/>
            <a:chExt cx="9494519" cy="1077218"/>
          </a:xfrm>
        </p:grpSpPr>
        <p:sp>
          <p:nvSpPr>
            <p:cNvPr id="11" name="TextBox 10"/>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12" name="TextBox 11"/>
            <p:cNvSpPr txBox="1"/>
            <p:nvPr/>
          </p:nvSpPr>
          <p:spPr>
            <a:xfrm>
              <a:off x="220981" y="4882694"/>
              <a:ext cx="3809872" cy="954880"/>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(data provided by Dennis Buechler/             Doug Mach)</a:t>
              </a:r>
              <a:endParaRPr lang="en-GB" sz="1000" dirty="0">
                <a:solidFill>
                  <a:schemeClr val="tx1">
                    <a:lumMod val="60000"/>
                    <a:lumOff val="40000"/>
                  </a:schemeClr>
                </a:solidFill>
              </a:endParaRPr>
            </a:p>
          </p:txBody>
        </p:sp>
        <p:sp>
          <p:nvSpPr>
            <p:cNvPr id="13" name="TextBox 12"/>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
        <p:nvSpPr>
          <p:cNvPr id="10" name="TextBox 9"/>
          <p:cNvSpPr txBox="1"/>
          <p:nvPr/>
        </p:nvSpPr>
        <p:spPr>
          <a:xfrm>
            <a:off x="3005138" y="6100763"/>
            <a:ext cx="4032250" cy="585787"/>
          </a:xfrm>
          <a:prstGeom prst="rect">
            <a:avLst/>
          </a:prstGeom>
          <a:solidFill>
            <a:schemeClr val="accent5">
              <a:lumMod val="9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solidFill>
              </a:rPr>
              <a:t>Overall rejection rate for </a:t>
            </a:r>
          </a:p>
          <a:p>
            <a:pPr algn="ctr">
              <a:defRPr/>
            </a:pPr>
            <a:r>
              <a:rPr lang="en-GB" sz="1600" dirty="0">
                <a:solidFill>
                  <a:schemeClr val="tx1"/>
                </a:solidFill>
              </a:rPr>
              <a:t>this data set ~80%</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smtClean="0"/>
              <a:t>Investigation of noisy LIS data</a:t>
            </a:r>
          </a:p>
        </p:txBody>
      </p:sp>
      <p:sp>
        <p:nvSpPr>
          <p:cNvPr id="4" name="Slide Number Placeholder 3"/>
          <p:cNvSpPr>
            <a:spLocks noGrp="1"/>
          </p:cNvSpPr>
          <p:nvPr>
            <p:ph type="sldNum" sz="quarter" idx="10"/>
          </p:nvPr>
        </p:nvSpPr>
        <p:spPr/>
        <p:txBody>
          <a:bodyPr/>
          <a:lstStyle/>
          <a:p>
            <a:pPr>
              <a:defRPr/>
            </a:pPr>
            <a:r>
              <a:rPr lang="en-GB" smtClean="0"/>
              <a:t>Slide: </a:t>
            </a:r>
            <a:fld id="{CF73D4D6-8599-4CBE-A9A0-358DE86B0CF1}" type="slidenum">
              <a:rPr lang="en-GB" smtClean="0"/>
              <a:pPr>
                <a:defRPr/>
              </a:pPr>
              <a:t>33</a:t>
            </a:fld>
            <a:endParaRPr lang="en-GB"/>
          </a:p>
        </p:txBody>
      </p:sp>
      <p:sp>
        <p:nvSpPr>
          <p:cNvPr id="5" name="Footer Placeholder 4"/>
          <p:cNvSpPr>
            <a:spLocks noGrp="1"/>
          </p:cNvSpPr>
          <p:nvPr>
            <p:ph type="ftr" sz="quarter" idx="4294967295"/>
          </p:nvPr>
        </p:nvSpPr>
        <p:spPr>
          <a:xfrm>
            <a:off x="315913" y="6235700"/>
            <a:ext cx="6704012" cy="428625"/>
          </a:xfrm>
          <a:prstGeom prst="rect">
            <a:avLst/>
          </a:prstGeom>
        </p:spPr>
        <p:txBody>
          <a:bodyPr/>
          <a:lstStyle/>
          <a:p>
            <a:pPr>
              <a:defRPr/>
            </a:pPr>
            <a:r>
              <a:rPr lang="en-GB" dirty="0"/>
              <a:t>EUM/KOEEEE</a:t>
            </a:r>
          </a:p>
          <a:p>
            <a:pPr>
              <a:defRPr/>
            </a:pPr>
            <a:r>
              <a:rPr lang="en-GB" dirty="0"/>
              <a:t>Issue &lt;No.&gt;</a:t>
            </a:r>
          </a:p>
          <a:p>
            <a:pPr>
              <a:defRPr/>
            </a:pPr>
            <a:r>
              <a:rPr lang="en-GB" dirty="0"/>
              <a:t>&lt;Date&gt;</a:t>
            </a:r>
            <a:endParaRPr lang="en-GB" dirty="0">
              <a:solidFill>
                <a:schemeClr val="bg2"/>
              </a:solidFill>
              <a:latin typeface="+mj-lt"/>
            </a:endParaRPr>
          </a:p>
        </p:txBody>
      </p:sp>
      <p:pic>
        <p:nvPicPr>
          <p:cNvPr id="39941" name="Picture 5" descr="noisy_lis_2007_176_orbit54755.jpg"/>
          <p:cNvPicPr>
            <a:picLocks noChangeAspect="1"/>
          </p:cNvPicPr>
          <p:nvPr/>
        </p:nvPicPr>
        <p:blipFill>
          <a:blip r:embed="rId2" cstate="print"/>
          <a:srcRect/>
          <a:stretch>
            <a:fillRect/>
          </a:stretch>
        </p:blipFill>
        <p:spPr bwMode="auto">
          <a:xfrm>
            <a:off x="0" y="0"/>
            <a:ext cx="9937750" cy="4651375"/>
          </a:xfrm>
          <a:prstGeom prst="rect">
            <a:avLst/>
          </a:prstGeom>
          <a:noFill/>
          <a:ln w="9525">
            <a:noFill/>
            <a:miter lim="800000"/>
            <a:headEnd/>
            <a:tailEnd/>
          </a:ln>
        </p:spPr>
      </p:pic>
      <p:grpSp>
        <p:nvGrpSpPr>
          <p:cNvPr id="39942" name="Group 10"/>
          <p:cNvGrpSpPr>
            <a:grpSpLocks/>
          </p:cNvGrpSpPr>
          <p:nvPr/>
        </p:nvGrpSpPr>
        <p:grpSpPr bwMode="auto">
          <a:xfrm>
            <a:off x="220663" y="4883150"/>
            <a:ext cx="9494837" cy="1076325"/>
            <a:chOff x="220981" y="4882694"/>
            <a:chExt cx="9494519" cy="1077218"/>
          </a:xfrm>
        </p:grpSpPr>
        <p:sp>
          <p:nvSpPr>
            <p:cNvPr id="11" name="TextBox 10"/>
            <p:cNvSpPr txBox="1"/>
            <p:nvPr/>
          </p:nvSpPr>
          <p:spPr>
            <a:xfrm>
              <a:off x="5913565" y="4882694"/>
              <a:ext cx="3801935" cy="107721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endParaRPr lang="en-GB" sz="1600" dirty="0">
                <a:solidFill>
                  <a:schemeClr val="tx1">
                    <a:lumMod val="60000"/>
                    <a:lumOff val="40000"/>
                  </a:schemeClr>
                </a:solidFill>
              </a:endParaRPr>
            </a:p>
            <a:p>
              <a:pPr algn="ctr">
                <a:defRPr/>
              </a:pPr>
              <a:r>
                <a:rPr lang="en-GB" sz="1600" dirty="0">
                  <a:solidFill>
                    <a:schemeClr val="tx1">
                      <a:lumMod val="60000"/>
                      <a:lumOff val="40000"/>
                    </a:schemeClr>
                  </a:solidFill>
                </a:rPr>
                <a:t>L2 events where all filters have been applied</a:t>
              </a:r>
            </a:p>
            <a:p>
              <a:pPr algn="ctr">
                <a:defRPr/>
              </a:pPr>
              <a:endParaRPr lang="en-GB" sz="1600" dirty="0">
                <a:solidFill>
                  <a:schemeClr val="tx1">
                    <a:lumMod val="60000"/>
                    <a:lumOff val="40000"/>
                  </a:schemeClr>
                </a:solidFill>
              </a:endParaRPr>
            </a:p>
          </p:txBody>
        </p:sp>
        <p:sp>
          <p:nvSpPr>
            <p:cNvPr id="12" name="TextBox 11"/>
            <p:cNvSpPr txBox="1"/>
            <p:nvPr/>
          </p:nvSpPr>
          <p:spPr>
            <a:xfrm>
              <a:off x="220981" y="4882694"/>
              <a:ext cx="3809872" cy="954880"/>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err="1">
                  <a:solidFill>
                    <a:schemeClr val="tx1">
                      <a:lumMod val="60000"/>
                      <a:lumOff val="40000"/>
                    </a:schemeClr>
                  </a:solidFill>
                </a:rPr>
                <a:t>Geolocated</a:t>
              </a:r>
              <a:r>
                <a:rPr lang="en-GB" sz="1600" dirty="0">
                  <a:solidFill>
                    <a:schemeClr val="tx1">
                      <a:lumMod val="60000"/>
                      <a:lumOff val="40000"/>
                    </a:schemeClr>
                  </a:solidFill>
                </a:rPr>
                <a:t> events but with all filters switched off</a:t>
              </a:r>
            </a:p>
            <a:p>
              <a:pPr algn="ctr">
                <a:defRPr/>
              </a:pPr>
              <a:r>
                <a:rPr lang="en-GB" sz="1200" dirty="0">
                  <a:solidFill>
                    <a:schemeClr val="tx1">
                      <a:lumMod val="60000"/>
                      <a:lumOff val="40000"/>
                    </a:schemeClr>
                  </a:solidFill>
                </a:rPr>
                <a:t>(data provided by Dennis Buechler/             Doug Mach)</a:t>
              </a:r>
              <a:endParaRPr lang="en-GB" sz="1000" dirty="0">
                <a:solidFill>
                  <a:schemeClr val="tx1">
                    <a:lumMod val="60000"/>
                    <a:lumOff val="40000"/>
                  </a:schemeClr>
                </a:solidFill>
              </a:endParaRPr>
            </a:p>
          </p:txBody>
        </p:sp>
        <p:sp>
          <p:nvSpPr>
            <p:cNvPr id="13" name="TextBox 12"/>
            <p:cNvSpPr txBox="1"/>
            <p:nvPr/>
          </p:nvSpPr>
          <p:spPr>
            <a:xfrm>
              <a:off x="4129275" y="4884283"/>
              <a:ext cx="1677931" cy="830951"/>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lumMod val="60000"/>
                      <a:lumOff val="40000"/>
                    </a:schemeClr>
                  </a:solidFill>
                </a:rPr>
                <a:t>Effect of filtering</a:t>
              </a:r>
            </a:p>
            <a:p>
              <a:pPr algn="ctr">
                <a:defRPr/>
              </a:pPr>
              <a:r>
                <a:rPr lang="en-GB" sz="1600" dirty="0">
                  <a:solidFill>
                    <a:schemeClr val="tx1">
                      <a:lumMod val="60000"/>
                      <a:lumOff val="40000"/>
                    </a:schemeClr>
                  </a:solidFill>
                </a:rPr>
                <a:t>=&gt; </a:t>
              </a:r>
              <a:endParaRPr lang="en-GB" sz="1100" dirty="0">
                <a:solidFill>
                  <a:schemeClr val="tx1">
                    <a:lumMod val="60000"/>
                    <a:lumOff val="40000"/>
                  </a:schemeClr>
                </a:solidFill>
              </a:endParaRPr>
            </a:p>
          </p:txBody>
        </p:sp>
      </p:grpSp>
      <p:sp>
        <p:nvSpPr>
          <p:cNvPr id="10" name="TextBox 9"/>
          <p:cNvSpPr txBox="1"/>
          <p:nvPr/>
        </p:nvSpPr>
        <p:spPr>
          <a:xfrm>
            <a:off x="3005138" y="6100763"/>
            <a:ext cx="4032250" cy="585787"/>
          </a:xfrm>
          <a:prstGeom prst="rect">
            <a:avLst/>
          </a:prstGeom>
          <a:solidFill>
            <a:schemeClr val="accent5">
              <a:lumMod val="9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600" dirty="0">
                <a:solidFill>
                  <a:schemeClr val="tx1"/>
                </a:solidFill>
              </a:rPr>
              <a:t>Overall rejection rate for </a:t>
            </a:r>
          </a:p>
          <a:p>
            <a:pPr algn="ctr">
              <a:defRPr/>
            </a:pPr>
            <a:r>
              <a:rPr lang="en-GB" sz="1600" dirty="0">
                <a:solidFill>
                  <a:schemeClr val="tx1"/>
                </a:solidFill>
              </a:rPr>
              <a:t>this data set ~80%</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smtClean="0"/>
              <a:t>Topics of Presentation</a:t>
            </a:r>
          </a:p>
        </p:txBody>
      </p:sp>
      <p:sp>
        <p:nvSpPr>
          <p:cNvPr id="3" name="Content Placeholder 2"/>
          <p:cNvSpPr>
            <a:spLocks noGrp="1"/>
          </p:cNvSpPr>
          <p:nvPr>
            <p:ph idx="1"/>
          </p:nvPr>
        </p:nvSpPr>
        <p:spPr/>
        <p:txBody>
          <a:bodyPr/>
          <a:lstStyle/>
          <a:p>
            <a:pPr>
              <a:buFont typeface="Arial" pitchFamily="34" charset="0"/>
              <a:buChar char="•"/>
              <a:defRPr/>
            </a:pPr>
            <a:r>
              <a:rPr lang="en-GB" dirty="0" smtClean="0">
                <a:solidFill>
                  <a:schemeClr val="bg1">
                    <a:lumMod val="65000"/>
                  </a:schemeClr>
                </a:solidFill>
              </a:rPr>
              <a:t>Quick introduction to Meteosat Third Generation (MTG)</a:t>
            </a:r>
          </a:p>
          <a:p>
            <a:pPr>
              <a:buFont typeface="Arial" pitchFamily="34" charset="0"/>
              <a:buChar char="•"/>
              <a:defRPr/>
            </a:pPr>
            <a:r>
              <a:rPr lang="en-GB" dirty="0" smtClean="0">
                <a:solidFill>
                  <a:schemeClr val="bg1">
                    <a:lumMod val="65000"/>
                  </a:schemeClr>
                </a:solidFill>
              </a:rPr>
              <a:t>MTG LI instrument status update</a:t>
            </a:r>
          </a:p>
          <a:p>
            <a:pPr>
              <a:buFont typeface="Arial" pitchFamily="34" charset="0"/>
              <a:buChar char="•"/>
              <a:defRPr/>
            </a:pPr>
            <a:r>
              <a:rPr lang="en-GB" dirty="0" smtClean="0"/>
              <a:t>Lightning Imager Science Team (LIST)</a:t>
            </a:r>
          </a:p>
          <a:p>
            <a:pPr>
              <a:buFont typeface="Arial" pitchFamily="34" charset="0"/>
              <a:buChar char="•"/>
              <a:defRPr/>
            </a:pPr>
            <a:r>
              <a:rPr lang="en-GB" dirty="0" smtClean="0">
                <a:solidFill>
                  <a:schemeClr val="bg1">
                    <a:lumMod val="65000"/>
                  </a:schemeClr>
                </a:solidFill>
              </a:rPr>
              <a:t>Examples of LIST studies supporting LI L1/L2 processor development</a:t>
            </a:r>
          </a:p>
          <a:p>
            <a:pPr lvl="1">
              <a:buFont typeface="Arial" pitchFamily="34" charset="0"/>
              <a:buChar char="•"/>
              <a:defRPr/>
            </a:pPr>
            <a:r>
              <a:rPr lang="en-GB" sz="2000" b="1" dirty="0" smtClean="0">
                <a:solidFill>
                  <a:schemeClr val="bg1">
                    <a:lumMod val="65000"/>
                  </a:schemeClr>
                </a:solidFill>
              </a:rPr>
              <a:t>EUMETSAT contribution to the CHUVA campaign (LINET measurements)</a:t>
            </a:r>
          </a:p>
          <a:p>
            <a:pPr lvl="1">
              <a:buFont typeface="Arial" pitchFamily="34" charset="0"/>
              <a:buChar char="•"/>
              <a:defRPr/>
            </a:pPr>
            <a:r>
              <a:rPr lang="en-GB" sz="2000" b="1" dirty="0" smtClean="0">
                <a:solidFill>
                  <a:schemeClr val="bg1">
                    <a:lumMod val="65000"/>
                  </a:schemeClr>
                </a:solidFill>
              </a:rPr>
              <a:t>LIProxy – tool for proxy data development and LI simulation</a:t>
            </a:r>
          </a:p>
          <a:p>
            <a:pPr>
              <a:buFont typeface="Arial" pitchFamily="34" charset="0"/>
              <a:buChar char="•"/>
              <a:defRPr/>
            </a:pPr>
            <a:r>
              <a:rPr lang="en-GB" dirty="0" smtClean="0">
                <a:solidFill>
                  <a:schemeClr val="bg1">
                    <a:lumMod val="65000"/>
                  </a:schemeClr>
                </a:solidFill>
              </a:rPr>
              <a:t>Summary</a:t>
            </a:r>
          </a:p>
          <a:p>
            <a:pPr>
              <a:defRPr/>
            </a:pPr>
            <a:endParaRPr lang="en-GB" dirty="0" smtClean="0"/>
          </a:p>
          <a:p>
            <a:pPr>
              <a:defRPr/>
            </a:pPr>
            <a:r>
              <a:rPr lang="en-GB" dirty="0" smtClean="0"/>
              <a:t> </a:t>
            </a:r>
          </a:p>
          <a:p>
            <a:pPr>
              <a:defRPr/>
            </a:pPr>
            <a:endParaRPr lang="en-GB" dirty="0" smtClean="0"/>
          </a:p>
          <a:p>
            <a:pPr>
              <a:defRPr/>
            </a:pP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5DDDCE5E-AE71-4F5F-9021-3578E673ADD6}" type="slidenum">
              <a:rPr lang="en-GB" smtClean="0"/>
              <a:pPr>
                <a:defRPr/>
              </a:pPr>
              <a:t>34</a:t>
            </a:fld>
            <a:endParaRPr lang="en-GB"/>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GB"/>
              <a:t>Slide: </a:t>
            </a:r>
            <a:fld id="{777C1CBE-C64C-4722-8A6B-DF5334FE791A}" type="slidenum">
              <a:rPr lang="en-GB"/>
              <a:pPr>
                <a:defRPr/>
              </a:pPr>
              <a:t>35</a:t>
            </a:fld>
            <a:endParaRPr lang="en-GB"/>
          </a:p>
        </p:txBody>
      </p:sp>
      <p:sp>
        <p:nvSpPr>
          <p:cNvPr id="41987" name="Rectangle 16"/>
          <p:cNvSpPr>
            <a:spLocks noGrp="1" noChangeArrowheads="1"/>
          </p:cNvSpPr>
          <p:nvPr>
            <p:ph type="title"/>
          </p:nvPr>
        </p:nvSpPr>
        <p:spPr/>
        <p:txBody>
          <a:bodyPr/>
          <a:lstStyle/>
          <a:p>
            <a:r>
              <a:rPr lang="en-US" smtClean="0"/>
              <a:t>MTG Lightning Imager Science Team (LIST)</a:t>
            </a:r>
          </a:p>
        </p:txBody>
      </p:sp>
      <p:sp>
        <p:nvSpPr>
          <p:cNvPr id="7172" name="Rectangle 17"/>
          <p:cNvSpPr>
            <a:spLocks noGrp="1" noChangeArrowheads="1"/>
          </p:cNvSpPr>
          <p:nvPr>
            <p:ph type="body" idx="1"/>
          </p:nvPr>
        </p:nvSpPr>
        <p:spPr/>
        <p:txBody>
          <a:bodyPr/>
          <a:lstStyle/>
          <a:p>
            <a:pPr>
              <a:buFont typeface="Arial" pitchFamily="34" charset="0"/>
              <a:buChar char="•"/>
              <a:defRPr/>
            </a:pPr>
            <a:r>
              <a:rPr lang="en-GB" sz="2000" dirty="0" smtClean="0"/>
              <a:t>In order to support activities for establishing a scientific baseline for the operational Lightning Imager (LI) L2 processor, a MTG LI Science Team was set up in 2009.</a:t>
            </a:r>
          </a:p>
          <a:p>
            <a:pPr>
              <a:buFont typeface="Arial" pitchFamily="34" charset="0"/>
              <a:buChar char="•"/>
              <a:defRPr/>
            </a:pPr>
            <a:r>
              <a:rPr lang="en-GB" sz="2000" dirty="0" smtClean="0"/>
              <a:t>The main objectives of this (external) team is to: </a:t>
            </a:r>
          </a:p>
          <a:p>
            <a:pPr lvl="1">
              <a:buFont typeface="Arial" pitchFamily="34" charset="0"/>
              <a:buChar char="•"/>
              <a:defRPr/>
            </a:pPr>
            <a:r>
              <a:rPr lang="en-GB" sz="2000" b="1" dirty="0" smtClean="0">
                <a:solidFill>
                  <a:schemeClr val="tx1">
                    <a:lumMod val="60000"/>
                    <a:lumOff val="40000"/>
                  </a:schemeClr>
                </a:solidFill>
                <a:ea typeface="+mn-ea"/>
                <a:cs typeface="+mn-cs"/>
              </a:rPr>
              <a:t>Assist EUMETSAT with the implementation of the MTG LI  L2 scientific baseline processor.</a:t>
            </a:r>
          </a:p>
          <a:p>
            <a:pPr lvl="1">
              <a:buFont typeface="Arial" pitchFamily="34" charset="0"/>
              <a:buChar char="•"/>
              <a:defRPr/>
            </a:pPr>
            <a:r>
              <a:rPr lang="en-GB" sz="2000" b="1" dirty="0" smtClean="0">
                <a:solidFill>
                  <a:schemeClr val="tx1">
                    <a:lumMod val="60000"/>
                    <a:lumOff val="40000"/>
                  </a:schemeClr>
                </a:solidFill>
                <a:ea typeface="+mn-ea"/>
                <a:cs typeface="+mn-cs"/>
              </a:rPr>
              <a:t>Prepare an </a:t>
            </a:r>
            <a:r>
              <a:rPr lang="en-GB" sz="2000" b="1" i="1" u="sng" dirty="0" smtClean="0">
                <a:solidFill>
                  <a:schemeClr val="tx1">
                    <a:lumMod val="60000"/>
                    <a:lumOff val="40000"/>
                  </a:schemeClr>
                </a:solidFill>
                <a:ea typeface="+mn-ea"/>
                <a:cs typeface="+mn-cs"/>
              </a:rPr>
              <a:t>Algorithm Theoretical Basis Document </a:t>
            </a:r>
            <a:r>
              <a:rPr lang="en-GB" sz="2000" b="1" dirty="0" smtClean="0">
                <a:solidFill>
                  <a:schemeClr val="tx1">
                    <a:lumMod val="60000"/>
                    <a:lumOff val="40000"/>
                  </a:schemeClr>
                </a:solidFill>
                <a:ea typeface="+mn-ea"/>
                <a:cs typeface="+mn-cs"/>
              </a:rPr>
              <a:t>(ATBD). It includes also a description of the proxy dataset, to be used for algorithm development and processor development. </a:t>
            </a:r>
          </a:p>
          <a:p>
            <a:pPr>
              <a:buFont typeface="Arial" pitchFamily="34" charset="0"/>
              <a:buChar char="•"/>
              <a:defRPr/>
            </a:pPr>
            <a:endParaRPr lang="en-GB" sz="2000" dirty="0" smtClean="0">
              <a:solidFill>
                <a:srgbClr val="002060"/>
              </a:solidFill>
            </a:endParaRPr>
          </a:p>
          <a:p>
            <a:pPr>
              <a:buFont typeface="Arial" pitchFamily="34" charset="0"/>
              <a:buChar char="•"/>
              <a:defRPr/>
            </a:pPr>
            <a:r>
              <a:rPr lang="en-GB" sz="2000" dirty="0" smtClean="0">
                <a:solidFill>
                  <a:srgbClr val="002060"/>
                </a:solidFill>
              </a:rPr>
              <a:t>The ATBD </a:t>
            </a:r>
            <a:r>
              <a:rPr lang="en-GB" sz="2000" b="1" dirty="0" smtClean="0">
                <a:solidFill>
                  <a:srgbClr val="FF0000"/>
                </a:solidFill>
              </a:rPr>
              <a:t>V1</a:t>
            </a:r>
            <a:r>
              <a:rPr lang="en-GB" sz="2000" dirty="0" smtClean="0">
                <a:solidFill>
                  <a:srgbClr val="002060"/>
                </a:solidFill>
              </a:rPr>
              <a:t> was subject for review at the Preliminary Design Review (PDR) concluding the MTG system Phase B activities in May-June 2011</a:t>
            </a:r>
          </a:p>
          <a:p>
            <a:pPr>
              <a:buFont typeface="Arial" pitchFamily="34" charset="0"/>
              <a:buChar char="•"/>
              <a:defRPr/>
            </a:pPr>
            <a:r>
              <a:rPr lang="en-GB" sz="2000" dirty="0" smtClean="0">
                <a:solidFill>
                  <a:srgbClr val="002060"/>
                </a:solidFill>
              </a:rPr>
              <a:t>LIST continues to support EUMESTAT for L2 processor development and ATBD updates</a:t>
            </a:r>
          </a:p>
          <a:p>
            <a:pPr>
              <a:buFont typeface="Arial" pitchFamily="34" charset="0"/>
              <a:buChar char="•"/>
              <a:defRPr/>
            </a:pPr>
            <a:endParaRPr lang="en-GB" sz="1200" dirty="0" smtClean="0">
              <a:solidFill>
                <a:schemeClr val="tx1">
                  <a:lumMod val="60000"/>
                  <a:lumOff val="40000"/>
                </a:schemeClr>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4294967295"/>
          </p:nvPr>
        </p:nvSpPr>
        <p:spPr/>
        <p:txBody>
          <a:bodyPr/>
          <a:lstStyle/>
          <a:p>
            <a:pPr>
              <a:buFontTx/>
              <a:buChar char="•"/>
              <a:defRPr/>
            </a:pPr>
            <a:r>
              <a:rPr lang="en-GB" sz="2000" dirty="0" smtClean="0"/>
              <a:t>The MTG LI Science Team, led by EUMETSAT, currently consists of the following members:</a:t>
            </a:r>
          </a:p>
          <a:p>
            <a:pPr lvl="1">
              <a:spcBef>
                <a:spcPts val="1800"/>
              </a:spcBef>
              <a:buFontTx/>
              <a:buChar char="–"/>
              <a:defRPr/>
            </a:pPr>
            <a:r>
              <a:rPr lang="en-GB" sz="1800" b="1" dirty="0" smtClean="0">
                <a:solidFill>
                  <a:schemeClr val="tx1">
                    <a:lumMod val="60000"/>
                    <a:lumOff val="40000"/>
                  </a:schemeClr>
                </a:solidFill>
              </a:rPr>
              <a:t>Graeme Anderson (</a:t>
            </a:r>
            <a:r>
              <a:rPr lang="en-GB" sz="1800" b="1" dirty="0" err="1" smtClean="0">
                <a:solidFill>
                  <a:schemeClr val="tx1">
                    <a:lumMod val="60000"/>
                    <a:lumOff val="40000"/>
                  </a:schemeClr>
                </a:solidFill>
              </a:rPr>
              <a:t>MetOffice</a:t>
            </a:r>
            <a:r>
              <a:rPr lang="en-GB" sz="1800" b="1" dirty="0" smtClean="0">
                <a:solidFill>
                  <a:schemeClr val="tx1">
                    <a:lumMod val="60000"/>
                    <a:lumOff val="40000"/>
                  </a:schemeClr>
                </a:solidFill>
              </a:rPr>
              <a:t> – United Kingdom)</a:t>
            </a:r>
          </a:p>
          <a:p>
            <a:pPr lvl="1">
              <a:buFontTx/>
              <a:buChar char="–"/>
              <a:defRPr/>
            </a:pPr>
            <a:r>
              <a:rPr lang="en-GB" sz="1800" b="1" dirty="0" smtClean="0">
                <a:solidFill>
                  <a:schemeClr val="tx1">
                    <a:lumMod val="60000"/>
                    <a:lumOff val="40000"/>
                  </a:schemeClr>
                </a:solidFill>
              </a:rPr>
              <a:t>Daniele Biron (USAM – Italy)</a:t>
            </a:r>
          </a:p>
          <a:p>
            <a:pPr lvl="1">
              <a:buFontTx/>
              <a:buChar char="–"/>
              <a:defRPr/>
            </a:pPr>
            <a:r>
              <a:rPr lang="en-GB" sz="1800" b="1" dirty="0" smtClean="0">
                <a:solidFill>
                  <a:schemeClr val="tx1">
                    <a:lumMod val="60000"/>
                    <a:lumOff val="40000"/>
                  </a:schemeClr>
                </a:solidFill>
              </a:rPr>
              <a:t>Eric Defer (LERMA – France)</a:t>
            </a:r>
          </a:p>
          <a:p>
            <a:pPr lvl="1">
              <a:buFontTx/>
              <a:buChar char="–"/>
              <a:defRPr/>
            </a:pPr>
            <a:r>
              <a:rPr lang="en-GB" sz="1800" b="1" dirty="0" smtClean="0">
                <a:solidFill>
                  <a:schemeClr val="tx1">
                    <a:lumMod val="60000"/>
                    <a:lumOff val="40000"/>
                  </a:schemeClr>
                </a:solidFill>
              </a:rPr>
              <a:t>Ullrich Finke (U. Hannover – Germany)</a:t>
            </a:r>
          </a:p>
          <a:p>
            <a:pPr lvl="1">
              <a:buFontTx/>
              <a:buChar char="–"/>
              <a:defRPr/>
            </a:pPr>
            <a:r>
              <a:rPr lang="en-GB" sz="1800" b="1" dirty="0" smtClean="0">
                <a:solidFill>
                  <a:schemeClr val="tx1">
                    <a:lumMod val="60000"/>
                    <a:lumOff val="40000"/>
                  </a:schemeClr>
                </a:solidFill>
              </a:rPr>
              <a:t>Hartmut Höller (DLR – Germany)</a:t>
            </a:r>
          </a:p>
          <a:p>
            <a:pPr lvl="1">
              <a:buFontTx/>
              <a:buChar char="–"/>
              <a:defRPr/>
            </a:pPr>
            <a:r>
              <a:rPr lang="en-GB" sz="1800" b="1" dirty="0" smtClean="0">
                <a:solidFill>
                  <a:schemeClr val="tx1">
                    <a:lumMod val="60000"/>
                    <a:lumOff val="40000"/>
                  </a:schemeClr>
                </a:solidFill>
              </a:rPr>
              <a:t>Philippe Lopez (ECMWF)</a:t>
            </a:r>
          </a:p>
          <a:p>
            <a:pPr lvl="1">
              <a:buFontTx/>
              <a:buChar char="–"/>
              <a:defRPr/>
            </a:pPr>
            <a:r>
              <a:rPr lang="en-GB" sz="1800" b="1" dirty="0" smtClean="0">
                <a:solidFill>
                  <a:schemeClr val="tx1">
                    <a:lumMod val="60000"/>
                    <a:lumOff val="40000"/>
                  </a:schemeClr>
                </a:solidFill>
              </a:rPr>
              <a:t>Douglas Mach (NASA – USA)</a:t>
            </a:r>
          </a:p>
          <a:p>
            <a:pPr lvl="1">
              <a:buFontTx/>
              <a:buChar char="–"/>
              <a:defRPr/>
            </a:pPr>
            <a:r>
              <a:rPr lang="en-GB" sz="1800" b="1" dirty="0" smtClean="0">
                <a:solidFill>
                  <a:schemeClr val="tx1">
                    <a:lumMod val="60000"/>
                    <a:lumOff val="40000"/>
                  </a:schemeClr>
                </a:solidFill>
              </a:rPr>
              <a:t>Antti Mäkelä (FMI – Finland)</a:t>
            </a:r>
          </a:p>
          <a:p>
            <a:pPr lvl="1">
              <a:buFontTx/>
              <a:buChar char="–"/>
              <a:defRPr/>
            </a:pPr>
            <a:r>
              <a:rPr lang="en-GB" sz="1800" b="1" dirty="0" smtClean="0">
                <a:solidFill>
                  <a:schemeClr val="tx1">
                    <a:lumMod val="60000"/>
                    <a:lumOff val="40000"/>
                  </a:schemeClr>
                </a:solidFill>
              </a:rPr>
              <a:t>Dieter Poelman (RMI – Belgium)</a:t>
            </a:r>
          </a:p>
          <a:p>
            <a:pPr lvl="1">
              <a:buFontTx/>
              <a:buChar char="–"/>
              <a:defRPr/>
            </a:pPr>
            <a:r>
              <a:rPr lang="en-GB" sz="1800" b="1" dirty="0" smtClean="0">
                <a:solidFill>
                  <a:schemeClr val="tx1">
                    <a:lumMod val="60000"/>
                    <a:lumOff val="40000"/>
                  </a:schemeClr>
                </a:solidFill>
              </a:rPr>
              <a:t>Serge Soula (</a:t>
            </a:r>
            <a:r>
              <a:rPr lang="en-GB" sz="1800" b="1" dirty="0" err="1" smtClean="0">
                <a:solidFill>
                  <a:schemeClr val="tx1">
                    <a:lumMod val="60000"/>
                    <a:lumOff val="40000"/>
                  </a:schemeClr>
                </a:solidFill>
              </a:rPr>
              <a:t>Laboratoire</a:t>
            </a:r>
            <a:r>
              <a:rPr lang="en-GB" sz="1800" b="1" dirty="0" smtClean="0">
                <a:solidFill>
                  <a:schemeClr val="tx1">
                    <a:lumMod val="60000"/>
                    <a:lumOff val="40000"/>
                  </a:schemeClr>
                </a:solidFill>
              </a:rPr>
              <a:t> </a:t>
            </a:r>
            <a:r>
              <a:rPr lang="en-GB" sz="1800" b="1" dirty="0" err="1" smtClean="0">
                <a:solidFill>
                  <a:schemeClr val="tx1">
                    <a:lumMod val="60000"/>
                    <a:lumOff val="40000"/>
                  </a:schemeClr>
                </a:solidFill>
              </a:rPr>
              <a:t>d'Aerologie</a:t>
            </a:r>
            <a:r>
              <a:rPr lang="en-GB" sz="1800" b="1" dirty="0" smtClean="0">
                <a:solidFill>
                  <a:schemeClr val="tx1">
                    <a:lumMod val="60000"/>
                    <a:lumOff val="40000"/>
                  </a:schemeClr>
                </a:solidFill>
              </a:rPr>
              <a:t> – France)</a:t>
            </a:r>
            <a:endParaRPr lang="en-GB" sz="2000" b="1" dirty="0" smtClean="0">
              <a:solidFill>
                <a:schemeClr val="tx1">
                  <a:lumMod val="60000"/>
                  <a:lumOff val="40000"/>
                </a:schemeClr>
              </a:solidFill>
            </a:endParaRPr>
          </a:p>
          <a:p>
            <a:pPr>
              <a:spcBef>
                <a:spcPts val="1800"/>
              </a:spcBef>
              <a:buFontTx/>
              <a:buChar char="•"/>
              <a:defRPr/>
            </a:pPr>
            <a:r>
              <a:rPr lang="en-GB" sz="2000" b="1" dirty="0" smtClean="0"/>
              <a:t>In addition, invited experts are contributing to individual meetings.	</a:t>
            </a:r>
          </a:p>
        </p:txBody>
      </p:sp>
      <p:sp>
        <p:nvSpPr>
          <p:cNvPr id="43011" name="Rectangle 3"/>
          <p:cNvSpPr>
            <a:spLocks noGrp="1" noChangeArrowheads="1"/>
          </p:cNvSpPr>
          <p:nvPr>
            <p:ph type="title" idx="4294967295"/>
          </p:nvPr>
        </p:nvSpPr>
        <p:spPr>
          <a:noFill/>
        </p:spPr>
        <p:txBody>
          <a:bodyPr/>
          <a:lstStyle/>
          <a:p>
            <a:r>
              <a:rPr lang="en-GB" smtClean="0"/>
              <a:t>MTG Lightning Imager Science Team (LIST)</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smtClean="0"/>
              <a:t>Topics of Presentation</a:t>
            </a:r>
          </a:p>
        </p:txBody>
      </p:sp>
      <p:sp>
        <p:nvSpPr>
          <p:cNvPr id="3" name="Content Placeholder 2"/>
          <p:cNvSpPr>
            <a:spLocks noGrp="1"/>
          </p:cNvSpPr>
          <p:nvPr>
            <p:ph idx="1"/>
          </p:nvPr>
        </p:nvSpPr>
        <p:spPr/>
        <p:txBody>
          <a:bodyPr/>
          <a:lstStyle/>
          <a:p>
            <a:pPr>
              <a:buFont typeface="Arial" pitchFamily="34" charset="0"/>
              <a:buChar char="•"/>
              <a:defRPr/>
            </a:pPr>
            <a:r>
              <a:rPr lang="en-GB" dirty="0" smtClean="0">
                <a:solidFill>
                  <a:schemeClr val="bg1">
                    <a:lumMod val="65000"/>
                  </a:schemeClr>
                </a:solidFill>
              </a:rPr>
              <a:t>Quick introduction to Meteosat Third Generation (MTG)</a:t>
            </a:r>
          </a:p>
          <a:p>
            <a:pPr>
              <a:buFont typeface="Arial" pitchFamily="34" charset="0"/>
              <a:buChar char="•"/>
              <a:defRPr/>
            </a:pPr>
            <a:r>
              <a:rPr lang="en-GB" dirty="0" smtClean="0">
                <a:solidFill>
                  <a:schemeClr val="bg1">
                    <a:lumMod val="65000"/>
                  </a:schemeClr>
                </a:solidFill>
              </a:rPr>
              <a:t>MTG LI instrument status update</a:t>
            </a:r>
          </a:p>
          <a:p>
            <a:pPr>
              <a:buFont typeface="Arial" pitchFamily="34" charset="0"/>
              <a:buChar char="•"/>
              <a:defRPr/>
            </a:pPr>
            <a:r>
              <a:rPr lang="en-GB" dirty="0" smtClean="0">
                <a:solidFill>
                  <a:schemeClr val="bg1">
                    <a:lumMod val="65000"/>
                  </a:schemeClr>
                </a:solidFill>
              </a:rPr>
              <a:t>Lightning Imager Science Team (LIST)</a:t>
            </a:r>
          </a:p>
          <a:p>
            <a:pPr>
              <a:buFont typeface="Arial" pitchFamily="34" charset="0"/>
              <a:buChar char="•"/>
              <a:defRPr/>
            </a:pPr>
            <a:r>
              <a:rPr lang="en-GB" dirty="0" smtClean="0">
                <a:solidFill>
                  <a:schemeClr val="bg1">
                    <a:lumMod val="65000"/>
                  </a:schemeClr>
                </a:solidFill>
              </a:rPr>
              <a:t>Examples of LIST studies supporting LI L1/L2 processor development</a:t>
            </a:r>
          </a:p>
          <a:p>
            <a:pPr lvl="1">
              <a:buFont typeface="Arial" pitchFamily="34" charset="0"/>
              <a:buChar char="•"/>
              <a:defRPr/>
            </a:pPr>
            <a:r>
              <a:rPr lang="en-GB" sz="2000" b="1" dirty="0" smtClean="0">
                <a:solidFill>
                  <a:schemeClr val="tx1">
                    <a:lumMod val="60000"/>
                    <a:lumOff val="40000"/>
                  </a:schemeClr>
                </a:solidFill>
              </a:rPr>
              <a:t>EUMETSAT contribution to the CHUVA campaign (LINET measurements)</a:t>
            </a:r>
          </a:p>
          <a:p>
            <a:pPr lvl="1">
              <a:buFont typeface="Arial" pitchFamily="34" charset="0"/>
              <a:buChar char="•"/>
              <a:defRPr/>
            </a:pPr>
            <a:r>
              <a:rPr lang="en-GB" sz="2000" b="1" dirty="0" smtClean="0">
                <a:solidFill>
                  <a:schemeClr val="bg1">
                    <a:lumMod val="65000"/>
                  </a:schemeClr>
                </a:solidFill>
              </a:rPr>
              <a:t>LIProxy – tool for proxy data development and LI simulation</a:t>
            </a:r>
          </a:p>
          <a:p>
            <a:pPr>
              <a:buFont typeface="Arial" pitchFamily="34" charset="0"/>
              <a:buChar char="•"/>
              <a:defRPr/>
            </a:pPr>
            <a:r>
              <a:rPr lang="en-GB" dirty="0" smtClean="0">
                <a:solidFill>
                  <a:schemeClr val="bg1">
                    <a:lumMod val="65000"/>
                  </a:schemeClr>
                </a:solidFill>
              </a:rPr>
              <a:t>Summary</a:t>
            </a:r>
          </a:p>
          <a:p>
            <a:pPr>
              <a:defRPr/>
            </a:pPr>
            <a:endParaRPr lang="en-GB" dirty="0" smtClean="0"/>
          </a:p>
          <a:p>
            <a:pPr>
              <a:defRPr/>
            </a:pPr>
            <a:r>
              <a:rPr lang="en-GB" dirty="0" smtClean="0"/>
              <a:t> </a:t>
            </a:r>
          </a:p>
          <a:p>
            <a:pPr>
              <a:defRPr/>
            </a:pPr>
            <a:endParaRPr lang="en-GB" dirty="0" smtClean="0"/>
          </a:p>
          <a:p>
            <a:pPr>
              <a:defRPr/>
            </a:pP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11AAE97B-655F-446C-8453-2A9DE1A6E5A1}" type="slidenum">
              <a:rPr lang="en-GB" smtClean="0"/>
              <a:pPr>
                <a:defRPr/>
              </a:pPr>
              <a:t>37</a:t>
            </a:fld>
            <a:endParaRPr lang="en-GB"/>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LIST study: </a:t>
            </a:r>
            <a:r>
              <a:rPr lang="en-GB" smtClean="0"/>
              <a:t>EUMETSAT contribution to the CHUVA field campaign</a:t>
            </a:r>
            <a:endParaRPr lang="en-US" smtClean="0"/>
          </a:p>
        </p:txBody>
      </p:sp>
      <p:sp>
        <p:nvSpPr>
          <p:cNvPr id="7171" name="Content Placeholder 2"/>
          <p:cNvSpPr>
            <a:spLocks noGrp="1"/>
          </p:cNvSpPr>
          <p:nvPr>
            <p:ph idx="1"/>
          </p:nvPr>
        </p:nvSpPr>
        <p:spPr/>
        <p:txBody>
          <a:bodyPr/>
          <a:lstStyle/>
          <a:p>
            <a:pPr>
              <a:buFont typeface="Arial" pitchFamily="34" charset="0"/>
              <a:buChar char="•"/>
              <a:defRPr/>
            </a:pPr>
            <a:r>
              <a:rPr lang="en-GB" sz="1800" dirty="0" smtClean="0"/>
              <a:t>A study was initiated to provide the EUMETSAT contribution (LINET measurements) to the CHUVA Field Campaign which took place (IOP) in the Sao Paulo area in Brazil from December 2011 to April 2012. </a:t>
            </a:r>
          </a:p>
          <a:p>
            <a:pPr>
              <a:buFont typeface="Arial" pitchFamily="34" charset="0"/>
              <a:buChar char="•"/>
              <a:defRPr/>
            </a:pPr>
            <a:r>
              <a:rPr lang="en-GB" sz="1800" dirty="0" smtClean="0"/>
              <a:t>The aim of the study was: </a:t>
            </a:r>
          </a:p>
          <a:p>
            <a:pPr lvl="2">
              <a:buFont typeface="Arial" pitchFamily="34" charset="0"/>
              <a:buChar char="•"/>
              <a:defRPr/>
            </a:pPr>
            <a:r>
              <a:rPr lang="en-GB" sz="1800" b="1" dirty="0" smtClean="0">
                <a:solidFill>
                  <a:schemeClr val="tx1">
                    <a:lumMod val="60000"/>
                    <a:lumOff val="40000"/>
                  </a:schemeClr>
                </a:solidFill>
                <a:ea typeface="+mn-ea"/>
                <a:cs typeface="+mn-cs"/>
              </a:rPr>
              <a:t>to generate a very comprehensive data set of lightning observations (surface based VHF/LF/VLF observations, surface &amp; space based optical observations from the polar orbit and MSG SEVIRI imagery) </a:t>
            </a:r>
          </a:p>
          <a:p>
            <a:pPr lvl="2">
              <a:buFont typeface="Arial" pitchFamily="34" charset="0"/>
              <a:buChar char="•"/>
              <a:defRPr/>
            </a:pPr>
            <a:r>
              <a:rPr lang="en-GB" sz="1800" b="1" dirty="0" smtClean="0">
                <a:solidFill>
                  <a:schemeClr val="tx1">
                    <a:lumMod val="60000"/>
                    <a:lumOff val="40000"/>
                  </a:schemeClr>
                </a:solidFill>
                <a:ea typeface="+mn-ea"/>
                <a:cs typeface="+mn-cs"/>
              </a:rPr>
              <a:t>to enhance the generation of geostationary lightning imager proxy data, </a:t>
            </a:r>
          </a:p>
          <a:p>
            <a:pPr lvl="2">
              <a:buFont typeface="Arial" pitchFamily="34" charset="0"/>
              <a:buChar char="•"/>
              <a:defRPr/>
            </a:pPr>
            <a:r>
              <a:rPr lang="en-GB" sz="1800" b="1" dirty="0" smtClean="0">
                <a:solidFill>
                  <a:schemeClr val="tx1">
                    <a:lumMod val="60000"/>
                    <a:lumOff val="40000"/>
                  </a:schemeClr>
                </a:solidFill>
              </a:rPr>
              <a:t>t</a:t>
            </a:r>
            <a:r>
              <a:rPr lang="en-GB" sz="1800" b="1" dirty="0" smtClean="0">
                <a:solidFill>
                  <a:schemeClr val="tx1">
                    <a:lumMod val="60000"/>
                    <a:lumOff val="40000"/>
                  </a:schemeClr>
                </a:solidFill>
                <a:ea typeface="+mn-ea"/>
                <a:cs typeface="+mn-cs"/>
              </a:rPr>
              <a:t>o support the development of verification and validation strategies for these novel instruments (MTG-LI and GOES-R GLM), </a:t>
            </a:r>
          </a:p>
          <a:p>
            <a:pPr lvl="2">
              <a:buFont typeface="Arial" pitchFamily="34" charset="0"/>
              <a:buChar char="•"/>
              <a:defRPr/>
            </a:pPr>
            <a:r>
              <a:rPr lang="en-GB" sz="1800" b="1" dirty="0" smtClean="0">
                <a:solidFill>
                  <a:schemeClr val="tx1">
                    <a:lumMod val="60000"/>
                    <a:lumOff val="40000"/>
                  </a:schemeClr>
                </a:solidFill>
                <a:ea typeface="+mn-ea"/>
                <a:cs typeface="+mn-cs"/>
              </a:rPr>
              <a:t>to enable development of strategies for a complementary use of surface based VLF lightning location systems and space-based optical systems such as MTG-LI, and </a:t>
            </a:r>
          </a:p>
          <a:p>
            <a:pPr lvl="2">
              <a:buFont typeface="Arial" pitchFamily="34" charset="0"/>
              <a:buChar char="•"/>
              <a:defRPr/>
            </a:pPr>
            <a:r>
              <a:rPr lang="en-GB" sz="1800" b="1" dirty="0" smtClean="0">
                <a:solidFill>
                  <a:schemeClr val="tx1">
                    <a:lumMod val="60000"/>
                    <a:lumOff val="40000"/>
                  </a:schemeClr>
                </a:solidFill>
                <a:ea typeface="+mn-ea"/>
                <a:cs typeface="+mn-cs"/>
              </a:rPr>
              <a:t>to foster the user readiness for the future MTG-LI mission. </a:t>
            </a:r>
          </a:p>
          <a:p>
            <a:pPr>
              <a:defRPr/>
            </a:pPr>
            <a:endParaRPr lang="en-GB" sz="1200" dirty="0" smtClean="0"/>
          </a:p>
          <a:p>
            <a:pPr>
              <a:defRPr/>
            </a:pPr>
            <a:r>
              <a:rPr lang="en-GB" sz="1200" dirty="0" smtClean="0"/>
              <a:t> </a:t>
            </a:r>
            <a:endParaRPr lang="en-US" dirty="0" smtClean="0"/>
          </a:p>
        </p:txBody>
      </p:sp>
      <p:sp>
        <p:nvSpPr>
          <p:cNvPr id="4" name="Slide Number Placeholder 3"/>
          <p:cNvSpPr>
            <a:spLocks noGrp="1"/>
          </p:cNvSpPr>
          <p:nvPr>
            <p:ph type="sldNum" sz="quarter" idx="10"/>
          </p:nvPr>
        </p:nvSpPr>
        <p:spPr/>
        <p:txBody>
          <a:bodyPr/>
          <a:lstStyle/>
          <a:p>
            <a:pPr>
              <a:defRPr/>
            </a:pPr>
            <a:r>
              <a:rPr lang="en-GB" dirty="0" smtClean="0"/>
              <a:t>Slide: </a:t>
            </a:r>
            <a:fld id="{6CD5E114-22E8-4D7A-9695-20CE5F17121D}" type="slidenum">
              <a:rPr lang="en-GB" smtClean="0"/>
              <a:pPr>
                <a:defRPr/>
              </a:pPr>
              <a:t>38</a:t>
            </a:fld>
            <a:endParaRPr lang="en-GB"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LIST study: </a:t>
            </a:r>
            <a:r>
              <a:rPr lang="en-GB" smtClean="0"/>
              <a:t>EUMETSAT contribution to the CHUVA field campaign</a:t>
            </a:r>
            <a:endParaRPr lang="en-US" smtClean="0"/>
          </a:p>
        </p:txBody>
      </p:sp>
      <p:sp>
        <p:nvSpPr>
          <p:cNvPr id="7171" name="Content Placeholder 2"/>
          <p:cNvSpPr>
            <a:spLocks noGrp="1"/>
          </p:cNvSpPr>
          <p:nvPr>
            <p:ph idx="1"/>
          </p:nvPr>
        </p:nvSpPr>
        <p:spPr/>
        <p:txBody>
          <a:bodyPr/>
          <a:lstStyle/>
          <a:p>
            <a:pPr>
              <a:buFont typeface="Arial" pitchFamily="34" charset="0"/>
              <a:buChar char="•"/>
              <a:defRPr/>
            </a:pPr>
            <a:r>
              <a:rPr lang="en-GB" sz="1800" dirty="0" smtClean="0"/>
              <a:t>Within the study the portable LINET system, owned and operated by DLR, was deployed in Brazil. </a:t>
            </a:r>
          </a:p>
          <a:p>
            <a:pPr lvl="2">
              <a:buFont typeface="Arial" pitchFamily="34" charset="0"/>
              <a:buChar char="•"/>
              <a:defRPr/>
            </a:pPr>
            <a:r>
              <a:rPr lang="en-GB" sz="1800" b="1" dirty="0" smtClean="0">
                <a:solidFill>
                  <a:schemeClr val="tx1">
                    <a:lumMod val="60000"/>
                    <a:lumOff val="40000"/>
                  </a:schemeClr>
                </a:solidFill>
                <a:ea typeface="+mn-ea"/>
                <a:cs typeface="+mn-cs"/>
              </a:rPr>
              <a:t>Measurements were taken continuously from December 2011 to April 2012 and could also be monitored in real-time via a link provided by Nowcast on the web. </a:t>
            </a:r>
          </a:p>
          <a:p>
            <a:pPr>
              <a:buFont typeface="Arial" pitchFamily="34" charset="0"/>
              <a:buChar char="•"/>
              <a:defRPr/>
            </a:pPr>
            <a:endParaRPr lang="en-GB" sz="1800" dirty="0" smtClean="0"/>
          </a:p>
          <a:p>
            <a:pPr>
              <a:buFont typeface="Arial" pitchFamily="34" charset="0"/>
              <a:buChar char="•"/>
              <a:defRPr/>
            </a:pPr>
            <a:r>
              <a:rPr lang="en-GB" sz="1800" dirty="0" smtClean="0"/>
              <a:t>A second part of the study (Oct 2012 - April 2013) </a:t>
            </a:r>
            <a:r>
              <a:rPr lang="en-GB" sz="1800" b="1" dirty="0" smtClean="0"/>
              <a:t>will concentrate on the creation of an enhanced proxy data method</a:t>
            </a:r>
            <a:r>
              <a:rPr lang="en-GB" sz="1800" dirty="0" smtClean="0"/>
              <a:t>, based on LINET data as in input source and the findings of the data comparisons especially between LINET and LMA</a:t>
            </a:r>
          </a:p>
          <a:p>
            <a:pPr>
              <a:buFont typeface="Arial" pitchFamily="34" charset="0"/>
              <a:buChar char="•"/>
              <a:defRPr/>
            </a:pPr>
            <a:endParaRPr lang="en-GB" sz="1800" b="1" dirty="0" smtClean="0">
              <a:solidFill>
                <a:schemeClr val="tx1">
                  <a:lumMod val="60000"/>
                  <a:lumOff val="40000"/>
                </a:schemeClr>
              </a:solidFill>
            </a:endParaRPr>
          </a:p>
          <a:p>
            <a:pPr lvl="2">
              <a:buFont typeface="Arial" pitchFamily="34" charset="0"/>
              <a:buChar char="•"/>
              <a:defRPr/>
            </a:pPr>
            <a:r>
              <a:rPr lang="en-GB" sz="1800" b="1" dirty="0" smtClean="0">
                <a:solidFill>
                  <a:schemeClr val="tx1">
                    <a:lumMod val="60000"/>
                    <a:lumOff val="40000"/>
                  </a:schemeClr>
                </a:solidFill>
                <a:ea typeface="+mn-ea"/>
                <a:cs typeface="+mn-cs"/>
              </a:rPr>
              <a:t>This LINET-based proxy data V2 will be available after the study closure (April 2013), with a coverage of almost all of Europe.</a:t>
            </a:r>
          </a:p>
          <a:p>
            <a:pPr lvl="2">
              <a:buFont typeface="Arial" pitchFamily="34" charset="0"/>
              <a:buChar char="•"/>
              <a:defRPr/>
            </a:pPr>
            <a:endParaRPr lang="en-GB" sz="1800" b="1" dirty="0" smtClean="0">
              <a:solidFill>
                <a:schemeClr val="tx1">
                  <a:lumMod val="60000"/>
                  <a:lumOff val="40000"/>
                </a:schemeClr>
              </a:solidFill>
              <a:ea typeface="+mn-ea"/>
              <a:cs typeface="+mn-cs"/>
            </a:endParaRPr>
          </a:p>
          <a:p>
            <a:pPr lvl="2">
              <a:buFont typeface="Arial" pitchFamily="34" charset="0"/>
              <a:buChar char="•"/>
              <a:defRPr/>
            </a:pPr>
            <a:r>
              <a:rPr lang="en-GB" sz="1800" b="1" dirty="0" smtClean="0">
                <a:solidFill>
                  <a:schemeClr val="tx1">
                    <a:lumMod val="60000"/>
                    <a:lumOff val="40000"/>
                  </a:schemeClr>
                </a:solidFill>
                <a:ea typeface="+mn-ea"/>
                <a:cs typeface="+mn-cs"/>
              </a:rPr>
              <a:t>A Real-time processing of the LINET proxy data is also being planned =&gt; </a:t>
            </a:r>
            <a:r>
              <a:rPr lang="en-GB" sz="1800" b="1" u="sng" dirty="0" smtClean="0">
                <a:solidFill>
                  <a:schemeClr val="tx1">
                    <a:lumMod val="60000"/>
                    <a:lumOff val="40000"/>
                  </a:schemeClr>
                </a:solidFill>
                <a:ea typeface="+mn-ea"/>
                <a:cs typeface="+mn-cs"/>
              </a:rPr>
              <a:t>user readiness application</a:t>
            </a:r>
          </a:p>
          <a:p>
            <a:pPr>
              <a:defRPr/>
            </a:pPr>
            <a:endParaRPr lang="en-GB" sz="1600" dirty="0" smtClean="0"/>
          </a:p>
          <a:p>
            <a:pPr>
              <a:defRPr/>
            </a:pPr>
            <a:endParaRPr lang="en-US" dirty="0" smtClean="0"/>
          </a:p>
        </p:txBody>
      </p:sp>
      <p:sp>
        <p:nvSpPr>
          <p:cNvPr id="4" name="Slide Number Placeholder 3"/>
          <p:cNvSpPr>
            <a:spLocks noGrp="1"/>
          </p:cNvSpPr>
          <p:nvPr>
            <p:ph type="sldNum" sz="quarter" idx="10"/>
          </p:nvPr>
        </p:nvSpPr>
        <p:spPr/>
        <p:txBody>
          <a:bodyPr/>
          <a:lstStyle/>
          <a:p>
            <a:pPr>
              <a:defRPr/>
            </a:pPr>
            <a:r>
              <a:rPr lang="en-GB" dirty="0" smtClean="0"/>
              <a:t>Slide: </a:t>
            </a:r>
            <a:fld id="{8FE39F8C-31A4-4431-A473-1ED856894EEE}" type="slidenum">
              <a:rPr lang="en-GB" smtClean="0"/>
              <a:pPr>
                <a:defRPr/>
              </a:pPr>
              <a:t>39</a:t>
            </a:fld>
            <a:endParaRPr lang="en-GB"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32" descr="FondPageTitre"/>
          <p:cNvPicPr>
            <a:picLocks noChangeAspect="1" noChangeArrowheads="1"/>
          </p:cNvPicPr>
          <p:nvPr/>
        </p:nvPicPr>
        <p:blipFill>
          <a:blip r:embed="rId2" cstate="print"/>
          <a:srcRect b="41969"/>
          <a:stretch>
            <a:fillRect/>
          </a:stretch>
        </p:blipFill>
        <p:spPr bwMode="auto">
          <a:xfrm>
            <a:off x="3532188" y="3579813"/>
            <a:ext cx="6373812" cy="2189162"/>
          </a:xfrm>
          <a:prstGeom prst="rect">
            <a:avLst/>
          </a:prstGeom>
          <a:noFill/>
          <a:ln w="9525">
            <a:noFill/>
            <a:miter lim="800000"/>
            <a:headEnd/>
            <a:tailEnd/>
          </a:ln>
        </p:spPr>
      </p:pic>
      <p:sp>
        <p:nvSpPr>
          <p:cNvPr id="2" name="Title 1"/>
          <p:cNvSpPr>
            <a:spLocks noGrp="1"/>
          </p:cNvSpPr>
          <p:nvPr>
            <p:ph type="title"/>
          </p:nvPr>
        </p:nvSpPr>
        <p:spPr/>
        <p:txBody>
          <a:bodyPr/>
          <a:lstStyle/>
          <a:p>
            <a:pPr>
              <a:defRPr/>
            </a:pPr>
            <a:r>
              <a:rPr lang="en-GB" dirty="0" smtClean="0">
                <a:latin typeface="+mn-lt"/>
              </a:rPr>
              <a:t>Short Introduction to the MTG Programme</a:t>
            </a:r>
            <a:endParaRPr lang="en-GB" dirty="0">
              <a:latin typeface="+mn-lt"/>
            </a:endParaRPr>
          </a:p>
        </p:txBody>
      </p:sp>
      <p:pic>
        <p:nvPicPr>
          <p:cNvPr id="10244" name="Picture 1039" descr="D:\Documents and Settings\nicolib\My Documents\MTG\Copie de logo TEST.jpg"/>
          <p:cNvPicPr>
            <a:picLocks noGrp="1" noChangeAspect="1" noChangeArrowheads="1"/>
          </p:cNvPicPr>
          <p:nvPr>
            <p:ph idx="1"/>
          </p:nvPr>
        </p:nvPicPr>
        <p:blipFill>
          <a:blip r:embed="rId3" cstate="print"/>
          <a:srcRect l="1418"/>
          <a:stretch>
            <a:fillRect/>
          </a:stretch>
        </p:blipFill>
        <p:spPr>
          <a:xfrm>
            <a:off x="0" y="1436688"/>
            <a:ext cx="7512050" cy="4400550"/>
          </a:xfrm>
        </p:spPr>
      </p:pic>
      <p:sp>
        <p:nvSpPr>
          <p:cNvPr id="6" name="TextBox 5"/>
          <p:cNvSpPr txBox="1"/>
          <p:nvPr/>
        </p:nvSpPr>
        <p:spPr>
          <a:xfrm>
            <a:off x="7572375" y="3808413"/>
            <a:ext cx="2333625" cy="230187"/>
          </a:xfrm>
          <a:prstGeom prst="rect">
            <a:avLst/>
          </a:prstGeom>
          <a:solidFill>
            <a:schemeClr val="accent3"/>
          </a:solidFill>
        </p:spPr>
        <p:txBody>
          <a:bodyPr>
            <a:spAutoFit/>
          </a:bodyPr>
          <a:lstStyle/>
          <a:p>
            <a:pPr>
              <a:defRPr/>
            </a:pPr>
            <a:r>
              <a:rPr lang="en-GB" dirty="0">
                <a:solidFill>
                  <a:schemeClr val="tx2"/>
                </a:solidFill>
              </a:rPr>
              <a:t>Courtesy of </a:t>
            </a:r>
          </a:p>
        </p:txBody>
      </p:sp>
      <p:grpSp>
        <p:nvGrpSpPr>
          <p:cNvPr id="10246" name="Group 41"/>
          <p:cNvGrpSpPr>
            <a:grpSpLocks noChangeAspect="1"/>
          </p:cNvGrpSpPr>
          <p:nvPr/>
        </p:nvGrpSpPr>
        <p:grpSpPr bwMode="auto">
          <a:xfrm>
            <a:off x="7737475" y="6307138"/>
            <a:ext cx="1814513" cy="447675"/>
            <a:chOff x="4874" y="3973"/>
            <a:chExt cx="1143" cy="282"/>
          </a:xfrm>
        </p:grpSpPr>
        <p:sp>
          <p:nvSpPr>
            <p:cNvPr id="10249" name="AutoShape 42"/>
            <p:cNvSpPr>
              <a:spLocks noChangeAspect="1" noChangeArrowheads="1" noTextEdit="1"/>
            </p:cNvSpPr>
            <p:nvPr/>
          </p:nvSpPr>
          <p:spPr bwMode="auto">
            <a:xfrm>
              <a:off x="4874" y="3973"/>
              <a:ext cx="1143" cy="282"/>
            </a:xfrm>
            <a:prstGeom prst="rect">
              <a:avLst/>
            </a:prstGeom>
            <a:noFill/>
            <a:ln w="9525">
              <a:noFill/>
              <a:miter lim="800000"/>
              <a:headEnd/>
              <a:tailEnd/>
            </a:ln>
          </p:spPr>
          <p:txBody>
            <a:bodyPr/>
            <a:lstStyle/>
            <a:p>
              <a:endParaRPr lang="en-GB"/>
            </a:p>
          </p:txBody>
        </p:sp>
        <p:sp>
          <p:nvSpPr>
            <p:cNvPr id="10250" name="Freeform 43"/>
            <p:cNvSpPr>
              <a:spLocks noEditPoints="1"/>
            </p:cNvSpPr>
            <p:nvPr/>
          </p:nvSpPr>
          <p:spPr bwMode="auto">
            <a:xfrm>
              <a:off x="5774" y="4079"/>
              <a:ext cx="100" cy="103"/>
            </a:xfrm>
            <a:custGeom>
              <a:avLst/>
              <a:gdLst>
                <a:gd name="T0" fmla="*/ 1 w 200"/>
                <a:gd name="T1" fmla="*/ 0 h 207"/>
                <a:gd name="T2" fmla="*/ 1 w 200"/>
                <a:gd name="T3" fmla="*/ 0 h 207"/>
                <a:gd name="T4" fmla="*/ 0 w 200"/>
                <a:gd name="T5" fmla="*/ 0 h 207"/>
                <a:gd name="T6" fmla="*/ 1 w 200"/>
                <a:gd name="T7" fmla="*/ 0 h 207"/>
                <a:gd name="T8" fmla="*/ 1 w 200"/>
                <a:gd name="T9" fmla="*/ 0 h 207"/>
                <a:gd name="T10" fmla="*/ 1 w 200"/>
                <a:gd name="T11" fmla="*/ 0 h 207"/>
                <a:gd name="T12" fmla="*/ 1 w 200"/>
                <a:gd name="T13" fmla="*/ 0 h 207"/>
                <a:gd name="T14" fmla="*/ 1 w 200"/>
                <a:gd name="T15" fmla="*/ 0 h 207"/>
                <a:gd name="T16" fmla="*/ 1 w 200"/>
                <a:gd name="T17" fmla="*/ 0 h 207"/>
                <a:gd name="T18" fmla="*/ 1 w 200"/>
                <a:gd name="T19" fmla="*/ 0 h 207"/>
                <a:gd name="T20" fmla="*/ 1 w 200"/>
                <a:gd name="T21" fmla="*/ 0 h 207"/>
                <a:gd name="T22" fmla="*/ 1 w 200"/>
                <a:gd name="T23" fmla="*/ 0 h 207"/>
                <a:gd name="T24" fmla="*/ 1 w 200"/>
                <a:gd name="T25" fmla="*/ 0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
                <a:gd name="T40" fmla="*/ 0 h 207"/>
                <a:gd name="T41" fmla="*/ 200 w 200"/>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endParaRPr lang="en-GB"/>
            </a:p>
          </p:txBody>
        </p:sp>
        <p:sp>
          <p:nvSpPr>
            <p:cNvPr id="10251" name="Freeform 44"/>
            <p:cNvSpPr>
              <a:spLocks/>
            </p:cNvSpPr>
            <p:nvPr/>
          </p:nvSpPr>
          <p:spPr bwMode="auto">
            <a:xfrm>
              <a:off x="5676" y="4077"/>
              <a:ext cx="85" cy="107"/>
            </a:xfrm>
            <a:custGeom>
              <a:avLst/>
              <a:gdLst>
                <a:gd name="T0" fmla="*/ 1 w 170"/>
                <a:gd name="T1" fmla="*/ 1 h 214"/>
                <a:gd name="T2" fmla="*/ 1 w 170"/>
                <a:gd name="T3" fmla="*/ 1 h 214"/>
                <a:gd name="T4" fmla="*/ 1 w 170"/>
                <a:gd name="T5" fmla="*/ 1 h 214"/>
                <a:gd name="T6" fmla="*/ 1 w 170"/>
                <a:gd name="T7" fmla="*/ 1 h 214"/>
                <a:gd name="T8" fmla="*/ 1 w 170"/>
                <a:gd name="T9" fmla="*/ 1 h 214"/>
                <a:gd name="T10" fmla="*/ 1 w 170"/>
                <a:gd name="T11" fmla="*/ 1 h 214"/>
                <a:gd name="T12" fmla="*/ 1 w 170"/>
                <a:gd name="T13" fmla="*/ 0 h 214"/>
                <a:gd name="T14" fmla="*/ 1 w 170"/>
                <a:gd name="T15" fmla="*/ 1 h 214"/>
                <a:gd name="T16" fmla="*/ 1 w 170"/>
                <a:gd name="T17" fmla="*/ 1 h 214"/>
                <a:gd name="T18" fmla="*/ 1 w 170"/>
                <a:gd name="T19" fmla="*/ 1 h 214"/>
                <a:gd name="T20" fmla="*/ 1 w 170"/>
                <a:gd name="T21" fmla="*/ 1 h 214"/>
                <a:gd name="T22" fmla="*/ 1 w 170"/>
                <a:gd name="T23" fmla="*/ 1 h 214"/>
                <a:gd name="T24" fmla="*/ 1 w 170"/>
                <a:gd name="T25" fmla="*/ 1 h 214"/>
                <a:gd name="T26" fmla="*/ 1 w 170"/>
                <a:gd name="T27" fmla="*/ 1 h 214"/>
                <a:gd name="T28" fmla="*/ 0 w 170"/>
                <a:gd name="T29" fmla="*/ 1 h 214"/>
                <a:gd name="T30" fmla="*/ 1 w 170"/>
                <a:gd name="T31" fmla="*/ 1 h 214"/>
                <a:gd name="T32" fmla="*/ 1 w 170"/>
                <a:gd name="T33" fmla="*/ 1 h 214"/>
                <a:gd name="T34" fmla="*/ 1 w 170"/>
                <a:gd name="T35" fmla="*/ 1 h 2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0"/>
                <a:gd name="T55" fmla="*/ 0 h 214"/>
                <a:gd name="T56" fmla="*/ 170 w 170"/>
                <a:gd name="T57" fmla="*/ 214 h 2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endParaRPr lang="en-GB"/>
            </a:p>
          </p:txBody>
        </p:sp>
        <p:sp>
          <p:nvSpPr>
            <p:cNvPr id="10252" name="Freeform 45"/>
            <p:cNvSpPr>
              <a:spLocks/>
            </p:cNvSpPr>
            <p:nvPr/>
          </p:nvSpPr>
          <p:spPr bwMode="auto">
            <a:xfrm>
              <a:off x="5356" y="4079"/>
              <a:ext cx="121" cy="103"/>
            </a:xfrm>
            <a:custGeom>
              <a:avLst/>
              <a:gdLst>
                <a:gd name="T0" fmla="*/ 0 w 243"/>
                <a:gd name="T1" fmla="*/ 0 h 207"/>
                <a:gd name="T2" fmla="*/ 0 w 243"/>
                <a:gd name="T3" fmla="*/ 0 h 207"/>
                <a:gd name="T4" fmla="*/ 0 w 243"/>
                <a:gd name="T5" fmla="*/ 0 h 207"/>
                <a:gd name="T6" fmla="*/ 0 w 243"/>
                <a:gd name="T7" fmla="*/ 0 h 207"/>
                <a:gd name="T8" fmla="*/ 0 w 243"/>
                <a:gd name="T9" fmla="*/ 0 h 207"/>
                <a:gd name="T10" fmla="*/ 0 w 243"/>
                <a:gd name="T11" fmla="*/ 0 h 207"/>
                <a:gd name="T12" fmla="*/ 0 w 243"/>
                <a:gd name="T13" fmla="*/ 0 h 207"/>
                <a:gd name="T14" fmla="*/ 0 w 243"/>
                <a:gd name="T15" fmla="*/ 0 h 207"/>
                <a:gd name="T16" fmla="*/ 0 w 243"/>
                <a:gd name="T17" fmla="*/ 0 h 207"/>
                <a:gd name="T18" fmla="*/ 0 w 243"/>
                <a:gd name="T19" fmla="*/ 0 h 207"/>
                <a:gd name="T20" fmla="*/ 0 w 243"/>
                <a:gd name="T21" fmla="*/ 0 h 207"/>
                <a:gd name="T22" fmla="*/ 0 w 243"/>
                <a:gd name="T23" fmla="*/ 0 h 207"/>
                <a:gd name="T24" fmla="*/ 0 w 243"/>
                <a:gd name="T25" fmla="*/ 0 h 207"/>
                <a:gd name="T26" fmla="*/ 0 w 243"/>
                <a:gd name="T27" fmla="*/ 0 h 207"/>
                <a:gd name="T28" fmla="*/ 0 w 243"/>
                <a:gd name="T29" fmla="*/ 0 h 207"/>
                <a:gd name="T30" fmla="*/ 0 w 243"/>
                <a:gd name="T31" fmla="*/ 0 h 207"/>
                <a:gd name="T32" fmla="*/ 0 w 243"/>
                <a:gd name="T33" fmla="*/ 0 h 207"/>
                <a:gd name="T34" fmla="*/ 0 w 243"/>
                <a:gd name="T35" fmla="*/ 0 h 207"/>
                <a:gd name="T36" fmla="*/ 0 w 243"/>
                <a:gd name="T37" fmla="*/ 0 h 207"/>
                <a:gd name="T38" fmla="*/ 0 w 243"/>
                <a:gd name="T39" fmla="*/ 0 h 2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3"/>
                <a:gd name="T61" fmla="*/ 0 h 207"/>
                <a:gd name="T62" fmla="*/ 243 w 243"/>
                <a:gd name="T63" fmla="*/ 207 h 2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endParaRPr lang="en-GB"/>
            </a:p>
          </p:txBody>
        </p:sp>
        <p:sp>
          <p:nvSpPr>
            <p:cNvPr id="10253" name="Freeform 46"/>
            <p:cNvSpPr>
              <a:spLocks/>
            </p:cNvSpPr>
            <p:nvPr/>
          </p:nvSpPr>
          <p:spPr bwMode="auto">
            <a:xfrm>
              <a:off x="5250" y="4079"/>
              <a:ext cx="84" cy="105"/>
            </a:xfrm>
            <a:custGeom>
              <a:avLst/>
              <a:gdLst>
                <a:gd name="T0" fmla="*/ 1 w 168"/>
                <a:gd name="T1" fmla="*/ 0 h 211"/>
                <a:gd name="T2" fmla="*/ 1 w 168"/>
                <a:gd name="T3" fmla="*/ 0 h 211"/>
                <a:gd name="T4" fmla="*/ 1 w 168"/>
                <a:gd name="T5" fmla="*/ 0 h 211"/>
                <a:gd name="T6" fmla="*/ 1 w 168"/>
                <a:gd name="T7" fmla="*/ 0 h 211"/>
                <a:gd name="T8" fmla="*/ 1 w 168"/>
                <a:gd name="T9" fmla="*/ 0 h 211"/>
                <a:gd name="T10" fmla="*/ 1 w 168"/>
                <a:gd name="T11" fmla="*/ 0 h 211"/>
                <a:gd name="T12" fmla="*/ 0 w 168"/>
                <a:gd name="T13" fmla="*/ 0 h 211"/>
                <a:gd name="T14" fmla="*/ 0 w 168"/>
                <a:gd name="T15" fmla="*/ 0 h 211"/>
                <a:gd name="T16" fmla="*/ 1 w 168"/>
                <a:gd name="T17" fmla="*/ 0 h 211"/>
                <a:gd name="T18" fmla="*/ 1 w 168"/>
                <a:gd name="T19" fmla="*/ 0 h 211"/>
                <a:gd name="T20" fmla="*/ 1 w 168"/>
                <a:gd name="T21" fmla="*/ 0 h 211"/>
                <a:gd name="T22" fmla="*/ 1 w 168"/>
                <a:gd name="T23" fmla="*/ 0 h 211"/>
                <a:gd name="T24" fmla="*/ 1 w 168"/>
                <a:gd name="T25" fmla="*/ 0 h 211"/>
                <a:gd name="T26" fmla="*/ 1 w 168"/>
                <a:gd name="T27" fmla="*/ 0 h 211"/>
                <a:gd name="T28" fmla="*/ 1 w 168"/>
                <a:gd name="T29" fmla="*/ 0 h 2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
                <a:gd name="T46" fmla="*/ 0 h 211"/>
                <a:gd name="T47" fmla="*/ 168 w 168"/>
                <a:gd name="T48" fmla="*/ 211 h 2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endParaRPr lang="en-GB"/>
            </a:p>
          </p:txBody>
        </p:sp>
        <p:sp>
          <p:nvSpPr>
            <p:cNvPr id="10254" name="Freeform 47"/>
            <p:cNvSpPr>
              <a:spLocks/>
            </p:cNvSpPr>
            <p:nvPr/>
          </p:nvSpPr>
          <p:spPr bwMode="auto">
            <a:xfrm>
              <a:off x="5878" y="4079"/>
              <a:ext cx="84" cy="103"/>
            </a:xfrm>
            <a:custGeom>
              <a:avLst/>
              <a:gdLst>
                <a:gd name="T0" fmla="*/ 0 w 167"/>
                <a:gd name="T1" fmla="*/ 0 h 207"/>
                <a:gd name="T2" fmla="*/ 0 w 167"/>
                <a:gd name="T3" fmla="*/ 0 h 207"/>
                <a:gd name="T4" fmla="*/ 1 w 167"/>
                <a:gd name="T5" fmla="*/ 0 h 207"/>
                <a:gd name="T6" fmla="*/ 1 w 167"/>
                <a:gd name="T7" fmla="*/ 0 h 207"/>
                <a:gd name="T8" fmla="*/ 1 w 167"/>
                <a:gd name="T9" fmla="*/ 0 h 207"/>
                <a:gd name="T10" fmla="*/ 1 w 167"/>
                <a:gd name="T11" fmla="*/ 0 h 207"/>
                <a:gd name="T12" fmla="*/ 1 w 167"/>
                <a:gd name="T13" fmla="*/ 0 h 207"/>
                <a:gd name="T14" fmla="*/ 1 w 167"/>
                <a:gd name="T15" fmla="*/ 0 h 207"/>
                <a:gd name="T16" fmla="*/ 0 w 167"/>
                <a:gd name="T17" fmla="*/ 0 h 2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207"/>
                <a:gd name="T29" fmla="*/ 167 w 167"/>
                <a:gd name="T30" fmla="*/ 207 h 2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endParaRPr lang="en-GB"/>
            </a:p>
          </p:txBody>
        </p:sp>
        <p:sp>
          <p:nvSpPr>
            <p:cNvPr id="10255" name="Freeform 48"/>
            <p:cNvSpPr>
              <a:spLocks/>
            </p:cNvSpPr>
            <p:nvPr/>
          </p:nvSpPr>
          <p:spPr bwMode="auto">
            <a:xfrm>
              <a:off x="5160" y="4079"/>
              <a:ext cx="67" cy="103"/>
            </a:xfrm>
            <a:custGeom>
              <a:avLst/>
              <a:gdLst>
                <a:gd name="T0" fmla="*/ 1 w 133"/>
                <a:gd name="T1" fmla="*/ 0 h 207"/>
                <a:gd name="T2" fmla="*/ 1 w 133"/>
                <a:gd name="T3" fmla="*/ 0 h 207"/>
                <a:gd name="T4" fmla="*/ 1 w 133"/>
                <a:gd name="T5" fmla="*/ 0 h 207"/>
                <a:gd name="T6" fmla="*/ 1 w 133"/>
                <a:gd name="T7" fmla="*/ 0 h 207"/>
                <a:gd name="T8" fmla="*/ 1 w 133"/>
                <a:gd name="T9" fmla="*/ 0 h 207"/>
                <a:gd name="T10" fmla="*/ 1 w 133"/>
                <a:gd name="T11" fmla="*/ 0 h 207"/>
                <a:gd name="T12" fmla="*/ 1 w 133"/>
                <a:gd name="T13" fmla="*/ 0 h 207"/>
                <a:gd name="T14" fmla="*/ 1 w 133"/>
                <a:gd name="T15" fmla="*/ 0 h 207"/>
                <a:gd name="T16" fmla="*/ 0 w 133"/>
                <a:gd name="T17" fmla="*/ 0 h 207"/>
                <a:gd name="T18" fmla="*/ 0 w 133"/>
                <a:gd name="T19" fmla="*/ 0 h 207"/>
                <a:gd name="T20" fmla="*/ 1 w 133"/>
                <a:gd name="T21" fmla="*/ 0 h 207"/>
                <a:gd name="T22" fmla="*/ 1 w 133"/>
                <a:gd name="T23" fmla="*/ 0 h 207"/>
                <a:gd name="T24" fmla="*/ 1 w 133"/>
                <a:gd name="T25" fmla="*/ 0 h 207"/>
                <a:gd name="T26" fmla="*/ 1 w 133"/>
                <a:gd name="T27" fmla="*/ 0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
                <a:gd name="T43" fmla="*/ 0 h 207"/>
                <a:gd name="T44" fmla="*/ 133 w 1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endParaRPr lang="en-GB"/>
            </a:p>
          </p:txBody>
        </p:sp>
        <p:sp>
          <p:nvSpPr>
            <p:cNvPr id="10256" name="Freeform 49"/>
            <p:cNvSpPr>
              <a:spLocks/>
            </p:cNvSpPr>
            <p:nvPr/>
          </p:nvSpPr>
          <p:spPr bwMode="auto">
            <a:xfrm>
              <a:off x="5503" y="4079"/>
              <a:ext cx="67" cy="103"/>
            </a:xfrm>
            <a:custGeom>
              <a:avLst/>
              <a:gdLst>
                <a:gd name="T0" fmla="*/ 1 w 134"/>
                <a:gd name="T1" fmla="*/ 0 h 207"/>
                <a:gd name="T2" fmla="*/ 1 w 134"/>
                <a:gd name="T3" fmla="*/ 0 h 207"/>
                <a:gd name="T4" fmla="*/ 1 w 134"/>
                <a:gd name="T5" fmla="*/ 0 h 207"/>
                <a:gd name="T6" fmla="*/ 1 w 134"/>
                <a:gd name="T7" fmla="*/ 0 h 207"/>
                <a:gd name="T8" fmla="*/ 1 w 134"/>
                <a:gd name="T9" fmla="*/ 0 h 207"/>
                <a:gd name="T10" fmla="*/ 1 w 134"/>
                <a:gd name="T11" fmla="*/ 0 h 207"/>
                <a:gd name="T12" fmla="*/ 1 w 134"/>
                <a:gd name="T13" fmla="*/ 0 h 207"/>
                <a:gd name="T14" fmla="*/ 1 w 134"/>
                <a:gd name="T15" fmla="*/ 0 h 207"/>
                <a:gd name="T16" fmla="*/ 0 w 134"/>
                <a:gd name="T17" fmla="*/ 0 h 207"/>
                <a:gd name="T18" fmla="*/ 0 w 134"/>
                <a:gd name="T19" fmla="*/ 0 h 207"/>
                <a:gd name="T20" fmla="*/ 1 w 134"/>
                <a:gd name="T21" fmla="*/ 0 h 207"/>
                <a:gd name="T22" fmla="*/ 1 w 134"/>
                <a:gd name="T23" fmla="*/ 0 h 207"/>
                <a:gd name="T24" fmla="*/ 1 w 134"/>
                <a:gd name="T25" fmla="*/ 0 h 207"/>
                <a:gd name="T26" fmla="*/ 1 w 134"/>
                <a:gd name="T27" fmla="*/ 0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07"/>
                <a:gd name="T44" fmla="*/ 134 w 134"/>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endParaRPr lang="en-GB"/>
            </a:p>
          </p:txBody>
        </p:sp>
        <p:sp>
          <p:nvSpPr>
            <p:cNvPr id="10257" name="Freeform 50"/>
            <p:cNvSpPr>
              <a:spLocks/>
            </p:cNvSpPr>
            <p:nvPr/>
          </p:nvSpPr>
          <p:spPr bwMode="auto">
            <a:xfrm>
              <a:off x="5586" y="4079"/>
              <a:ext cx="83" cy="103"/>
            </a:xfrm>
            <a:custGeom>
              <a:avLst/>
              <a:gdLst>
                <a:gd name="T0" fmla="*/ 0 w 168"/>
                <a:gd name="T1" fmla="*/ 0 h 207"/>
                <a:gd name="T2" fmla="*/ 0 w 168"/>
                <a:gd name="T3" fmla="*/ 0 h 207"/>
                <a:gd name="T4" fmla="*/ 0 w 168"/>
                <a:gd name="T5" fmla="*/ 0 h 207"/>
                <a:gd name="T6" fmla="*/ 0 w 168"/>
                <a:gd name="T7" fmla="*/ 0 h 207"/>
                <a:gd name="T8" fmla="*/ 0 w 168"/>
                <a:gd name="T9" fmla="*/ 0 h 207"/>
                <a:gd name="T10" fmla="*/ 0 w 168"/>
                <a:gd name="T11" fmla="*/ 0 h 207"/>
                <a:gd name="T12" fmla="*/ 0 w 168"/>
                <a:gd name="T13" fmla="*/ 0 h 207"/>
                <a:gd name="T14" fmla="*/ 0 w 168"/>
                <a:gd name="T15" fmla="*/ 0 h 207"/>
                <a:gd name="T16" fmla="*/ 0 w 168"/>
                <a:gd name="T17" fmla="*/ 0 h 2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
                <a:gd name="T28" fmla="*/ 0 h 207"/>
                <a:gd name="T29" fmla="*/ 168 w 168"/>
                <a:gd name="T30" fmla="*/ 207 h 2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endParaRPr lang="en-GB"/>
            </a:p>
          </p:txBody>
        </p:sp>
        <p:pic>
          <p:nvPicPr>
            <p:cNvPr id="10258" name="Picture 51"/>
            <p:cNvPicPr>
              <a:picLocks noChangeAspect="1" noChangeArrowheads="1"/>
            </p:cNvPicPr>
            <p:nvPr/>
          </p:nvPicPr>
          <p:blipFill>
            <a:blip r:embed="rId4" cstate="print"/>
            <a:srcRect/>
            <a:stretch>
              <a:fillRect/>
            </a:stretch>
          </p:blipFill>
          <p:spPr bwMode="auto">
            <a:xfrm>
              <a:off x="4929" y="4026"/>
              <a:ext cx="176" cy="176"/>
            </a:xfrm>
            <a:prstGeom prst="rect">
              <a:avLst/>
            </a:prstGeom>
            <a:noFill/>
            <a:ln w="9525">
              <a:noFill/>
              <a:miter lim="800000"/>
              <a:headEnd/>
              <a:tailEnd/>
            </a:ln>
          </p:spPr>
        </p:pic>
      </p:grpSp>
      <p:sp>
        <p:nvSpPr>
          <p:cNvPr id="10247" name="TextBox 17"/>
          <p:cNvSpPr txBox="1">
            <a:spLocks noChangeArrowheads="1"/>
          </p:cNvSpPr>
          <p:nvPr/>
        </p:nvSpPr>
        <p:spPr bwMode="auto">
          <a:xfrm>
            <a:off x="5965825" y="1985963"/>
            <a:ext cx="3379788" cy="461962"/>
          </a:xfrm>
          <a:prstGeom prst="rect">
            <a:avLst/>
          </a:prstGeom>
          <a:noFill/>
          <a:ln w="9525">
            <a:noFill/>
            <a:miter lim="800000"/>
            <a:headEnd/>
            <a:tailEnd/>
          </a:ln>
        </p:spPr>
        <p:txBody>
          <a:bodyPr>
            <a:spAutoFit/>
          </a:bodyPr>
          <a:lstStyle/>
          <a:p>
            <a:r>
              <a:rPr lang="en-GB" sz="2400">
                <a:solidFill>
                  <a:schemeClr val="tx1"/>
                </a:solidFill>
              </a:rPr>
              <a:t>MTG-I; </a:t>
            </a:r>
            <a:r>
              <a:rPr lang="en-GB" sz="1800">
                <a:solidFill>
                  <a:srgbClr val="FF0000"/>
                </a:solidFill>
              </a:rPr>
              <a:t>4 satellites</a:t>
            </a:r>
          </a:p>
        </p:txBody>
      </p:sp>
      <p:sp>
        <p:nvSpPr>
          <p:cNvPr id="10248" name="TextBox 18"/>
          <p:cNvSpPr txBox="1">
            <a:spLocks noChangeArrowheads="1"/>
          </p:cNvSpPr>
          <p:nvPr/>
        </p:nvSpPr>
        <p:spPr bwMode="auto">
          <a:xfrm>
            <a:off x="7150100" y="3121025"/>
            <a:ext cx="2755900" cy="460375"/>
          </a:xfrm>
          <a:prstGeom prst="rect">
            <a:avLst/>
          </a:prstGeom>
          <a:noFill/>
          <a:ln w="9525">
            <a:noFill/>
            <a:miter lim="800000"/>
            <a:headEnd/>
            <a:tailEnd/>
          </a:ln>
        </p:spPr>
        <p:txBody>
          <a:bodyPr>
            <a:spAutoFit/>
          </a:bodyPr>
          <a:lstStyle/>
          <a:p>
            <a:r>
              <a:rPr lang="en-GB" sz="2400">
                <a:solidFill>
                  <a:schemeClr val="tx1"/>
                </a:solidFill>
              </a:rPr>
              <a:t>MTG-S; </a:t>
            </a:r>
            <a:r>
              <a:rPr lang="en-GB" sz="1800">
                <a:solidFill>
                  <a:srgbClr val="FF0000"/>
                </a:solidFill>
              </a:rPr>
              <a:t>2 satellites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LINET (Lightning Detection Network in VLF/LF) </a:t>
            </a:r>
            <a:br>
              <a:rPr lang="en-US" smtClean="0"/>
            </a:br>
            <a:r>
              <a:rPr lang="en-US" b="0" smtClean="0"/>
              <a:t>System Characteristics</a:t>
            </a:r>
          </a:p>
        </p:txBody>
      </p:sp>
      <p:sp>
        <p:nvSpPr>
          <p:cNvPr id="47107" name="Rectangle 3"/>
          <p:cNvSpPr>
            <a:spLocks noGrp="1" noChangeArrowheads="1"/>
          </p:cNvSpPr>
          <p:nvPr>
            <p:ph type="body" idx="1"/>
          </p:nvPr>
        </p:nvSpPr>
        <p:spPr>
          <a:xfrm>
            <a:off x="-430213" y="1268413"/>
            <a:ext cx="2574926" cy="4897437"/>
          </a:xfrm>
        </p:spPr>
        <p:txBody>
          <a:bodyPr/>
          <a:lstStyle/>
          <a:p>
            <a:pPr lvl="1"/>
            <a:r>
              <a:rPr lang="en-US" sz="1400" smtClean="0"/>
              <a:t>Measurement of magnetic field</a:t>
            </a:r>
          </a:p>
          <a:p>
            <a:pPr lvl="1"/>
            <a:endParaRPr lang="en-US" sz="1400" smtClean="0"/>
          </a:p>
          <a:p>
            <a:pPr lvl="1"/>
            <a:endParaRPr lang="en-US" sz="1400" smtClean="0"/>
          </a:p>
          <a:p>
            <a:pPr lvl="1"/>
            <a:endParaRPr lang="en-US" sz="1400" smtClean="0"/>
          </a:p>
          <a:p>
            <a:pPr lvl="1"/>
            <a:endParaRPr lang="en-US" sz="1400" smtClean="0"/>
          </a:p>
          <a:p>
            <a:pPr lvl="1"/>
            <a:r>
              <a:rPr lang="en-US" sz="1400" smtClean="0"/>
              <a:t>TOA Method for lightning location </a:t>
            </a:r>
          </a:p>
          <a:p>
            <a:pPr lvl="1"/>
            <a:endParaRPr lang="en-US" sz="1400" smtClean="0"/>
          </a:p>
          <a:p>
            <a:pPr lvl="1"/>
            <a:endParaRPr lang="en-US" sz="1400" smtClean="0"/>
          </a:p>
          <a:p>
            <a:pPr lvl="1"/>
            <a:endParaRPr lang="en-US" sz="1400" smtClean="0"/>
          </a:p>
          <a:p>
            <a:pPr lvl="1"/>
            <a:endParaRPr lang="en-US" sz="1400" smtClean="0"/>
          </a:p>
          <a:p>
            <a:pPr lvl="1"/>
            <a:endParaRPr lang="en-US" sz="1400" smtClean="0"/>
          </a:p>
          <a:p>
            <a:pPr lvl="1"/>
            <a:r>
              <a:rPr lang="en-US" sz="1400" smtClean="0"/>
              <a:t>IC - CG discrimination </a:t>
            </a:r>
          </a:p>
          <a:p>
            <a:pPr lvl="1"/>
            <a:r>
              <a:rPr lang="en-US" sz="1400" smtClean="0"/>
              <a:t>Height of IC events </a:t>
            </a:r>
          </a:p>
        </p:txBody>
      </p:sp>
      <p:grpSp>
        <p:nvGrpSpPr>
          <p:cNvPr id="47108" name="Group 4"/>
          <p:cNvGrpSpPr>
            <a:grpSpLocks/>
          </p:cNvGrpSpPr>
          <p:nvPr/>
        </p:nvGrpSpPr>
        <p:grpSpPr bwMode="auto">
          <a:xfrm>
            <a:off x="2252663" y="1268413"/>
            <a:ext cx="2700337" cy="4824412"/>
            <a:chOff x="3198" y="845"/>
            <a:chExt cx="1570" cy="3039"/>
          </a:xfrm>
        </p:grpSpPr>
        <p:pic>
          <p:nvPicPr>
            <p:cNvPr id="47112" name="Picture 5" descr="blitzmessung"/>
            <p:cNvPicPr>
              <a:picLocks noChangeAspect="1" noChangeArrowheads="1"/>
            </p:cNvPicPr>
            <p:nvPr/>
          </p:nvPicPr>
          <p:blipFill>
            <a:blip r:embed="rId3" cstate="print"/>
            <a:srcRect/>
            <a:stretch>
              <a:fillRect/>
            </a:stretch>
          </p:blipFill>
          <p:spPr bwMode="auto">
            <a:xfrm>
              <a:off x="3198" y="845"/>
              <a:ext cx="1569" cy="630"/>
            </a:xfrm>
            <a:prstGeom prst="rect">
              <a:avLst/>
            </a:prstGeom>
            <a:noFill/>
            <a:ln w="9525">
              <a:noFill/>
              <a:miter lim="800000"/>
              <a:headEnd/>
              <a:tailEnd/>
            </a:ln>
          </p:spPr>
        </p:pic>
        <p:pic>
          <p:nvPicPr>
            <p:cNvPr id="47113" name="Picture 6" descr="schema_ic"/>
            <p:cNvPicPr>
              <a:picLocks noChangeAspect="1" noChangeArrowheads="1"/>
            </p:cNvPicPr>
            <p:nvPr/>
          </p:nvPicPr>
          <p:blipFill>
            <a:blip r:embed="rId4" cstate="print"/>
            <a:srcRect/>
            <a:stretch>
              <a:fillRect/>
            </a:stretch>
          </p:blipFill>
          <p:spPr bwMode="auto">
            <a:xfrm>
              <a:off x="3243" y="2846"/>
              <a:ext cx="1468" cy="1038"/>
            </a:xfrm>
            <a:prstGeom prst="rect">
              <a:avLst/>
            </a:prstGeom>
            <a:noFill/>
            <a:ln w="9525">
              <a:noFill/>
              <a:miter lim="800000"/>
              <a:headEnd/>
              <a:tailEnd/>
            </a:ln>
          </p:spPr>
        </p:pic>
        <p:pic>
          <p:nvPicPr>
            <p:cNvPr id="47114" name="Picture 7" descr="Signal_150858_482_70"/>
            <p:cNvPicPr>
              <a:picLocks noChangeAspect="1" noChangeArrowheads="1"/>
            </p:cNvPicPr>
            <p:nvPr/>
          </p:nvPicPr>
          <p:blipFill>
            <a:blip r:embed="rId5" cstate="print"/>
            <a:srcRect/>
            <a:stretch>
              <a:fillRect/>
            </a:stretch>
          </p:blipFill>
          <p:spPr bwMode="auto">
            <a:xfrm>
              <a:off x="3198" y="1327"/>
              <a:ext cx="1570" cy="416"/>
            </a:xfrm>
            <a:prstGeom prst="rect">
              <a:avLst/>
            </a:prstGeom>
            <a:noFill/>
            <a:ln w="9525">
              <a:noFill/>
              <a:miter lim="800000"/>
              <a:headEnd/>
              <a:tailEnd/>
            </a:ln>
          </p:spPr>
        </p:pic>
        <p:pic>
          <p:nvPicPr>
            <p:cNvPr id="47115" name="Picture 8" descr="toa_schema"/>
            <p:cNvPicPr>
              <a:picLocks noChangeAspect="1" noChangeArrowheads="1"/>
            </p:cNvPicPr>
            <p:nvPr/>
          </p:nvPicPr>
          <p:blipFill>
            <a:blip r:embed="rId6" cstate="print"/>
            <a:srcRect/>
            <a:stretch>
              <a:fillRect/>
            </a:stretch>
          </p:blipFill>
          <p:spPr bwMode="auto">
            <a:xfrm>
              <a:off x="3470" y="1797"/>
              <a:ext cx="1078" cy="988"/>
            </a:xfrm>
            <a:prstGeom prst="rect">
              <a:avLst/>
            </a:prstGeom>
            <a:noFill/>
            <a:ln w="9525">
              <a:noFill/>
              <a:miter lim="800000"/>
              <a:headEnd/>
              <a:tailEnd/>
            </a:ln>
          </p:spPr>
        </p:pic>
      </p:grpSp>
      <p:pic>
        <p:nvPicPr>
          <p:cNvPr id="47109" name="Picture 9" descr="Inst_Ara"/>
          <p:cNvPicPr>
            <a:picLocks noChangeAspect="1" noChangeArrowheads="1"/>
          </p:cNvPicPr>
          <p:nvPr/>
        </p:nvPicPr>
        <p:blipFill>
          <a:blip r:embed="rId7" cstate="print"/>
          <a:srcRect/>
          <a:stretch>
            <a:fillRect/>
          </a:stretch>
        </p:blipFill>
        <p:spPr bwMode="auto">
          <a:xfrm>
            <a:off x="5110163" y="1268413"/>
            <a:ext cx="2054225" cy="2736850"/>
          </a:xfrm>
          <a:prstGeom prst="rect">
            <a:avLst/>
          </a:prstGeom>
          <a:noFill/>
          <a:ln w="9525">
            <a:noFill/>
            <a:miter lim="800000"/>
            <a:headEnd/>
            <a:tailEnd/>
          </a:ln>
        </p:spPr>
      </p:pic>
      <p:pic>
        <p:nvPicPr>
          <p:cNvPr id="47110" name="Picture 10"/>
          <p:cNvPicPr>
            <a:picLocks noChangeAspect="1" noChangeArrowheads="1"/>
          </p:cNvPicPr>
          <p:nvPr/>
        </p:nvPicPr>
        <p:blipFill>
          <a:blip r:embed="rId8" cstate="print"/>
          <a:srcRect/>
          <a:stretch>
            <a:fillRect/>
          </a:stretch>
        </p:blipFill>
        <p:spPr bwMode="auto">
          <a:xfrm>
            <a:off x="5811838" y="4149725"/>
            <a:ext cx="3081337" cy="2135188"/>
          </a:xfrm>
          <a:prstGeom prst="rect">
            <a:avLst/>
          </a:prstGeom>
          <a:noFill/>
          <a:ln w="9525">
            <a:noFill/>
            <a:miter lim="800000"/>
            <a:headEnd/>
            <a:tailEnd/>
          </a:ln>
        </p:spPr>
      </p:pic>
      <p:pic>
        <p:nvPicPr>
          <p:cNvPr id="47111" name="Picture 11"/>
          <p:cNvPicPr>
            <a:picLocks noChangeAspect="1" noChangeArrowheads="1"/>
          </p:cNvPicPr>
          <p:nvPr/>
        </p:nvPicPr>
        <p:blipFill>
          <a:blip r:embed="rId9" cstate="print"/>
          <a:srcRect/>
          <a:stretch>
            <a:fillRect/>
          </a:stretch>
        </p:blipFill>
        <p:spPr bwMode="auto">
          <a:xfrm>
            <a:off x="7256463" y="1268413"/>
            <a:ext cx="2220912" cy="2738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25438" y="238125"/>
            <a:ext cx="9328150" cy="839788"/>
          </a:xfrm>
        </p:spPr>
        <p:txBody>
          <a:bodyPr/>
          <a:lstStyle/>
          <a:p>
            <a:r>
              <a:rPr lang="en-US" smtClean="0"/>
              <a:t>LINET sites in the CHUVA campaign (Sao Paulo area)</a:t>
            </a:r>
            <a:r>
              <a:rPr lang="en-US" b="0" smtClean="0"/>
              <a:t> </a:t>
            </a:r>
          </a:p>
        </p:txBody>
      </p:sp>
      <p:graphicFrame>
        <p:nvGraphicFramePr>
          <p:cNvPr id="1026" name="Object 2"/>
          <p:cNvGraphicFramePr>
            <a:graphicFrameLocks noChangeAspect="1"/>
          </p:cNvGraphicFramePr>
          <p:nvPr/>
        </p:nvGraphicFramePr>
        <p:xfrm>
          <a:off x="546100" y="1425575"/>
          <a:ext cx="6080125" cy="4760913"/>
        </p:xfrm>
        <a:graphic>
          <a:graphicData uri="http://schemas.openxmlformats.org/presentationml/2006/ole">
            <p:oleObj spid="_x0000_s1026" name="Paint Shop Pro Image" r:id="rId3" imgW="5073171" imgH="4302439" progId="">
              <p:embed/>
            </p:oleObj>
          </a:graphicData>
        </a:graphic>
      </p:graphicFrame>
      <p:sp>
        <p:nvSpPr>
          <p:cNvPr id="7" name="TextBox 6"/>
          <p:cNvSpPr txBox="1"/>
          <p:nvPr/>
        </p:nvSpPr>
        <p:spPr>
          <a:xfrm>
            <a:off x="6924675" y="2998788"/>
            <a:ext cx="2503488" cy="646112"/>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GB" sz="1800" dirty="0">
                <a:solidFill>
                  <a:schemeClr val="tx1"/>
                </a:solidFill>
              </a:rPr>
              <a:t>Baselines in the order of ~20-40 km </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GB" smtClean="0"/>
              <a:t>Example: Full LIS overpass on 10 Feb 2012 (60 seconds of data)</a:t>
            </a:r>
          </a:p>
        </p:txBody>
      </p:sp>
      <p:sp>
        <p:nvSpPr>
          <p:cNvPr id="3" name="Slide Number Placeholder 2"/>
          <p:cNvSpPr>
            <a:spLocks noGrp="1"/>
          </p:cNvSpPr>
          <p:nvPr>
            <p:ph type="sldNum" sz="quarter" idx="10"/>
          </p:nvPr>
        </p:nvSpPr>
        <p:spPr/>
        <p:txBody>
          <a:bodyPr/>
          <a:lstStyle/>
          <a:p>
            <a:pPr>
              <a:defRPr/>
            </a:pPr>
            <a:r>
              <a:rPr lang="en-GB" smtClean="0"/>
              <a:t>Slide: </a:t>
            </a:r>
            <a:fld id="{00E0E399-BB31-4165-9233-F766A119EA78}" type="slidenum">
              <a:rPr lang="en-GB" smtClean="0"/>
              <a:pPr>
                <a:defRPr/>
              </a:pPr>
              <a:t>42</a:t>
            </a:fld>
            <a:endParaRPr lang="en-GB"/>
          </a:p>
        </p:txBody>
      </p:sp>
      <p:pic>
        <p:nvPicPr>
          <p:cNvPr id="48132" name="Picture 17" descr="Case_120210_LIS_LMA_LINET_start_68498_latlon_ALL.jpg"/>
          <p:cNvPicPr>
            <a:picLocks noChangeAspect="1"/>
          </p:cNvPicPr>
          <p:nvPr/>
        </p:nvPicPr>
        <p:blipFill>
          <a:blip r:embed="rId2" cstate="print"/>
          <a:srcRect/>
          <a:stretch>
            <a:fillRect/>
          </a:stretch>
        </p:blipFill>
        <p:spPr bwMode="auto">
          <a:xfrm>
            <a:off x="0" y="1885950"/>
            <a:ext cx="6629400" cy="4972050"/>
          </a:xfrm>
          <a:prstGeom prst="rect">
            <a:avLst/>
          </a:prstGeom>
          <a:noFill/>
          <a:ln w="9525">
            <a:noFill/>
            <a:miter lim="800000"/>
            <a:headEnd/>
            <a:tailEnd/>
          </a:ln>
        </p:spPr>
      </p:pic>
      <p:grpSp>
        <p:nvGrpSpPr>
          <p:cNvPr id="48133" name="Group 18"/>
          <p:cNvGrpSpPr>
            <a:grpSpLocks/>
          </p:cNvGrpSpPr>
          <p:nvPr/>
        </p:nvGrpSpPr>
        <p:grpSpPr bwMode="auto">
          <a:xfrm>
            <a:off x="6248400" y="2811463"/>
            <a:ext cx="3657600" cy="1531937"/>
            <a:chOff x="461689" y="1573456"/>
            <a:chExt cx="3657714" cy="1532468"/>
          </a:xfrm>
        </p:grpSpPr>
        <p:pic>
          <p:nvPicPr>
            <p:cNvPr id="48135" name="Picture 6" descr="Case_120210_01000_LIS_LMA_LINET_start_68498.jpg"/>
            <p:cNvPicPr>
              <a:picLocks noChangeAspect="1"/>
            </p:cNvPicPr>
            <p:nvPr/>
          </p:nvPicPr>
          <p:blipFill>
            <a:blip r:embed="rId3" cstate="print"/>
            <a:srcRect l="21732" t="24777" r="77165" b="73491"/>
            <a:stretch>
              <a:fillRect/>
            </a:stretch>
          </p:blipFill>
          <p:spPr bwMode="auto">
            <a:xfrm>
              <a:off x="562258" y="2886075"/>
              <a:ext cx="145643" cy="171694"/>
            </a:xfrm>
            <a:prstGeom prst="rect">
              <a:avLst/>
            </a:prstGeom>
            <a:noFill/>
            <a:ln w="9525">
              <a:noFill/>
              <a:miter lim="800000"/>
              <a:headEnd/>
              <a:tailEnd/>
            </a:ln>
          </p:spPr>
        </p:pic>
        <p:pic>
          <p:nvPicPr>
            <p:cNvPr id="48136" name="Picture 7" descr="Case_120210_01000_LIS_LMA_LINET_start_68498.jpg"/>
            <p:cNvPicPr>
              <a:picLocks noChangeAspect="1"/>
            </p:cNvPicPr>
            <p:nvPr/>
          </p:nvPicPr>
          <p:blipFill>
            <a:blip r:embed="rId3" cstate="print"/>
            <a:srcRect l="17323" t="76012" r="80945" b="21837"/>
            <a:stretch>
              <a:fillRect/>
            </a:stretch>
          </p:blipFill>
          <p:spPr bwMode="auto">
            <a:xfrm>
              <a:off x="526947" y="2620647"/>
              <a:ext cx="206478" cy="192351"/>
            </a:xfrm>
            <a:prstGeom prst="rect">
              <a:avLst/>
            </a:prstGeom>
            <a:noFill/>
            <a:ln w="9525">
              <a:noFill/>
              <a:miter lim="800000"/>
              <a:headEnd/>
              <a:tailEnd/>
            </a:ln>
          </p:spPr>
        </p:pic>
        <p:pic>
          <p:nvPicPr>
            <p:cNvPr id="48137" name="Picture 8" descr="Case_120210_01000_LIS_LMA_LINET_start_68498.jpg"/>
            <p:cNvPicPr>
              <a:picLocks noChangeAspect="1"/>
            </p:cNvPicPr>
            <p:nvPr/>
          </p:nvPicPr>
          <p:blipFill>
            <a:blip r:embed="rId3" cstate="print"/>
            <a:srcRect l="13071" t="40105" r="85355" b="57953"/>
            <a:stretch>
              <a:fillRect/>
            </a:stretch>
          </p:blipFill>
          <p:spPr bwMode="auto">
            <a:xfrm>
              <a:off x="579819" y="2401655"/>
              <a:ext cx="121432" cy="112379"/>
            </a:xfrm>
            <a:prstGeom prst="rect">
              <a:avLst/>
            </a:prstGeom>
            <a:noFill/>
            <a:ln w="9525">
              <a:noFill/>
              <a:miter lim="800000"/>
              <a:headEnd/>
              <a:tailEnd/>
            </a:ln>
          </p:spPr>
        </p:pic>
        <p:pic>
          <p:nvPicPr>
            <p:cNvPr id="48138" name="Picture 9" descr="Case_120210_01000_LIS_LMA_LINET_start_68498.jpg"/>
            <p:cNvPicPr>
              <a:picLocks noChangeAspect="1"/>
            </p:cNvPicPr>
            <p:nvPr/>
          </p:nvPicPr>
          <p:blipFill>
            <a:blip r:embed="rId3" cstate="print"/>
            <a:srcRect l="13228" t="26877" r="85355" b="70972"/>
            <a:stretch>
              <a:fillRect/>
            </a:stretch>
          </p:blipFill>
          <p:spPr bwMode="auto">
            <a:xfrm>
              <a:off x="572831" y="2121880"/>
              <a:ext cx="109322" cy="124446"/>
            </a:xfrm>
            <a:prstGeom prst="rect">
              <a:avLst/>
            </a:prstGeom>
            <a:noFill/>
            <a:ln w="9525">
              <a:noFill/>
              <a:miter lim="800000"/>
              <a:headEnd/>
              <a:tailEnd/>
            </a:ln>
          </p:spPr>
        </p:pic>
        <p:pic>
          <p:nvPicPr>
            <p:cNvPr id="48139" name="Picture 10" descr="Case_120210_01000_LIS_LMA_LINET_start_68498.jpg"/>
            <p:cNvPicPr>
              <a:picLocks noChangeAspect="1"/>
            </p:cNvPicPr>
            <p:nvPr/>
          </p:nvPicPr>
          <p:blipFill>
            <a:blip r:embed="rId3" cstate="print"/>
            <a:srcRect l="30551" t="50813" r="64882" b="43256"/>
            <a:stretch>
              <a:fillRect/>
            </a:stretch>
          </p:blipFill>
          <p:spPr bwMode="auto">
            <a:xfrm>
              <a:off x="461689" y="1573456"/>
              <a:ext cx="352316" cy="343245"/>
            </a:xfrm>
            <a:prstGeom prst="rect">
              <a:avLst/>
            </a:prstGeom>
            <a:noFill/>
            <a:ln w="9525">
              <a:noFill/>
              <a:miter lim="800000"/>
              <a:headEnd/>
              <a:tailEnd/>
            </a:ln>
          </p:spPr>
        </p:pic>
        <p:sp>
          <p:nvSpPr>
            <p:cNvPr id="48140" name="TextBox 11"/>
            <p:cNvSpPr txBox="1">
              <a:spLocks noChangeArrowheads="1"/>
            </p:cNvSpPr>
            <p:nvPr/>
          </p:nvSpPr>
          <p:spPr bwMode="auto">
            <a:xfrm>
              <a:off x="904875" y="1619250"/>
              <a:ext cx="2348720" cy="276999"/>
            </a:xfrm>
            <a:prstGeom prst="rect">
              <a:avLst/>
            </a:prstGeom>
            <a:noFill/>
            <a:ln w="9525">
              <a:noFill/>
              <a:miter lim="800000"/>
              <a:headEnd/>
              <a:tailEnd/>
            </a:ln>
          </p:spPr>
          <p:txBody>
            <a:bodyPr wrap="none">
              <a:spAutoFit/>
            </a:bodyPr>
            <a:lstStyle/>
            <a:p>
              <a:r>
                <a:rPr lang="en-GB" sz="1200">
                  <a:solidFill>
                    <a:schemeClr val="tx1"/>
                  </a:solidFill>
                </a:rPr>
                <a:t>LIS event (~5 km footprint)</a:t>
              </a:r>
            </a:p>
          </p:txBody>
        </p:sp>
        <p:sp>
          <p:nvSpPr>
            <p:cNvPr id="48141" name="TextBox 12"/>
            <p:cNvSpPr txBox="1">
              <a:spLocks noChangeArrowheads="1"/>
            </p:cNvSpPr>
            <p:nvPr/>
          </p:nvSpPr>
          <p:spPr bwMode="auto">
            <a:xfrm>
              <a:off x="895350" y="2009775"/>
              <a:ext cx="3058851" cy="276999"/>
            </a:xfrm>
            <a:prstGeom prst="rect">
              <a:avLst/>
            </a:prstGeom>
            <a:noFill/>
            <a:ln w="9525">
              <a:noFill/>
              <a:miter lim="800000"/>
              <a:headEnd/>
              <a:tailEnd/>
            </a:ln>
          </p:spPr>
          <p:txBody>
            <a:bodyPr wrap="none">
              <a:spAutoFit/>
            </a:bodyPr>
            <a:lstStyle/>
            <a:p>
              <a:r>
                <a:rPr lang="en-GB" sz="1200">
                  <a:solidFill>
                    <a:schemeClr val="tx1"/>
                  </a:solidFill>
                </a:rPr>
                <a:t>LIS event (in the temporal axis view)</a:t>
              </a:r>
            </a:p>
          </p:txBody>
        </p:sp>
        <p:sp>
          <p:nvSpPr>
            <p:cNvPr id="48142" name="TextBox 13"/>
            <p:cNvSpPr txBox="1">
              <a:spLocks noChangeArrowheads="1"/>
            </p:cNvSpPr>
            <p:nvPr/>
          </p:nvSpPr>
          <p:spPr bwMode="auto">
            <a:xfrm>
              <a:off x="885825" y="2552700"/>
              <a:ext cx="3233578" cy="276999"/>
            </a:xfrm>
            <a:prstGeom prst="rect">
              <a:avLst/>
            </a:prstGeom>
            <a:noFill/>
            <a:ln w="9525">
              <a:noFill/>
              <a:miter lim="800000"/>
              <a:headEnd/>
              <a:tailEnd/>
            </a:ln>
          </p:spPr>
          <p:txBody>
            <a:bodyPr wrap="none">
              <a:spAutoFit/>
            </a:bodyPr>
            <a:lstStyle/>
            <a:p>
              <a:r>
                <a:rPr lang="en-GB" sz="1200">
                  <a:solidFill>
                    <a:schemeClr val="tx1"/>
                  </a:solidFill>
                </a:rPr>
                <a:t>LMA source (part of channel formation)</a:t>
              </a:r>
            </a:p>
          </p:txBody>
        </p:sp>
        <p:sp>
          <p:nvSpPr>
            <p:cNvPr id="48143" name="TextBox 15"/>
            <p:cNvSpPr txBox="1">
              <a:spLocks noChangeArrowheads="1"/>
            </p:cNvSpPr>
            <p:nvPr/>
          </p:nvSpPr>
          <p:spPr bwMode="auto">
            <a:xfrm>
              <a:off x="885825" y="2286000"/>
              <a:ext cx="1436612" cy="276999"/>
            </a:xfrm>
            <a:prstGeom prst="rect">
              <a:avLst/>
            </a:prstGeom>
            <a:noFill/>
            <a:ln w="9525">
              <a:noFill/>
              <a:miter lim="800000"/>
              <a:headEnd/>
              <a:tailEnd/>
            </a:ln>
          </p:spPr>
          <p:txBody>
            <a:bodyPr wrap="none">
              <a:spAutoFit/>
            </a:bodyPr>
            <a:lstStyle/>
            <a:p>
              <a:r>
                <a:rPr lang="en-GB" sz="1200">
                  <a:solidFill>
                    <a:schemeClr val="tx1"/>
                  </a:solidFill>
                </a:rPr>
                <a:t>STARNET stroke</a:t>
              </a:r>
            </a:p>
          </p:txBody>
        </p:sp>
        <p:sp>
          <p:nvSpPr>
            <p:cNvPr id="48144" name="TextBox 16"/>
            <p:cNvSpPr txBox="1">
              <a:spLocks noChangeArrowheads="1"/>
            </p:cNvSpPr>
            <p:nvPr/>
          </p:nvSpPr>
          <p:spPr bwMode="auto">
            <a:xfrm>
              <a:off x="885825" y="2828925"/>
              <a:ext cx="1188146" cy="276999"/>
            </a:xfrm>
            <a:prstGeom prst="rect">
              <a:avLst/>
            </a:prstGeom>
            <a:noFill/>
            <a:ln w="9525">
              <a:noFill/>
              <a:miter lim="800000"/>
              <a:headEnd/>
              <a:tailEnd/>
            </a:ln>
          </p:spPr>
          <p:txBody>
            <a:bodyPr wrap="none">
              <a:spAutoFit/>
            </a:bodyPr>
            <a:lstStyle/>
            <a:p>
              <a:r>
                <a:rPr lang="en-GB" sz="1200">
                  <a:solidFill>
                    <a:schemeClr val="tx1"/>
                  </a:solidFill>
                </a:rPr>
                <a:t>LINET stroke</a:t>
              </a:r>
            </a:p>
          </p:txBody>
        </p:sp>
      </p:grpSp>
      <p:sp>
        <p:nvSpPr>
          <p:cNvPr id="19" name="TextBox 18"/>
          <p:cNvSpPr txBox="1"/>
          <p:nvPr/>
        </p:nvSpPr>
        <p:spPr>
          <a:xfrm>
            <a:off x="428625" y="1409700"/>
            <a:ext cx="8199438" cy="369888"/>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sz="1800" dirty="0"/>
              <a:t>60 seconds contains already loads of data – need to look much closer</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GB" smtClean="0"/>
              <a:t>Example: Full LIS overpass on 10 Feb 2012 (60 seconds of data)</a:t>
            </a:r>
          </a:p>
        </p:txBody>
      </p:sp>
      <p:sp>
        <p:nvSpPr>
          <p:cNvPr id="3" name="Slide Number Placeholder 2"/>
          <p:cNvSpPr>
            <a:spLocks noGrp="1"/>
          </p:cNvSpPr>
          <p:nvPr>
            <p:ph type="sldNum" sz="quarter" idx="10"/>
          </p:nvPr>
        </p:nvSpPr>
        <p:spPr/>
        <p:txBody>
          <a:bodyPr/>
          <a:lstStyle/>
          <a:p>
            <a:pPr>
              <a:defRPr/>
            </a:pPr>
            <a:r>
              <a:rPr lang="en-GB" smtClean="0"/>
              <a:t>Slide: </a:t>
            </a:r>
            <a:fld id="{14D653C2-D124-4822-912C-8F9F238261B3}" type="slidenum">
              <a:rPr lang="en-GB" smtClean="0"/>
              <a:pPr>
                <a:defRPr/>
              </a:pPr>
              <a:t>43</a:t>
            </a:fld>
            <a:endParaRPr lang="en-GB"/>
          </a:p>
        </p:txBody>
      </p:sp>
      <p:pic>
        <p:nvPicPr>
          <p:cNvPr id="49156" name="Picture 18" descr="Case_120210_LIS_LMA_LINET_start_68498_heights_ALL.jpg"/>
          <p:cNvPicPr>
            <a:picLocks noChangeAspect="1"/>
          </p:cNvPicPr>
          <p:nvPr/>
        </p:nvPicPr>
        <p:blipFill>
          <a:blip r:embed="rId2" cstate="print"/>
          <a:srcRect/>
          <a:stretch>
            <a:fillRect/>
          </a:stretch>
        </p:blipFill>
        <p:spPr bwMode="auto">
          <a:xfrm>
            <a:off x="0" y="1885950"/>
            <a:ext cx="6629400" cy="4972050"/>
          </a:xfrm>
          <a:prstGeom prst="rect">
            <a:avLst/>
          </a:prstGeom>
          <a:noFill/>
          <a:ln w="9525">
            <a:noFill/>
            <a:miter lim="800000"/>
            <a:headEnd/>
            <a:tailEnd/>
          </a:ln>
        </p:spPr>
      </p:pic>
      <p:grpSp>
        <p:nvGrpSpPr>
          <p:cNvPr id="49157" name="Group 18"/>
          <p:cNvGrpSpPr>
            <a:grpSpLocks/>
          </p:cNvGrpSpPr>
          <p:nvPr/>
        </p:nvGrpSpPr>
        <p:grpSpPr bwMode="auto">
          <a:xfrm>
            <a:off x="6313488" y="3248025"/>
            <a:ext cx="3592512" cy="1095375"/>
            <a:chOff x="526947" y="2009775"/>
            <a:chExt cx="3592456" cy="1096149"/>
          </a:xfrm>
        </p:grpSpPr>
        <p:pic>
          <p:nvPicPr>
            <p:cNvPr id="49159" name="Picture 6" descr="Case_120210_01000_LIS_LMA_LINET_start_68498.jpg"/>
            <p:cNvPicPr>
              <a:picLocks noChangeAspect="1"/>
            </p:cNvPicPr>
            <p:nvPr/>
          </p:nvPicPr>
          <p:blipFill>
            <a:blip r:embed="rId3" cstate="print"/>
            <a:srcRect l="21732" t="24777" r="77165" b="73491"/>
            <a:stretch>
              <a:fillRect/>
            </a:stretch>
          </p:blipFill>
          <p:spPr bwMode="auto">
            <a:xfrm>
              <a:off x="562258" y="2886075"/>
              <a:ext cx="145643" cy="171694"/>
            </a:xfrm>
            <a:prstGeom prst="rect">
              <a:avLst/>
            </a:prstGeom>
            <a:noFill/>
            <a:ln w="9525">
              <a:noFill/>
              <a:miter lim="800000"/>
              <a:headEnd/>
              <a:tailEnd/>
            </a:ln>
          </p:spPr>
        </p:pic>
        <p:pic>
          <p:nvPicPr>
            <p:cNvPr id="49160" name="Picture 7" descr="Case_120210_01000_LIS_LMA_LINET_start_68498.jpg"/>
            <p:cNvPicPr>
              <a:picLocks noChangeAspect="1"/>
            </p:cNvPicPr>
            <p:nvPr/>
          </p:nvPicPr>
          <p:blipFill>
            <a:blip r:embed="rId3" cstate="print"/>
            <a:srcRect l="17323" t="76012" r="80945" b="21837"/>
            <a:stretch>
              <a:fillRect/>
            </a:stretch>
          </p:blipFill>
          <p:spPr bwMode="auto">
            <a:xfrm>
              <a:off x="526947" y="2620647"/>
              <a:ext cx="206478" cy="192351"/>
            </a:xfrm>
            <a:prstGeom prst="rect">
              <a:avLst/>
            </a:prstGeom>
            <a:noFill/>
            <a:ln w="9525">
              <a:noFill/>
              <a:miter lim="800000"/>
              <a:headEnd/>
              <a:tailEnd/>
            </a:ln>
          </p:spPr>
        </p:pic>
        <p:pic>
          <p:nvPicPr>
            <p:cNvPr id="49161" name="Picture 8" descr="Case_120210_01000_LIS_LMA_LINET_start_68498.jpg"/>
            <p:cNvPicPr>
              <a:picLocks noChangeAspect="1"/>
            </p:cNvPicPr>
            <p:nvPr/>
          </p:nvPicPr>
          <p:blipFill>
            <a:blip r:embed="rId3" cstate="print"/>
            <a:srcRect l="13071" t="40105" r="85355" b="57953"/>
            <a:stretch>
              <a:fillRect/>
            </a:stretch>
          </p:blipFill>
          <p:spPr bwMode="auto">
            <a:xfrm>
              <a:off x="579819" y="2401655"/>
              <a:ext cx="121432" cy="112379"/>
            </a:xfrm>
            <a:prstGeom prst="rect">
              <a:avLst/>
            </a:prstGeom>
            <a:noFill/>
            <a:ln w="9525">
              <a:noFill/>
              <a:miter lim="800000"/>
              <a:headEnd/>
              <a:tailEnd/>
            </a:ln>
          </p:spPr>
        </p:pic>
        <p:pic>
          <p:nvPicPr>
            <p:cNvPr id="49162" name="Picture 9" descr="Case_120210_01000_LIS_LMA_LINET_start_68498.jpg"/>
            <p:cNvPicPr>
              <a:picLocks noChangeAspect="1"/>
            </p:cNvPicPr>
            <p:nvPr/>
          </p:nvPicPr>
          <p:blipFill>
            <a:blip r:embed="rId3" cstate="print"/>
            <a:srcRect l="13228" t="26877" r="85355" b="70972"/>
            <a:stretch>
              <a:fillRect/>
            </a:stretch>
          </p:blipFill>
          <p:spPr bwMode="auto">
            <a:xfrm>
              <a:off x="572831" y="2121880"/>
              <a:ext cx="109322" cy="124446"/>
            </a:xfrm>
            <a:prstGeom prst="rect">
              <a:avLst/>
            </a:prstGeom>
            <a:noFill/>
            <a:ln w="9525">
              <a:noFill/>
              <a:miter lim="800000"/>
              <a:headEnd/>
              <a:tailEnd/>
            </a:ln>
          </p:spPr>
        </p:pic>
        <p:sp>
          <p:nvSpPr>
            <p:cNvPr id="49163" name="TextBox 12"/>
            <p:cNvSpPr txBox="1">
              <a:spLocks noChangeArrowheads="1"/>
            </p:cNvSpPr>
            <p:nvPr/>
          </p:nvSpPr>
          <p:spPr bwMode="auto">
            <a:xfrm>
              <a:off x="895350" y="2009775"/>
              <a:ext cx="3058851" cy="276999"/>
            </a:xfrm>
            <a:prstGeom prst="rect">
              <a:avLst/>
            </a:prstGeom>
            <a:noFill/>
            <a:ln w="9525">
              <a:noFill/>
              <a:miter lim="800000"/>
              <a:headEnd/>
              <a:tailEnd/>
            </a:ln>
          </p:spPr>
          <p:txBody>
            <a:bodyPr wrap="none">
              <a:spAutoFit/>
            </a:bodyPr>
            <a:lstStyle/>
            <a:p>
              <a:r>
                <a:rPr lang="en-GB" sz="1200">
                  <a:solidFill>
                    <a:schemeClr val="tx1"/>
                  </a:solidFill>
                </a:rPr>
                <a:t>LIS event (in the temporal axis view)</a:t>
              </a:r>
            </a:p>
          </p:txBody>
        </p:sp>
        <p:sp>
          <p:nvSpPr>
            <p:cNvPr id="49164" name="TextBox 13"/>
            <p:cNvSpPr txBox="1">
              <a:spLocks noChangeArrowheads="1"/>
            </p:cNvSpPr>
            <p:nvPr/>
          </p:nvSpPr>
          <p:spPr bwMode="auto">
            <a:xfrm>
              <a:off x="885825" y="2552700"/>
              <a:ext cx="3233578" cy="276999"/>
            </a:xfrm>
            <a:prstGeom prst="rect">
              <a:avLst/>
            </a:prstGeom>
            <a:noFill/>
            <a:ln w="9525">
              <a:noFill/>
              <a:miter lim="800000"/>
              <a:headEnd/>
              <a:tailEnd/>
            </a:ln>
          </p:spPr>
          <p:txBody>
            <a:bodyPr wrap="none">
              <a:spAutoFit/>
            </a:bodyPr>
            <a:lstStyle/>
            <a:p>
              <a:r>
                <a:rPr lang="en-GB" sz="1200">
                  <a:solidFill>
                    <a:schemeClr val="tx1"/>
                  </a:solidFill>
                </a:rPr>
                <a:t>LMA source (part of channel formation)</a:t>
              </a:r>
            </a:p>
          </p:txBody>
        </p:sp>
        <p:sp>
          <p:nvSpPr>
            <p:cNvPr id="49165" name="TextBox 15"/>
            <p:cNvSpPr txBox="1">
              <a:spLocks noChangeArrowheads="1"/>
            </p:cNvSpPr>
            <p:nvPr/>
          </p:nvSpPr>
          <p:spPr bwMode="auto">
            <a:xfrm>
              <a:off x="885825" y="2286000"/>
              <a:ext cx="1436612" cy="276999"/>
            </a:xfrm>
            <a:prstGeom prst="rect">
              <a:avLst/>
            </a:prstGeom>
            <a:noFill/>
            <a:ln w="9525">
              <a:noFill/>
              <a:miter lim="800000"/>
              <a:headEnd/>
              <a:tailEnd/>
            </a:ln>
          </p:spPr>
          <p:txBody>
            <a:bodyPr wrap="none">
              <a:spAutoFit/>
            </a:bodyPr>
            <a:lstStyle/>
            <a:p>
              <a:r>
                <a:rPr lang="en-GB" sz="1200">
                  <a:solidFill>
                    <a:schemeClr val="tx1"/>
                  </a:solidFill>
                </a:rPr>
                <a:t>STARNET stroke</a:t>
              </a:r>
            </a:p>
          </p:txBody>
        </p:sp>
        <p:sp>
          <p:nvSpPr>
            <p:cNvPr id="49166" name="TextBox 16"/>
            <p:cNvSpPr txBox="1">
              <a:spLocks noChangeArrowheads="1"/>
            </p:cNvSpPr>
            <p:nvPr/>
          </p:nvSpPr>
          <p:spPr bwMode="auto">
            <a:xfrm>
              <a:off x="885825" y="2828925"/>
              <a:ext cx="1188146" cy="276999"/>
            </a:xfrm>
            <a:prstGeom prst="rect">
              <a:avLst/>
            </a:prstGeom>
            <a:noFill/>
            <a:ln w="9525">
              <a:noFill/>
              <a:miter lim="800000"/>
              <a:headEnd/>
              <a:tailEnd/>
            </a:ln>
          </p:spPr>
          <p:txBody>
            <a:bodyPr wrap="none">
              <a:spAutoFit/>
            </a:bodyPr>
            <a:lstStyle/>
            <a:p>
              <a:r>
                <a:rPr lang="en-GB" sz="1200">
                  <a:solidFill>
                    <a:schemeClr val="tx1"/>
                  </a:solidFill>
                </a:rPr>
                <a:t>LINET stroke</a:t>
              </a:r>
            </a:p>
          </p:txBody>
        </p:sp>
      </p:grpSp>
      <p:sp>
        <p:nvSpPr>
          <p:cNvPr id="18" name="TextBox 17"/>
          <p:cNvSpPr txBox="1"/>
          <p:nvPr/>
        </p:nvSpPr>
        <p:spPr>
          <a:xfrm>
            <a:off x="428625" y="1409700"/>
            <a:ext cx="6500813" cy="369888"/>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sz="1800" dirty="0"/>
              <a:t>In temporal view (X-axis shows time of LIS overpass):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Case Studies</a:t>
            </a:r>
            <a:br>
              <a:rPr lang="en-US" smtClean="0"/>
            </a:br>
            <a:r>
              <a:rPr lang="en-US" b="0" smtClean="0"/>
              <a:t>8 Feb 2012</a:t>
            </a:r>
          </a:p>
        </p:txBody>
      </p:sp>
      <p:sp>
        <p:nvSpPr>
          <p:cNvPr id="50179" name="Rectangle 3"/>
          <p:cNvSpPr>
            <a:spLocks noGrp="1" noChangeArrowheads="1"/>
          </p:cNvSpPr>
          <p:nvPr>
            <p:ph type="body" idx="1"/>
          </p:nvPr>
        </p:nvSpPr>
        <p:spPr>
          <a:xfrm>
            <a:off x="904875" y="5445125"/>
            <a:ext cx="8426450" cy="576263"/>
          </a:xfrm>
        </p:spPr>
        <p:txBody>
          <a:bodyPr/>
          <a:lstStyle/>
          <a:p>
            <a:pPr marL="952500" lvl="1" indent="-381000">
              <a:buFont typeface="Arial" pitchFamily="34" charset="0"/>
              <a:buChar char="•"/>
            </a:pPr>
            <a:r>
              <a:rPr lang="en-US" sz="1800" smtClean="0">
                <a:solidFill>
                  <a:schemeClr val="tx1"/>
                </a:solidFill>
              </a:rPr>
              <a:t>LIS group radiance, LINET peak current (absolute value) and LMA source power on 8 Feb 2012</a:t>
            </a:r>
            <a:endParaRPr lang="en-US" sz="1800" smtClean="0"/>
          </a:p>
        </p:txBody>
      </p:sp>
      <p:sp>
        <p:nvSpPr>
          <p:cNvPr id="50180" name="AutoShape 4" descr="Sent?number=822772170&amp;part=1"/>
          <p:cNvSpPr>
            <a:spLocks noChangeAspect="1" noChangeArrowheads="1"/>
          </p:cNvSpPr>
          <p:nvPr/>
        </p:nvSpPr>
        <p:spPr bwMode="auto">
          <a:xfrm>
            <a:off x="4787900" y="3276600"/>
            <a:ext cx="330200" cy="304800"/>
          </a:xfrm>
          <a:prstGeom prst="rect">
            <a:avLst/>
          </a:prstGeom>
          <a:noFill/>
          <a:ln w="9525">
            <a:noFill/>
            <a:miter lim="800000"/>
            <a:headEnd/>
            <a:tailEnd/>
          </a:ln>
        </p:spPr>
        <p:txBody>
          <a:bodyPr/>
          <a:lstStyle/>
          <a:p>
            <a:endParaRPr lang="de-DE"/>
          </a:p>
        </p:txBody>
      </p:sp>
      <p:sp>
        <p:nvSpPr>
          <p:cNvPr id="50181" name="AutoShape 5" descr="Sent?number=822772170&amp;part=1"/>
          <p:cNvSpPr>
            <a:spLocks noChangeAspect="1" noChangeArrowheads="1"/>
          </p:cNvSpPr>
          <p:nvPr/>
        </p:nvSpPr>
        <p:spPr bwMode="auto">
          <a:xfrm>
            <a:off x="4787900" y="3276600"/>
            <a:ext cx="330200" cy="304800"/>
          </a:xfrm>
          <a:prstGeom prst="rect">
            <a:avLst/>
          </a:prstGeom>
          <a:noFill/>
          <a:ln w="9525">
            <a:noFill/>
            <a:miter lim="800000"/>
            <a:headEnd/>
            <a:tailEnd/>
          </a:ln>
        </p:spPr>
        <p:txBody>
          <a:bodyPr/>
          <a:lstStyle/>
          <a:p>
            <a:endParaRPr lang="de-DE"/>
          </a:p>
        </p:txBody>
      </p:sp>
      <p:sp>
        <p:nvSpPr>
          <p:cNvPr id="50182" name="AutoShape 6" descr="Sent?number=822772170&amp;part=1"/>
          <p:cNvSpPr>
            <a:spLocks noChangeAspect="1" noChangeArrowheads="1"/>
          </p:cNvSpPr>
          <p:nvPr/>
        </p:nvSpPr>
        <p:spPr bwMode="auto">
          <a:xfrm>
            <a:off x="4787900" y="3276600"/>
            <a:ext cx="330200" cy="304800"/>
          </a:xfrm>
          <a:prstGeom prst="rect">
            <a:avLst/>
          </a:prstGeom>
          <a:noFill/>
          <a:ln w="9525">
            <a:noFill/>
            <a:miter lim="800000"/>
            <a:headEnd/>
            <a:tailEnd/>
          </a:ln>
        </p:spPr>
        <p:txBody>
          <a:bodyPr/>
          <a:lstStyle/>
          <a:p>
            <a:endParaRPr lang="de-DE"/>
          </a:p>
        </p:txBody>
      </p:sp>
      <p:sp>
        <p:nvSpPr>
          <p:cNvPr id="50183" name="AutoShape 9" descr="Sent?number=822772170&amp;part=1"/>
          <p:cNvSpPr>
            <a:spLocks noChangeAspect="1" noChangeArrowheads="1"/>
          </p:cNvSpPr>
          <p:nvPr/>
        </p:nvSpPr>
        <p:spPr bwMode="auto">
          <a:xfrm>
            <a:off x="4787900" y="3276600"/>
            <a:ext cx="330200" cy="304800"/>
          </a:xfrm>
          <a:prstGeom prst="rect">
            <a:avLst/>
          </a:prstGeom>
          <a:noFill/>
          <a:ln w="9525">
            <a:noFill/>
            <a:miter lim="800000"/>
            <a:headEnd/>
            <a:tailEnd/>
          </a:ln>
        </p:spPr>
        <p:txBody>
          <a:bodyPr/>
          <a:lstStyle/>
          <a:p>
            <a:endParaRPr lang="de-DE"/>
          </a:p>
        </p:txBody>
      </p:sp>
      <p:pic>
        <p:nvPicPr>
          <p:cNvPr id="50184" name="Grafik 9"/>
          <p:cNvPicPr>
            <a:picLocks noChangeAspect="1" noChangeArrowheads="1"/>
          </p:cNvPicPr>
          <p:nvPr/>
        </p:nvPicPr>
        <p:blipFill>
          <a:blip r:embed="rId3" cstate="print"/>
          <a:srcRect/>
          <a:stretch>
            <a:fillRect/>
          </a:stretch>
        </p:blipFill>
        <p:spPr bwMode="auto">
          <a:xfrm>
            <a:off x="1041400" y="1179513"/>
            <a:ext cx="8240713" cy="41576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Conclusions</a:t>
            </a:r>
            <a:br>
              <a:rPr lang="en-US" smtClean="0"/>
            </a:br>
            <a:r>
              <a:rPr lang="en-US" b="0" smtClean="0"/>
              <a:t>Preliminary Summary</a:t>
            </a:r>
          </a:p>
        </p:txBody>
      </p:sp>
      <p:sp>
        <p:nvSpPr>
          <p:cNvPr id="48131" name="Rectangle 3"/>
          <p:cNvSpPr>
            <a:spLocks noGrp="1" noChangeArrowheads="1"/>
          </p:cNvSpPr>
          <p:nvPr>
            <p:ph type="body" idx="1"/>
          </p:nvPr>
        </p:nvSpPr>
        <p:spPr>
          <a:xfrm>
            <a:off x="342900" y="1581150"/>
            <a:ext cx="9155113" cy="4373563"/>
          </a:xfrm>
        </p:spPr>
        <p:txBody>
          <a:bodyPr/>
          <a:lstStyle/>
          <a:p>
            <a:pPr>
              <a:spcAft>
                <a:spcPts val="1800"/>
              </a:spcAft>
              <a:buFontTx/>
              <a:buChar char="•"/>
              <a:defRPr/>
            </a:pPr>
            <a:r>
              <a:rPr lang="en-US" sz="2000" b="1" dirty="0" smtClean="0">
                <a:solidFill>
                  <a:schemeClr val="tx1">
                    <a:lumMod val="60000"/>
                    <a:lumOff val="40000"/>
                  </a:schemeClr>
                </a:solidFill>
              </a:rPr>
              <a:t>CHUVA lightning campaign was very successful with respect to the objectives </a:t>
            </a:r>
          </a:p>
          <a:p>
            <a:pPr>
              <a:spcAft>
                <a:spcPts val="1800"/>
              </a:spcAft>
              <a:buFontTx/>
              <a:buChar char="•"/>
              <a:defRPr/>
            </a:pPr>
            <a:r>
              <a:rPr lang="en-US" sz="2000" b="1" dirty="0" smtClean="0">
                <a:solidFill>
                  <a:schemeClr val="tx1">
                    <a:lumMod val="60000"/>
                    <a:lumOff val="40000"/>
                  </a:schemeClr>
                </a:solidFill>
              </a:rPr>
              <a:t>7 months (Oct 2011 – April 2012) of lightning data available for analysis complemented by XPOL radar data </a:t>
            </a:r>
          </a:p>
          <a:p>
            <a:pPr>
              <a:spcAft>
                <a:spcPts val="1800"/>
              </a:spcAft>
              <a:buFontTx/>
              <a:buChar char="•"/>
              <a:defRPr/>
            </a:pPr>
            <a:r>
              <a:rPr lang="en-US" sz="2000" b="1" dirty="0" smtClean="0">
                <a:solidFill>
                  <a:schemeClr val="tx1">
                    <a:lumMod val="60000"/>
                    <a:lumOff val="40000"/>
                  </a:schemeClr>
                </a:solidFill>
              </a:rPr>
              <a:t>4-6 good cases with LIS overpasses of the inner network area (more than 20 cases in a wider area) </a:t>
            </a:r>
          </a:p>
          <a:p>
            <a:pPr>
              <a:spcAft>
                <a:spcPts val="1800"/>
              </a:spcAft>
              <a:buFontTx/>
              <a:buChar char="•"/>
              <a:defRPr/>
            </a:pPr>
            <a:r>
              <a:rPr lang="en-US" sz="2000" b="1" dirty="0" smtClean="0">
                <a:solidFill>
                  <a:schemeClr val="tx1">
                    <a:lumMod val="60000"/>
                    <a:lumOff val="40000"/>
                  </a:schemeClr>
                </a:solidFill>
              </a:rPr>
              <a:t>As found in a previous study done by DLR (funded by EUMETSAT), LINET strokes and LIS groups are well correlating </a:t>
            </a:r>
          </a:p>
          <a:p>
            <a:pPr>
              <a:spcAft>
                <a:spcPts val="1800"/>
              </a:spcAft>
              <a:buFontTx/>
              <a:buChar char="•"/>
              <a:defRPr/>
            </a:pPr>
            <a:r>
              <a:rPr lang="en-US" sz="2000" b="1" dirty="0" smtClean="0">
                <a:solidFill>
                  <a:schemeClr val="tx1">
                    <a:lumMod val="60000"/>
                    <a:lumOff val="40000"/>
                  </a:schemeClr>
                </a:solidFill>
              </a:rPr>
              <a:t>XPOL radar helps in interpretation of 3D cloud structure important for scattering of light</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GB" smtClean="0"/>
              <a:t>Topics of Presentation</a:t>
            </a:r>
          </a:p>
        </p:txBody>
      </p:sp>
      <p:sp>
        <p:nvSpPr>
          <p:cNvPr id="3" name="Content Placeholder 2"/>
          <p:cNvSpPr>
            <a:spLocks noGrp="1"/>
          </p:cNvSpPr>
          <p:nvPr>
            <p:ph idx="1"/>
          </p:nvPr>
        </p:nvSpPr>
        <p:spPr/>
        <p:txBody>
          <a:bodyPr/>
          <a:lstStyle/>
          <a:p>
            <a:pPr>
              <a:buFont typeface="Arial" pitchFamily="34" charset="0"/>
              <a:buChar char="•"/>
              <a:defRPr/>
            </a:pPr>
            <a:r>
              <a:rPr lang="en-GB" dirty="0" smtClean="0">
                <a:solidFill>
                  <a:schemeClr val="bg1">
                    <a:lumMod val="65000"/>
                  </a:schemeClr>
                </a:solidFill>
              </a:rPr>
              <a:t>Quick introduction to Meteosat Third Generation (MTG)</a:t>
            </a:r>
          </a:p>
          <a:p>
            <a:pPr>
              <a:buFont typeface="Arial" pitchFamily="34" charset="0"/>
              <a:buChar char="•"/>
              <a:defRPr/>
            </a:pPr>
            <a:r>
              <a:rPr lang="en-GB" dirty="0" smtClean="0">
                <a:solidFill>
                  <a:schemeClr val="bg1">
                    <a:lumMod val="65000"/>
                  </a:schemeClr>
                </a:solidFill>
              </a:rPr>
              <a:t>MTG LI instrument status update</a:t>
            </a:r>
          </a:p>
          <a:p>
            <a:pPr>
              <a:buFont typeface="Arial" pitchFamily="34" charset="0"/>
              <a:buChar char="•"/>
              <a:defRPr/>
            </a:pPr>
            <a:r>
              <a:rPr lang="en-GB" dirty="0" smtClean="0">
                <a:solidFill>
                  <a:schemeClr val="bg1">
                    <a:lumMod val="65000"/>
                  </a:schemeClr>
                </a:solidFill>
              </a:rPr>
              <a:t>Lightning Imager Science Team (LIST)</a:t>
            </a:r>
          </a:p>
          <a:p>
            <a:pPr>
              <a:buFont typeface="Arial" pitchFamily="34" charset="0"/>
              <a:buChar char="•"/>
              <a:defRPr/>
            </a:pPr>
            <a:r>
              <a:rPr lang="en-GB" dirty="0" smtClean="0">
                <a:solidFill>
                  <a:schemeClr val="bg1">
                    <a:lumMod val="65000"/>
                  </a:schemeClr>
                </a:solidFill>
              </a:rPr>
              <a:t>Examples of LIST studies supporting LI L1/L2 processor development</a:t>
            </a:r>
          </a:p>
          <a:p>
            <a:pPr lvl="1">
              <a:buFont typeface="Arial" pitchFamily="34" charset="0"/>
              <a:buChar char="•"/>
              <a:defRPr/>
            </a:pPr>
            <a:r>
              <a:rPr lang="en-GB" sz="2000" b="1" dirty="0" smtClean="0">
                <a:solidFill>
                  <a:schemeClr val="bg1">
                    <a:lumMod val="65000"/>
                  </a:schemeClr>
                </a:solidFill>
              </a:rPr>
              <a:t>EUMETSAT contribution to the CHUVA campaign (LINET measurements)</a:t>
            </a:r>
          </a:p>
          <a:p>
            <a:pPr lvl="1">
              <a:buFont typeface="Arial" pitchFamily="34" charset="0"/>
              <a:buChar char="•"/>
              <a:defRPr/>
            </a:pPr>
            <a:r>
              <a:rPr lang="en-GB" sz="2000" b="1" dirty="0" smtClean="0">
                <a:solidFill>
                  <a:schemeClr val="tx1">
                    <a:lumMod val="60000"/>
                    <a:lumOff val="40000"/>
                  </a:schemeClr>
                </a:solidFill>
              </a:rPr>
              <a:t>LIProxy – tool for proxy data development and LI simulation</a:t>
            </a:r>
          </a:p>
          <a:p>
            <a:pPr>
              <a:buFont typeface="Arial" pitchFamily="34" charset="0"/>
              <a:buChar char="•"/>
              <a:defRPr/>
            </a:pPr>
            <a:r>
              <a:rPr lang="en-GB" dirty="0" smtClean="0">
                <a:solidFill>
                  <a:schemeClr val="bg1">
                    <a:lumMod val="65000"/>
                  </a:schemeClr>
                </a:solidFill>
              </a:rPr>
              <a:t>Summary</a:t>
            </a:r>
          </a:p>
          <a:p>
            <a:pPr>
              <a:defRPr/>
            </a:pPr>
            <a:endParaRPr lang="en-GB" dirty="0" smtClean="0"/>
          </a:p>
          <a:p>
            <a:pPr>
              <a:defRPr/>
            </a:pPr>
            <a:r>
              <a:rPr lang="en-GB" dirty="0" smtClean="0"/>
              <a:t> </a:t>
            </a:r>
          </a:p>
          <a:p>
            <a:pPr>
              <a:defRPr/>
            </a:pPr>
            <a:endParaRPr lang="en-GB" dirty="0" smtClean="0"/>
          </a:p>
          <a:p>
            <a:pPr>
              <a:defRPr/>
            </a:pP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2B5EA175-5E31-42D0-819A-E352A4618A2C}" type="slidenum">
              <a:rPr lang="en-GB" smtClean="0"/>
              <a:pPr>
                <a:defRPr/>
              </a:pPr>
              <a:t>46</a:t>
            </a:fld>
            <a:endParaRPr lang="en-GB"/>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LIST study: </a:t>
            </a:r>
            <a:r>
              <a:rPr lang="en-GB" smtClean="0"/>
              <a:t>LIProxy tool for generating MTG-LI proxy data</a:t>
            </a:r>
            <a:endParaRPr lang="en-US" smtClean="0"/>
          </a:p>
        </p:txBody>
      </p:sp>
      <p:sp>
        <p:nvSpPr>
          <p:cNvPr id="7171" name="Content Placeholder 2"/>
          <p:cNvSpPr>
            <a:spLocks noGrp="1"/>
          </p:cNvSpPr>
          <p:nvPr>
            <p:ph idx="1"/>
          </p:nvPr>
        </p:nvSpPr>
        <p:spPr/>
        <p:txBody>
          <a:bodyPr/>
          <a:lstStyle/>
          <a:p>
            <a:pPr>
              <a:buFont typeface="Arial" pitchFamily="34" charset="0"/>
              <a:buChar char="•"/>
              <a:defRPr/>
            </a:pPr>
            <a:r>
              <a:rPr lang="en-GB" sz="2000" dirty="0" smtClean="0"/>
              <a:t>LIproxy is a Matlab-based computational tool that simulates the expected LI operational data</a:t>
            </a:r>
          </a:p>
          <a:p>
            <a:pPr lvl="2">
              <a:buFont typeface="Arial" pitchFamily="34" charset="0"/>
              <a:buChar char="•"/>
              <a:defRPr/>
            </a:pPr>
            <a:r>
              <a:rPr lang="en-GB" sz="1800" b="1" dirty="0" smtClean="0">
                <a:solidFill>
                  <a:schemeClr val="tx1">
                    <a:lumMod val="60000"/>
                    <a:lumOff val="40000"/>
                  </a:schemeClr>
                </a:solidFill>
              </a:rPr>
              <a:t>The development of the tool was started in 2010 as a LIST activity. </a:t>
            </a:r>
          </a:p>
          <a:p>
            <a:pPr lvl="2">
              <a:buFont typeface="Arial" pitchFamily="34" charset="0"/>
              <a:buChar char="•"/>
              <a:defRPr/>
            </a:pPr>
            <a:r>
              <a:rPr lang="en-GB" sz="1800" b="1" dirty="0" smtClean="0">
                <a:solidFill>
                  <a:schemeClr val="tx1">
                    <a:lumMod val="60000"/>
                    <a:lumOff val="40000"/>
                  </a:schemeClr>
                </a:solidFill>
              </a:rPr>
              <a:t>First version of the tool was created by Prof. </a:t>
            </a:r>
            <a:r>
              <a:rPr lang="en-GB" sz="1800" b="1" dirty="0" err="1" smtClean="0">
                <a:solidFill>
                  <a:schemeClr val="tx1">
                    <a:lumMod val="60000"/>
                    <a:lumOff val="40000"/>
                  </a:schemeClr>
                </a:solidFill>
              </a:rPr>
              <a:t>Ulli</a:t>
            </a:r>
            <a:r>
              <a:rPr lang="en-GB" sz="1800" b="1" dirty="0" smtClean="0">
                <a:solidFill>
                  <a:schemeClr val="tx1">
                    <a:lumMod val="60000"/>
                    <a:lumOff val="40000"/>
                  </a:schemeClr>
                </a:solidFill>
              </a:rPr>
              <a:t> Finke, and later further developed by CNMCA (Italian Meteorological Service) on EUMETSAT contracts</a:t>
            </a:r>
          </a:p>
          <a:p>
            <a:pPr>
              <a:buFont typeface="Arial" pitchFamily="34" charset="0"/>
              <a:buChar char="•"/>
              <a:defRPr/>
            </a:pPr>
            <a:r>
              <a:rPr lang="en-GB" sz="2000" dirty="0" smtClean="0"/>
              <a:t>The tool simulates </a:t>
            </a:r>
            <a:r>
              <a:rPr lang="en-GB" sz="2000" b="1" dirty="0" smtClean="0"/>
              <a:t>lightning pulses </a:t>
            </a:r>
            <a:r>
              <a:rPr lang="en-GB" sz="2000" dirty="0" smtClean="0"/>
              <a:t>with “photons” which are a tool-internal unit to describe the pulse. </a:t>
            </a:r>
          </a:p>
          <a:p>
            <a:pPr>
              <a:buFont typeface="Arial" pitchFamily="34" charset="0"/>
              <a:buChar char="•"/>
              <a:defRPr/>
            </a:pPr>
            <a:r>
              <a:rPr lang="en-GB" sz="2000" dirty="0" smtClean="0"/>
              <a:t>The location/density of the pulses can be generated based on conceptual models or from external data such as ground-based networks (</a:t>
            </a:r>
            <a:r>
              <a:rPr lang="en-GB" sz="2000" dirty="0" err="1" smtClean="0"/>
              <a:t>ATDnet</a:t>
            </a:r>
            <a:r>
              <a:rPr lang="en-GB" sz="2000" dirty="0" smtClean="0"/>
              <a:t> or LINET) – this also allows realistic storm conditions to be simulated</a:t>
            </a:r>
          </a:p>
          <a:p>
            <a:pPr>
              <a:buFont typeface="Arial" pitchFamily="34" charset="0"/>
              <a:buChar char="•"/>
              <a:defRPr/>
            </a:pPr>
            <a:r>
              <a:rPr lang="en-GB" sz="2000" dirty="0" smtClean="0"/>
              <a:t>Event detection is then based on given parameters for threshold, saturation,...</a:t>
            </a:r>
          </a:p>
          <a:p>
            <a:pPr>
              <a:defRPr/>
            </a:pPr>
            <a:endParaRPr lang="en-GB" sz="900" dirty="0" smtClean="0"/>
          </a:p>
          <a:p>
            <a:pPr>
              <a:defRPr/>
            </a:pPr>
            <a:endParaRPr lang="en-GB" sz="1050" dirty="0" smtClean="0"/>
          </a:p>
        </p:txBody>
      </p:sp>
      <p:sp>
        <p:nvSpPr>
          <p:cNvPr id="4" name="Slide Number Placeholder 3"/>
          <p:cNvSpPr>
            <a:spLocks noGrp="1"/>
          </p:cNvSpPr>
          <p:nvPr>
            <p:ph type="sldNum" sz="quarter" idx="10"/>
          </p:nvPr>
        </p:nvSpPr>
        <p:spPr/>
        <p:txBody>
          <a:bodyPr/>
          <a:lstStyle/>
          <a:p>
            <a:pPr>
              <a:defRPr/>
            </a:pPr>
            <a:r>
              <a:rPr lang="en-GB" dirty="0" smtClean="0"/>
              <a:t>Slide: </a:t>
            </a:r>
            <a:fld id="{D2A98AAC-4282-4685-B069-F14BED7A92E6}" type="slidenum">
              <a:rPr lang="en-GB" smtClean="0"/>
              <a:pPr>
                <a:defRPr/>
              </a:pPr>
              <a:t>47</a:t>
            </a:fld>
            <a:endParaRPr lang="en-GB"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LIST study: </a:t>
            </a:r>
            <a:r>
              <a:rPr lang="en-GB" smtClean="0"/>
              <a:t>LIProxy tool for generating MTG-LI proxy data</a:t>
            </a:r>
            <a:endParaRPr lang="en-US" smtClean="0"/>
          </a:p>
        </p:txBody>
      </p:sp>
      <p:sp>
        <p:nvSpPr>
          <p:cNvPr id="7171" name="Content Placeholder 2"/>
          <p:cNvSpPr>
            <a:spLocks noGrp="1"/>
          </p:cNvSpPr>
          <p:nvPr>
            <p:ph idx="1"/>
          </p:nvPr>
        </p:nvSpPr>
        <p:spPr/>
        <p:txBody>
          <a:bodyPr/>
          <a:lstStyle/>
          <a:p>
            <a:pPr>
              <a:buFont typeface="Arial" pitchFamily="34" charset="0"/>
              <a:buChar char="•"/>
              <a:defRPr/>
            </a:pPr>
            <a:r>
              <a:rPr lang="en-GB" sz="2000" dirty="0" smtClean="0"/>
              <a:t>Recent updates to the tool include: </a:t>
            </a:r>
          </a:p>
          <a:p>
            <a:pPr lvl="2">
              <a:buFont typeface="Arial" pitchFamily="34" charset="0"/>
              <a:buChar char="•"/>
              <a:defRPr/>
            </a:pPr>
            <a:r>
              <a:rPr lang="en-GB" sz="1800" b="1" dirty="0" smtClean="0">
                <a:solidFill>
                  <a:schemeClr val="tx1">
                    <a:lumMod val="60000"/>
                    <a:lumOff val="40000"/>
                  </a:schemeClr>
                </a:solidFill>
              </a:rPr>
              <a:t>Introduction of modules for noise simulation in LIProxy tool in order to enable the use of LIProxy for the full chain (L1b+L2) processor development</a:t>
            </a:r>
          </a:p>
          <a:p>
            <a:pPr lvl="4">
              <a:buFont typeface="Arial" pitchFamily="34" charset="0"/>
              <a:buChar char="•"/>
              <a:defRPr/>
            </a:pPr>
            <a:r>
              <a:rPr lang="en-GB" sz="1800" b="1" dirty="0" smtClean="0">
                <a:solidFill>
                  <a:schemeClr val="bg2">
                    <a:lumMod val="50000"/>
                  </a:schemeClr>
                </a:solidFill>
              </a:rPr>
              <a:t>Random noise (simple statistical noise to investigate saturation)</a:t>
            </a:r>
          </a:p>
          <a:p>
            <a:pPr lvl="4">
              <a:buFont typeface="Arial" pitchFamily="34" charset="0"/>
              <a:buChar char="•"/>
              <a:defRPr/>
            </a:pPr>
            <a:r>
              <a:rPr lang="en-GB" sz="1800" b="1" dirty="0" smtClean="0">
                <a:solidFill>
                  <a:schemeClr val="bg2">
                    <a:lumMod val="50000"/>
                  </a:schemeClr>
                </a:solidFill>
              </a:rPr>
              <a:t>1</a:t>
            </a:r>
            <a:r>
              <a:rPr lang="en-GB" sz="1800" b="1" baseline="30000" dirty="0" smtClean="0">
                <a:solidFill>
                  <a:schemeClr val="bg2">
                    <a:lumMod val="50000"/>
                  </a:schemeClr>
                </a:solidFill>
              </a:rPr>
              <a:t>st</a:t>
            </a:r>
            <a:r>
              <a:rPr lang="en-GB" sz="1800" b="1" dirty="0" smtClean="0">
                <a:solidFill>
                  <a:schemeClr val="bg2">
                    <a:lumMod val="50000"/>
                  </a:schemeClr>
                </a:solidFill>
              </a:rPr>
              <a:t> version of spacecraft motion generated noise</a:t>
            </a:r>
          </a:p>
          <a:p>
            <a:pPr lvl="2">
              <a:buFont typeface="Arial" pitchFamily="34" charset="0"/>
              <a:buChar char="•"/>
              <a:defRPr/>
            </a:pPr>
            <a:r>
              <a:rPr lang="en-GB" sz="1800" b="1" dirty="0" smtClean="0">
                <a:solidFill>
                  <a:schemeClr val="tx1">
                    <a:lumMod val="60000"/>
                    <a:lumOff val="40000"/>
                  </a:schemeClr>
                </a:solidFill>
              </a:rPr>
              <a:t>Fully reworked GUI</a:t>
            </a:r>
          </a:p>
          <a:p>
            <a:pPr>
              <a:buFont typeface="Arial" pitchFamily="34" charset="0"/>
              <a:buChar char="•"/>
              <a:defRPr/>
            </a:pPr>
            <a:r>
              <a:rPr lang="en-GB" sz="2000" dirty="0" smtClean="0"/>
              <a:t>Currently ongoing work: </a:t>
            </a:r>
          </a:p>
          <a:p>
            <a:pPr lvl="2">
              <a:buFont typeface="Arial" pitchFamily="34" charset="0"/>
              <a:buChar char="•"/>
              <a:defRPr/>
            </a:pPr>
            <a:r>
              <a:rPr lang="en-GB" sz="1800" b="1" dirty="0" smtClean="0">
                <a:solidFill>
                  <a:schemeClr val="tx1">
                    <a:lumMod val="60000"/>
                    <a:lumOff val="40000"/>
                  </a:schemeClr>
                </a:solidFill>
              </a:rPr>
              <a:t>Implementing a background module for SEVIRI images</a:t>
            </a:r>
          </a:p>
          <a:p>
            <a:pPr lvl="2">
              <a:buFont typeface="Arial" pitchFamily="34" charset="0"/>
              <a:buChar char="•"/>
              <a:defRPr/>
            </a:pPr>
            <a:r>
              <a:rPr lang="en-GB" sz="1800" b="1" dirty="0" smtClean="0">
                <a:solidFill>
                  <a:schemeClr val="tx1">
                    <a:lumMod val="60000"/>
                    <a:lumOff val="40000"/>
                  </a:schemeClr>
                </a:solidFill>
                <a:ea typeface="+mn-ea"/>
                <a:cs typeface="+mn-cs"/>
              </a:rPr>
              <a:t>Noise modules for </a:t>
            </a:r>
            <a:r>
              <a:rPr lang="en-GB" sz="1800" b="1" dirty="0" smtClean="0">
                <a:solidFill>
                  <a:schemeClr val="bg2">
                    <a:lumMod val="50000"/>
                  </a:schemeClr>
                </a:solidFill>
                <a:ea typeface="+mn-ea"/>
                <a:cs typeface="+mn-cs"/>
              </a:rPr>
              <a:t>particle noise </a:t>
            </a:r>
            <a:r>
              <a:rPr lang="en-GB" sz="1800" b="1" dirty="0" smtClean="0">
                <a:solidFill>
                  <a:schemeClr val="tx1">
                    <a:lumMod val="60000"/>
                    <a:lumOff val="40000"/>
                  </a:schemeClr>
                </a:solidFill>
                <a:ea typeface="+mn-ea"/>
                <a:cs typeface="+mn-cs"/>
              </a:rPr>
              <a:t>and </a:t>
            </a:r>
            <a:r>
              <a:rPr lang="en-GB" sz="1800" b="1" dirty="0" smtClean="0">
                <a:solidFill>
                  <a:schemeClr val="bg2">
                    <a:lumMod val="50000"/>
                  </a:schemeClr>
                </a:solidFill>
                <a:ea typeface="+mn-ea"/>
                <a:cs typeface="+mn-cs"/>
              </a:rPr>
              <a:t>Sun glint</a:t>
            </a:r>
          </a:p>
          <a:p>
            <a:pPr>
              <a:buFont typeface="Arial" pitchFamily="34" charset="0"/>
              <a:buChar char="•"/>
              <a:defRPr/>
            </a:pPr>
            <a:r>
              <a:rPr lang="en-GB" sz="2000" dirty="0" smtClean="0"/>
              <a:t>Future plans: </a:t>
            </a:r>
          </a:p>
          <a:p>
            <a:pPr lvl="2">
              <a:buFont typeface="Arial" pitchFamily="34" charset="0"/>
              <a:buChar char="•"/>
              <a:defRPr/>
            </a:pPr>
            <a:r>
              <a:rPr lang="en-GB" sz="1800" b="1" dirty="0" smtClean="0">
                <a:solidFill>
                  <a:schemeClr val="tx1">
                    <a:lumMod val="60000"/>
                    <a:lumOff val="40000"/>
                  </a:schemeClr>
                </a:solidFill>
                <a:ea typeface="+mn-ea"/>
                <a:cs typeface="+mn-cs"/>
              </a:rPr>
              <a:t>Implementation of an “instrument model” once the LI design is available</a:t>
            </a:r>
          </a:p>
          <a:p>
            <a:pPr>
              <a:defRPr/>
            </a:pPr>
            <a:endParaRPr lang="en-GB" sz="900" dirty="0" smtClean="0"/>
          </a:p>
          <a:p>
            <a:pPr>
              <a:defRPr/>
            </a:pPr>
            <a:endParaRPr lang="en-GB" sz="1050" dirty="0" smtClean="0"/>
          </a:p>
        </p:txBody>
      </p:sp>
      <p:sp>
        <p:nvSpPr>
          <p:cNvPr id="4" name="Slide Number Placeholder 3"/>
          <p:cNvSpPr>
            <a:spLocks noGrp="1"/>
          </p:cNvSpPr>
          <p:nvPr>
            <p:ph type="sldNum" sz="quarter" idx="10"/>
          </p:nvPr>
        </p:nvSpPr>
        <p:spPr/>
        <p:txBody>
          <a:bodyPr/>
          <a:lstStyle/>
          <a:p>
            <a:pPr>
              <a:defRPr/>
            </a:pPr>
            <a:r>
              <a:rPr lang="en-GB" dirty="0" smtClean="0"/>
              <a:t>Slide: </a:t>
            </a:r>
            <a:fld id="{95EF989E-36D6-42BB-80B0-4FB42B9B5890}" type="slidenum">
              <a:rPr lang="en-GB" smtClean="0"/>
              <a:pPr>
                <a:defRPr/>
              </a:pPr>
              <a:t>48</a:t>
            </a:fld>
            <a:endParaRPr lang="en-GB"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GB" dirty="0" smtClean="0"/>
              <a:t>Slide: </a:t>
            </a:r>
            <a:fld id="{89A51EA5-F440-4043-93A3-482305BFD509}" type="slidenum">
              <a:rPr lang="en-GB" smtClean="0"/>
              <a:pPr>
                <a:defRPr/>
              </a:pPr>
              <a:t>49</a:t>
            </a:fld>
            <a:endParaRPr lang="en-GB" dirty="0"/>
          </a:p>
        </p:txBody>
      </p:sp>
      <p:pic>
        <p:nvPicPr>
          <p:cNvPr id="55299" name="Content Placeholder 5" descr="snapshot_GUI_110323.jpg"/>
          <p:cNvPicPr>
            <a:picLocks noGrp="1" noChangeAspect="1"/>
          </p:cNvPicPr>
          <p:nvPr>
            <p:ph idx="1"/>
          </p:nvPr>
        </p:nvPicPr>
        <p:blipFill>
          <a:blip r:embed="rId2" cstate="print"/>
          <a:srcRect/>
          <a:stretch>
            <a:fillRect/>
          </a:stretch>
        </p:blipFill>
        <p:spPr>
          <a:xfrm>
            <a:off x="561975" y="0"/>
            <a:ext cx="8791575" cy="6861175"/>
          </a:xfr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
          <p:cNvSpPr>
            <a:spLocks noChangeShapeType="1"/>
          </p:cNvSpPr>
          <p:nvPr/>
        </p:nvSpPr>
        <p:spPr bwMode="auto">
          <a:xfrm flipV="1">
            <a:off x="249238" y="3911600"/>
            <a:ext cx="9388475" cy="849313"/>
          </a:xfrm>
          <a:prstGeom prst="line">
            <a:avLst/>
          </a:prstGeom>
          <a:noFill/>
          <a:ln w="76200">
            <a:solidFill>
              <a:srgbClr val="0048A0"/>
            </a:solidFill>
            <a:round/>
            <a:headEnd/>
            <a:tailEnd type="triangle" w="med" len="med"/>
          </a:ln>
        </p:spPr>
        <p:txBody>
          <a:bodyPr wrap="none" anchor="ctr"/>
          <a:lstStyle/>
          <a:p>
            <a:endParaRPr lang="en-GB"/>
          </a:p>
        </p:txBody>
      </p:sp>
      <p:pic>
        <p:nvPicPr>
          <p:cNvPr id="11267" name="Picture 3" descr="mop"/>
          <p:cNvPicPr>
            <a:picLocks noChangeAspect="1" noChangeArrowheads="1"/>
          </p:cNvPicPr>
          <p:nvPr/>
        </p:nvPicPr>
        <p:blipFill>
          <a:blip r:embed="rId2" cstate="print"/>
          <a:srcRect/>
          <a:stretch>
            <a:fillRect/>
          </a:stretch>
        </p:blipFill>
        <p:spPr bwMode="auto">
          <a:xfrm>
            <a:off x="1033463" y="2343150"/>
            <a:ext cx="781050" cy="920750"/>
          </a:xfrm>
          <a:prstGeom prst="rect">
            <a:avLst/>
          </a:prstGeom>
          <a:noFill/>
          <a:ln w="9525">
            <a:noFill/>
            <a:miter lim="800000"/>
            <a:headEnd/>
            <a:tailEnd/>
          </a:ln>
        </p:spPr>
      </p:pic>
      <p:pic>
        <p:nvPicPr>
          <p:cNvPr id="11268" name="Picture 4" descr="Msg_shd"/>
          <p:cNvPicPr>
            <a:picLocks noChangeAspect="1" noChangeArrowheads="1"/>
          </p:cNvPicPr>
          <p:nvPr/>
        </p:nvPicPr>
        <p:blipFill>
          <a:blip r:embed="rId3" cstate="print"/>
          <a:srcRect/>
          <a:stretch>
            <a:fillRect/>
          </a:stretch>
        </p:blipFill>
        <p:spPr bwMode="auto">
          <a:xfrm>
            <a:off x="3722688" y="2063750"/>
            <a:ext cx="1238250" cy="1192213"/>
          </a:xfrm>
          <a:prstGeom prst="rect">
            <a:avLst/>
          </a:prstGeom>
          <a:noFill/>
          <a:ln w="9525">
            <a:noFill/>
            <a:miter lim="800000"/>
            <a:headEnd/>
            <a:tailEnd/>
          </a:ln>
        </p:spPr>
      </p:pic>
      <p:sp>
        <p:nvSpPr>
          <p:cNvPr id="11269" name="Text Box 6"/>
          <p:cNvSpPr txBox="1">
            <a:spLocks noChangeArrowheads="1"/>
          </p:cNvSpPr>
          <p:nvPr/>
        </p:nvSpPr>
        <p:spPr bwMode="auto">
          <a:xfrm>
            <a:off x="4845050" y="1941513"/>
            <a:ext cx="1290638" cy="457200"/>
          </a:xfrm>
          <a:prstGeom prst="rect">
            <a:avLst/>
          </a:prstGeom>
          <a:noFill/>
          <a:ln w="9525">
            <a:noFill/>
            <a:miter lim="800000"/>
            <a:headEnd/>
            <a:tailEnd/>
          </a:ln>
        </p:spPr>
        <p:txBody>
          <a:bodyPr>
            <a:spAutoFit/>
          </a:bodyPr>
          <a:lstStyle/>
          <a:p>
            <a:r>
              <a:rPr lang="en-GB" sz="2400" i="1">
                <a:solidFill>
                  <a:srgbClr val="336699"/>
                </a:solidFill>
                <a:latin typeface="ESAtitle"/>
              </a:rPr>
              <a:t>MSG</a:t>
            </a:r>
          </a:p>
        </p:txBody>
      </p:sp>
      <p:sp>
        <p:nvSpPr>
          <p:cNvPr id="11270" name="Text Box 7"/>
          <p:cNvSpPr txBox="1">
            <a:spLocks noChangeArrowheads="1"/>
          </p:cNvSpPr>
          <p:nvPr/>
        </p:nvSpPr>
        <p:spPr bwMode="auto">
          <a:xfrm>
            <a:off x="1789113" y="1963738"/>
            <a:ext cx="2024062" cy="457200"/>
          </a:xfrm>
          <a:prstGeom prst="rect">
            <a:avLst/>
          </a:prstGeom>
          <a:noFill/>
          <a:ln w="9525">
            <a:noFill/>
            <a:miter lim="800000"/>
            <a:headEnd/>
            <a:tailEnd/>
          </a:ln>
        </p:spPr>
        <p:txBody>
          <a:bodyPr>
            <a:spAutoFit/>
          </a:bodyPr>
          <a:lstStyle/>
          <a:p>
            <a:r>
              <a:rPr lang="en-GB" sz="2400" i="1">
                <a:solidFill>
                  <a:srgbClr val="336699"/>
                </a:solidFill>
                <a:latin typeface="ESAtitle"/>
              </a:rPr>
              <a:t>MOP/MTP</a:t>
            </a:r>
          </a:p>
        </p:txBody>
      </p:sp>
      <p:sp>
        <p:nvSpPr>
          <p:cNvPr id="11271" name="AutoShape 9"/>
          <p:cNvSpPr>
            <a:spLocks noChangeArrowheads="1"/>
          </p:cNvSpPr>
          <p:nvPr/>
        </p:nvSpPr>
        <p:spPr bwMode="auto">
          <a:xfrm>
            <a:off x="4354513" y="1739900"/>
            <a:ext cx="279400" cy="442913"/>
          </a:xfrm>
          <a:prstGeom prst="downArrow">
            <a:avLst>
              <a:gd name="adj1" fmla="val 50000"/>
              <a:gd name="adj2" fmla="val 39631"/>
            </a:avLst>
          </a:prstGeom>
          <a:solidFill>
            <a:schemeClr val="hlink"/>
          </a:solidFill>
          <a:ln w="9525">
            <a:solidFill>
              <a:schemeClr val="tx1"/>
            </a:solidFill>
            <a:miter lim="800000"/>
            <a:headEnd/>
            <a:tailEnd/>
          </a:ln>
        </p:spPr>
        <p:txBody>
          <a:bodyPr wrap="none" anchor="ctr"/>
          <a:lstStyle/>
          <a:p>
            <a:endParaRPr lang="en-US"/>
          </a:p>
        </p:txBody>
      </p:sp>
      <p:sp>
        <p:nvSpPr>
          <p:cNvPr id="11272" name="Oval 11"/>
          <p:cNvSpPr>
            <a:spLocks noChangeArrowheads="1"/>
          </p:cNvSpPr>
          <p:nvPr/>
        </p:nvSpPr>
        <p:spPr bwMode="auto">
          <a:xfrm>
            <a:off x="365125" y="3724275"/>
            <a:ext cx="2305050" cy="1476375"/>
          </a:xfrm>
          <a:prstGeom prst="ellipse">
            <a:avLst/>
          </a:prstGeom>
          <a:solidFill>
            <a:srgbClr val="B6C8DD"/>
          </a:solidFill>
          <a:ln w="9525">
            <a:solidFill>
              <a:schemeClr val="tx1"/>
            </a:solidFill>
            <a:round/>
            <a:headEnd/>
            <a:tailEnd/>
          </a:ln>
        </p:spPr>
        <p:txBody>
          <a:bodyPr wrap="none" anchor="ctr"/>
          <a:lstStyle/>
          <a:p>
            <a:r>
              <a:rPr lang="en-GB" sz="1400">
                <a:solidFill>
                  <a:schemeClr val="tx1"/>
                </a:solidFill>
                <a:latin typeface="Arial" pitchFamily="34" charset="0"/>
              </a:rPr>
              <a:t>Observation mission:</a:t>
            </a:r>
          </a:p>
          <a:p>
            <a:pPr>
              <a:buFontTx/>
              <a:buChar char="-"/>
            </a:pPr>
            <a:r>
              <a:rPr lang="en-GB" sz="1400">
                <a:solidFill>
                  <a:srgbClr val="339933"/>
                </a:solidFill>
                <a:latin typeface="Arial" pitchFamily="34" charset="0"/>
              </a:rPr>
              <a:t> MVIRI: 3</a:t>
            </a:r>
            <a:r>
              <a:rPr lang="en-GB" sz="1400">
                <a:solidFill>
                  <a:srgbClr val="FF0000"/>
                </a:solidFill>
                <a:latin typeface="Arial" pitchFamily="34" charset="0"/>
              </a:rPr>
              <a:t> </a:t>
            </a:r>
            <a:r>
              <a:rPr lang="en-GB" sz="1400">
                <a:solidFill>
                  <a:schemeClr val="tx1"/>
                </a:solidFill>
                <a:latin typeface="Arial" pitchFamily="34" charset="0"/>
              </a:rPr>
              <a:t>channels</a:t>
            </a:r>
          </a:p>
          <a:p>
            <a:endParaRPr lang="en-GB" sz="1400">
              <a:solidFill>
                <a:srgbClr val="FF0000"/>
              </a:solidFill>
              <a:latin typeface="Arial" pitchFamily="34" charset="0"/>
            </a:endParaRPr>
          </a:p>
          <a:p>
            <a:r>
              <a:rPr lang="en-GB" sz="1400">
                <a:solidFill>
                  <a:srgbClr val="FF0000"/>
                </a:solidFill>
                <a:latin typeface="Arial" pitchFamily="34" charset="0"/>
              </a:rPr>
              <a:t>Spinning </a:t>
            </a:r>
            <a:r>
              <a:rPr lang="en-GB" sz="1400">
                <a:solidFill>
                  <a:schemeClr val="tx1"/>
                </a:solidFill>
                <a:latin typeface="Arial" pitchFamily="34" charset="0"/>
              </a:rPr>
              <a:t>satellite</a:t>
            </a:r>
            <a:endParaRPr lang="de-DE" sz="1400">
              <a:solidFill>
                <a:schemeClr val="tx1"/>
              </a:solidFill>
              <a:latin typeface="Arial" pitchFamily="34" charset="0"/>
            </a:endParaRPr>
          </a:p>
          <a:p>
            <a:r>
              <a:rPr lang="en-GB" sz="1400">
                <a:solidFill>
                  <a:schemeClr val="tx1"/>
                </a:solidFill>
                <a:latin typeface="Arial" pitchFamily="34" charset="0"/>
              </a:rPr>
              <a:t>Class 800 kg</a:t>
            </a:r>
            <a:endParaRPr lang="en-GB" sz="1500">
              <a:latin typeface="Helvetica" pitchFamily="34" charset="0"/>
            </a:endParaRPr>
          </a:p>
        </p:txBody>
      </p:sp>
      <p:sp>
        <p:nvSpPr>
          <p:cNvPr id="11273" name="Oval 12"/>
          <p:cNvSpPr>
            <a:spLocks noChangeArrowheads="1"/>
          </p:cNvSpPr>
          <p:nvPr/>
        </p:nvSpPr>
        <p:spPr bwMode="auto">
          <a:xfrm>
            <a:off x="3054350" y="3429000"/>
            <a:ext cx="2757488" cy="1790700"/>
          </a:xfrm>
          <a:prstGeom prst="ellipse">
            <a:avLst/>
          </a:prstGeom>
          <a:solidFill>
            <a:srgbClr val="B6C8DD"/>
          </a:solidFill>
          <a:ln w="9525">
            <a:solidFill>
              <a:schemeClr val="tx1"/>
            </a:solidFill>
            <a:round/>
            <a:headEnd/>
            <a:tailEnd/>
          </a:ln>
        </p:spPr>
        <p:txBody>
          <a:bodyPr wrap="none" anchor="ctr"/>
          <a:lstStyle/>
          <a:p>
            <a:r>
              <a:rPr lang="en-GB" sz="1400">
                <a:solidFill>
                  <a:schemeClr val="tx1"/>
                </a:solidFill>
                <a:latin typeface="Arial" pitchFamily="34" charset="0"/>
              </a:rPr>
              <a:t>Observation missions:</a:t>
            </a:r>
          </a:p>
          <a:p>
            <a:r>
              <a:rPr lang="en-GB" sz="1400">
                <a:solidFill>
                  <a:schemeClr val="tx1"/>
                </a:solidFill>
                <a:latin typeface="Arial" pitchFamily="34" charset="0"/>
              </a:rPr>
              <a:t>- </a:t>
            </a:r>
            <a:r>
              <a:rPr lang="en-GB" sz="1400">
                <a:solidFill>
                  <a:srgbClr val="339933"/>
                </a:solidFill>
                <a:latin typeface="Arial" pitchFamily="34" charset="0"/>
              </a:rPr>
              <a:t>SEVIRI</a:t>
            </a:r>
            <a:r>
              <a:rPr lang="en-GB" sz="1400">
                <a:solidFill>
                  <a:schemeClr val="tx1"/>
                </a:solidFill>
                <a:latin typeface="Arial" pitchFamily="34" charset="0"/>
              </a:rPr>
              <a:t>: </a:t>
            </a:r>
            <a:r>
              <a:rPr lang="en-GB" sz="1400">
                <a:solidFill>
                  <a:srgbClr val="FF0000"/>
                </a:solidFill>
                <a:latin typeface="Arial" pitchFamily="34" charset="0"/>
              </a:rPr>
              <a:t>12 </a:t>
            </a:r>
            <a:r>
              <a:rPr lang="en-GB" sz="1400">
                <a:solidFill>
                  <a:schemeClr val="tx1"/>
                </a:solidFill>
                <a:latin typeface="Arial" pitchFamily="34" charset="0"/>
              </a:rPr>
              <a:t>channels</a:t>
            </a:r>
            <a:endParaRPr lang="en-GB" sz="1400">
              <a:solidFill>
                <a:srgbClr val="339933"/>
              </a:solidFill>
              <a:latin typeface="Arial" pitchFamily="34" charset="0"/>
            </a:endParaRPr>
          </a:p>
          <a:p>
            <a:pPr>
              <a:buFontTx/>
              <a:buChar char="-"/>
            </a:pPr>
            <a:r>
              <a:rPr lang="en-GB" sz="1400">
                <a:solidFill>
                  <a:srgbClr val="339933"/>
                </a:solidFill>
                <a:latin typeface="Arial" pitchFamily="34" charset="0"/>
              </a:rPr>
              <a:t> GERB</a:t>
            </a:r>
          </a:p>
          <a:p>
            <a:endParaRPr lang="en-GB" sz="1400">
              <a:solidFill>
                <a:srgbClr val="339933"/>
              </a:solidFill>
              <a:latin typeface="Arial" pitchFamily="34" charset="0"/>
            </a:endParaRPr>
          </a:p>
          <a:p>
            <a:r>
              <a:rPr lang="en-GB" sz="1400">
                <a:solidFill>
                  <a:srgbClr val="FF0000"/>
                </a:solidFill>
                <a:latin typeface="Arial" pitchFamily="34" charset="0"/>
              </a:rPr>
              <a:t>Spinning</a:t>
            </a:r>
            <a:r>
              <a:rPr lang="en-GB" sz="1400">
                <a:solidFill>
                  <a:schemeClr val="tx1"/>
                </a:solidFill>
                <a:latin typeface="Arial" pitchFamily="34" charset="0"/>
              </a:rPr>
              <a:t> satellite</a:t>
            </a:r>
          </a:p>
          <a:p>
            <a:r>
              <a:rPr lang="en-GB" sz="1400">
                <a:solidFill>
                  <a:schemeClr val="tx1"/>
                </a:solidFill>
                <a:latin typeface="Arial" pitchFamily="34" charset="0"/>
              </a:rPr>
              <a:t>       Class 2-ton</a:t>
            </a:r>
          </a:p>
        </p:txBody>
      </p:sp>
      <p:sp>
        <p:nvSpPr>
          <p:cNvPr id="11274" name="Text Box 14"/>
          <p:cNvSpPr txBox="1">
            <a:spLocks noChangeArrowheads="1"/>
          </p:cNvSpPr>
          <p:nvPr/>
        </p:nvSpPr>
        <p:spPr bwMode="auto">
          <a:xfrm>
            <a:off x="1035050" y="1270000"/>
            <a:ext cx="836613" cy="366713"/>
          </a:xfrm>
          <a:prstGeom prst="rect">
            <a:avLst/>
          </a:prstGeom>
          <a:noFill/>
          <a:ln w="9525">
            <a:noFill/>
            <a:miter lim="800000"/>
            <a:headEnd/>
            <a:tailEnd/>
          </a:ln>
        </p:spPr>
        <p:txBody>
          <a:bodyPr>
            <a:spAutoFit/>
          </a:bodyPr>
          <a:lstStyle/>
          <a:p>
            <a:r>
              <a:rPr lang="en-GB" sz="1800">
                <a:solidFill>
                  <a:schemeClr val="tx1"/>
                </a:solidFill>
                <a:latin typeface="Arial" pitchFamily="34" charset="0"/>
              </a:rPr>
              <a:t>1977</a:t>
            </a:r>
          </a:p>
        </p:txBody>
      </p:sp>
      <p:sp>
        <p:nvSpPr>
          <p:cNvPr id="11275" name="Text Box 15"/>
          <p:cNvSpPr txBox="1">
            <a:spLocks noChangeArrowheads="1"/>
          </p:cNvSpPr>
          <p:nvPr/>
        </p:nvSpPr>
        <p:spPr bwMode="auto">
          <a:xfrm>
            <a:off x="6670675" y="1274763"/>
            <a:ext cx="2690813" cy="369887"/>
          </a:xfrm>
          <a:prstGeom prst="rect">
            <a:avLst/>
          </a:prstGeom>
          <a:noFill/>
          <a:ln w="9525">
            <a:noFill/>
            <a:miter lim="800000"/>
            <a:headEnd/>
            <a:tailEnd/>
          </a:ln>
        </p:spPr>
        <p:txBody>
          <a:bodyPr>
            <a:spAutoFit/>
          </a:bodyPr>
          <a:lstStyle/>
          <a:p>
            <a:r>
              <a:rPr lang="en-GB" sz="1800">
                <a:solidFill>
                  <a:schemeClr val="tx1"/>
                </a:solidFill>
                <a:latin typeface="Arial" pitchFamily="34" charset="0"/>
              </a:rPr>
              <a:t>2017          and      2019</a:t>
            </a:r>
          </a:p>
        </p:txBody>
      </p:sp>
      <p:sp>
        <p:nvSpPr>
          <p:cNvPr id="11276" name="Text Box 16"/>
          <p:cNvSpPr txBox="1">
            <a:spLocks noChangeArrowheads="1"/>
          </p:cNvSpPr>
          <p:nvPr/>
        </p:nvSpPr>
        <p:spPr bwMode="auto">
          <a:xfrm>
            <a:off x="4060825" y="1268413"/>
            <a:ext cx="833438" cy="366712"/>
          </a:xfrm>
          <a:prstGeom prst="rect">
            <a:avLst/>
          </a:prstGeom>
          <a:noFill/>
          <a:ln w="9525">
            <a:noFill/>
            <a:miter lim="800000"/>
            <a:headEnd/>
            <a:tailEnd/>
          </a:ln>
        </p:spPr>
        <p:txBody>
          <a:bodyPr>
            <a:spAutoFit/>
          </a:bodyPr>
          <a:lstStyle/>
          <a:p>
            <a:r>
              <a:rPr lang="en-GB" sz="1800">
                <a:solidFill>
                  <a:schemeClr val="tx1"/>
                </a:solidFill>
                <a:latin typeface="Arial" pitchFamily="34" charset="0"/>
              </a:rPr>
              <a:t>2002</a:t>
            </a:r>
          </a:p>
        </p:txBody>
      </p:sp>
      <p:sp>
        <p:nvSpPr>
          <p:cNvPr id="11277" name="Rectangle 17"/>
          <p:cNvSpPr>
            <a:spLocks noChangeArrowheads="1"/>
          </p:cNvSpPr>
          <p:nvPr/>
        </p:nvSpPr>
        <p:spPr bwMode="auto">
          <a:xfrm>
            <a:off x="6113463" y="5332413"/>
            <a:ext cx="3792537" cy="801687"/>
          </a:xfrm>
          <a:prstGeom prst="rect">
            <a:avLst/>
          </a:prstGeom>
          <a:solidFill>
            <a:srgbClr val="EAEAEA"/>
          </a:solidFill>
          <a:ln w="9525">
            <a:noFill/>
            <a:miter lim="800000"/>
            <a:headEnd/>
            <a:tailEnd/>
          </a:ln>
        </p:spPr>
        <p:txBody>
          <a:bodyPr wrap="none" anchor="ctr"/>
          <a:lstStyle/>
          <a:p>
            <a:r>
              <a:rPr lang="de-DE" sz="1400">
                <a:solidFill>
                  <a:srgbClr val="336699"/>
                </a:solidFill>
                <a:latin typeface="Arial" pitchFamily="34" charset="0"/>
              </a:rPr>
              <a:t>Atmospheric  Chemistry Mission (</a:t>
            </a:r>
            <a:r>
              <a:rPr lang="en-GB" sz="1400">
                <a:solidFill>
                  <a:srgbClr val="336699"/>
                </a:solidFill>
                <a:latin typeface="Arial" pitchFamily="34" charset="0"/>
              </a:rPr>
              <a:t>UVN-S4):</a:t>
            </a:r>
          </a:p>
          <a:p>
            <a:r>
              <a:rPr lang="en-GB" sz="1400">
                <a:solidFill>
                  <a:srgbClr val="336699"/>
                </a:solidFill>
                <a:latin typeface="Arial" pitchFamily="34" charset="0"/>
              </a:rPr>
              <a:t>via GMES Sentinel 4</a:t>
            </a:r>
          </a:p>
          <a:p>
            <a:r>
              <a:rPr lang="en-GB" sz="1200">
                <a:solidFill>
                  <a:srgbClr val="336699"/>
                </a:solidFill>
                <a:latin typeface="Arial" pitchFamily="34" charset="0"/>
              </a:rPr>
              <a:t>(Ultraviolet Visible Near-infrared spectrometer)</a:t>
            </a:r>
          </a:p>
        </p:txBody>
      </p:sp>
      <p:sp>
        <p:nvSpPr>
          <p:cNvPr id="18" name="Text Box 19"/>
          <p:cNvSpPr txBox="1">
            <a:spLocks noChangeArrowheads="1"/>
          </p:cNvSpPr>
          <p:nvPr/>
        </p:nvSpPr>
        <p:spPr bwMode="auto">
          <a:xfrm>
            <a:off x="-88900" y="5275263"/>
            <a:ext cx="6118225" cy="904875"/>
          </a:xfrm>
          <a:prstGeom prst="rect">
            <a:avLst/>
          </a:prstGeom>
          <a:noFill/>
          <a:ln w="9525">
            <a:noFill/>
            <a:miter lim="800000"/>
            <a:headEnd/>
            <a:tailEnd/>
          </a:ln>
          <a:effectLst/>
        </p:spPr>
        <p:txBody>
          <a:bodyPr>
            <a:spAutoFit/>
          </a:bodyPr>
          <a:lstStyle/>
          <a:p>
            <a:pPr algn="ctr">
              <a:spcBef>
                <a:spcPct val="20000"/>
              </a:spcBef>
              <a:defRPr/>
            </a:pPr>
            <a:r>
              <a:rPr lang="de-DE" sz="2400" b="0" dirty="0">
                <a:solidFill>
                  <a:srgbClr val="FF0000"/>
                </a:solidFill>
                <a:effectLst>
                  <a:outerShdw blurRad="38100" dist="38100" dir="2700000" algn="tl">
                    <a:srgbClr val="C0C0C0"/>
                  </a:outerShdw>
                </a:effectLst>
                <a:latin typeface="+mn-lt"/>
              </a:rPr>
              <a:t>Implementation of the EUMETSAT Mandate </a:t>
            </a:r>
          </a:p>
          <a:p>
            <a:pPr algn="ctr">
              <a:spcBef>
                <a:spcPct val="20000"/>
              </a:spcBef>
              <a:defRPr/>
            </a:pPr>
            <a:r>
              <a:rPr lang="de-DE" sz="2400" b="0" dirty="0">
                <a:solidFill>
                  <a:srgbClr val="FF0000"/>
                </a:solidFill>
                <a:effectLst>
                  <a:outerShdw blurRad="38100" dist="38100" dir="2700000" algn="tl">
                    <a:srgbClr val="C0C0C0"/>
                  </a:outerShdw>
                </a:effectLst>
                <a:latin typeface="+mn-lt"/>
              </a:rPr>
              <a:t>for the Geostationary Programme</a:t>
            </a:r>
            <a:r>
              <a:rPr lang="de-DE" sz="2400" b="0" dirty="0">
                <a:solidFill>
                  <a:srgbClr val="FF0000"/>
                </a:solidFill>
                <a:latin typeface="+mn-lt"/>
              </a:rPr>
              <a:t> </a:t>
            </a:r>
          </a:p>
        </p:txBody>
      </p:sp>
      <p:sp>
        <p:nvSpPr>
          <p:cNvPr id="11279" name="AutoShape 23"/>
          <p:cNvSpPr>
            <a:spLocks noChangeArrowheads="1"/>
          </p:cNvSpPr>
          <p:nvPr/>
        </p:nvSpPr>
        <p:spPr bwMode="auto">
          <a:xfrm>
            <a:off x="8021638" y="1785938"/>
            <a:ext cx="277812" cy="442912"/>
          </a:xfrm>
          <a:prstGeom prst="downArrow">
            <a:avLst>
              <a:gd name="adj1" fmla="val 50000"/>
              <a:gd name="adj2" fmla="val 39857"/>
            </a:avLst>
          </a:prstGeom>
          <a:solidFill>
            <a:schemeClr val="hlink"/>
          </a:solidFill>
          <a:ln w="9525">
            <a:solidFill>
              <a:schemeClr val="tx1"/>
            </a:solidFill>
            <a:miter lim="800000"/>
            <a:headEnd/>
            <a:tailEnd/>
          </a:ln>
        </p:spPr>
        <p:txBody>
          <a:bodyPr wrap="none" anchor="ctr"/>
          <a:lstStyle/>
          <a:p>
            <a:endParaRPr lang="en-US"/>
          </a:p>
        </p:txBody>
      </p:sp>
      <p:sp>
        <p:nvSpPr>
          <p:cNvPr id="11280" name="AutoShape 10"/>
          <p:cNvSpPr>
            <a:spLocks noChangeArrowheads="1"/>
          </p:cNvSpPr>
          <p:nvPr/>
        </p:nvSpPr>
        <p:spPr bwMode="auto">
          <a:xfrm>
            <a:off x="1263650" y="1760538"/>
            <a:ext cx="279400" cy="442912"/>
          </a:xfrm>
          <a:prstGeom prst="downArrow">
            <a:avLst>
              <a:gd name="adj1" fmla="val 78463"/>
              <a:gd name="adj2" fmla="val 39631"/>
            </a:avLst>
          </a:prstGeom>
          <a:solidFill>
            <a:schemeClr val="hlink"/>
          </a:solidFill>
          <a:ln w="9525">
            <a:solidFill>
              <a:schemeClr val="tx1"/>
            </a:solidFill>
            <a:miter lim="800000"/>
            <a:headEnd/>
            <a:tailEnd/>
          </a:ln>
        </p:spPr>
        <p:txBody>
          <a:bodyPr wrap="none" anchor="ctr"/>
          <a:lstStyle/>
          <a:p>
            <a:endParaRPr lang="en-US"/>
          </a:p>
        </p:txBody>
      </p:sp>
      <p:sp>
        <p:nvSpPr>
          <p:cNvPr id="22" name="Rectangle 31"/>
          <p:cNvSpPr>
            <a:spLocks noChangeArrowheads="1"/>
          </p:cNvSpPr>
          <p:nvPr/>
        </p:nvSpPr>
        <p:spPr bwMode="auto">
          <a:xfrm>
            <a:off x="325438" y="0"/>
            <a:ext cx="9434512" cy="1073150"/>
          </a:xfrm>
          <a:prstGeom prst="rect">
            <a:avLst/>
          </a:prstGeom>
          <a:noFill/>
          <a:ln w="9525">
            <a:noFill/>
            <a:miter lim="800000"/>
            <a:headEnd/>
            <a:tailEnd/>
          </a:ln>
        </p:spPr>
        <p:txBody>
          <a:bodyPr anchor="ctr"/>
          <a:lstStyle/>
          <a:p>
            <a:pPr>
              <a:defRPr/>
            </a:pPr>
            <a:r>
              <a:rPr lang="en-GB" sz="2800" dirty="0">
                <a:latin typeface="+mn-lt"/>
              </a:rPr>
              <a:t>MTG to Secure Continuity and Evolution of EUMETSAT Services</a:t>
            </a:r>
          </a:p>
        </p:txBody>
      </p:sp>
      <p:sp>
        <p:nvSpPr>
          <p:cNvPr id="23" name="Text Box 9"/>
          <p:cNvSpPr txBox="1">
            <a:spLocks noChangeArrowheads="1"/>
          </p:cNvSpPr>
          <p:nvPr/>
        </p:nvSpPr>
        <p:spPr bwMode="auto">
          <a:xfrm>
            <a:off x="1443038" y="1631950"/>
            <a:ext cx="2871787" cy="457200"/>
          </a:xfrm>
          <a:prstGeom prst="rect">
            <a:avLst/>
          </a:prstGeom>
          <a:noFill/>
          <a:ln w="9525">
            <a:noFill/>
            <a:miter lim="800000"/>
            <a:headEnd/>
            <a:tailEnd/>
          </a:ln>
        </p:spPr>
        <p:txBody>
          <a:bodyPr>
            <a:spAutoFit/>
          </a:bodyPr>
          <a:lstStyle/>
          <a:p>
            <a:pPr>
              <a:spcBef>
                <a:spcPct val="50000"/>
              </a:spcBef>
              <a:defRPr/>
            </a:pPr>
            <a:r>
              <a:rPr lang="en-GB" sz="2400" i="1" dirty="0">
                <a:solidFill>
                  <a:srgbClr val="00469B"/>
                </a:solidFill>
                <a:latin typeface="+mn-lt"/>
              </a:rPr>
              <a:t>MOP/MTP</a:t>
            </a:r>
          </a:p>
        </p:txBody>
      </p:sp>
      <p:sp>
        <p:nvSpPr>
          <p:cNvPr id="24" name="Text Box 8"/>
          <p:cNvSpPr txBox="1">
            <a:spLocks noChangeArrowheads="1"/>
          </p:cNvSpPr>
          <p:nvPr/>
        </p:nvSpPr>
        <p:spPr bwMode="auto">
          <a:xfrm>
            <a:off x="4562475" y="1644650"/>
            <a:ext cx="1774825" cy="457200"/>
          </a:xfrm>
          <a:prstGeom prst="rect">
            <a:avLst/>
          </a:prstGeom>
          <a:noFill/>
          <a:ln w="9525">
            <a:noFill/>
            <a:miter lim="800000"/>
            <a:headEnd/>
            <a:tailEnd/>
          </a:ln>
        </p:spPr>
        <p:txBody>
          <a:bodyPr>
            <a:spAutoFit/>
          </a:bodyPr>
          <a:lstStyle/>
          <a:p>
            <a:pPr>
              <a:spcBef>
                <a:spcPct val="50000"/>
              </a:spcBef>
              <a:defRPr/>
            </a:pPr>
            <a:r>
              <a:rPr lang="en-GB" sz="2400" i="1" dirty="0">
                <a:solidFill>
                  <a:srgbClr val="00469B"/>
                </a:solidFill>
                <a:latin typeface="+mn-lt"/>
              </a:rPr>
              <a:t>MSG</a:t>
            </a:r>
          </a:p>
        </p:txBody>
      </p:sp>
      <p:pic>
        <p:nvPicPr>
          <p:cNvPr id="11284" name="Picture 25" descr="IRS.jpg"/>
          <p:cNvPicPr>
            <a:picLocks noChangeAspect="1"/>
          </p:cNvPicPr>
          <p:nvPr/>
        </p:nvPicPr>
        <p:blipFill>
          <a:blip r:embed="rId4" cstate="print"/>
          <a:srcRect/>
          <a:stretch>
            <a:fillRect/>
          </a:stretch>
        </p:blipFill>
        <p:spPr bwMode="auto">
          <a:xfrm>
            <a:off x="8296275" y="1641475"/>
            <a:ext cx="1609725" cy="1233488"/>
          </a:xfrm>
          <a:prstGeom prst="rect">
            <a:avLst/>
          </a:prstGeom>
          <a:noFill/>
          <a:ln w="9525">
            <a:noFill/>
            <a:miter lim="800000"/>
            <a:headEnd/>
            <a:tailEnd/>
          </a:ln>
        </p:spPr>
      </p:pic>
      <p:pic>
        <p:nvPicPr>
          <p:cNvPr id="11285" name="Picture 21"/>
          <p:cNvPicPr>
            <a:picLocks noChangeAspect="1" noChangeArrowheads="1"/>
          </p:cNvPicPr>
          <p:nvPr/>
        </p:nvPicPr>
        <p:blipFill>
          <a:blip r:embed="rId5" cstate="print"/>
          <a:srcRect/>
          <a:stretch>
            <a:fillRect/>
          </a:stretch>
        </p:blipFill>
        <p:spPr bwMode="auto">
          <a:xfrm>
            <a:off x="6305550" y="1631950"/>
            <a:ext cx="1698625" cy="1260475"/>
          </a:xfrm>
          <a:prstGeom prst="rect">
            <a:avLst/>
          </a:prstGeom>
          <a:noFill/>
          <a:ln w="9525" algn="ctr">
            <a:noFill/>
            <a:miter lim="800000"/>
            <a:headEnd/>
            <a:tailEnd/>
          </a:ln>
        </p:spPr>
      </p:pic>
      <p:sp>
        <p:nvSpPr>
          <p:cNvPr id="11286" name="Line 13"/>
          <p:cNvSpPr>
            <a:spLocks noChangeShapeType="1"/>
          </p:cNvSpPr>
          <p:nvPr/>
        </p:nvSpPr>
        <p:spPr bwMode="auto">
          <a:xfrm flipV="1">
            <a:off x="261938" y="1614488"/>
            <a:ext cx="9474200" cy="0"/>
          </a:xfrm>
          <a:prstGeom prst="line">
            <a:avLst/>
          </a:prstGeom>
          <a:noFill/>
          <a:ln w="76200">
            <a:solidFill>
              <a:srgbClr val="0048A0"/>
            </a:solidFill>
            <a:round/>
            <a:headEnd/>
            <a:tailEnd type="triangle" w="med" len="med"/>
          </a:ln>
        </p:spPr>
        <p:txBody>
          <a:bodyPr wrap="none" anchor="ctr"/>
          <a:lstStyle/>
          <a:p>
            <a:endParaRPr lang="en-GB"/>
          </a:p>
        </p:txBody>
      </p:sp>
      <p:sp>
        <p:nvSpPr>
          <p:cNvPr id="25" name="Text Box 7"/>
          <p:cNvSpPr txBox="1">
            <a:spLocks noChangeArrowheads="1"/>
          </p:cNvSpPr>
          <p:nvPr/>
        </p:nvSpPr>
        <p:spPr bwMode="auto">
          <a:xfrm>
            <a:off x="6296025" y="2695575"/>
            <a:ext cx="3609975" cy="461963"/>
          </a:xfrm>
          <a:prstGeom prst="rect">
            <a:avLst/>
          </a:prstGeom>
          <a:solidFill>
            <a:schemeClr val="bg1"/>
          </a:solidFill>
          <a:ln w="9525">
            <a:noFill/>
            <a:miter lim="800000"/>
            <a:headEnd/>
            <a:tailEnd/>
          </a:ln>
        </p:spPr>
        <p:txBody>
          <a:bodyPr>
            <a:spAutoFit/>
          </a:bodyPr>
          <a:lstStyle/>
          <a:p>
            <a:pPr>
              <a:spcBef>
                <a:spcPct val="50000"/>
              </a:spcBef>
              <a:defRPr/>
            </a:pPr>
            <a:r>
              <a:rPr lang="en-GB" sz="2400" i="1" dirty="0">
                <a:solidFill>
                  <a:srgbClr val="0048A0"/>
                </a:solidFill>
                <a:latin typeface="+mn-lt"/>
              </a:rPr>
              <a:t> MTG-I and MTG-S</a:t>
            </a:r>
          </a:p>
        </p:txBody>
      </p:sp>
      <p:sp>
        <p:nvSpPr>
          <p:cNvPr id="11288" name="Oval 10"/>
          <p:cNvSpPr>
            <a:spLocks noChangeArrowheads="1"/>
          </p:cNvSpPr>
          <p:nvPr/>
        </p:nvSpPr>
        <p:spPr bwMode="auto">
          <a:xfrm>
            <a:off x="5961063" y="3062288"/>
            <a:ext cx="3324225" cy="2398712"/>
          </a:xfrm>
          <a:prstGeom prst="ellipse">
            <a:avLst/>
          </a:prstGeom>
          <a:solidFill>
            <a:srgbClr val="B6C8DD"/>
          </a:solidFill>
          <a:ln w="9525">
            <a:solidFill>
              <a:schemeClr val="tx1"/>
            </a:solidFill>
            <a:round/>
            <a:headEnd/>
            <a:tailEnd/>
          </a:ln>
        </p:spPr>
        <p:txBody>
          <a:bodyPr wrap="none" anchor="ctr"/>
          <a:lstStyle/>
          <a:p>
            <a:r>
              <a:rPr lang="en-GB" sz="1400">
                <a:solidFill>
                  <a:schemeClr val="tx1"/>
                </a:solidFill>
                <a:latin typeface="Arial" pitchFamily="34" charset="0"/>
              </a:rPr>
              <a:t>Observation missions:</a:t>
            </a:r>
          </a:p>
          <a:p>
            <a:r>
              <a:rPr lang="en-GB" sz="1400">
                <a:solidFill>
                  <a:schemeClr val="tx1"/>
                </a:solidFill>
                <a:latin typeface="Arial" pitchFamily="34" charset="0"/>
              </a:rPr>
              <a:t> - </a:t>
            </a:r>
            <a:r>
              <a:rPr lang="en-GB" sz="1400">
                <a:solidFill>
                  <a:srgbClr val="339933"/>
                </a:solidFill>
                <a:latin typeface="Arial" pitchFamily="34" charset="0"/>
              </a:rPr>
              <a:t>Flex.</a:t>
            </a:r>
            <a:r>
              <a:rPr lang="de-DE" sz="1400">
                <a:solidFill>
                  <a:srgbClr val="339933"/>
                </a:solidFill>
                <a:latin typeface="Arial" pitchFamily="34" charset="0"/>
              </a:rPr>
              <a:t>Comb. Imager</a:t>
            </a:r>
            <a:r>
              <a:rPr lang="en-GB" sz="1400">
                <a:solidFill>
                  <a:srgbClr val="339933"/>
                </a:solidFill>
                <a:latin typeface="Arial" pitchFamily="34" charset="0"/>
              </a:rPr>
              <a:t>: </a:t>
            </a:r>
            <a:r>
              <a:rPr lang="en-GB" sz="1400">
                <a:solidFill>
                  <a:srgbClr val="FF3300"/>
                </a:solidFill>
                <a:latin typeface="Arial" pitchFamily="34" charset="0"/>
              </a:rPr>
              <a:t>16 </a:t>
            </a:r>
            <a:r>
              <a:rPr lang="en-GB" sz="1400">
                <a:solidFill>
                  <a:schemeClr val="tx1"/>
                </a:solidFill>
                <a:latin typeface="Arial" pitchFamily="34" charset="0"/>
              </a:rPr>
              <a:t>channels</a:t>
            </a:r>
          </a:p>
          <a:p>
            <a:r>
              <a:rPr lang="en-GB" sz="1400">
                <a:solidFill>
                  <a:schemeClr val="tx1"/>
                </a:solidFill>
                <a:latin typeface="Arial" pitchFamily="34" charset="0"/>
              </a:rPr>
              <a:t> - </a:t>
            </a:r>
            <a:r>
              <a:rPr lang="en-GB" sz="1400">
                <a:solidFill>
                  <a:srgbClr val="339933"/>
                </a:solidFill>
                <a:latin typeface="Arial" pitchFamily="34" charset="0"/>
              </a:rPr>
              <a:t>Infra-Red Sounder</a:t>
            </a:r>
          </a:p>
          <a:p>
            <a:pPr>
              <a:buFontTx/>
              <a:buChar char="-"/>
            </a:pPr>
            <a:r>
              <a:rPr lang="en-GB" sz="1400">
                <a:solidFill>
                  <a:schemeClr val="tx1"/>
                </a:solidFill>
                <a:latin typeface="Arial" pitchFamily="34" charset="0"/>
              </a:rPr>
              <a:t> </a:t>
            </a:r>
            <a:r>
              <a:rPr lang="en-GB" sz="1400">
                <a:solidFill>
                  <a:srgbClr val="339933"/>
                </a:solidFill>
                <a:latin typeface="Arial" pitchFamily="34" charset="0"/>
              </a:rPr>
              <a:t>Lightning Imager</a:t>
            </a:r>
          </a:p>
          <a:p>
            <a:pPr>
              <a:buFontTx/>
              <a:buChar char="-"/>
            </a:pPr>
            <a:r>
              <a:rPr lang="en-GB" sz="1400">
                <a:solidFill>
                  <a:srgbClr val="339933"/>
                </a:solidFill>
                <a:latin typeface="Arial" pitchFamily="34" charset="0"/>
              </a:rPr>
              <a:t> UVN</a:t>
            </a:r>
          </a:p>
          <a:p>
            <a:r>
              <a:rPr lang="en-GB" sz="1400">
                <a:solidFill>
                  <a:srgbClr val="FF0000"/>
                </a:solidFill>
                <a:latin typeface="Arial" pitchFamily="34" charset="0"/>
              </a:rPr>
              <a:t>3-axis stabilised</a:t>
            </a:r>
            <a:r>
              <a:rPr lang="en-GB" sz="1400">
                <a:solidFill>
                  <a:schemeClr val="tx1"/>
                </a:solidFill>
                <a:latin typeface="Arial" pitchFamily="34" charset="0"/>
              </a:rPr>
              <a:t> satellites</a:t>
            </a:r>
          </a:p>
          <a:p>
            <a:r>
              <a:rPr lang="en-GB" sz="1400">
                <a:solidFill>
                  <a:schemeClr val="tx1"/>
                </a:solidFill>
                <a:latin typeface="Arial" pitchFamily="34" charset="0"/>
              </a:rPr>
              <a:t>  Twin Sat configuration</a:t>
            </a:r>
          </a:p>
          <a:p>
            <a:r>
              <a:rPr lang="en-GB" sz="1500">
                <a:latin typeface="Helvetica" pitchFamily="34" charset="0"/>
              </a:rPr>
              <a:t>   </a:t>
            </a:r>
            <a:r>
              <a:rPr lang="en-GB" sz="1500">
                <a:solidFill>
                  <a:schemeClr val="tx1"/>
                </a:solidFill>
                <a:latin typeface="Helvetica" pitchFamily="34" charset="0"/>
              </a:rPr>
              <a:t>Class 3.6-ton</a:t>
            </a:r>
          </a:p>
        </p:txBody>
      </p:sp>
      <p:sp>
        <p:nvSpPr>
          <p:cNvPr id="26" name="Slide Number Placeholder 25"/>
          <p:cNvSpPr>
            <a:spLocks noGrp="1"/>
          </p:cNvSpPr>
          <p:nvPr>
            <p:ph type="sldNum" sz="quarter" idx="10"/>
          </p:nvPr>
        </p:nvSpPr>
        <p:spPr/>
        <p:txBody>
          <a:bodyPr/>
          <a:lstStyle/>
          <a:p>
            <a:pPr>
              <a:defRPr/>
            </a:pPr>
            <a:r>
              <a:rPr lang="en-GB" smtClean="0"/>
              <a:t>Slide: </a:t>
            </a:r>
            <a:fld id="{3CA6ECD8-9D6B-443E-A0C4-D98C61F8A697}" type="slidenum">
              <a:rPr lang="en-GB" smtClean="0"/>
              <a:pPr>
                <a:defRPr/>
              </a:pPr>
              <a:t>5</a:t>
            </a:fld>
            <a:endParaRPr lang="en-GB"/>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GB" smtClean="0"/>
              <a:t>Topics of Presentation</a:t>
            </a:r>
          </a:p>
        </p:txBody>
      </p:sp>
      <p:sp>
        <p:nvSpPr>
          <p:cNvPr id="3" name="Content Placeholder 2"/>
          <p:cNvSpPr>
            <a:spLocks noGrp="1"/>
          </p:cNvSpPr>
          <p:nvPr>
            <p:ph idx="1"/>
          </p:nvPr>
        </p:nvSpPr>
        <p:spPr/>
        <p:txBody>
          <a:bodyPr/>
          <a:lstStyle/>
          <a:p>
            <a:pPr>
              <a:buFont typeface="Arial" pitchFamily="34" charset="0"/>
              <a:buChar char="•"/>
              <a:defRPr/>
            </a:pPr>
            <a:r>
              <a:rPr lang="en-GB" dirty="0" smtClean="0">
                <a:solidFill>
                  <a:schemeClr val="bg1">
                    <a:lumMod val="65000"/>
                  </a:schemeClr>
                </a:solidFill>
              </a:rPr>
              <a:t>Quick introduction to Meteosat Third Generation (MTG)</a:t>
            </a:r>
          </a:p>
          <a:p>
            <a:pPr>
              <a:buFont typeface="Arial" pitchFamily="34" charset="0"/>
              <a:buChar char="•"/>
              <a:defRPr/>
            </a:pPr>
            <a:r>
              <a:rPr lang="en-GB" dirty="0" smtClean="0">
                <a:solidFill>
                  <a:schemeClr val="bg1">
                    <a:lumMod val="65000"/>
                  </a:schemeClr>
                </a:solidFill>
              </a:rPr>
              <a:t>MTG LI instrument status update</a:t>
            </a:r>
          </a:p>
          <a:p>
            <a:pPr>
              <a:buFont typeface="Arial" pitchFamily="34" charset="0"/>
              <a:buChar char="•"/>
              <a:defRPr/>
            </a:pPr>
            <a:r>
              <a:rPr lang="en-GB" dirty="0" smtClean="0">
                <a:solidFill>
                  <a:schemeClr val="bg1">
                    <a:lumMod val="65000"/>
                  </a:schemeClr>
                </a:solidFill>
              </a:rPr>
              <a:t>Lightning Imager Science Team (LIST)</a:t>
            </a:r>
          </a:p>
          <a:p>
            <a:pPr>
              <a:buFont typeface="Arial" pitchFamily="34" charset="0"/>
              <a:buChar char="•"/>
              <a:defRPr/>
            </a:pPr>
            <a:r>
              <a:rPr lang="en-GB" dirty="0" smtClean="0">
                <a:solidFill>
                  <a:schemeClr val="bg1">
                    <a:lumMod val="65000"/>
                  </a:schemeClr>
                </a:solidFill>
              </a:rPr>
              <a:t>Examples of LIST studies supporting LI L1/L2 processor development</a:t>
            </a:r>
          </a:p>
          <a:p>
            <a:pPr lvl="1">
              <a:buFont typeface="Arial" pitchFamily="34" charset="0"/>
              <a:buChar char="•"/>
              <a:defRPr/>
            </a:pPr>
            <a:r>
              <a:rPr lang="en-GB" sz="2000" b="1" dirty="0" smtClean="0">
                <a:solidFill>
                  <a:schemeClr val="bg1">
                    <a:lumMod val="65000"/>
                  </a:schemeClr>
                </a:solidFill>
              </a:rPr>
              <a:t>EUMETSAT contribution to the CHUVA campaign (LINET measurements)</a:t>
            </a:r>
          </a:p>
          <a:p>
            <a:pPr lvl="1">
              <a:buFont typeface="Arial" pitchFamily="34" charset="0"/>
              <a:buChar char="•"/>
              <a:defRPr/>
            </a:pPr>
            <a:r>
              <a:rPr lang="en-GB" sz="2000" b="1" dirty="0" smtClean="0">
                <a:solidFill>
                  <a:schemeClr val="bg1">
                    <a:lumMod val="65000"/>
                  </a:schemeClr>
                </a:solidFill>
              </a:rPr>
              <a:t>LIProxy – tool for proxy data development and LI simulation</a:t>
            </a:r>
          </a:p>
          <a:p>
            <a:pPr>
              <a:buFont typeface="Arial" pitchFamily="34" charset="0"/>
              <a:buChar char="•"/>
              <a:defRPr/>
            </a:pPr>
            <a:r>
              <a:rPr lang="en-GB" dirty="0" smtClean="0"/>
              <a:t>Summary</a:t>
            </a:r>
          </a:p>
          <a:p>
            <a:pPr>
              <a:defRPr/>
            </a:pPr>
            <a:endParaRPr lang="en-GB" dirty="0" smtClean="0"/>
          </a:p>
          <a:p>
            <a:pPr>
              <a:defRPr/>
            </a:pPr>
            <a:r>
              <a:rPr lang="en-GB" dirty="0" smtClean="0"/>
              <a:t> </a:t>
            </a:r>
          </a:p>
          <a:p>
            <a:pPr>
              <a:defRPr/>
            </a:pPr>
            <a:endParaRPr lang="en-GB" dirty="0" smtClean="0"/>
          </a:p>
          <a:p>
            <a:pPr>
              <a:defRPr/>
            </a:pP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11AE8FFE-E4B5-4A43-9929-3ACC3A2BEF76}" type="slidenum">
              <a:rPr lang="en-GB" smtClean="0"/>
              <a:pPr>
                <a:defRPr/>
              </a:pPr>
              <a:t>50</a:t>
            </a:fld>
            <a:endParaRPr lang="en-GB"/>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6"/>
          <p:cNvSpPr>
            <a:spLocks noGrp="1" noChangeArrowheads="1"/>
          </p:cNvSpPr>
          <p:nvPr>
            <p:ph type="title"/>
          </p:nvPr>
        </p:nvSpPr>
        <p:spPr/>
        <p:txBody>
          <a:bodyPr/>
          <a:lstStyle/>
          <a:p>
            <a:r>
              <a:rPr lang="en-US" smtClean="0"/>
              <a:t>Summary</a:t>
            </a:r>
          </a:p>
        </p:txBody>
      </p:sp>
      <p:sp>
        <p:nvSpPr>
          <p:cNvPr id="58371" name="Rectangle 17"/>
          <p:cNvSpPr>
            <a:spLocks noGrp="1" noChangeArrowheads="1"/>
          </p:cNvSpPr>
          <p:nvPr>
            <p:ph type="body" idx="1"/>
          </p:nvPr>
        </p:nvSpPr>
        <p:spPr/>
        <p:txBody>
          <a:bodyPr/>
          <a:lstStyle/>
          <a:p>
            <a:pPr>
              <a:spcBef>
                <a:spcPts val="600"/>
              </a:spcBef>
              <a:spcAft>
                <a:spcPts val="600"/>
              </a:spcAft>
              <a:buFontTx/>
              <a:buChar char="•"/>
              <a:defRPr/>
            </a:pPr>
            <a:r>
              <a:rPr lang="en-GB" sz="2200" dirty="0" smtClean="0"/>
              <a:t>Meteosat Third Generation (MTG) will secure continuity and evolution of EUMETSAT geostationary services from 2018 onwards</a:t>
            </a:r>
            <a:endParaRPr lang="en-US" sz="2200" dirty="0" smtClean="0"/>
          </a:p>
          <a:p>
            <a:pPr lvl="2">
              <a:spcBef>
                <a:spcPts val="600"/>
              </a:spcBef>
              <a:spcAft>
                <a:spcPts val="600"/>
              </a:spcAft>
              <a:buFontTx/>
              <a:buChar char="•"/>
              <a:defRPr/>
            </a:pPr>
            <a:r>
              <a:rPr lang="en-US" sz="2000" b="1" dirty="0" smtClean="0">
                <a:solidFill>
                  <a:schemeClr val="tx1">
                    <a:lumMod val="60000"/>
                    <a:lumOff val="40000"/>
                  </a:schemeClr>
                </a:solidFill>
              </a:rPr>
              <a:t>One of the new instruments on MTG is the Lightning Imager (LI) providing continuous lightning observation (CG+CC) over almost the full disk (at 0 deg). </a:t>
            </a:r>
          </a:p>
          <a:p>
            <a:pPr>
              <a:spcBef>
                <a:spcPts val="600"/>
              </a:spcBef>
              <a:spcAft>
                <a:spcPts val="600"/>
              </a:spcAft>
              <a:buFontTx/>
              <a:buChar char="•"/>
              <a:defRPr/>
            </a:pPr>
            <a:r>
              <a:rPr lang="en-US" sz="2200" dirty="0" smtClean="0"/>
              <a:t>Instrument prime was selected (</a:t>
            </a:r>
            <a:r>
              <a:rPr lang="en-US" sz="2200" dirty="0" err="1" smtClean="0"/>
              <a:t>Selex</a:t>
            </a:r>
            <a:r>
              <a:rPr lang="en-US" sz="2200" dirty="0" smtClean="0"/>
              <a:t> Galileo), with kickoff in July 2012 – System Requirements Review (SRR) to take place in October 2012.  </a:t>
            </a:r>
          </a:p>
          <a:p>
            <a:pPr>
              <a:spcBef>
                <a:spcPts val="600"/>
              </a:spcBef>
              <a:spcAft>
                <a:spcPts val="600"/>
              </a:spcAft>
              <a:buFontTx/>
              <a:buChar char="•"/>
              <a:defRPr/>
            </a:pPr>
            <a:r>
              <a:rPr lang="en-US" sz="2200" dirty="0" smtClean="0"/>
              <a:t>MTG Lightning Imager Science Team (LIST) supporting activities for defining a baseline L2 ATBD and prototype processor development</a:t>
            </a:r>
          </a:p>
          <a:p>
            <a:pPr lvl="2">
              <a:spcBef>
                <a:spcPts val="600"/>
              </a:spcBef>
              <a:spcAft>
                <a:spcPts val="600"/>
              </a:spcAft>
              <a:buFontTx/>
              <a:buChar char="•"/>
              <a:defRPr/>
            </a:pPr>
            <a:r>
              <a:rPr lang="en-US" sz="2000" b="1" dirty="0" smtClean="0">
                <a:solidFill>
                  <a:schemeClr val="tx1">
                    <a:lumMod val="60000"/>
                    <a:lumOff val="40000"/>
                  </a:schemeClr>
                </a:solidFill>
              </a:rPr>
              <a:t>Main achievements so far: ATBD V1, Proxy data, LIProxy tool, support to CHUVA campaign, …  </a:t>
            </a:r>
          </a:p>
          <a:p>
            <a:pPr>
              <a:spcBef>
                <a:spcPts val="600"/>
              </a:spcBef>
              <a:spcAft>
                <a:spcPts val="600"/>
              </a:spcAft>
              <a:buFontTx/>
              <a:buChar char="•"/>
              <a:defRPr/>
            </a:pPr>
            <a:endParaRPr lang="en-US" sz="2200" dirty="0" smtClean="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7995" y="3072984"/>
            <a:ext cx="3755036" cy="830997"/>
          </a:xfrm>
          <a:prstGeom prst="rect">
            <a:avLst/>
          </a:prstGeom>
          <a:noFill/>
        </p:spPr>
        <p:txBody>
          <a:bodyPr>
            <a:spAutoFit/>
          </a:bodyPr>
          <a:lstStyle/>
          <a:p>
            <a:pPr>
              <a:defRPr/>
            </a:pPr>
            <a:r>
              <a:rPr lang="en-GB" sz="4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a:t>
            </a:r>
          </a:p>
        </p:txBody>
      </p:sp>
      <p:sp>
        <p:nvSpPr>
          <p:cNvPr id="58371" name="TextBox 4"/>
          <p:cNvSpPr txBox="1">
            <a:spLocks noChangeArrowheads="1"/>
          </p:cNvSpPr>
          <p:nvPr/>
        </p:nvSpPr>
        <p:spPr bwMode="auto">
          <a:xfrm>
            <a:off x="2573338" y="4579938"/>
            <a:ext cx="4483100" cy="1016000"/>
          </a:xfrm>
          <a:prstGeom prst="rect">
            <a:avLst/>
          </a:prstGeom>
          <a:noFill/>
          <a:ln w="9525">
            <a:noFill/>
            <a:miter lim="800000"/>
            <a:headEnd/>
            <a:tailEnd/>
          </a:ln>
        </p:spPr>
        <p:txBody>
          <a:bodyPr wrap="none">
            <a:spAutoFit/>
          </a:bodyPr>
          <a:lstStyle/>
          <a:p>
            <a:pPr algn="ctr"/>
            <a:r>
              <a:rPr lang="en-GB" sz="2000">
                <a:solidFill>
                  <a:schemeClr val="tx1"/>
                </a:solidFill>
              </a:rPr>
              <a:t>Further information and contact: </a:t>
            </a:r>
          </a:p>
          <a:p>
            <a:pPr algn="ctr"/>
            <a:endParaRPr lang="en-GB" sz="2000">
              <a:solidFill>
                <a:schemeClr val="tx1"/>
              </a:solidFill>
            </a:endParaRPr>
          </a:p>
          <a:p>
            <a:pPr algn="ctr"/>
            <a:r>
              <a:rPr lang="en-GB" sz="2000">
                <a:solidFill>
                  <a:schemeClr val="tx1"/>
                </a:solidFill>
              </a:rPr>
              <a:t>Jochen.Grandell@eumetsat.int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n-GB" dirty="0" smtClean="0">
                <a:latin typeface="+mn-lt"/>
              </a:rPr>
              <a:t>MTG Space Segment Configuration</a:t>
            </a:r>
            <a:endParaRPr lang="en-GB" sz="2400" dirty="0" smtClean="0">
              <a:latin typeface="+mn-lt"/>
            </a:endParaRPr>
          </a:p>
        </p:txBody>
      </p:sp>
      <p:sp>
        <p:nvSpPr>
          <p:cNvPr id="9219" name="Rectangle 3"/>
          <p:cNvSpPr>
            <a:spLocks noChangeArrowheads="1"/>
          </p:cNvSpPr>
          <p:nvPr/>
        </p:nvSpPr>
        <p:spPr bwMode="auto">
          <a:xfrm>
            <a:off x="0" y="1528763"/>
            <a:ext cx="9906000" cy="4478337"/>
          </a:xfrm>
          <a:prstGeom prst="rect">
            <a:avLst/>
          </a:prstGeom>
          <a:noFill/>
          <a:ln w="9525">
            <a:noFill/>
            <a:miter lim="800000"/>
            <a:headEnd/>
            <a:tailEnd/>
          </a:ln>
        </p:spPr>
        <p:txBody>
          <a:bodyPr/>
          <a:lstStyle/>
          <a:p>
            <a:pPr marL="342900" indent="-342900">
              <a:spcBef>
                <a:spcPct val="20000"/>
              </a:spcBef>
              <a:defRPr/>
            </a:pPr>
            <a:endParaRPr lang="en-US" sz="800" b="0" dirty="0">
              <a:solidFill>
                <a:srgbClr val="002664"/>
              </a:solidFill>
              <a:latin typeface="+mn-lt"/>
            </a:endParaRPr>
          </a:p>
          <a:p>
            <a:pPr marL="342900" indent="-342900">
              <a:spcBef>
                <a:spcPct val="20000"/>
              </a:spcBef>
              <a:buFontTx/>
              <a:buChar char="•"/>
              <a:defRPr/>
            </a:pPr>
            <a:r>
              <a:rPr lang="en-US" sz="2400" b="0" dirty="0">
                <a:solidFill>
                  <a:srgbClr val="002664"/>
                </a:solidFill>
                <a:latin typeface="+mn-lt"/>
              </a:rPr>
              <a:t>Twin Satellite Concept, based on 3-axis platforms</a:t>
            </a:r>
          </a:p>
          <a:p>
            <a:pPr marL="742950" lvl="1" indent="-285750">
              <a:spcBef>
                <a:spcPct val="20000"/>
              </a:spcBef>
              <a:buFontTx/>
              <a:buChar char="–"/>
              <a:defRPr/>
            </a:pPr>
            <a:r>
              <a:rPr lang="en-US" sz="1800" b="0" dirty="0">
                <a:solidFill>
                  <a:srgbClr val="FF0000"/>
                </a:solidFill>
                <a:latin typeface="+mn-lt"/>
              </a:rPr>
              <a:t>4</a:t>
            </a:r>
            <a:r>
              <a:rPr lang="en-US" sz="1800" b="0" dirty="0">
                <a:solidFill>
                  <a:srgbClr val="00469B"/>
                </a:solidFill>
                <a:latin typeface="+mn-lt"/>
              </a:rPr>
              <a:t> Imaging Satellites  </a:t>
            </a:r>
            <a:r>
              <a:rPr lang="en-US" sz="1800" b="0" dirty="0">
                <a:solidFill>
                  <a:srgbClr val="FF0000"/>
                </a:solidFill>
                <a:latin typeface="+mn-lt"/>
              </a:rPr>
              <a:t>(MTG-I) </a:t>
            </a:r>
            <a:r>
              <a:rPr lang="en-US" sz="1800" b="0" dirty="0">
                <a:solidFill>
                  <a:srgbClr val="00469B"/>
                </a:solidFill>
                <a:latin typeface="+mn-lt"/>
              </a:rPr>
              <a:t>    </a:t>
            </a:r>
            <a:r>
              <a:rPr lang="en-US" sz="1800" b="0" dirty="0">
                <a:solidFill>
                  <a:srgbClr val="000000"/>
                </a:solidFill>
                <a:latin typeface="+mn-lt"/>
              </a:rPr>
              <a:t>(20    years of operational services)</a:t>
            </a:r>
          </a:p>
          <a:p>
            <a:pPr marL="742950" lvl="1" indent="-285750">
              <a:spcBef>
                <a:spcPct val="20000"/>
              </a:spcBef>
              <a:buFontTx/>
              <a:buChar char="–"/>
              <a:defRPr/>
            </a:pPr>
            <a:r>
              <a:rPr lang="en-US" sz="1800" b="0" dirty="0">
                <a:solidFill>
                  <a:srgbClr val="FF0000"/>
                </a:solidFill>
                <a:latin typeface="+mn-lt"/>
              </a:rPr>
              <a:t>2</a:t>
            </a:r>
            <a:r>
              <a:rPr lang="en-US" sz="1800" b="0" dirty="0">
                <a:solidFill>
                  <a:srgbClr val="00469B"/>
                </a:solidFill>
                <a:latin typeface="+mn-lt"/>
              </a:rPr>
              <a:t> Sounding Satellites </a:t>
            </a:r>
            <a:r>
              <a:rPr lang="en-US" sz="1800" b="0" dirty="0">
                <a:solidFill>
                  <a:srgbClr val="FF0000"/>
                </a:solidFill>
                <a:latin typeface="+mn-lt"/>
              </a:rPr>
              <a:t>(MTG-S)    </a:t>
            </a:r>
            <a:r>
              <a:rPr lang="en-US" sz="1800" b="0" dirty="0">
                <a:solidFill>
                  <a:srgbClr val="000000"/>
                </a:solidFill>
                <a:latin typeface="+mn-lt"/>
              </a:rPr>
              <a:t>(15.5  years of operational services)</a:t>
            </a:r>
          </a:p>
          <a:p>
            <a:pPr marL="742950" lvl="1" indent="-285750">
              <a:spcBef>
                <a:spcPct val="20000"/>
              </a:spcBef>
              <a:buFontTx/>
              <a:buChar char="–"/>
              <a:defRPr/>
            </a:pPr>
            <a:endParaRPr lang="en-US" sz="1000" b="0" dirty="0">
              <a:solidFill>
                <a:srgbClr val="00469B"/>
              </a:solidFill>
              <a:latin typeface="+mn-lt"/>
            </a:endParaRPr>
          </a:p>
          <a:p>
            <a:pPr marL="342900" indent="-342900">
              <a:spcBef>
                <a:spcPct val="20000"/>
              </a:spcBef>
              <a:buFontTx/>
              <a:buChar char="•"/>
              <a:defRPr/>
            </a:pPr>
            <a:r>
              <a:rPr lang="en-GB" sz="2400" b="0" dirty="0">
                <a:solidFill>
                  <a:srgbClr val="002664"/>
                </a:solidFill>
                <a:latin typeface="+mn-lt"/>
              </a:rPr>
              <a:t>Payload complement of the </a:t>
            </a:r>
            <a:r>
              <a:rPr lang="en-GB" sz="2400" b="0" dirty="0">
                <a:solidFill>
                  <a:srgbClr val="FF0000"/>
                </a:solidFill>
                <a:latin typeface="+mn-lt"/>
              </a:rPr>
              <a:t>MTG-I</a:t>
            </a:r>
            <a:r>
              <a:rPr lang="en-GB" sz="2400" b="0" dirty="0">
                <a:solidFill>
                  <a:srgbClr val="002664"/>
                </a:solidFill>
                <a:latin typeface="+mn-lt"/>
              </a:rPr>
              <a:t> satellites</a:t>
            </a:r>
          </a:p>
          <a:p>
            <a:pPr marL="742950" lvl="1" indent="-285750">
              <a:spcBef>
                <a:spcPct val="20000"/>
              </a:spcBef>
              <a:defRPr/>
            </a:pPr>
            <a:r>
              <a:rPr lang="en-GB" sz="1800" b="0" dirty="0">
                <a:solidFill>
                  <a:srgbClr val="00469B"/>
                </a:solidFill>
                <a:latin typeface="+mn-lt"/>
              </a:rPr>
              <a:t>•	The Flexible Combined Imager </a:t>
            </a:r>
            <a:r>
              <a:rPr lang="en-GB" sz="1800" b="0" dirty="0">
                <a:solidFill>
                  <a:srgbClr val="FF0000"/>
                </a:solidFill>
                <a:latin typeface="+mn-lt"/>
              </a:rPr>
              <a:t>(FCI)</a:t>
            </a:r>
          </a:p>
          <a:p>
            <a:pPr marL="742950" lvl="1" indent="-285750">
              <a:spcBef>
                <a:spcPct val="20000"/>
              </a:spcBef>
              <a:defRPr/>
            </a:pPr>
            <a:r>
              <a:rPr lang="en-GB" sz="1800" b="0" dirty="0">
                <a:solidFill>
                  <a:srgbClr val="00469B"/>
                </a:solidFill>
                <a:latin typeface="+mn-lt"/>
              </a:rPr>
              <a:t>•	The Lightning Imager </a:t>
            </a:r>
            <a:r>
              <a:rPr lang="en-GB" sz="1800" b="0" dirty="0">
                <a:solidFill>
                  <a:srgbClr val="FF0000"/>
                </a:solidFill>
                <a:latin typeface="+mn-lt"/>
              </a:rPr>
              <a:t>(LI)</a:t>
            </a:r>
          </a:p>
          <a:p>
            <a:pPr marL="742950" lvl="1" indent="-285750">
              <a:spcBef>
                <a:spcPct val="20000"/>
              </a:spcBef>
              <a:defRPr/>
            </a:pPr>
            <a:r>
              <a:rPr lang="en-GB" sz="1800" b="0" dirty="0">
                <a:solidFill>
                  <a:srgbClr val="00469B"/>
                </a:solidFill>
                <a:latin typeface="+mn-lt"/>
              </a:rPr>
              <a:t>•	The Data Collection System (DCS) and Search and Rescue (GEOSAR)</a:t>
            </a:r>
          </a:p>
          <a:p>
            <a:pPr marL="742950" lvl="1" indent="-285750">
              <a:spcBef>
                <a:spcPct val="20000"/>
              </a:spcBef>
              <a:defRPr/>
            </a:pPr>
            <a:endParaRPr lang="en-GB" sz="1200" b="0" dirty="0">
              <a:solidFill>
                <a:srgbClr val="00469B"/>
              </a:solidFill>
              <a:latin typeface="+mn-lt"/>
            </a:endParaRPr>
          </a:p>
          <a:p>
            <a:pPr marL="342900" indent="-342900">
              <a:spcBef>
                <a:spcPct val="20000"/>
              </a:spcBef>
              <a:buFontTx/>
              <a:buChar char="•"/>
              <a:defRPr/>
            </a:pPr>
            <a:r>
              <a:rPr lang="en-GB" sz="2400" b="0" dirty="0">
                <a:solidFill>
                  <a:srgbClr val="002664"/>
                </a:solidFill>
                <a:latin typeface="+mn-lt"/>
              </a:rPr>
              <a:t>Payload complement of the </a:t>
            </a:r>
            <a:r>
              <a:rPr lang="en-GB" sz="2400" b="0" dirty="0">
                <a:solidFill>
                  <a:srgbClr val="FF0000"/>
                </a:solidFill>
                <a:latin typeface="+mn-lt"/>
              </a:rPr>
              <a:t>MTG-S</a:t>
            </a:r>
            <a:r>
              <a:rPr lang="en-GB" sz="2400" b="0" dirty="0">
                <a:solidFill>
                  <a:srgbClr val="002664"/>
                </a:solidFill>
                <a:latin typeface="+mn-lt"/>
              </a:rPr>
              <a:t> satellites</a:t>
            </a:r>
          </a:p>
          <a:p>
            <a:pPr marL="742950" lvl="1" indent="-285750">
              <a:spcBef>
                <a:spcPct val="20000"/>
              </a:spcBef>
              <a:defRPr/>
            </a:pPr>
            <a:r>
              <a:rPr lang="en-GB" sz="1800" b="0" dirty="0">
                <a:solidFill>
                  <a:srgbClr val="00469B"/>
                </a:solidFill>
                <a:latin typeface="+mn-lt"/>
              </a:rPr>
              <a:t>•	The Infrared Sounder </a:t>
            </a:r>
            <a:r>
              <a:rPr lang="en-GB" sz="1800" b="0" dirty="0">
                <a:solidFill>
                  <a:srgbClr val="FF0000"/>
                </a:solidFill>
                <a:latin typeface="+mn-lt"/>
              </a:rPr>
              <a:t>(IRS)</a:t>
            </a:r>
          </a:p>
          <a:p>
            <a:pPr marL="742950" lvl="1" indent="-285750">
              <a:spcBef>
                <a:spcPct val="20000"/>
              </a:spcBef>
              <a:defRPr/>
            </a:pPr>
            <a:r>
              <a:rPr lang="en-GB" sz="1800" b="0" dirty="0">
                <a:solidFill>
                  <a:srgbClr val="00469B"/>
                </a:solidFill>
                <a:latin typeface="+mn-lt"/>
              </a:rPr>
              <a:t>•	The Ultra-violet, Visible and Near-infrared Sounder </a:t>
            </a:r>
            <a:r>
              <a:rPr lang="en-GB" sz="1800" b="0" dirty="0">
                <a:solidFill>
                  <a:srgbClr val="FF0000"/>
                </a:solidFill>
                <a:latin typeface="+mn-lt"/>
              </a:rPr>
              <a:t>(UVN)  </a:t>
            </a:r>
          </a:p>
        </p:txBody>
      </p:sp>
      <p:sp>
        <p:nvSpPr>
          <p:cNvPr id="4" name="Slide Number Placeholder 3"/>
          <p:cNvSpPr>
            <a:spLocks noGrp="1"/>
          </p:cNvSpPr>
          <p:nvPr>
            <p:ph type="sldNum" sz="quarter" idx="10"/>
          </p:nvPr>
        </p:nvSpPr>
        <p:spPr/>
        <p:txBody>
          <a:bodyPr/>
          <a:lstStyle/>
          <a:p>
            <a:pPr>
              <a:defRPr/>
            </a:pPr>
            <a:r>
              <a:rPr lang="en-GB"/>
              <a:t>Slide: </a:t>
            </a:r>
            <a:fld id="{FE0D1C2A-5C68-4BDF-8FD6-2E69A4FA5F6F}" type="slidenum">
              <a:rPr lang="en-GB"/>
              <a:pPr>
                <a:defRPr/>
              </a:pPr>
              <a:t>6</a:t>
            </a:fld>
            <a:endParaRPr lang="en-GB"/>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3"/>
          <p:cNvGrpSpPr>
            <a:grpSpLocks/>
          </p:cNvGrpSpPr>
          <p:nvPr/>
        </p:nvGrpSpPr>
        <p:grpSpPr bwMode="auto">
          <a:xfrm>
            <a:off x="3236913" y="1308100"/>
            <a:ext cx="1298575" cy="1189038"/>
            <a:chOff x="2579" y="853"/>
            <a:chExt cx="755" cy="749"/>
          </a:xfrm>
        </p:grpSpPr>
        <p:pic>
          <p:nvPicPr>
            <p:cNvPr id="13324" name="Picture 4" descr="BAND01"/>
            <p:cNvPicPr>
              <a:picLocks noChangeAspect="1" noChangeArrowheads="1"/>
            </p:cNvPicPr>
            <p:nvPr/>
          </p:nvPicPr>
          <p:blipFill>
            <a:blip r:embed="rId3" cstate="print"/>
            <a:srcRect b="2650"/>
            <a:stretch>
              <a:fillRect/>
            </a:stretch>
          </p:blipFill>
          <p:spPr bwMode="auto">
            <a:xfrm>
              <a:off x="2579" y="853"/>
              <a:ext cx="755" cy="749"/>
            </a:xfrm>
            <a:prstGeom prst="rect">
              <a:avLst/>
            </a:prstGeom>
            <a:noFill/>
            <a:ln w="9525">
              <a:noFill/>
              <a:miter lim="800000"/>
              <a:headEnd/>
              <a:tailEnd/>
            </a:ln>
          </p:spPr>
        </p:pic>
        <p:sp>
          <p:nvSpPr>
            <p:cNvPr id="13325" name="Text Box 5"/>
            <p:cNvSpPr txBox="1">
              <a:spLocks noChangeArrowheads="1"/>
            </p:cNvSpPr>
            <p:nvPr/>
          </p:nvSpPr>
          <p:spPr bwMode="auto">
            <a:xfrm>
              <a:off x="2608" y="1389"/>
              <a:ext cx="473" cy="173"/>
            </a:xfrm>
            <a:prstGeom prst="rect">
              <a:avLst/>
            </a:prstGeom>
            <a:solidFill>
              <a:schemeClr val="tx1"/>
            </a:solidFill>
            <a:ln w="9525">
              <a:noFill/>
              <a:miter lim="800000"/>
              <a:headEnd/>
              <a:tailEnd/>
            </a:ln>
          </p:spPr>
          <p:txBody>
            <a:bodyPr wrap="none">
              <a:spAutoFit/>
            </a:bodyPr>
            <a:lstStyle/>
            <a:p>
              <a:r>
                <a:rPr lang="en-GB" sz="1200">
                  <a:latin typeface="Arial" pitchFamily="34" charset="0"/>
                </a:rPr>
                <a:t>1=VIS0.6</a:t>
              </a:r>
            </a:p>
          </p:txBody>
        </p:sp>
      </p:grpSp>
      <p:grpSp>
        <p:nvGrpSpPr>
          <p:cNvPr id="13315" name="Group 15"/>
          <p:cNvGrpSpPr>
            <a:grpSpLocks/>
          </p:cNvGrpSpPr>
          <p:nvPr/>
        </p:nvGrpSpPr>
        <p:grpSpPr bwMode="auto">
          <a:xfrm>
            <a:off x="3252788" y="3900488"/>
            <a:ext cx="1311275" cy="1225550"/>
            <a:chOff x="3357" y="2016"/>
            <a:chExt cx="763" cy="772"/>
          </a:xfrm>
        </p:grpSpPr>
        <p:pic>
          <p:nvPicPr>
            <p:cNvPr id="13322" name="Picture 16" descr="BAND05"/>
            <p:cNvPicPr>
              <a:picLocks noChangeAspect="1" noChangeArrowheads="1"/>
            </p:cNvPicPr>
            <p:nvPr/>
          </p:nvPicPr>
          <p:blipFill>
            <a:blip r:embed="rId4" cstate="print"/>
            <a:srcRect t="1740" r="795" b="2602"/>
            <a:stretch>
              <a:fillRect/>
            </a:stretch>
          </p:blipFill>
          <p:spPr bwMode="auto">
            <a:xfrm>
              <a:off x="3357" y="2016"/>
              <a:ext cx="763" cy="750"/>
            </a:xfrm>
            <a:prstGeom prst="rect">
              <a:avLst/>
            </a:prstGeom>
            <a:noFill/>
            <a:ln w="9525">
              <a:noFill/>
              <a:miter lim="800000"/>
              <a:headEnd/>
              <a:tailEnd/>
            </a:ln>
          </p:spPr>
        </p:pic>
        <p:sp>
          <p:nvSpPr>
            <p:cNvPr id="13323" name="Text Box 17"/>
            <p:cNvSpPr txBox="1">
              <a:spLocks noChangeArrowheads="1"/>
            </p:cNvSpPr>
            <p:nvPr/>
          </p:nvSpPr>
          <p:spPr bwMode="auto">
            <a:xfrm>
              <a:off x="3411" y="2614"/>
              <a:ext cx="478" cy="174"/>
            </a:xfrm>
            <a:prstGeom prst="rect">
              <a:avLst/>
            </a:prstGeom>
            <a:solidFill>
              <a:schemeClr val="tx1"/>
            </a:solidFill>
            <a:ln w="9525">
              <a:noFill/>
              <a:miter lim="800000"/>
              <a:headEnd/>
              <a:tailEnd/>
            </a:ln>
          </p:spPr>
          <p:txBody>
            <a:bodyPr wrap="none">
              <a:spAutoFit/>
            </a:bodyPr>
            <a:lstStyle/>
            <a:p>
              <a:r>
                <a:rPr lang="en-GB" sz="1200">
                  <a:latin typeface="Arial" pitchFamily="34" charset="0"/>
                </a:rPr>
                <a:t>2=WV6.2</a:t>
              </a:r>
            </a:p>
          </p:txBody>
        </p:sp>
      </p:grpSp>
      <p:grpSp>
        <p:nvGrpSpPr>
          <p:cNvPr id="13316" name="Group 27"/>
          <p:cNvGrpSpPr>
            <a:grpSpLocks/>
          </p:cNvGrpSpPr>
          <p:nvPr/>
        </p:nvGrpSpPr>
        <p:grpSpPr bwMode="auto">
          <a:xfrm>
            <a:off x="3236913" y="5340350"/>
            <a:ext cx="1311275" cy="1192213"/>
            <a:chOff x="3357" y="3173"/>
            <a:chExt cx="763" cy="751"/>
          </a:xfrm>
        </p:grpSpPr>
        <p:pic>
          <p:nvPicPr>
            <p:cNvPr id="13320" name="Picture 28" descr="BAND09"/>
            <p:cNvPicPr>
              <a:picLocks noChangeAspect="1" noChangeArrowheads="1"/>
            </p:cNvPicPr>
            <p:nvPr/>
          </p:nvPicPr>
          <p:blipFill>
            <a:blip r:embed="rId5" cstate="print"/>
            <a:srcRect t="1740" r="795" b="2428"/>
            <a:stretch>
              <a:fillRect/>
            </a:stretch>
          </p:blipFill>
          <p:spPr bwMode="auto">
            <a:xfrm>
              <a:off x="3357" y="3173"/>
              <a:ext cx="763" cy="751"/>
            </a:xfrm>
            <a:prstGeom prst="rect">
              <a:avLst/>
            </a:prstGeom>
            <a:noFill/>
            <a:ln w="9525">
              <a:noFill/>
              <a:miter lim="800000"/>
              <a:headEnd/>
              <a:tailEnd/>
            </a:ln>
          </p:spPr>
        </p:pic>
        <p:sp>
          <p:nvSpPr>
            <p:cNvPr id="13321" name="Text Box 29"/>
            <p:cNvSpPr txBox="1">
              <a:spLocks noChangeArrowheads="1"/>
            </p:cNvSpPr>
            <p:nvPr/>
          </p:nvSpPr>
          <p:spPr bwMode="auto">
            <a:xfrm>
              <a:off x="3417" y="3750"/>
              <a:ext cx="468" cy="173"/>
            </a:xfrm>
            <a:prstGeom prst="rect">
              <a:avLst/>
            </a:prstGeom>
            <a:solidFill>
              <a:schemeClr val="tx1"/>
            </a:solidFill>
            <a:ln w="9525">
              <a:noFill/>
              <a:miter lim="800000"/>
              <a:headEnd/>
              <a:tailEnd/>
            </a:ln>
          </p:spPr>
          <p:txBody>
            <a:bodyPr wrap="none">
              <a:spAutoFit/>
            </a:bodyPr>
            <a:lstStyle/>
            <a:p>
              <a:r>
                <a:rPr lang="en-GB" sz="1200">
                  <a:latin typeface="Arial" pitchFamily="34" charset="0"/>
                </a:rPr>
                <a:t>3=IR10.8</a:t>
              </a:r>
            </a:p>
          </p:txBody>
        </p:sp>
      </p:grpSp>
      <p:sp>
        <p:nvSpPr>
          <p:cNvPr id="13317" name="Text Box 37"/>
          <p:cNvSpPr txBox="1">
            <a:spLocks noChangeArrowheads="1"/>
          </p:cNvSpPr>
          <p:nvPr/>
        </p:nvSpPr>
        <p:spPr bwMode="auto">
          <a:xfrm>
            <a:off x="7956550" y="2109788"/>
            <a:ext cx="762000" cy="274637"/>
          </a:xfrm>
          <a:prstGeom prst="rect">
            <a:avLst/>
          </a:prstGeom>
          <a:noFill/>
          <a:ln w="9525">
            <a:noFill/>
            <a:miter lim="800000"/>
            <a:headEnd/>
            <a:tailEnd/>
          </a:ln>
        </p:spPr>
        <p:txBody>
          <a:bodyPr wrap="none">
            <a:spAutoFit/>
          </a:bodyPr>
          <a:lstStyle/>
          <a:p>
            <a:r>
              <a:rPr lang="en-GB" sz="1200">
                <a:latin typeface="Arial" pitchFamily="34" charset="0"/>
              </a:rPr>
              <a:t>12=HRV</a:t>
            </a:r>
          </a:p>
        </p:txBody>
      </p:sp>
      <p:sp>
        <p:nvSpPr>
          <p:cNvPr id="15366" name="Rectangle 38"/>
          <p:cNvSpPr>
            <a:spLocks noChangeArrowheads="1"/>
          </p:cNvSpPr>
          <p:nvPr/>
        </p:nvSpPr>
        <p:spPr bwMode="auto">
          <a:xfrm>
            <a:off x="325438" y="0"/>
            <a:ext cx="9434512" cy="1073150"/>
          </a:xfrm>
          <a:prstGeom prst="rect">
            <a:avLst/>
          </a:prstGeom>
          <a:noFill/>
          <a:ln w="9525">
            <a:noFill/>
            <a:miter lim="800000"/>
            <a:headEnd/>
            <a:tailEnd/>
          </a:ln>
        </p:spPr>
        <p:txBody>
          <a:bodyPr anchor="ctr"/>
          <a:lstStyle/>
          <a:p>
            <a:pPr>
              <a:defRPr/>
            </a:pPr>
            <a:r>
              <a:rPr lang="en-GB" sz="2800" dirty="0">
                <a:latin typeface="+mn-lt"/>
              </a:rPr>
              <a:t>From MVIRI through SEVIRI to FCI on MTG</a:t>
            </a:r>
          </a:p>
          <a:p>
            <a:pPr>
              <a:defRPr/>
            </a:pPr>
            <a:r>
              <a:rPr lang="en-GB" sz="2800" dirty="0">
                <a:latin typeface="+mn-lt"/>
              </a:rPr>
              <a:t>1977</a:t>
            </a:r>
          </a:p>
        </p:txBody>
      </p:sp>
      <p:sp>
        <p:nvSpPr>
          <p:cNvPr id="13" name="Slide Number Placeholder 12"/>
          <p:cNvSpPr>
            <a:spLocks noGrp="1"/>
          </p:cNvSpPr>
          <p:nvPr>
            <p:ph type="sldNum" sz="quarter" idx="10"/>
          </p:nvPr>
        </p:nvSpPr>
        <p:spPr/>
        <p:txBody>
          <a:bodyPr/>
          <a:lstStyle/>
          <a:p>
            <a:pPr>
              <a:defRPr/>
            </a:pPr>
            <a:r>
              <a:rPr lang="en-GB"/>
              <a:t>Slide: </a:t>
            </a:r>
            <a:fld id="{0D84E934-9955-4FBC-A2C4-E5F42E49CD8D}" type="slidenum">
              <a:rPr lang="en-GB"/>
              <a:pPr>
                <a:defRPr/>
              </a:pPr>
              <a:t>7</a:t>
            </a:fld>
            <a:endParaRPr lang="en-GB"/>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1754188" y="1260475"/>
            <a:ext cx="7281862" cy="5276850"/>
            <a:chOff x="1105" y="458"/>
            <a:chExt cx="4587" cy="3324"/>
          </a:xfrm>
        </p:grpSpPr>
        <p:grpSp>
          <p:nvGrpSpPr>
            <p:cNvPr id="14341" name="Group 3"/>
            <p:cNvGrpSpPr>
              <a:grpSpLocks/>
            </p:cNvGrpSpPr>
            <p:nvPr/>
          </p:nvGrpSpPr>
          <p:grpSpPr bwMode="auto">
            <a:xfrm>
              <a:off x="2039" y="488"/>
              <a:ext cx="818" cy="749"/>
              <a:chOff x="2579" y="853"/>
              <a:chExt cx="755" cy="749"/>
            </a:xfrm>
          </p:grpSpPr>
          <p:pic>
            <p:nvPicPr>
              <p:cNvPr id="14374" name="Picture 4" descr="BAND01"/>
              <p:cNvPicPr>
                <a:picLocks noChangeAspect="1" noChangeArrowheads="1"/>
              </p:cNvPicPr>
              <p:nvPr/>
            </p:nvPicPr>
            <p:blipFill>
              <a:blip r:embed="rId3" cstate="print"/>
              <a:srcRect b="2650"/>
              <a:stretch>
                <a:fillRect/>
              </a:stretch>
            </p:blipFill>
            <p:spPr bwMode="auto">
              <a:xfrm>
                <a:off x="2579" y="853"/>
                <a:ext cx="755" cy="749"/>
              </a:xfrm>
              <a:prstGeom prst="rect">
                <a:avLst/>
              </a:prstGeom>
              <a:noFill/>
              <a:ln w="9525">
                <a:noFill/>
                <a:miter lim="800000"/>
                <a:headEnd/>
                <a:tailEnd/>
              </a:ln>
            </p:spPr>
          </p:pic>
          <p:sp>
            <p:nvSpPr>
              <p:cNvPr id="14375" name="Text Box 5"/>
              <p:cNvSpPr txBox="1">
                <a:spLocks noChangeArrowheads="1"/>
              </p:cNvSpPr>
              <p:nvPr/>
            </p:nvSpPr>
            <p:spPr bwMode="auto">
              <a:xfrm>
                <a:off x="2608" y="1389"/>
                <a:ext cx="473" cy="173"/>
              </a:xfrm>
              <a:prstGeom prst="rect">
                <a:avLst/>
              </a:prstGeom>
              <a:solidFill>
                <a:schemeClr val="tx1"/>
              </a:solidFill>
              <a:ln w="9525">
                <a:noFill/>
                <a:miter lim="800000"/>
                <a:headEnd/>
                <a:tailEnd/>
              </a:ln>
            </p:spPr>
            <p:txBody>
              <a:bodyPr wrap="none">
                <a:spAutoFit/>
              </a:bodyPr>
              <a:lstStyle/>
              <a:p>
                <a:r>
                  <a:rPr lang="en-GB" sz="1200">
                    <a:latin typeface="Arial" pitchFamily="34" charset="0"/>
                  </a:rPr>
                  <a:t>1=VIS0.6</a:t>
                </a:r>
              </a:p>
            </p:txBody>
          </p:sp>
        </p:grpSp>
        <p:grpSp>
          <p:nvGrpSpPr>
            <p:cNvPr id="14342" name="Group 6"/>
            <p:cNvGrpSpPr>
              <a:grpSpLocks/>
            </p:cNvGrpSpPr>
            <p:nvPr/>
          </p:nvGrpSpPr>
          <p:grpSpPr bwMode="auto">
            <a:xfrm>
              <a:off x="2924" y="485"/>
              <a:ext cx="818" cy="752"/>
              <a:chOff x="3365" y="854"/>
              <a:chExt cx="755" cy="752"/>
            </a:xfrm>
          </p:grpSpPr>
          <p:pic>
            <p:nvPicPr>
              <p:cNvPr id="14372" name="Picture 7" descr="BAND02"/>
              <p:cNvPicPr>
                <a:picLocks noChangeAspect="1" noChangeArrowheads="1"/>
              </p:cNvPicPr>
              <p:nvPr/>
            </p:nvPicPr>
            <p:blipFill>
              <a:blip r:embed="rId4" cstate="print"/>
              <a:srcRect b="2296"/>
              <a:stretch>
                <a:fillRect/>
              </a:stretch>
            </p:blipFill>
            <p:spPr bwMode="auto">
              <a:xfrm>
                <a:off x="3365" y="854"/>
                <a:ext cx="755" cy="752"/>
              </a:xfrm>
              <a:prstGeom prst="rect">
                <a:avLst/>
              </a:prstGeom>
              <a:noFill/>
              <a:ln w="9525">
                <a:noFill/>
                <a:miter lim="800000"/>
                <a:headEnd/>
                <a:tailEnd/>
              </a:ln>
            </p:spPr>
          </p:pic>
          <p:sp>
            <p:nvSpPr>
              <p:cNvPr id="14373" name="Text Box 8"/>
              <p:cNvSpPr txBox="1">
                <a:spLocks noChangeArrowheads="1"/>
              </p:cNvSpPr>
              <p:nvPr/>
            </p:nvSpPr>
            <p:spPr bwMode="auto">
              <a:xfrm>
                <a:off x="3411" y="1389"/>
                <a:ext cx="474" cy="173"/>
              </a:xfrm>
              <a:prstGeom prst="rect">
                <a:avLst/>
              </a:prstGeom>
              <a:solidFill>
                <a:schemeClr val="bg1"/>
              </a:solidFill>
              <a:ln w="9525">
                <a:noFill/>
                <a:miter lim="800000"/>
                <a:headEnd/>
                <a:tailEnd/>
              </a:ln>
            </p:spPr>
            <p:txBody>
              <a:bodyPr wrap="none">
                <a:spAutoFit/>
              </a:bodyPr>
              <a:lstStyle/>
              <a:p>
                <a:r>
                  <a:rPr lang="en-GB" sz="1200">
                    <a:solidFill>
                      <a:srgbClr val="FF0000"/>
                    </a:solidFill>
                    <a:latin typeface="Arial" pitchFamily="34" charset="0"/>
                  </a:rPr>
                  <a:t>2=VIS0.8</a:t>
                </a:r>
              </a:p>
            </p:txBody>
          </p:sp>
        </p:grpSp>
        <p:grpSp>
          <p:nvGrpSpPr>
            <p:cNvPr id="14343" name="Group 9"/>
            <p:cNvGrpSpPr>
              <a:grpSpLocks/>
            </p:cNvGrpSpPr>
            <p:nvPr/>
          </p:nvGrpSpPr>
          <p:grpSpPr bwMode="auto">
            <a:xfrm>
              <a:off x="3267" y="1278"/>
              <a:ext cx="818" cy="752"/>
              <a:chOff x="4151" y="854"/>
              <a:chExt cx="755" cy="752"/>
            </a:xfrm>
          </p:grpSpPr>
          <p:pic>
            <p:nvPicPr>
              <p:cNvPr id="14370" name="Picture 10" descr="BAND03"/>
              <p:cNvPicPr>
                <a:picLocks noChangeAspect="1" noChangeArrowheads="1"/>
              </p:cNvPicPr>
              <p:nvPr/>
            </p:nvPicPr>
            <p:blipFill>
              <a:blip r:embed="rId5" cstate="print"/>
              <a:srcRect b="2296"/>
              <a:stretch>
                <a:fillRect/>
              </a:stretch>
            </p:blipFill>
            <p:spPr bwMode="auto">
              <a:xfrm>
                <a:off x="4151" y="854"/>
                <a:ext cx="755" cy="752"/>
              </a:xfrm>
              <a:prstGeom prst="rect">
                <a:avLst/>
              </a:prstGeom>
              <a:noFill/>
              <a:ln w="9525">
                <a:noFill/>
                <a:miter lim="800000"/>
                <a:headEnd/>
                <a:tailEnd/>
              </a:ln>
            </p:spPr>
          </p:pic>
          <p:sp>
            <p:nvSpPr>
              <p:cNvPr id="14371" name="Text Box 11"/>
              <p:cNvSpPr txBox="1">
                <a:spLocks noChangeArrowheads="1"/>
              </p:cNvSpPr>
              <p:nvPr/>
            </p:nvSpPr>
            <p:spPr bwMode="auto">
              <a:xfrm>
                <a:off x="4206" y="1389"/>
                <a:ext cx="483" cy="173"/>
              </a:xfrm>
              <a:prstGeom prst="rect">
                <a:avLst/>
              </a:prstGeom>
              <a:solidFill>
                <a:schemeClr val="bg1"/>
              </a:solidFill>
              <a:ln w="9525">
                <a:noFill/>
                <a:miter lim="800000"/>
                <a:headEnd/>
                <a:tailEnd/>
              </a:ln>
            </p:spPr>
            <p:txBody>
              <a:bodyPr wrap="none">
                <a:spAutoFit/>
              </a:bodyPr>
              <a:lstStyle/>
              <a:p>
                <a:r>
                  <a:rPr lang="en-GB" sz="1200">
                    <a:solidFill>
                      <a:srgbClr val="FF0000"/>
                    </a:solidFill>
                    <a:latin typeface="Arial" pitchFamily="34" charset="0"/>
                  </a:rPr>
                  <a:t>3=NIR1.6</a:t>
                </a:r>
              </a:p>
            </p:txBody>
          </p:sp>
        </p:grpSp>
        <p:grpSp>
          <p:nvGrpSpPr>
            <p:cNvPr id="14344" name="Group 12"/>
            <p:cNvGrpSpPr>
              <a:grpSpLocks/>
            </p:cNvGrpSpPr>
            <p:nvPr/>
          </p:nvGrpSpPr>
          <p:grpSpPr bwMode="auto">
            <a:xfrm>
              <a:off x="1115" y="2121"/>
              <a:ext cx="816" cy="763"/>
              <a:chOff x="2562" y="2024"/>
              <a:chExt cx="753" cy="763"/>
            </a:xfrm>
          </p:grpSpPr>
          <p:pic>
            <p:nvPicPr>
              <p:cNvPr id="14368" name="Picture 13" descr="BAND04"/>
              <p:cNvPicPr>
                <a:picLocks noChangeAspect="1" noChangeArrowheads="1"/>
              </p:cNvPicPr>
              <p:nvPr/>
            </p:nvPicPr>
            <p:blipFill>
              <a:blip r:embed="rId6" cstate="print"/>
              <a:srcRect t="1740" r="2080" b="2600"/>
              <a:stretch>
                <a:fillRect/>
              </a:stretch>
            </p:blipFill>
            <p:spPr bwMode="auto">
              <a:xfrm>
                <a:off x="2562" y="2024"/>
                <a:ext cx="753" cy="750"/>
              </a:xfrm>
              <a:prstGeom prst="rect">
                <a:avLst/>
              </a:prstGeom>
              <a:noFill/>
              <a:ln w="9525">
                <a:noFill/>
                <a:miter lim="800000"/>
                <a:headEnd/>
                <a:tailEnd/>
              </a:ln>
            </p:spPr>
          </p:pic>
          <p:sp>
            <p:nvSpPr>
              <p:cNvPr id="14369" name="Text Box 14"/>
              <p:cNvSpPr txBox="1">
                <a:spLocks noChangeArrowheads="1"/>
              </p:cNvSpPr>
              <p:nvPr/>
            </p:nvSpPr>
            <p:spPr bwMode="auto">
              <a:xfrm>
                <a:off x="2656" y="2614"/>
                <a:ext cx="419" cy="173"/>
              </a:xfrm>
              <a:prstGeom prst="rect">
                <a:avLst/>
              </a:prstGeom>
              <a:solidFill>
                <a:schemeClr val="bg1"/>
              </a:solidFill>
              <a:ln w="9525">
                <a:noFill/>
                <a:miter lim="800000"/>
                <a:headEnd/>
                <a:tailEnd/>
              </a:ln>
            </p:spPr>
            <p:txBody>
              <a:bodyPr wrap="none">
                <a:spAutoFit/>
              </a:bodyPr>
              <a:lstStyle/>
              <a:p>
                <a:r>
                  <a:rPr lang="en-GB" sz="1200">
                    <a:solidFill>
                      <a:schemeClr val="accent2"/>
                    </a:solidFill>
                    <a:latin typeface="Arial" pitchFamily="34" charset="0"/>
                  </a:rPr>
                  <a:t>4=IR3.8</a:t>
                </a:r>
              </a:p>
            </p:txBody>
          </p:sp>
        </p:grpSp>
        <p:grpSp>
          <p:nvGrpSpPr>
            <p:cNvPr id="14345" name="Group 15"/>
            <p:cNvGrpSpPr>
              <a:grpSpLocks/>
            </p:cNvGrpSpPr>
            <p:nvPr/>
          </p:nvGrpSpPr>
          <p:grpSpPr bwMode="auto">
            <a:xfrm>
              <a:off x="2049" y="2121"/>
              <a:ext cx="826" cy="772"/>
              <a:chOff x="3357" y="2016"/>
              <a:chExt cx="763" cy="772"/>
            </a:xfrm>
          </p:grpSpPr>
          <p:pic>
            <p:nvPicPr>
              <p:cNvPr id="14366" name="Picture 16" descr="BAND05"/>
              <p:cNvPicPr>
                <a:picLocks noChangeAspect="1" noChangeArrowheads="1"/>
              </p:cNvPicPr>
              <p:nvPr/>
            </p:nvPicPr>
            <p:blipFill>
              <a:blip r:embed="rId7" cstate="print"/>
              <a:srcRect t="1740" r="795" b="2602"/>
              <a:stretch>
                <a:fillRect/>
              </a:stretch>
            </p:blipFill>
            <p:spPr bwMode="auto">
              <a:xfrm>
                <a:off x="3357" y="2016"/>
                <a:ext cx="763" cy="750"/>
              </a:xfrm>
              <a:prstGeom prst="rect">
                <a:avLst/>
              </a:prstGeom>
              <a:noFill/>
              <a:ln w="9525">
                <a:noFill/>
                <a:miter lim="800000"/>
                <a:headEnd/>
                <a:tailEnd/>
              </a:ln>
            </p:spPr>
          </p:pic>
          <p:sp>
            <p:nvSpPr>
              <p:cNvPr id="14367" name="Text Box 17"/>
              <p:cNvSpPr txBox="1">
                <a:spLocks noChangeArrowheads="1"/>
              </p:cNvSpPr>
              <p:nvPr/>
            </p:nvSpPr>
            <p:spPr bwMode="auto">
              <a:xfrm>
                <a:off x="3411" y="2614"/>
                <a:ext cx="478" cy="174"/>
              </a:xfrm>
              <a:prstGeom prst="rect">
                <a:avLst/>
              </a:prstGeom>
              <a:solidFill>
                <a:schemeClr val="tx1"/>
              </a:solidFill>
              <a:ln w="9525">
                <a:noFill/>
                <a:miter lim="800000"/>
                <a:headEnd/>
                <a:tailEnd/>
              </a:ln>
            </p:spPr>
            <p:txBody>
              <a:bodyPr wrap="none">
                <a:spAutoFit/>
              </a:bodyPr>
              <a:lstStyle/>
              <a:p>
                <a:r>
                  <a:rPr lang="en-GB" sz="1200">
                    <a:latin typeface="Arial" pitchFamily="34" charset="0"/>
                  </a:rPr>
                  <a:t>5=WV6.2</a:t>
                </a:r>
              </a:p>
            </p:txBody>
          </p:sp>
        </p:grpSp>
        <p:grpSp>
          <p:nvGrpSpPr>
            <p:cNvPr id="14346" name="Group 18"/>
            <p:cNvGrpSpPr>
              <a:grpSpLocks/>
            </p:cNvGrpSpPr>
            <p:nvPr/>
          </p:nvGrpSpPr>
          <p:grpSpPr bwMode="auto">
            <a:xfrm>
              <a:off x="2982" y="2121"/>
              <a:ext cx="827" cy="771"/>
              <a:chOff x="4143" y="2016"/>
              <a:chExt cx="763" cy="771"/>
            </a:xfrm>
          </p:grpSpPr>
          <p:pic>
            <p:nvPicPr>
              <p:cNvPr id="14364" name="Picture 19" descr="BAND06"/>
              <p:cNvPicPr>
                <a:picLocks noChangeAspect="1" noChangeArrowheads="1"/>
              </p:cNvPicPr>
              <p:nvPr/>
            </p:nvPicPr>
            <p:blipFill>
              <a:blip r:embed="rId8" cstate="print"/>
              <a:srcRect t="1740" r="795" b="2428"/>
              <a:stretch>
                <a:fillRect/>
              </a:stretch>
            </p:blipFill>
            <p:spPr bwMode="auto">
              <a:xfrm>
                <a:off x="4143" y="2016"/>
                <a:ext cx="763" cy="751"/>
              </a:xfrm>
              <a:prstGeom prst="rect">
                <a:avLst/>
              </a:prstGeom>
              <a:noFill/>
              <a:ln w="9525">
                <a:noFill/>
                <a:miter lim="800000"/>
                <a:headEnd/>
                <a:tailEnd/>
              </a:ln>
            </p:spPr>
          </p:pic>
          <p:sp>
            <p:nvSpPr>
              <p:cNvPr id="14365" name="Text Box 20"/>
              <p:cNvSpPr txBox="1">
                <a:spLocks noChangeArrowheads="1"/>
              </p:cNvSpPr>
              <p:nvPr/>
            </p:nvSpPr>
            <p:spPr bwMode="auto">
              <a:xfrm>
                <a:off x="4206" y="2614"/>
                <a:ext cx="473" cy="173"/>
              </a:xfrm>
              <a:prstGeom prst="rect">
                <a:avLst/>
              </a:prstGeom>
              <a:solidFill>
                <a:schemeClr val="bg1"/>
              </a:solidFill>
              <a:ln w="9525">
                <a:noFill/>
                <a:miter lim="800000"/>
                <a:headEnd/>
                <a:tailEnd/>
              </a:ln>
            </p:spPr>
            <p:txBody>
              <a:bodyPr wrap="none">
                <a:spAutoFit/>
              </a:bodyPr>
              <a:lstStyle/>
              <a:p>
                <a:r>
                  <a:rPr lang="en-GB" sz="1200">
                    <a:solidFill>
                      <a:schemeClr val="accent2"/>
                    </a:solidFill>
                    <a:latin typeface="Arial" pitchFamily="34" charset="0"/>
                  </a:rPr>
                  <a:t>6=WV7.3</a:t>
                </a:r>
              </a:p>
            </p:txBody>
          </p:sp>
        </p:grpSp>
        <p:grpSp>
          <p:nvGrpSpPr>
            <p:cNvPr id="14347" name="Group 21"/>
            <p:cNvGrpSpPr>
              <a:grpSpLocks/>
            </p:cNvGrpSpPr>
            <p:nvPr/>
          </p:nvGrpSpPr>
          <p:grpSpPr bwMode="auto">
            <a:xfrm>
              <a:off x="3916" y="2121"/>
              <a:ext cx="826" cy="769"/>
              <a:chOff x="4930" y="2018"/>
              <a:chExt cx="762" cy="769"/>
            </a:xfrm>
          </p:grpSpPr>
          <p:pic>
            <p:nvPicPr>
              <p:cNvPr id="14362" name="Picture 22" descr="BAND10"/>
              <p:cNvPicPr>
                <a:picLocks noChangeAspect="1" noChangeArrowheads="1"/>
              </p:cNvPicPr>
              <p:nvPr/>
            </p:nvPicPr>
            <p:blipFill>
              <a:blip r:embed="rId9" cstate="print"/>
              <a:srcRect t="1740" r="795" b="2255"/>
              <a:stretch>
                <a:fillRect/>
              </a:stretch>
            </p:blipFill>
            <p:spPr bwMode="auto">
              <a:xfrm>
                <a:off x="4930" y="2018"/>
                <a:ext cx="762" cy="752"/>
              </a:xfrm>
              <a:prstGeom prst="rect">
                <a:avLst/>
              </a:prstGeom>
              <a:noFill/>
              <a:ln w="9525">
                <a:noFill/>
                <a:miter lim="800000"/>
                <a:headEnd/>
                <a:tailEnd/>
              </a:ln>
            </p:spPr>
          </p:pic>
          <p:sp>
            <p:nvSpPr>
              <p:cNvPr id="14363" name="Text Box 23"/>
              <p:cNvSpPr txBox="1">
                <a:spLocks noChangeArrowheads="1"/>
              </p:cNvSpPr>
              <p:nvPr/>
            </p:nvSpPr>
            <p:spPr bwMode="auto">
              <a:xfrm>
                <a:off x="5012" y="2614"/>
                <a:ext cx="419" cy="173"/>
              </a:xfrm>
              <a:prstGeom prst="rect">
                <a:avLst/>
              </a:prstGeom>
              <a:solidFill>
                <a:schemeClr val="bg1"/>
              </a:solidFill>
              <a:ln w="9525">
                <a:noFill/>
                <a:miter lim="800000"/>
                <a:headEnd/>
                <a:tailEnd/>
              </a:ln>
            </p:spPr>
            <p:txBody>
              <a:bodyPr wrap="none">
                <a:spAutoFit/>
              </a:bodyPr>
              <a:lstStyle/>
              <a:p>
                <a:r>
                  <a:rPr lang="en-GB" sz="1200">
                    <a:solidFill>
                      <a:schemeClr val="accent2"/>
                    </a:solidFill>
                    <a:latin typeface="Arial" pitchFamily="34" charset="0"/>
                  </a:rPr>
                  <a:t>7=IR8.7</a:t>
                </a:r>
              </a:p>
            </p:txBody>
          </p:sp>
        </p:grpSp>
        <p:grpSp>
          <p:nvGrpSpPr>
            <p:cNvPr id="14348" name="Group 24"/>
            <p:cNvGrpSpPr>
              <a:grpSpLocks/>
            </p:cNvGrpSpPr>
            <p:nvPr/>
          </p:nvGrpSpPr>
          <p:grpSpPr bwMode="auto">
            <a:xfrm>
              <a:off x="1105" y="3028"/>
              <a:ext cx="816" cy="750"/>
              <a:chOff x="2581" y="3180"/>
              <a:chExt cx="753" cy="750"/>
            </a:xfrm>
          </p:grpSpPr>
          <p:pic>
            <p:nvPicPr>
              <p:cNvPr id="14360" name="Picture 25" descr="BAND08"/>
              <p:cNvPicPr>
                <a:picLocks noChangeAspect="1" noChangeArrowheads="1"/>
              </p:cNvPicPr>
              <p:nvPr/>
            </p:nvPicPr>
            <p:blipFill>
              <a:blip r:embed="rId10" cstate="print"/>
              <a:srcRect t="1740" r="2080" b="2600"/>
              <a:stretch>
                <a:fillRect/>
              </a:stretch>
            </p:blipFill>
            <p:spPr bwMode="auto">
              <a:xfrm>
                <a:off x="2581" y="3180"/>
                <a:ext cx="753" cy="750"/>
              </a:xfrm>
              <a:prstGeom prst="rect">
                <a:avLst/>
              </a:prstGeom>
              <a:noFill/>
              <a:ln w="9525">
                <a:noFill/>
                <a:miter lim="800000"/>
                <a:headEnd/>
                <a:tailEnd/>
              </a:ln>
            </p:spPr>
          </p:pic>
          <p:sp>
            <p:nvSpPr>
              <p:cNvPr id="14361" name="Text Box 26"/>
              <p:cNvSpPr txBox="1">
                <a:spLocks noChangeArrowheads="1"/>
              </p:cNvSpPr>
              <p:nvPr/>
            </p:nvSpPr>
            <p:spPr bwMode="auto">
              <a:xfrm>
                <a:off x="2675" y="3750"/>
                <a:ext cx="419" cy="173"/>
              </a:xfrm>
              <a:prstGeom prst="rect">
                <a:avLst/>
              </a:prstGeom>
              <a:solidFill>
                <a:schemeClr val="bg1"/>
              </a:solidFill>
              <a:ln w="9525">
                <a:noFill/>
                <a:miter lim="800000"/>
                <a:headEnd/>
                <a:tailEnd/>
              </a:ln>
            </p:spPr>
            <p:txBody>
              <a:bodyPr wrap="none">
                <a:spAutoFit/>
              </a:bodyPr>
              <a:lstStyle/>
              <a:p>
                <a:r>
                  <a:rPr lang="en-GB" sz="1200">
                    <a:solidFill>
                      <a:schemeClr val="accent2"/>
                    </a:solidFill>
                    <a:latin typeface="Arial" pitchFamily="34" charset="0"/>
                  </a:rPr>
                  <a:t>8=IR9.7</a:t>
                </a:r>
              </a:p>
            </p:txBody>
          </p:sp>
        </p:grpSp>
        <p:grpSp>
          <p:nvGrpSpPr>
            <p:cNvPr id="14349" name="Group 27"/>
            <p:cNvGrpSpPr>
              <a:grpSpLocks/>
            </p:cNvGrpSpPr>
            <p:nvPr/>
          </p:nvGrpSpPr>
          <p:grpSpPr bwMode="auto">
            <a:xfrm>
              <a:off x="2039" y="3028"/>
              <a:ext cx="826" cy="751"/>
              <a:chOff x="3357" y="3173"/>
              <a:chExt cx="763" cy="751"/>
            </a:xfrm>
          </p:grpSpPr>
          <p:pic>
            <p:nvPicPr>
              <p:cNvPr id="14358" name="Picture 28" descr="BAND09"/>
              <p:cNvPicPr>
                <a:picLocks noChangeAspect="1" noChangeArrowheads="1"/>
              </p:cNvPicPr>
              <p:nvPr/>
            </p:nvPicPr>
            <p:blipFill>
              <a:blip r:embed="rId11" cstate="print"/>
              <a:srcRect t="1740" r="795" b="2428"/>
              <a:stretch>
                <a:fillRect/>
              </a:stretch>
            </p:blipFill>
            <p:spPr bwMode="auto">
              <a:xfrm>
                <a:off x="3357" y="3173"/>
                <a:ext cx="763" cy="751"/>
              </a:xfrm>
              <a:prstGeom prst="rect">
                <a:avLst/>
              </a:prstGeom>
              <a:noFill/>
              <a:ln w="9525">
                <a:noFill/>
                <a:miter lim="800000"/>
                <a:headEnd/>
                <a:tailEnd/>
              </a:ln>
            </p:spPr>
          </p:pic>
          <p:sp>
            <p:nvSpPr>
              <p:cNvPr id="14359" name="Text Box 29"/>
              <p:cNvSpPr txBox="1">
                <a:spLocks noChangeArrowheads="1"/>
              </p:cNvSpPr>
              <p:nvPr/>
            </p:nvSpPr>
            <p:spPr bwMode="auto">
              <a:xfrm>
                <a:off x="3417" y="3750"/>
                <a:ext cx="468" cy="173"/>
              </a:xfrm>
              <a:prstGeom prst="rect">
                <a:avLst/>
              </a:prstGeom>
              <a:solidFill>
                <a:schemeClr val="tx1"/>
              </a:solidFill>
              <a:ln w="9525">
                <a:noFill/>
                <a:miter lim="800000"/>
                <a:headEnd/>
                <a:tailEnd/>
              </a:ln>
            </p:spPr>
            <p:txBody>
              <a:bodyPr wrap="none">
                <a:spAutoFit/>
              </a:bodyPr>
              <a:lstStyle/>
              <a:p>
                <a:r>
                  <a:rPr lang="en-GB" sz="1200">
                    <a:latin typeface="Arial" pitchFamily="34" charset="0"/>
                  </a:rPr>
                  <a:t>9=IR10.8</a:t>
                </a:r>
              </a:p>
            </p:txBody>
          </p:sp>
        </p:grpSp>
        <p:grpSp>
          <p:nvGrpSpPr>
            <p:cNvPr id="14350" name="Group 30"/>
            <p:cNvGrpSpPr>
              <a:grpSpLocks/>
            </p:cNvGrpSpPr>
            <p:nvPr/>
          </p:nvGrpSpPr>
          <p:grpSpPr bwMode="auto">
            <a:xfrm>
              <a:off x="3021" y="3028"/>
              <a:ext cx="827" cy="750"/>
              <a:chOff x="4143" y="3180"/>
              <a:chExt cx="763" cy="750"/>
            </a:xfrm>
          </p:grpSpPr>
          <p:pic>
            <p:nvPicPr>
              <p:cNvPr id="14356" name="Picture 31" descr="BAND07"/>
              <p:cNvPicPr>
                <a:picLocks noChangeAspect="1" noChangeArrowheads="1"/>
              </p:cNvPicPr>
              <p:nvPr/>
            </p:nvPicPr>
            <p:blipFill>
              <a:blip r:embed="rId12" cstate="print"/>
              <a:srcRect t="1740" r="795" b="2602"/>
              <a:stretch>
                <a:fillRect/>
              </a:stretch>
            </p:blipFill>
            <p:spPr bwMode="auto">
              <a:xfrm>
                <a:off x="4143" y="3180"/>
                <a:ext cx="763" cy="750"/>
              </a:xfrm>
              <a:prstGeom prst="rect">
                <a:avLst/>
              </a:prstGeom>
              <a:noFill/>
              <a:ln w="9525">
                <a:noFill/>
                <a:miter lim="800000"/>
                <a:headEnd/>
                <a:tailEnd/>
              </a:ln>
            </p:spPr>
          </p:pic>
          <p:sp>
            <p:nvSpPr>
              <p:cNvPr id="14357" name="Text Box 32"/>
              <p:cNvSpPr txBox="1">
                <a:spLocks noChangeArrowheads="1"/>
              </p:cNvSpPr>
              <p:nvPr/>
            </p:nvSpPr>
            <p:spPr bwMode="auto">
              <a:xfrm>
                <a:off x="4159" y="3750"/>
                <a:ext cx="516" cy="173"/>
              </a:xfrm>
              <a:prstGeom prst="rect">
                <a:avLst/>
              </a:prstGeom>
              <a:solidFill>
                <a:schemeClr val="bg1"/>
              </a:solidFill>
              <a:ln w="9525">
                <a:noFill/>
                <a:miter lim="800000"/>
                <a:headEnd/>
                <a:tailEnd/>
              </a:ln>
            </p:spPr>
            <p:txBody>
              <a:bodyPr wrap="none">
                <a:spAutoFit/>
              </a:bodyPr>
              <a:lstStyle/>
              <a:p>
                <a:r>
                  <a:rPr lang="en-GB" sz="1200">
                    <a:solidFill>
                      <a:schemeClr val="accent2"/>
                    </a:solidFill>
                    <a:latin typeface="Arial" pitchFamily="34" charset="0"/>
                  </a:rPr>
                  <a:t>10=IR12.0</a:t>
                </a:r>
              </a:p>
            </p:txBody>
          </p:sp>
        </p:grpSp>
        <p:grpSp>
          <p:nvGrpSpPr>
            <p:cNvPr id="14351" name="Group 33"/>
            <p:cNvGrpSpPr>
              <a:grpSpLocks/>
            </p:cNvGrpSpPr>
            <p:nvPr/>
          </p:nvGrpSpPr>
          <p:grpSpPr bwMode="auto">
            <a:xfrm>
              <a:off x="3907" y="3028"/>
              <a:ext cx="851" cy="754"/>
              <a:chOff x="4906" y="3182"/>
              <a:chExt cx="786" cy="754"/>
            </a:xfrm>
          </p:grpSpPr>
          <p:pic>
            <p:nvPicPr>
              <p:cNvPr id="14354" name="Picture 34" descr="BAND11"/>
              <p:cNvPicPr>
                <a:picLocks noChangeAspect="1" noChangeArrowheads="1"/>
              </p:cNvPicPr>
              <p:nvPr/>
            </p:nvPicPr>
            <p:blipFill>
              <a:blip r:embed="rId13" cstate="print"/>
              <a:srcRect t="1740" r="795" b="2081"/>
              <a:stretch>
                <a:fillRect/>
              </a:stretch>
            </p:blipFill>
            <p:spPr bwMode="auto">
              <a:xfrm>
                <a:off x="4929" y="3182"/>
                <a:ext cx="763" cy="754"/>
              </a:xfrm>
              <a:prstGeom prst="rect">
                <a:avLst/>
              </a:prstGeom>
              <a:noFill/>
              <a:ln w="9525">
                <a:noFill/>
                <a:miter lim="800000"/>
                <a:headEnd/>
                <a:tailEnd/>
              </a:ln>
            </p:spPr>
          </p:pic>
          <p:sp>
            <p:nvSpPr>
              <p:cNvPr id="14355" name="Text Box 35"/>
              <p:cNvSpPr txBox="1">
                <a:spLocks noChangeArrowheads="1"/>
              </p:cNvSpPr>
              <p:nvPr/>
            </p:nvSpPr>
            <p:spPr bwMode="auto">
              <a:xfrm>
                <a:off x="4906" y="3750"/>
                <a:ext cx="517" cy="173"/>
              </a:xfrm>
              <a:prstGeom prst="rect">
                <a:avLst/>
              </a:prstGeom>
              <a:solidFill>
                <a:schemeClr val="bg1"/>
              </a:solidFill>
              <a:ln w="9525">
                <a:noFill/>
                <a:miter lim="800000"/>
                <a:headEnd/>
                <a:tailEnd/>
              </a:ln>
            </p:spPr>
            <p:txBody>
              <a:bodyPr wrap="none">
                <a:spAutoFit/>
              </a:bodyPr>
              <a:lstStyle/>
              <a:p>
                <a:r>
                  <a:rPr lang="en-GB" sz="1200">
                    <a:solidFill>
                      <a:schemeClr val="accent2"/>
                    </a:solidFill>
                    <a:latin typeface="Arial" pitchFamily="34" charset="0"/>
                  </a:rPr>
                  <a:t>11=IR13.4</a:t>
                </a:r>
              </a:p>
            </p:txBody>
          </p:sp>
        </p:grpSp>
        <p:pic>
          <p:nvPicPr>
            <p:cNvPr id="14352" name="Picture 36" descr="BAND12"/>
            <p:cNvPicPr>
              <a:picLocks noChangeAspect="1" noChangeArrowheads="1"/>
            </p:cNvPicPr>
            <p:nvPr/>
          </p:nvPicPr>
          <p:blipFill>
            <a:blip r:embed="rId14" cstate="print"/>
            <a:srcRect b="2296"/>
            <a:stretch>
              <a:fillRect/>
            </a:stretch>
          </p:blipFill>
          <p:spPr bwMode="auto">
            <a:xfrm>
              <a:off x="4937" y="458"/>
              <a:ext cx="755" cy="752"/>
            </a:xfrm>
            <a:prstGeom prst="rect">
              <a:avLst/>
            </a:prstGeom>
            <a:noFill/>
            <a:ln w="9525">
              <a:noFill/>
              <a:miter lim="800000"/>
              <a:headEnd/>
              <a:tailEnd/>
            </a:ln>
          </p:spPr>
        </p:pic>
        <p:sp>
          <p:nvSpPr>
            <p:cNvPr id="14353" name="Text Box 37"/>
            <p:cNvSpPr txBox="1">
              <a:spLocks noChangeArrowheads="1"/>
            </p:cNvSpPr>
            <p:nvPr/>
          </p:nvSpPr>
          <p:spPr bwMode="auto">
            <a:xfrm>
              <a:off x="5012" y="993"/>
              <a:ext cx="480" cy="173"/>
            </a:xfrm>
            <a:prstGeom prst="rect">
              <a:avLst/>
            </a:prstGeom>
            <a:solidFill>
              <a:schemeClr val="bg1"/>
            </a:solidFill>
            <a:ln w="9525">
              <a:noFill/>
              <a:miter lim="800000"/>
              <a:headEnd/>
              <a:tailEnd/>
            </a:ln>
          </p:spPr>
          <p:txBody>
            <a:bodyPr wrap="none">
              <a:spAutoFit/>
            </a:bodyPr>
            <a:lstStyle/>
            <a:p>
              <a:r>
                <a:rPr lang="en-GB" sz="1200">
                  <a:solidFill>
                    <a:srgbClr val="FF0000"/>
                  </a:solidFill>
                  <a:latin typeface="Arial" pitchFamily="34" charset="0"/>
                </a:rPr>
                <a:t>12=HRV</a:t>
              </a:r>
            </a:p>
          </p:txBody>
        </p:sp>
      </p:grpSp>
      <p:sp>
        <p:nvSpPr>
          <p:cNvPr id="16387" name="Rectangle 39"/>
          <p:cNvSpPr>
            <a:spLocks noChangeArrowheads="1"/>
          </p:cNvSpPr>
          <p:nvPr/>
        </p:nvSpPr>
        <p:spPr bwMode="auto">
          <a:xfrm>
            <a:off x="325438" y="0"/>
            <a:ext cx="9434512" cy="1073150"/>
          </a:xfrm>
          <a:prstGeom prst="rect">
            <a:avLst/>
          </a:prstGeom>
          <a:noFill/>
          <a:ln w="9525">
            <a:noFill/>
            <a:miter lim="800000"/>
            <a:headEnd/>
            <a:tailEnd/>
          </a:ln>
        </p:spPr>
        <p:txBody>
          <a:bodyPr anchor="ctr"/>
          <a:lstStyle/>
          <a:p>
            <a:pPr>
              <a:defRPr/>
            </a:pPr>
            <a:r>
              <a:rPr lang="en-GB" sz="2800" dirty="0">
                <a:latin typeface="+mn-lt"/>
              </a:rPr>
              <a:t>From MVIRI through SEVIRI to FCI on MTG</a:t>
            </a:r>
          </a:p>
          <a:p>
            <a:pPr>
              <a:defRPr/>
            </a:pPr>
            <a:r>
              <a:rPr lang="en-GB" sz="2800" dirty="0">
                <a:latin typeface="+mn-lt"/>
              </a:rPr>
              <a:t>1977 -&gt; 2002</a:t>
            </a:r>
          </a:p>
        </p:txBody>
      </p:sp>
      <p:sp>
        <p:nvSpPr>
          <p:cNvPr id="39" name="Slide Number Placeholder 38"/>
          <p:cNvSpPr>
            <a:spLocks noGrp="1"/>
          </p:cNvSpPr>
          <p:nvPr>
            <p:ph type="sldNum" sz="quarter" idx="10"/>
          </p:nvPr>
        </p:nvSpPr>
        <p:spPr/>
        <p:txBody>
          <a:bodyPr/>
          <a:lstStyle/>
          <a:p>
            <a:pPr>
              <a:defRPr/>
            </a:pPr>
            <a:r>
              <a:rPr lang="en-GB"/>
              <a:t>Slide: </a:t>
            </a:r>
            <a:fld id="{E943134D-24FC-443B-BD82-5311AD8BA8C2}" type="slidenum">
              <a:rPr lang="en-GB"/>
              <a:pPr>
                <a:defRPr/>
              </a:pPr>
              <a:t>8</a:t>
            </a:fld>
            <a:endParaRPr lang="en-GB"/>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428625" y="1303338"/>
            <a:ext cx="8242300" cy="5233987"/>
            <a:chOff x="270" y="485"/>
            <a:chExt cx="5192" cy="3297"/>
          </a:xfrm>
        </p:grpSpPr>
        <p:grpSp>
          <p:nvGrpSpPr>
            <p:cNvPr id="15372" name="Group 3"/>
            <p:cNvGrpSpPr>
              <a:grpSpLocks/>
            </p:cNvGrpSpPr>
            <p:nvPr/>
          </p:nvGrpSpPr>
          <p:grpSpPr bwMode="auto">
            <a:xfrm>
              <a:off x="2039" y="488"/>
              <a:ext cx="818" cy="749"/>
              <a:chOff x="2579" y="853"/>
              <a:chExt cx="755" cy="749"/>
            </a:xfrm>
          </p:grpSpPr>
          <p:pic>
            <p:nvPicPr>
              <p:cNvPr id="15418" name="Picture 4" descr="BAND01"/>
              <p:cNvPicPr>
                <a:picLocks noChangeAspect="1" noChangeArrowheads="1"/>
              </p:cNvPicPr>
              <p:nvPr/>
            </p:nvPicPr>
            <p:blipFill>
              <a:blip r:embed="rId3" cstate="print"/>
              <a:srcRect b="2650"/>
              <a:stretch>
                <a:fillRect/>
              </a:stretch>
            </p:blipFill>
            <p:spPr bwMode="auto">
              <a:xfrm>
                <a:off x="2579" y="853"/>
                <a:ext cx="755" cy="749"/>
              </a:xfrm>
              <a:prstGeom prst="rect">
                <a:avLst/>
              </a:prstGeom>
              <a:noFill/>
              <a:ln w="9525">
                <a:noFill/>
                <a:miter lim="800000"/>
                <a:headEnd/>
                <a:tailEnd/>
              </a:ln>
            </p:spPr>
          </p:pic>
          <p:sp>
            <p:nvSpPr>
              <p:cNvPr id="15419" name="Text Box 5"/>
              <p:cNvSpPr txBox="1">
                <a:spLocks noChangeArrowheads="1"/>
              </p:cNvSpPr>
              <p:nvPr/>
            </p:nvSpPr>
            <p:spPr bwMode="auto">
              <a:xfrm>
                <a:off x="2608" y="1389"/>
                <a:ext cx="473" cy="173"/>
              </a:xfrm>
              <a:prstGeom prst="rect">
                <a:avLst/>
              </a:prstGeom>
              <a:solidFill>
                <a:schemeClr val="tx1"/>
              </a:solidFill>
              <a:ln w="9525">
                <a:noFill/>
                <a:miter lim="800000"/>
                <a:headEnd/>
                <a:tailEnd/>
              </a:ln>
            </p:spPr>
            <p:txBody>
              <a:bodyPr wrap="none">
                <a:spAutoFit/>
              </a:bodyPr>
              <a:lstStyle/>
              <a:p>
                <a:r>
                  <a:rPr lang="en-GB" sz="1200">
                    <a:latin typeface="Arial" pitchFamily="34" charset="0"/>
                  </a:rPr>
                  <a:t>3=VIS0.6</a:t>
                </a:r>
              </a:p>
            </p:txBody>
          </p:sp>
        </p:grpSp>
        <p:grpSp>
          <p:nvGrpSpPr>
            <p:cNvPr id="15373" name="Group 6"/>
            <p:cNvGrpSpPr>
              <a:grpSpLocks/>
            </p:cNvGrpSpPr>
            <p:nvPr/>
          </p:nvGrpSpPr>
          <p:grpSpPr bwMode="auto">
            <a:xfrm>
              <a:off x="2924" y="485"/>
              <a:ext cx="818" cy="752"/>
              <a:chOff x="3365" y="854"/>
              <a:chExt cx="755" cy="752"/>
            </a:xfrm>
          </p:grpSpPr>
          <p:pic>
            <p:nvPicPr>
              <p:cNvPr id="15416" name="Picture 7" descr="BAND02"/>
              <p:cNvPicPr>
                <a:picLocks noChangeAspect="1" noChangeArrowheads="1"/>
              </p:cNvPicPr>
              <p:nvPr/>
            </p:nvPicPr>
            <p:blipFill>
              <a:blip r:embed="rId4" cstate="print"/>
              <a:srcRect b="2296"/>
              <a:stretch>
                <a:fillRect/>
              </a:stretch>
            </p:blipFill>
            <p:spPr bwMode="auto">
              <a:xfrm>
                <a:off x="3365" y="854"/>
                <a:ext cx="755" cy="752"/>
              </a:xfrm>
              <a:prstGeom prst="rect">
                <a:avLst/>
              </a:prstGeom>
              <a:noFill/>
              <a:ln w="9525">
                <a:noFill/>
                <a:miter lim="800000"/>
                <a:headEnd/>
                <a:tailEnd/>
              </a:ln>
            </p:spPr>
          </p:pic>
          <p:sp>
            <p:nvSpPr>
              <p:cNvPr id="15417" name="Text Box 8"/>
              <p:cNvSpPr txBox="1">
                <a:spLocks noChangeArrowheads="1"/>
              </p:cNvSpPr>
              <p:nvPr/>
            </p:nvSpPr>
            <p:spPr bwMode="auto">
              <a:xfrm>
                <a:off x="3411" y="1389"/>
                <a:ext cx="474" cy="173"/>
              </a:xfrm>
              <a:prstGeom prst="rect">
                <a:avLst/>
              </a:prstGeom>
              <a:solidFill>
                <a:schemeClr val="bg1"/>
              </a:solidFill>
              <a:ln w="9525">
                <a:noFill/>
                <a:miter lim="800000"/>
                <a:headEnd/>
                <a:tailEnd/>
              </a:ln>
            </p:spPr>
            <p:txBody>
              <a:bodyPr wrap="none">
                <a:spAutoFit/>
              </a:bodyPr>
              <a:lstStyle/>
              <a:p>
                <a:r>
                  <a:rPr lang="en-GB" sz="1200">
                    <a:solidFill>
                      <a:srgbClr val="FF0000"/>
                    </a:solidFill>
                    <a:latin typeface="Arial" pitchFamily="34" charset="0"/>
                  </a:rPr>
                  <a:t>4=VIS0.8</a:t>
                </a:r>
              </a:p>
            </p:txBody>
          </p:sp>
        </p:grpSp>
        <p:grpSp>
          <p:nvGrpSpPr>
            <p:cNvPr id="15374" name="Group 9"/>
            <p:cNvGrpSpPr>
              <a:grpSpLocks/>
            </p:cNvGrpSpPr>
            <p:nvPr/>
          </p:nvGrpSpPr>
          <p:grpSpPr bwMode="auto">
            <a:xfrm>
              <a:off x="3267" y="1278"/>
              <a:ext cx="818" cy="752"/>
              <a:chOff x="4151" y="854"/>
              <a:chExt cx="755" cy="752"/>
            </a:xfrm>
          </p:grpSpPr>
          <p:pic>
            <p:nvPicPr>
              <p:cNvPr id="15414" name="Picture 10" descr="BAND03"/>
              <p:cNvPicPr>
                <a:picLocks noChangeAspect="1" noChangeArrowheads="1"/>
              </p:cNvPicPr>
              <p:nvPr/>
            </p:nvPicPr>
            <p:blipFill>
              <a:blip r:embed="rId5" cstate="print"/>
              <a:srcRect b="2296"/>
              <a:stretch>
                <a:fillRect/>
              </a:stretch>
            </p:blipFill>
            <p:spPr bwMode="auto">
              <a:xfrm>
                <a:off x="4151" y="854"/>
                <a:ext cx="755" cy="752"/>
              </a:xfrm>
              <a:prstGeom prst="rect">
                <a:avLst/>
              </a:prstGeom>
              <a:noFill/>
              <a:ln w="9525">
                <a:noFill/>
                <a:miter lim="800000"/>
                <a:headEnd/>
                <a:tailEnd/>
              </a:ln>
            </p:spPr>
          </p:pic>
          <p:sp>
            <p:nvSpPr>
              <p:cNvPr id="15415" name="Text Box 11"/>
              <p:cNvSpPr txBox="1">
                <a:spLocks noChangeArrowheads="1"/>
              </p:cNvSpPr>
              <p:nvPr/>
            </p:nvSpPr>
            <p:spPr bwMode="auto">
              <a:xfrm>
                <a:off x="4206" y="1389"/>
                <a:ext cx="483" cy="173"/>
              </a:xfrm>
              <a:prstGeom prst="rect">
                <a:avLst/>
              </a:prstGeom>
              <a:solidFill>
                <a:schemeClr val="bg1"/>
              </a:solidFill>
              <a:ln w="9525">
                <a:noFill/>
                <a:miter lim="800000"/>
                <a:headEnd/>
                <a:tailEnd/>
              </a:ln>
            </p:spPr>
            <p:txBody>
              <a:bodyPr wrap="none">
                <a:spAutoFit/>
              </a:bodyPr>
              <a:lstStyle/>
              <a:p>
                <a:r>
                  <a:rPr lang="en-GB" sz="1200">
                    <a:solidFill>
                      <a:srgbClr val="FF0000"/>
                    </a:solidFill>
                    <a:latin typeface="Arial" pitchFamily="34" charset="0"/>
                  </a:rPr>
                  <a:t>7=NIR1.6</a:t>
                </a:r>
              </a:p>
            </p:txBody>
          </p:sp>
        </p:grpSp>
        <p:grpSp>
          <p:nvGrpSpPr>
            <p:cNvPr id="15375" name="Group 12"/>
            <p:cNvGrpSpPr>
              <a:grpSpLocks/>
            </p:cNvGrpSpPr>
            <p:nvPr/>
          </p:nvGrpSpPr>
          <p:grpSpPr bwMode="auto">
            <a:xfrm>
              <a:off x="1115" y="2121"/>
              <a:ext cx="816" cy="763"/>
              <a:chOff x="2562" y="2024"/>
              <a:chExt cx="753" cy="763"/>
            </a:xfrm>
          </p:grpSpPr>
          <p:pic>
            <p:nvPicPr>
              <p:cNvPr id="15412" name="Picture 13" descr="BAND04"/>
              <p:cNvPicPr>
                <a:picLocks noChangeAspect="1" noChangeArrowheads="1"/>
              </p:cNvPicPr>
              <p:nvPr/>
            </p:nvPicPr>
            <p:blipFill>
              <a:blip r:embed="rId6" cstate="print"/>
              <a:srcRect t="1740" r="2080" b="2600"/>
              <a:stretch>
                <a:fillRect/>
              </a:stretch>
            </p:blipFill>
            <p:spPr bwMode="auto">
              <a:xfrm>
                <a:off x="2562" y="2024"/>
                <a:ext cx="753" cy="750"/>
              </a:xfrm>
              <a:prstGeom prst="rect">
                <a:avLst/>
              </a:prstGeom>
              <a:noFill/>
              <a:ln w="9525">
                <a:noFill/>
                <a:miter lim="800000"/>
                <a:headEnd/>
                <a:tailEnd/>
              </a:ln>
            </p:spPr>
          </p:pic>
          <p:sp>
            <p:nvSpPr>
              <p:cNvPr id="15413" name="Text Box 14"/>
              <p:cNvSpPr txBox="1">
                <a:spLocks noChangeArrowheads="1"/>
              </p:cNvSpPr>
              <p:nvPr/>
            </p:nvSpPr>
            <p:spPr bwMode="auto">
              <a:xfrm>
                <a:off x="2656" y="2614"/>
                <a:ext cx="419" cy="173"/>
              </a:xfrm>
              <a:prstGeom prst="rect">
                <a:avLst/>
              </a:prstGeom>
              <a:solidFill>
                <a:schemeClr val="bg1"/>
              </a:solidFill>
              <a:ln w="9525">
                <a:noFill/>
                <a:miter lim="800000"/>
                <a:headEnd/>
                <a:tailEnd/>
              </a:ln>
            </p:spPr>
            <p:txBody>
              <a:bodyPr wrap="none">
                <a:spAutoFit/>
              </a:bodyPr>
              <a:lstStyle/>
              <a:p>
                <a:r>
                  <a:rPr lang="en-GB" sz="1200">
                    <a:solidFill>
                      <a:schemeClr val="accent2"/>
                    </a:solidFill>
                    <a:latin typeface="Arial" pitchFamily="34" charset="0"/>
                  </a:rPr>
                  <a:t>9=IR3.8</a:t>
                </a:r>
              </a:p>
            </p:txBody>
          </p:sp>
        </p:grpSp>
        <p:grpSp>
          <p:nvGrpSpPr>
            <p:cNvPr id="15376" name="Group 15"/>
            <p:cNvGrpSpPr>
              <a:grpSpLocks/>
            </p:cNvGrpSpPr>
            <p:nvPr/>
          </p:nvGrpSpPr>
          <p:grpSpPr bwMode="auto">
            <a:xfrm>
              <a:off x="2049" y="2121"/>
              <a:ext cx="826" cy="772"/>
              <a:chOff x="3357" y="2016"/>
              <a:chExt cx="763" cy="772"/>
            </a:xfrm>
          </p:grpSpPr>
          <p:pic>
            <p:nvPicPr>
              <p:cNvPr id="15410" name="Picture 16" descr="BAND05"/>
              <p:cNvPicPr>
                <a:picLocks noChangeAspect="1" noChangeArrowheads="1"/>
              </p:cNvPicPr>
              <p:nvPr/>
            </p:nvPicPr>
            <p:blipFill>
              <a:blip r:embed="rId7" cstate="print"/>
              <a:srcRect t="1740" r="795" b="2602"/>
              <a:stretch>
                <a:fillRect/>
              </a:stretch>
            </p:blipFill>
            <p:spPr bwMode="auto">
              <a:xfrm>
                <a:off x="3357" y="2016"/>
                <a:ext cx="763" cy="750"/>
              </a:xfrm>
              <a:prstGeom prst="rect">
                <a:avLst/>
              </a:prstGeom>
              <a:noFill/>
              <a:ln w="9525">
                <a:noFill/>
                <a:miter lim="800000"/>
                <a:headEnd/>
                <a:tailEnd/>
              </a:ln>
            </p:spPr>
          </p:pic>
          <p:sp>
            <p:nvSpPr>
              <p:cNvPr id="15411" name="Text Box 17"/>
              <p:cNvSpPr txBox="1">
                <a:spLocks noChangeArrowheads="1"/>
              </p:cNvSpPr>
              <p:nvPr/>
            </p:nvSpPr>
            <p:spPr bwMode="auto">
              <a:xfrm>
                <a:off x="3411" y="2614"/>
                <a:ext cx="527" cy="174"/>
              </a:xfrm>
              <a:prstGeom prst="rect">
                <a:avLst/>
              </a:prstGeom>
              <a:solidFill>
                <a:schemeClr val="tx1"/>
              </a:solidFill>
              <a:ln w="9525">
                <a:noFill/>
                <a:miter lim="800000"/>
                <a:headEnd/>
                <a:tailEnd/>
              </a:ln>
            </p:spPr>
            <p:txBody>
              <a:bodyPr wrap="none">
                <a:spAutoFit/>
              </a:bodyPr>
              <a:lstStyle/>
              <a:p>
                <a:r>
                  <a:rPr lang="en-GB" sz="1200">
                    <a:latin typeface="Arial" pitchFamily="34" charset="0"/>
                  </a:rPr>
                  <a:t>10=WV6.2</a:t>
                </a:r>
              </a:p>
            </p:txBody>
          </p:sp>
        </p:grpSp>
        <p:grpSp>
          <p:nvGrpSpPr>
            <p:cNvPr id="15377" name="Group 18"/>
            <p:cNvGrpSpPr>
              <a:grpSpLocks/>
            </p:cNvGrpSpPr>
            <p:nvPr/>
          </p:nvGrpSpPr>
          <p:grpSpPr bwMode="auto">
            <a:xfrm>
              <a:off x="2982" y="2121"/>
              <a:ext cx="827" cy="771"/>
              <a:chOff x="4143" y="2016"/>
              <a:chExt cx="763" cy="771"/>
            </a:xfrm>
          </p:grpSpPr>
          <p:pic>
            <p:nvPicPr>
              <p:cNvPr id="15408" name="Picture 19" descr="BAND06"/>
              <p:cNvPicPr>
                <a:picLocks noChangeAspect="1" noChangeArrowheads="1"/>
              </p:cNvPicPr>
              <p:nvPr/>
            </p:nvPicPr>
            <p:blipFill>
              <a:blip r:embed="rId8" cstate="print"/>
              <a:srcRect t="1740" r="795" b="2428"/>
              <a:stretch>
                <a:fillRect/>
              </a:stretch>
            </p:blipFill>
            <p:spPr bwMode="auto">
              <a:xfrm>
                <a:off x="4143" y="2016"/>
                <a:ext cx="763" cy="751"/>
              </a:xfrm>
              <a:prstGeom prst="rect">
                <a:avLst/>
              </a:prstGeom>
              <a:noFill/>
              <a:ln w="9525">
                <a:noFill/>
                <a:miter lim="800000"/>
                <a:headEnd/>
                <a:tailEnd/>
              </a:ln>
            </p:spPr>
          </p:pic>
          <p:sp>
            <p:nvSpPr>
              <p:cNvPr id="15409" name="Text Box 20"/>
              <p:cNvSpPr txBox="1">
                <a:spLocks noChangeArrowheads="1"/>
              </p:cNvSpPr>
              <p:nvPr/>
            </p:nvSpPr>
            <p:spPr bwMode="auto">
              <a:xfrm>
                <a:off x="4206" y="2614"/>
                <a:ext cx="522" cy="173"/>
              </a:xfrm>
              <a:prstGeom prst="rect">
                <a:avLst/>
              </a:prstGeom>
              <a:solidFill>
                <a:schemeClr val="bg1"/>
              </a:solidFill>
              <a:ln w="9525">
                <a:noFill/>
                <a:miter lim="800000"/>
                <a:headEnd/>
                <a:tailEnd/>
              </a:ln>
            </p:spPr>
            <p:txBody>
              <a:bodyPr wrap="none">
                <a:spAutoFit/>
              </a:bodyPr>
              <a:lstStyle/>
              <a:p>
                <a:r>
                  <a:rPr lang="en-GB" sz="1200">
                    <a:solidFill>
                      <a:schemeClr val="accent2"/>
                    </a:solidFill>
                    <a:latin typeface="Arial" pitchFamily="34" charset="0"/>
                  </a:rPr>
                  <a:t>11=WV7.3</a:t>
                </a:r>
              </a:p>
            </p:txBody>
          </p:sp>
        </p:grpSp>
        <p:grpSp>
          <p:nvGrpSpPr>
            <p:cNvPr id="15378" name="Group 21"/>
            <p:cNvGrpSpPr>
              <a:grpSpLocks/>
            </p:cNvGrpSpPr>
            <p:nvPr/>
          </p:nvGrpSpPr>
          <p:grpSpPr bwMode="auto">
            <a:xfrm>
              <a:off x="3916" y="2121"/>
              <a:ext cx="826" cy="769"/>
              <a:chOff x="4930" y="2018"/>
              <a:chExt cx="762" cy="769"/>
            </a:xfrm>
          </p:grpSpPr>
          <p:pic>
            <p:nvPicPr>
              <p:cNvPr id="15406" name="Picture 22" descr="BAND10"/>
              <p:cNvPicPr>
                <a:picLocks noChangeAspect="1" noChangeArrowheads="1"/>
              </p:cNvPicPr>
              <p:nvPr/>
            </p:nvPicPr>
            <p:blipFill>
              <a:blip r:embed="rId9" cstate="print"/>
              <a:srcRect t="1740" r="795" b="2255"/>
              <a:stretch>
                <a:fillRect/>
              </a:stretch>
            </p:blipFill>
            <p:spPr bwMode="auto">
              <a:xfrm>
                <a:off x="4930" y="2018"/>
                <a:ext cx="762" cy="752"/>
              </a:xfrm>
              <a:prstGeom prst="rect">
                <a:avLst/>
              </a:prstGeom>
              <a:noFill/>
              <a:ln w="9525">
                <a:noFill/>
                <a:miter lim="800000"/>
                <a:headEnd/>
                <a:tailEnd/>
              </a:ln>
            </p:spPr>
          </p:pic>
          <p:sp>
            <p:nvSpPr>
              <p:cNvPr id="15407" name="Text Box 23"/>
              <p:cNvSpPr txBox="1">
                <a:spLocks noChangeArrowheads="1"/>
              </p:cNvSpPr>
              <p:nvPr/>
            </p:nvSpPr>
            <p:spPr bwMode="auto">
              <a:xfrm>
                <a:off x="5012" y="2614"/>
                <a:ext cx="468" cy="173"/>
              </a:xfrm>
              <a:prstGeom prst="rect">
                <a:avLst/>
              </a:prstGeom>
              <a:solidFill>
                <a:schemeClr val="bg1"/>
              </a:solidFill>
              <a:ln w="9525">
                <a:noFill/>
                <a:miter lim="800000"/>
                <a:headEnd/>
                <a:tailEnd/>
              </a:ln>
            </p:spPr>
            <p:txBody>
              <a:bodyPr wrap="none">
                <a:spAutoFit/>
              </a:bodyPr>
              <a:lstStyle/>
              <a:p>
                <a:r>
                  <a:rPr lang="en-GB" sz="1200">
                    <a:solidFill>
                      <a:schemeClr val="accent2"/>
                    </a:solidFill>
                    <a:latin typeface="Arial" pitchFamily="34" charset="0"/>
                  </a:rPr>
                  <a:t>12=IR8.7</a:t>
                </a:r>
              </a:p>
            </p:txBody>
          </p:sp>
        </p:grpSp>
        <p:grpSp>
          <p:nvGrpSpPr>
            <p:cNvPr id="15379" name="Group 24"/>
            <p:cNvGrpSpPr>
              <a:grpSpLocks/>
            </p:cNvGrpSpPr>
            <p:nvPr/>
          </p:nvGrpSpPr>
          <p:grpSpPr bwMode="auto">
            <a:xfrm>
              <a:off x="1105" y="3028"/>
              <a:ext cx="816" cy="750"/>
              <a:chOff x="2581" y="3180"/>
              <a:chExt cx="753" cy="750"/>
            </a:xfrm>
          </p:grpSpPr>
          <p:pic>
            <p:nvPicPr>
              <p:cNvPr id="15404" name="Picture 25" descr="BAND08"/>
              <p:cNvPicPr>
                <a:picLocks noChangeAspect="1" noChangeArrowheads="1"/>
              </p:cNvPicPr>
              <p:nvPr/>
            </p:nvPicPr>
            <p:blipFill>
              <a:blip r:embed="rId10" cstate="print"/>
              <a:srcRect t="1740" r="2080" b="2600"/>
              <a:stretch>
                <a:fillRect/>
              </a:stretch>
            </p:blipFill>
            <p:spPr bwMode="auto">
              <a:xfrm>
                <a:off x="2581" y="3180"/>
                <a:ext cx="753" cy="750"/>
              </a:xfrm>
              <a:prstGeom prst="rect">
                <a:avLst/>
              </a:prstGeom>
              <a:noFill/>
              <a:ln w="9525">
                <a:noFill/>
                <a:miter lim="800000"/>
                <a:headEnd/>
                <a:tailEnd/>
              </a:ln>
            </p:spPr>
          </p:pic>
          <p:sp>
            <p:nvSpPr>
              <p:cNvPr id="15405" name="Text Box 26"/>
              <p:cNvSpPr txBox="1">
                <a:spLocks noChangeArrowheads="1"/>
              </p:cNvSpPr>
              <p:nvPr/>
            </p:nvSpPr>
            <p:spPr bwMode="auto">
              <a:xfrm>
                <a:off x="2675" y="3750"/>
                <a:ext cx="468" cy="173"/>
              </a:xfrm>
              <a:prstGeom prst="rect">
                <a:avLst/>
              </a:prstGeom>
              <a:solidFill>
                <a:schemeClr val="bg1"/>
              </a:solidFill>
              <a:ln w="9525">
                <a:noFill/>
                <a:miter lim="800000"/>
                <a:headEnd/>
                <a:tailEnd/>
              </a:ln>
            </p:spPr>
            <p:txBody>
              <a:bodyPr wrap="none">
                <a:spAutoFit/>
              </a:bodyPr>
              <a:lstStyle/>
              <a:p>
                <a:r>
                  <a:rPr lang="en-GB" sz="1200">
                    <a:solidFill>
                      <a:schemeClr val="accent2"/>
                    </a:solidFill>
                    <a:latin typeface="Arial" pitchFamily="34" charset="0"/>
                  </a:rPr>
                  <a:t>13=IR9.7</a:t>
                </a:r>
              </a:p>
            </p:txBody>
          </p:sp>
        </p:grpSp>
        <p:grpSp>
          <p:nvGrpSpPr>
            <p:cNvPr id="15380" name="Group 27"/>
            <p:cNvGrpSpPr>
              <a:grpSpLocks/>
            </p:cNvGrpSpPr>
            <p:nvPr/>
          </p:nvGrpSpPr>
          <p:grpSpPr bwMode="auto">
            <a:xfrm>
              <a:off x="2039" y="3028"/>
              <a:ext cx="826" cy="751"/>
              <a:chOff x="3357" y="3173"/>
              <a:chExt cx="763" cy="751"/>
            </a:xfrm>
          </p:grpSpPr>
          <p:pic>
            <p:nvPicPr>
              <p:cNvPr id="15402" name="Picture 28" descr="BAND09"/>
              <p:cNvPicPr>
                <a:picLocks noChangeAspect="1" noChangeArrowheads="1"/>
              </p:cNvPicPr>
              <p:nvPr/>
            </p:nvPicPr>
            <p:blipFill>
              <a:blip r:embed="rId11" cstate="print"/>
              <a:srcRect t="1740" r="795" b="2428"/>
              <a:stretch>
                <a:fillRect/>
              </a:stretch>
            </p:blipFill>
            <p:spPr bwMode="auto">
              <a:xfrm>
                <a:off x="3357" y="3173"/>
                <a:ext cx="763" cy="751"/>
              </a:xfrm>
              <a:prstGeom prst="rect">
                <a:avLst/>
              </a:prstGeom>
              <a:noFill/>
              <a:ln w="9525">
                <a:noFill/>
                <a:miter lim="800000"/>
                <a:headEnd/>
                <a:tailEnd/>
              </a:ln>
            </p:spPr>
          </p:pic>
          <p:sp>
            <p:nvSpPr>
              <p:cNvPr id="15403" name="Text Box 29"/>
              <p:cNvSpPr txBox="1">
                <a:spLocks noChangeArrowheads="1"/>
              </p:cNvSpPr>
              <p:nvPr/>
            </p:nvSpPr>
            <p:spPr bwMode="auto">
              <a:xfrm>
                <a:off x="3417" y="3750"/>
                <a:ext cx="517" cy="173"/>
              </a:xfrm>
              <a:prstGeom prst="rect">
                <a:avLst/>
              </a:prstGeom>
              <a:solidFill>
                <a:schemeClr val="tx1"/>
              </a:solidFill>
              <a:ln w="9525">
                <a:noFill/>
                <a:miter lim="800000"/>
                <a:headEnd/>
                <a:tailEnd/>
              </a:ln>
            </p:spPr>
            <p:txBody>
              <a:bodyPr wrap="none">
                <a:spAutoFit/>
              </a:bodyPr>
              <a:lstStyle/>
              <a:p>
                <a:r>
                  <a:rPr lang="en-GB" sz="1200">
                    <a:latin typeface="Arial" pitchFamily="34" charset="0"/>
                  </a:rPr>
                  <a:t>14=IR10.5</a:t>
                </a:r>
              </a:p>
            </p:txBody>
          </p:sp>
        </p:grpSp>
        <p:grpSp>
          <p:nvGrpSpPr>
            <p:cNvPr id="15381" name="Group 30"/>
            <p:cNvGrpSpPr>
              <a:grpSpLocks/>
            </p:cNvGrpSpPr>
            <p:nvPr/>
          </p:nvGrpSpPr>
          <p:grpSpPr bwMode="auto">
            <a:xfrm>
              <a:off x="3021" y="3028"/>
              <a:ext cx="827" cy="750"/>
              <a:chOff x="4143" y="3180"/>
              <a:chExt cx="763" cy="750"/>
            </a:xfrm>
          </p:grpSpPr>
          <p:pic>
            <p:nvPicPr>
              <p:cNvPr id="15400" name="Picture 31" descr="BAND07"/>
              <p:cNvPicPr>
                <a:picLocks noChangeAspect="1" noChangeArrowheads="1"/>
              </p:cNvPicPr>
              <p:nvPr/>
            </p:nvPicPr>
            <p:blipFill>
              <a:blip r:embed="rId12" cstate="print"/>
              <a:srcRect t="1740" r="795" b="2602"/>
              <a:stretch>
                <a:fillRect/>
              </a:stretch>
            </p:blipFill>
            <p:spPr bwMode="auto">
              <a:xfrm>
                <a:off x="4143" y="3180"/>
                <a:ext cx="763" cy="750"/>
              </a:xfrm>
              <a:prstGeom prst="rect">
                <a:avLst/>
              </a:prstGeom>
              <a:noFill/>
              <a:ln w="9525">
                <a:noFill/>
                <a:miter lim="800000"/>
                <a:headEnd/>
                <a:tailEnd/>
              </a:ln>
            </p:spPr>
          </p:pic>
          <p:sp>
            <p:nvSpPr>
              <p:cNvPr id="15401" name="Text Box 32"/>
              <p:cNvSpPr txBox="1">
                <a:spLocks noChangeArrowheads="1"/>
              </p:cNvSpPr>
              <p:nvPr/>
            </p:nvSpPr>
            <p:spPr bwMode="auto">
              <a:xfrm>
                <a:off x="4159" y="3750"/>
                <a:ext cx="516" cy="173"/>
              </a:xfrm>
              <a:prstGeom prst="rect">
                <a:avLst/>
              </a:prstGeom>
              <a:solidFill>
                <a:schemeClr val="bg1"/>
              </a:solidFill>
              <a:ln w="9525">
                <a:noFill/>
                <a:miter lim="800000"/>
                <a:headEnd/>
                <a:tailEnd/>
              </a:ln>
            </p:spPr>
            <p:txBody>
              <a:bodyPr wrap="none">
                <a:spAutoFit/>
              </a:bodyPr>
              <a:lstStyle/>
              <a:p>
                <a:r>
                  <a:rPr lang="en-GB" sz="1200">
                    <a:solidFill>
                      <a:schemeClr val="accent2"/>
                    </a:solidFill>
                    <a:latin typeface="Arial" pitchFamily="34" charset="0"/>
                  </a:rPr>
                  <a:t>15=IR12.3</a:t>
                </a:r>
              </a:p>
            </p:txBody>
          </p:sp>
        </p:grpSp>
        <p:grpSp>
          <p:nvGrpSpPr>
            <p:cNvPr id="15382" name="Group 33"/>
            <p:cNvGrpSpPr>
              <a:grpSpLocks/>
            </p:cNvGrpSpPr>
            <p:nvPr/>
          </p:nvGrpSpPr>
          <p:grpSpPr bwMode="auto">
            <a:xfrm>
              <a:off x="3907" y="3028"/>
              <a:ext cx="851" cy="754"/>
              <a:chOff x="4906" y="3182"/>
              <a:chExt cx="786" cy="754"/>
            </a:xfrm>
          </p:grpSpPr>
          <p:pic>
            <p:nvPicPr>
              <p:cNvPr id="15398" name="Picture 34" descr="BAND11"/>
              <p:cNvPicPr>
                <a:picLocks noChangeAspect="1" noChangeArrowheads="1"/>
              </p:cNvPicPr>
              <p:nvPr/>
            </p:nvPicPr>
            <p:blipFill>
              <a:blip r:embed="rId13" cstate="print"/>
              <a:srcRect t="1740" r="795" b="2081"/>
              <a:stretch>
                <a:fillRect/>
              </a:stretch>
            </p:blipFill>
            <p:spPr bwMode="auto">
              <a:xfrm>
                <a:off x="4929" y="3182"/>
                <a:ext cx="763" cy="754"/>
              </a:xfrm>
              <a:prstGeom prst="rect">
                <a:avLst/>
              </a:prstGeom>
              <a:noFill/>
              <a:ln w="9525">
                <a:noFill/>
                <a:miter lim="800000"/>
                <a:headEnd/>
                <a:tailEnd/>
              </a:ln>
            </p:spPr>
          </p:pic>
          <p:sp>
            <p:nvSpPr>
              <p:cNvPr id="15399" name="Text Box 35"/>
              <p:cNvSpPr txBox="1">
                <a:spLocks noChangeArrowheads="1"/>
              </p:cNvSpPr>
              <p:nvPr/>
            </p:nvSpPr>
            <p:spPr bwMode="auto">
              <a:xfrm>
                <a:off x="4906" y="3750"/>
                <a:ext cx="517" cy="173"/>
              </a:xfrm>
              <a:prstGeom prst="rect">
                <a:avLst/>
              </a:prstGeom>
              <a:solidFill>
                <a:schemeClr val="bg1"/>
              </a:solidFill>
              <a:ln w="9525">
                <a:noFill/>
                <a:miter lim="800000"/>
                <a:headEnd/>
                <a:tailEnd/>
              </a:ln>
            </p:spPr>
            <p:txBody>
              <a:bodyPr wrap="none">
                <a:spAutoFit/>
              </a:bodyPr>
              <a:lstStyle/>
              <a:p>
                <a:r>
                  <a:rPr lang="en-GB" sz="1200">
                    <a:solidFill>
                      <a:schemeClr val="accent2"/>
                    </a:solidFill>
                    <a:latin typeface="Arial" pitchFamily="34" charset="0"/>
                  </a:rPr>
                  <a:t>16=IR13.3</a:t>
                </a:r>
              </a:p>
            </p:txBody>
          </p:sp>
        </p:grpSp>
        <p:grpSp>
          <p:nvGrpSpPr>
            <p:cNvPr id="15383" name="Group 36"/>
            <p:cNvGrpSpPr>
              <a:grpSpLocks/>
            </p:cNvGrpSpPr>
            <p:nvPr/>
          </p:nvGrpSpPr>
          <p:grpSpPr bwMode="auto">
            <a:xfrm>
              <a:off x="270" y="488"/>
              <a:ext cx="819" cy="749"/>
              <a:chOff x="839" y="845"/>
              <a:chExt cx="756" cy="749"/>
            </a:xfrm>
          </p:grpSpPr>
          <p:pic>
            <p:nvPicPr>
              <p:cNvPr id="15396" name="Picture 37" descr="MSG_VIS0"/>
              <p:cNvPicPr>
                <a:picLocks noChangeAspect="1" noChangeArrowheads="1"/>
              </p:cNvPicPr>
              <p:nvPr/>
            </p:nvPicPr>
            <p:blipFill>
              <a:blip r:embed="rId14" cstate="print"/>
              <a:srcRect/>
              <a:stretch>
                <a:fillRect/>
              </a:stretch>
            </p:blipFill>
            <p:spPr bwMode="auto">
              <a:xfrm>
                <a:off x="839" y="845"/>
                <a:ext cx="756" cy="749"/>
              </a:xfrm>
              <a:prstGeom prst="rect">
                <a:avLst/>
              </a:prstGeom>
              <a:noFill/>
              <a:ln w="9525">
                <a:noFill/>
                <a:miter lim="800000"/>
                <a:headEnd/>
                <a:tailEnd/>
              </a:ln>
            </p:spPr>
          </p:pic>
          <p:sp>
            <p:nvSpPr>
              <p:cNvPr id="15397" name="Text Box 38"/>
              <p:cNvSpPr txBox="1">
                <a:spLocks noChangeArrowheads="1"/>
              </p:cNvSpPr>
              <p:nvPr/>
            </p:nvSpPr>
            <p:spPr bwMode="auto">
              <a:xfrm>
                <a:off x="858" y="1389"/>
                <a:ext cx="474" cy="173"/>
              </a:xfrm>
              <a:prstGeom prst="rect">
                <a:avLst/>
              </a:prstGeom>
              <a:noFill/>
              <a:ln w="9525">
                <a:noFill/>
                <a:miter lim="800000"/>
                <a:headEnd/>
                <a:tailEnd/>
              </a:ln>
            </p:spPr>
            <p:txBody>
              <a:bodyPr wrap="none">
                <a:spAutoFit/>
              </a:bodyPr>
              <a:lstStyle/>
              <a:p>
                <a:r>
                  <a:rPr lang="en-GB" sz="1200">
                    <a:solidFill>
                      <a:schemeClr val="tx1"/>
                    </a:solidFill>
                    <a:latin typeface="Arial" pitchFamily="34" charset="0"/>
                  </a:rPr>
                  <a:t>1=VIS0.4</a:t>
                </a:r>
              </a:p>
            </p:txBody>
          </p:sp>
        </p:grpSp>
        <p:grpSp>
          <p:nvGrpSpPr>
            <p:cNvPr id="15384" name="Group 39"/>
            <p:cNvGrpSpPr>
              <a:grpSpLocks/>
            </p:cNvGrpSpPr>
            <p:nvPr/>
          </p:nvGrpSpPr>
          <p:grpSpPr bwMode="auto">
            <a:xfrm>
              <a:off x="1155" y="488"/>
              <a:ext cx="819" cy="749"/>
              <a:chOff x="1701" y="845"/>
              <a:chExt cx="756" cy="749"/>
            </a:xfrm>
          </p:grpSpPr>
          <p:pic>
            <p:nvPicPr>
              <p:cNvPr id="15394" name="Picture 40" descr="MSG_VIS0"/>
              <p:cNvPicPr>
                <a:picLocks noChangeAspect="1" noChangeArrowheads="1"/>
              </p:cNvPicPr>
              <p:nvPr/>
            </p:nvPicPr>
            <p:blipFill>
              <a:blip r:embed="rId14" cstate="print"/>
              <a:srcRect/>
              <a:stretch>
                <a:fillRect/>
              </a:stretch>
            </p:blipFill>
            <p:spPr bwMode="auto">
              <a:xfrm>
                <a:off x="1701" y="845"/>
                <a:ext cx="756" cy="749"/>
              </a:xfrm>
              <a:prstGeom prst="rect">
                <a:avLst/>
              </a:prstGeom>
              <a:noFill/>
              <a:ln w="9525">
                <a:noFill/>
                <a:miter lim="800000"/>
                <a:headEnd/>
                <a:tailEnd/>
              </a:ln>
            </p:spPr>
          </p:pic>
          <p:sp>
            <p:nvSpPr>
              <p:cNvPr id="15395" name="Text Box 41"/>
              <p:cNvSpPr txBox="1">
                <a:spLocks noChangeArrowheads="1"/>
              </p:cNvSpPr>
              <p:nvPr/>
            </p:nvSpPr>
            <p:spPr bwMode="auto">
              <a:xfrm>
                <a:off x="1720" y="1389"/>
                <a:ext cx="474" cy="173"/>
              </a:xfrm>
              <a:prstGeom prst="rect">
                <a:avLst/>
              </a:prstGeom>
              <a:noFill/>
              <a:ln w="9525">
                <a:noFill/>
                <a:miter lim="800000"/>
                <a:headEnd/>
                <a:tailEnd/>
              </a:ln>
            </p:spPr>
            <p:txBody>
              <a:bodyPr wrap="none">
                <a:spAutoFit/>
              </a:bodyPr>
              <a:lstStyle/>
              <a:p>
                <a:r>
                  <a:rPr lang="en-GB" sz="1200">
                    <a:solidFill>
                      <a:schemeClr val="tx1"/>
                    </a:solidFill>
                    <a:latin typeface="Arial" pitchFamily="34" charset="0"/>
                  </a:rPr>
                  <a:t>2=VIS0.5</a:t>
                </a:r>
              </a:p>
            </p:txBody>
          </p:sp>
        </p:grpSp>
        <p:grpSp>
          <p:nvGrpSpPr>
            <p:cNvPr id="15385" name="Group 42"/>
            <p:cNvGrpSpPr>
              <a:grpSpLocks/>
            </p:cNvGrpSpPr>
            <p:nvPr/>
          </p:nvGrpSpPr>
          <p:grpSpPr bwMode="auto">
            <a:xfrm>
              <a:off x="3808" y="488"/>
              <a:ext cx="819" cy="749"/>
              <a:chOff x="3787" y="1570"/>
              <a:chExt cx="756" cy="749"/>
            </a:xfrm>
          </p:grpSpPr>
          <p:pic>
            <p:nvPicPr>
              <p:cNvPr id="15392" name="Picture 43" descr="MSG_VIS0"/>
              <p:cNvPicPr>
                <a:picLocks noChangeAspect="1" noChangeArrowheads="1"/>
              </p:cNvPicPr>
              <p:nvPr/>
            </p:nvPicPr>
            <p:blipFill>
              <a:blip r:embed="rId14" cstate="print"/>
              <a:srcRect/>
              <a:stretch>
                <a:fillRect/>
              </a:stretch>
            </p:blipFill>
            <p:spPr bwMode="auto">
              <a:xfrm>
                <a:off x="3787" y="1570"/>
                <a:ext cx="756" cy="749"/>
              </a:xfrm>
              <a:prstGeom prst="rect">
                <a:avLst/>
              </a:prstGeom>
              <a:noFill/>
              <a:ln w="9525">
                <a:noFill/>
                <a:miter lim="800000"/>
                <a:headEnd/>
                <a:tailEnd/>
              </a:ln>
            </p:spPr>
          </p:pic>
          <p:sp>
            <p:nvSpPr>
              <p:cNvPr id="15393" name="Text Box 44"/>
              <p:cNvSpPr txBox="1">
                <a:spLocks noChangeArrowheads="1"/>
              </p:cNvSpPr>
              <p:nvPr/>
            </p:nvSpPr>
            <p:spPr bwMode="auto">
              <a:xfrm>
                <a:off x="3849" y="2115"/>
                <a:ext cx="483" cy="173"/>
              </a:xfrm>
              <a:prstGeom prst="rect">
                <a:avLst/>
              </a:prstGeom>
              <a:noFill/>
              <a:ln w="9525">
                <a:noFill/>
                <a:miter lim="800000"/>
                <a:headEnd/>
                <a:tailEnd/>
              </a:ln>
            </p:spPr>
            <p:txBody>
              <a:bodyPr wrap="none">
                <a:spAutoFit/>
              </a:bodyPr>
              <a:lstStyle/>
              <a:p>
                <a:r>
                  <a:rPr lang="en-GB" sz="1200">
                    <a:solidFill>
                      <a:schemeClr val="tx1"/>
                    </a:solidFill>
                    <a:latin typeface="Arial" pitchFamily="34" charset="0"/>
                  </a:rPr>
                  <a:t>5=NIR0.9</a:t>
                </a:r>
              </a:p>
            </p:txBody>
          </p:sp>
        </p:grpSp>
        <p:grpSp>
          <p:nvGrpSpPr>
            <p:cNvPr id="15386" name="Group 45"/>
            <p:cNvGrpSpPr>
              <a:grpSpLocks/>
            </p:cNvGrpSpPr>
            <p:nvPr/>
          </p:nvGrpSpPr>
          <p:grpSpPr bwMode="auto">
            <a:xfrm>
              <a:off x="4643" y="488"/>
              <a:ext cx="819" cy="749"/>
              <a:chOff x="4604" y="1616"/>
              <a:chExt cx="756" cy="749"/>
            </a:xfrm>
          </p:grpSpPr>
          <p:pic>
            <p:nvPicPr>
              <p:cNvPr id="15390" name="Picture 46" descr="MSG_VIS0"/>
              <p:cNvPicPr>
                <a:picLocks noChangeAspect="1" noChangeArrowheads="1"/>
              </p:cNvPicPr>
              <p:nvPr/>
            </p:nvPicPr>
            <p:blipFill>
              <a:blip r:embed="rId14" cstate="print"/>
              <a:srcRect/>
              <a:stretch>
                <a:fillRect/>
              </a:stretch>
            </p:blipFill>
            <p:spPr bwMode="auto">
              <a:xfrm>
                <a:off x="4604" y="1616"/>
                <a:ext cx="756" cy="749"/>
              </a:xfrm>
              <a:prstGeom prst="rect">
                <a:avLst/>
              </a:prstGeom>
              <a:noFill/>
              <a:ln w="9525">
                <a:noFill/>
                <a:miter lim="800000"/>
                <a:headEnd/>
                <a:tailEnd/>
              </a:ln>
            </p:spPr>
          </p:pic>
          <p:sp>
            <p:nvSpPr>
              <p:cNvPr id="15391" name="Text Box 47"/>
              <p:cNvSpPr txBox="1">
                <a:spLocks noChangeArrowheads="1"/>
              </p:cNvSpPr>
              <p:nvPr/>
            </p:nvSpPr>
            <p:spPr bwMode="auto">
              <a:xfrm>
                <a:off x="4666" y="2161"/>
                <a:ext cx="483" cy="173"/>
              </a:xfrm>
              <a:prstGeom prst="rect">
                <a:avLst/>
              </a:prstGeom>
              <a:noFill/>
              <a:ln w="9525">
                <a:noFill/>
                <a:miter lim="800000"/>
                <a:headEnd/>
                <a:tailEnd/>
              </a:ln>
            </p:spPr>
            <p:txBody>
              <a:bodyPr wrap="none">
                <a:spAutoFit/>
              </a:bodyPr>
              <a:lstStyle/>
              <a:p>
                <a:r>
                  <a:rPr lang="en-GB" sz="1200">
                    <a:solidFill>
                      <a:schemeClr val="tx1"/>
                    </a:solidFill>
                    <a:latin typeface="Arial" pitchFamily="34" charset="0"/>
                  </a:rPr>
                  <a:t>6=NIR1.3</a:t>
                </a:r>
              </a:p>
            </p:txBody>
          </p:sp>
        </p:grpSp>
        <p:grpSp>
          <p:nvGrpSpPr>
            <p:cNvPr id="15387" name="Group 48"/>
            <p:cNvGrpSpPr>
              <a:grpSpLocks/>
            </p:cNvGrpSpPr>
            <p:nvPr/>
          </p:nvGrpSpPr>
          <p:grpSpPr bwMode="auto">
            <a:xfrm>
              <a:off x="4152" y="1281"/>
              <a:ext cx="819" cy="749"/>
              <a:chOff x="4604" y="1616"/>
              <a:chExt cx="756" cy="749"/>
            </a:xfrm>
          </p:grpSpPr>
          <p:pic>
            <p:nvPicPr>
              <p:cNvPr id="15388" name="Picture 49" descr="MSG_VIS0"/>
              <p:cNvPicPr>
                <a:picLocks noChangeAspect="1" noChangeArrowheads="1"/>
              </p:cNvPicPr>
              <p:nvPr/>
            </p:nvPicPr>
            <p:blipFill>
              <a:blip r:embed="rId14" cstate="print"/>
              <a:srcRect/>
              <a:stretch>
                <a:fillRect/>
              </a:stretch>
            </p:blipFill>
            <p:spPr bwMode="auto">
              <a:xfrm>
                <a:off x="4604" y="1616"/>
                <a:ext cx="756" cy="749"/>
              </a:xfrm>
              <a:prstGeom prst="rect">
                <a:avLst/>
              </a:prstGeom>
              <a:noFill/>
              <a:ln w="9525">
                <a:noFill/>
                <a:miter lim="800000"/>
                <a:headEnd/>
                <a:tailEnd/>
              </a:ln>
            </p:spPr>
          </p:pic>
          <p:sp>
            <p:nvSpPr>
              <p:cNvPr id="15389" name="Text Box 50"/>
              <p:cNvSpPr txBox="1">
                <a:spLocks noChangeArrowheads="1"/>
              </p:cNvSpPr>
              <p:nvPr/>
            </p:nvSpPr>
            <p:spPr bwMode="auto">
              <a:xfrm>
                <a:off x="4666" y="2161"/>
                <a:ext cx="483" cy="173"/>
              </a:xfrm>
              <a:prstGeom prst="rect">
                <a:avLst/>
              </a:prstGeom>
              <a:noFill/>
              <a:ln w="9525">
                <a:noFill/>
                <a:miter lim="800000"/>
                <a:headEnd/>
                <a:tailEnd/>
              </a:ln>
            </p:spPr>
            <p:txBody>
              <a:bodyPr wrap="none">
                <a:spAutoFit/>
              </a:bodyPr>
              <a:lstStyle/>
              <a:p>
                <a:r>
                  <a:rPr lang="en-GB" sz="1200">
                    <a:solidFill>
                      <a:schemeClr val="tx1"/>
                    </a:solidFill>
                    <a:latin typeface="Arial" pitchFamily="34" charset="0"/>
                  </a:rPr>
                  <a:t>8=NIR2.2</a:t>
                </a:r>
              </a:p>
            </p:txBody>
          </p:sp>
        </p:grpSp>
      </p:grpSp>
      <p:sp>
        <p:nvSpPr>
          <p:cNvPr id="17411" name="Rectangle 52"/>
          <p:cNvSpPr>
            <a:spLocks noChangeArrowheads="1"/>
          </p:cNvSpPr>
          <p:nvPr/>
        </p:nvSpPr>
        <p:spPr bwMode="auto">
          <a:xfrm>
            <a:off x="325438" y="0"/>
            <a:ext cx="9434512" cy="1073150"/>
          </a:xfrm>
          <a:prstGeom prst="rect">
            <a:avLst/>
          </a:prstGeom>
          <a:noFill/>
          <a:ln w="9525">
            <a:noFill/>
            <a:miter lim="800000"/>
            <a:headEnd/>
            <a:tailEnd/>
          </a:ln>
        </p:spPr>
        <p:txBody>
          <a:bodyPr anchor="ctr"/>
          <a:lstStyle/>
          <a:p>
            <a:pPr>
              <a:defRPr/>
            </a:pPr>
            <a:r>
              <a:rPr lang="en-GB" sz="2800" dirty="0">
                <a:latin typeface="+mn-lt"/>
              </a:rPr>
              <a:t>From MVIRI through SEVIRI to FCI on MTG</a:t>
            </a:r>
          </a:p>
          <a:p>
            <a:pPr>
              <a:defRPr/>
            </a:pPr>
            <a:r>
              <a:rPr lang="en-GB" sz="2800" dirty="0">
                <a:latin typeface="+mn-lt"/>
              </a:rPr>
              <a:t>1977 -&gt; 2002 -&gt; 2018</a:t>
            </a:r>
          </a:p>
        </p:txBody>
      </p:sp>
      <p:sp>
        <p:nvSpPr>
          <p:cNvPr id="15364" name="Rectangle 53"/>
          <p:cNvSpPr>
            <a:spLocks noChangeArrowheads="1"/>
          </p:cNvSpPr>
          <p:nvPr/>
        </p:nvSpPr>
        <p:spPr bwMode="auto">
          <a:xfrm>
            <a:off x="1762125" y="3887788"/>
            <a:ext cx="1327150" cy="1184275"/>
          </a:xfrm>
          <a:prstGeom prst="rect">
            <a:avLst/>
          </a:prstGeom>
          <a:noFill/>
          <a:ln w="38100" algn="ctr">
            <a:solidFill>
              <a:srgbClr val="FF0000"/>
            </a:solidFill>
            <a:round/>
            <a:headEnd/>
            <a:tailEnd/>
          </a:ln>
        </p:spPr>
        <p:txBody>
          <a:bodyPr wrap="none" anchor="ctr"/>
          <a:lstStyle/>
          <a:p>
            <a:pPr algn="ctr" eaLnBrk="0" hangingPunct="0"/>
            <a:endParaRPr lang="en-US" sz="2000" b="0">
              <a:solidFill>
                <a:srgbClr val="000000"/>
              </a:solidFill>
              <a:latin typeface="Comic Sans MS" pitchFamily="66" charset="0"/>
            </a:endParaRPr>
          </a:p>
        </p:txBody>
      </p:sp>
      <p:sp>
        <p:nvSpPr>
          <p:cNvPr id="15365" name="Rectangle 54"/>
          <p:cNvSpPr>
            <a:spLocks noChangeArrowheads="1"/>
          </p:cNvSpPr>
          <p:nvPr/>
        </p:nvSpPr>
        <p:spPr bwMode="auto">
          <a:xfrm>
            <a:off x="3243263" y="5356225"/>
            <a:ext cx="1327150" cy="1184275"/>
          </a:xfrm>
          <a:prstGeom prst="rect">
            <a:avLst/>
          </a:prstGeom>
          <a:noFill/>
          <a:ln w="38100" algn="ctr">
            <a:solidFill>
              <a:srgbClr val="FF0000"/>
            </a:solidFill>
            <a:round/>
            <a:headEnd/>
            <a:tailEnd/>
          </a:ln>
        </p:spPr>
        <p:txBody>
          <a:bodyPr wrap="none" anchor="ctr"/>
          <a:lstStyle/>
          <a:p>
            <a:pPr algn="ctr" eaLnBrk="0" hangingPunct="0"/>
            <a:endParaRPr lang="en-US" sz="2000" b="0">
              <a:solidFill>
                <a:srgbClr val="000000"/>
              </a:solidFill>
              <a:latin typeface="Comic Sans MS" pitchFamily="66" charset="0"/>
            </a:endParaRPr>
          </a:p>
        </p:txBody>
      </p:sp>
      <p:sp>
        <p:nvSpPr>
          <p:cNvPr id="56" name="Slide Number Placeholder 55"/>
          <p:cNvSpPr>
            <a:spLocks noGrp="1"/>
          </p:cNvSpPr>
          <p:nvPr>
            <p:ph type="sldNum" sz="quarter" idx="10"/>
          </p:nvPr>
        </p:nvSpPr>
        <p:spPr/>
        <p:txBody>
          <a:bodyPr/>
          <a:lstStyle/>
          <a:p>
            <a:pPr>
              <a:defRPr/>
            </a:pPr>
            <a:r>
              <a:rPr lang="en-GB"/>
              <a:t>Slide: </a:t>
            </a:r>
            <a:fld id="{E04B851B-5812-47DA-B29B-CEF026B03FE7}" type="slidenum">
              <a:rPr lang="en-GB"/>
              <a:pPr>
                <a:defRPr/>
              </a:pPr>
              <a:t>9</a:t>
            </a:fld>
            <a:endParaRPr lang="en-GB"/>
          </a:p>
        </p:txBody>
      </p:sp>
      <p:sp>
        <p:nvSpPr>
          <p:cNvPr id="15367" name="Text Box 38"/>
          <p:cNvSpPr txBox="1">
            <a:spLocks noChangeArrowheads="1"/>
          </p:cNvSpPr>
          <p:nvPr/>
        </p:nvSpPr>
        <p:spPr bwMode="auto">
          <a:xfrm>
            <a:off x="8467725" y="3325813"/>
            <a:ext cx="1366838" cy="1169987"/>
          </a:xfrm>
          <a:prstGeom prst="rect">
            <a:avLst/>
          </a:prstGeom>
          <a:noFill/>
          <a:ln w="9525">
            <a:noFill/>
            <a:miter lim="800000"/>
            <a:headEnd/>
            <a:tailEnd/>
          </a:ln>
        </p:spPr>
        <p:txBody>
          <a:bodyPr wrap="none">
            <a:spAutoFit/>
          </a:bodyPr>
          <a:lstStyle/>
          <a:p>
            <a:pPr algn="ctr"/>
            <a:r>
              <a:rPr lang="en-GB" sz="1400" b="0">
                <a:solidFill>
                  <a:schemeClr val="tx1"/>
                </a:solidFill>
                <a:latin typeface="Arial" pitchFamily="34" charset="0"/>
              </a:rPr>
              <a:t>FCI-RSS:</a:t>
            </a:r>
          </a:p>
          <a:p>
            <a:pPr algn="ctr"/>
            <a:r>
              <a:rPr lang="en-GB" sz="1400" b="0">
                <a:solidFill>
                  <a:schemeClr val="tx1"/>
                </a:solidFill>
                <a:latin typeface="Arial" pitchFamily="34" charset="0"/>
              </a:rPr>
              <a:t>2 solar/thermal</a:t>
            </a:r>
          </a:p>
          <a:p>
            <a:pPr algn="ctr"/>
            <a:r>
              <a:rPr lang="en-GB" sz="1400" b="0">
                <a:solidFill>
                  <a:schemeClr val="tx1"/>
                </a:solidFill>
                <a:latin typeface="Arial" pitchFamily="34" charset="0"/>
              </a:rPr>
              <a:t>channels </a:t>
            </a:r>
          </a:p>
          <a:p>
            <a:pPr algn="ctr"/>
            <a:r>
              <a:rPr lang="en-GB" sz="1400" b="0">
                <a:solidFill>
                  <a:schemeClr val="tx1"/>
                </a:solidFill>
                <a:latin typeface="Arial" pitchFamily="34" charset="0"/>
              </a:rPr>
              <a:t>at</a:t>
            </a:r>
          </a:p>
          <a:p>
            <a:pPr algn="ctr"/>
            <a:r>
              <a:rPr lang="en-GB" sz="1400" b="0">
                <a:solidFill>
                  <a:schemeClr val="tx1"/>
                </a:solidFill>
                <a:latin typeface="Arial" pitchFamily="34" charset="0"/>
              </a:rPr>
              <a:t>0.5 km/1.0 km </a:t>
            </a:r>
          </a:p>
        </p:txBody>
      </p:sp>
      <p:sp>
        <p:nvSpPr>
          <p:cNvPr id="15368" name="Rectangle 53"/>
          <p:cNvSpPr>
            <a:spLocks noChangeArrowheads="1"/>
          </p:cNvSpPr>
          <p:nvPr/>
        </p:nvSpPr>
        <p:spPr bwMode="auto">
          <a:xfrm>
            <a:off x="8434388" y="3295650"/>
            <a:ext cx="1327150" cy="1184275"/>
          </a:xfrm>
          <a:prstGeom prst="rect">
            <a:avLst/>
          </a:prstGeom>
          <a:noFill/>
          <a:ln w="38100" algn="ctr">
            <a:solidFill>
              <a:srgbClr val="FF0000"/>
            </a:solidFill>
            <a:round/>
            <a:headEnd/>
            <a:tailEnd/>
          </a:ln>
        </p:spPr>
        <p:txBody>
          <a:bodyPr wrap="none" anchor="ctr"/>
          <a:lstStyle/>
          <a:p>
            <a:pPr algn="ctr" eaLnBrk="0" hangingPunct="0"/>
            <a:endParaRPr lang="en-US" sz="2000" b="0">
              <a:solidFill>
                <a:srgbClr val="000000"/>
              </a:solidFill>
              <a:latin typeface="Comic Sans MS" pitchFamily="66" charset="0"/>
            </a:endParaRPr>
          </a:p>
        </p:txBody>
      </p:sp>
      <p:sp>
        <p:nvSpPr>
          <p:cNvPr id="15369" name="Rectangle 53"/>
          <p:cNvSpPr>
            <a:spLocks noChangeArrowheads="1"/>
          </p:cNvSpPr>
          <p:nvPr/>
        </p:nvSpPr>
        <p:spPr bwMode="auto">
          <a:xfrm>
            <a:off x="6570663" y="2578100"/>
            <a:ext cx="1327150" cy="1184275"/>
          </a:xfrm>
          <a:prstGeom prst="rect">
            <a:avLst/>
          </a:prstGeom>
          <a:noFill/>
          <a:ln w="38100" algn="ctr">
            <a:solidFill>
              <a:srgbClr val="FF0000"/>
            </a:solidFill>
            <a:round/>
            <a:headEnd/>
            <a:tailEnd/>
          </a:ln>
        </p:spPr>
        <p:txBody>
          <a:bodyPr wrap="none" anchor="ctr"/>
          <a:lstStyle/>
          <a:p>
            <a:pPr algn="ctr" eaLnBrk="0" hangingPunct="0"/>
            <a:endParaRPr lang="en-US" sz="2000" b="0">
              <a:solidFill>
                <a:srgbClr val="000000"/>
              </a:solidFill>
              <a:latin typeface="Comic Sans MS" pitchFamily="66" charset="0"/>
            </a:endParaRPr>
          </a:p>
        </p:txBody>
      </p:sp>
      <p:sp>
        <p:nvSpPr>
          <p:cNvPr id="15370" name="Rectangle 53"/>
          <p:cNvSpPr>
            <a:spLocks noChangeArrowheads="1"/>
          </p:cNvSpPr>
          <p:nvPr/>
        </p:nvSpPr>
        <p:spPr bwMode="auto">
          <a:xfrm>
            <a:off x="3213100" y="1311275"/>
            <a:ext cx="1327150" cy="1184275"/>
          </a:xfrm>
          <a:prstGeom prst="rect">
            <a:avLst/>
          </a:prstGeom>
          <a:noFill/>
          <a:ln w="38100" algn="ctr">
            <a:solidFill>
              <a:srgbClr val="FF0000"/>
            </a:solidFill>
            <a:round/>
            <a:headEnd/>
            <a:tailEnd/>
          </a:ln>
        </p:spPr>
        <p:txBody>
          <a:bodyPr wrap="none" anchor="ctr"/>
          <a:lstStyle/>
          <a:p>
            <a:pPr algn="ctr" eaLnBrk="0" hangingPunct="0"/>
            <a:endParaRPr lang="en-US" sz="2000" b="0">
              <a:solidFill>
                <a:srgbClr val="000000"/>
              </a:solidFill>
              <a:latin typeface="Comic Sans MS" pitchFamily="66" charset="0"/>
            </a:endParaRPr>
          </a:p>
        </p:txBody>
      </p:sp>
      <p:sp>
        <p:nvSpPr>
          <p:cNvPr id="15371" name="TextBox 63"/>
          <p:cNvSpPr txBox="1">
            <a:spLocks noChangeArrowheads="1"/>
          </p:cNvSpPr>
          <p:nvPr/>
        </p:nvSpPr>
        <p:spPr bwMode="auto">
          <a:xfrm>
            <a:off x="501650" y="2795588"/>
            <a:ext cx="2790825" cy="831850"/>
          </a:xfrm>
          <a:prstGeom prst="rect">
            <a:avLst/>
          </a:prstGeom>
          <a:noFill/>
          <a:ln w="9525">
            <a:noFill/>
            <a:miter lim="800000"/>
            <a:headEnd/>
            <a:tailEnd/>
          </a:ln>
        </p:spPr>
        <p:txBody>
          <a:bodyPr wrap="none">
            <a:spAutoFit/>
          </a:bodyPr>
          <a:lstStyle/>
          <a:p>
            <a:r>
              <a:rPr lang="en-GB" sz="1600" b="0">
                <a:solidFill>
                  <a:schemeClr val="tx1"/>
                </a:solidFill>
              </a:rPr>
              <a:t>FCI-FDSS: </a:t>
            </a:r>
          </a:p>
          <a:p>
            <a:r>
              <a:rPr lang="en-GB" sz="1600" b="0">
                <a:solidFill>
                  <a:schemeClr val="tx1"/>
                </a:solidFill>
              </a:rPr>
              <a:t>8 solar     channels  at 1km</a:t>
            </a:r>
          </a:p>
          <a:p>
            <a:r>
              <a:rPr lang="en-GB" sz="1600" b="0">
                <a:solidFill>
                  <a:schemeClr val="tx1"/>
                </a:solidFill>
              </a:rPr>
              <a:t>8 thermal channels  at 2km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31844</TotalTime>
  <Words>3227</Words>
  <Application>Microsoft Office PowerPoint</Application>
  <PresentationFormat>A4 Paper (210x297 mm)</PresentationFormat>
  <Paragraphs>610</Paragraphs>
  <Slides>52</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1" baseType="lpstr">
      <vt:lpstr>Tahoma</vt:lpstr>
      <vt:lpstr>Arial</vt:lpstr>
      <vt:lpstr>Century Gothic</vt:lpstr>
      <vt:lpstr>Times New Roman</vt:lpstr>
      <vt:lpstr>Helvetica</vt:lpstr>
      <vt:lpstr>ESAtitle</vt:lpstr>
      <vt:lpstr>Comic Sans MS</vt:lpstr>
      <vt:lpstr>1_EUM_template_v03</vt:lpstr>
      <vt:lpstr>Paint Shop Pro Image</vt:lpstr>
      <vt:lpstr>Meteosat Third Generation Lightning Imager (MTG LI) ---- Status Update</vt:lpstr>
      <vt:lpstr>Topics of Presentation</vt:lpstr>
      <vt:lpstr>Topics of Presentation</vt:lpstr>
      <vt:lpstr>Short Introduction to the MTG Programme</vt:lpstr>
      <vt:lpstr>Slide 5</vt:lpstr>
      <vt:lpstr>MTG Space Segment Configuration</vt:lpstr>
      <vt:lpstr>Slide 7</vt:lpstr>
      <vt:lpstr>Slide 8</vt:lpstr>
      <vt:lpstr>Slide 9</vt:lpstr>
      <vt:lpstr>Topics of Presentation</vt:lpstr>
      <vt:lpstr>Lightning Imager (LI) Status Update (1)</vt:lpstr>
      <vt:lpstr>Lightning Imager (LI) Status Update (2)</vt:lpstr>
      <vt:lpstr>Lightning Imager (LI) main characteristics</vt:lpstr>
      <vt:lpstr>Challenge for processing: “False Events” (noise)</vt:lpstr>
      <vt:lpstr>Effect of Microvibrations (“jitter”)  on Lightning Detection</vt:lpstr>
      <vt:lpstr>Effect of Microvibrations (“jitter”) on Lightning Detection</vt:lpstr>
      <vt:lpstr>Close-up of jitter cases – full 6 km pixel movement (corresponding to 168 µrad !! – illustration only)</vt:lpstr>
      <vt:lpstr>Investigation of noisy LIS data</vt:lpstr>
      <vt:lpstr>Investigation of noisy LIS data</vt:lpstr>
      <vt:lpstr>Investigation of noisy LIS data</vt:lpstr>
      <vt:lpstr>Investigation of noisy LIS data</vt:lpstr>
      <vt:lpstr>Investigation of noisy LIS data</vt:lpstr>
      <vt:lpstr>Investigation of noisy LIS data</vt:lpstr>
      <vt:lpstr>Investigation of noisy LIS data</vt:lpstr>
      <vt:lpstr>Investigation of noisy LIS data</vt:lpstr>
      <vt:lpstr>Investigation of noisy LIS data</vt:lpstr>
      <vt:lpstr>Investigation of noisy LIS data</vt:lpstr>
      <vt:lpstr>Investigation of noisy LIS data</vt:lpstr>
      <vt:lpstr>Investigation of noisy LIS data</vt:lpstr>
      <vt:lpstr>Investigation of noisy LIS data</vt:lpstr>
      <vt:lpstr>Investigation of noisy LIS data</vt:lpstr>
      <vt:lpstr>Investigation of noisy LIS data</vt:lpstr>
      <vt:lpstr>Investigation of noisy LIS data</vt:lpstr>
      <vt:lpstr>Topics of Presentation</vt:lpstr>
      <vt:lpstr>MTG Lightning Imager Science Team (LIST)</vt:lpstr>
      <vt:lpstr>MTG Lightning Imager Science Team (LIST)</vt:lpstr>
      <vt:lpstr>Topics of Presentation</vt:lpstr>
      <vt:lpstr>LIST study: EUMETSAT contribution to the CHUVA field campaign</vt:lpstr>
      <vt:lpstr>LIST study: EUMETSAT contribution to the CHUVA field campaign</vt:lpstr>
      <vt:lpstr>LINET (Lightning Detection Network in VLF/LF)  System Characteristics</vt:lpstr>
      <vt:lpstr>LINET sites in the CHUVA campaign (Sao Paulo area) </vt:lpstr>
      <vt:lpstr>Example: Full LIS overpass on 10 Feb 2012 (60 seconds of data)</vt:lpstr>
      <vt:lpstr>Example: Full LIS overpass on 10 Feb 2012 (60 seconds of data)</vt:lpstr>
      <vt:lpstr>Case Studies 8 Feb 2012</vt:lpstr>
      <vt:lpstr>Conclusions Preliminary Summary</vt:lpstr>
      <vt:lpstr>Topics of Presentation</vt:lpstr>
      <vt:lpstr>LIST study: LIProxy tool for generating MTG-LI proxy data</vt:lpstr>
      <vt:lpstr>LIST study: LIProxy tool for generating MTG-LI proxy data</vt:lpstr>
      <vt:lpstr>Slide 49</vt:lpstr>
      <vt:lpstr>Topics of Presentation</vt:lpstr>
      <vt:lpstr>Summary</vt:lpstr>
      <vt:lpstr>Slide 52</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Jochen Grandell</cp:lastModifiedBy>
  <cp:revision>1469</cp:revision>
  <cp:lastPrinted>2006-03-06T14:11:17Z</cp:lastPrinted>
  <dcterms:created xsi:type="dcterms:W3CDTF">1997-07-23T08:21:02Z</dcterms:created>
  <dcterms:modified xsi:type="dcterms:W3CDTF">2012-09-21T07:59:53Z</dcterms:modified>
</cp:coreProperties>
</file>