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7" r:id="rId8"/>
    <p:sldId id="262" r:id="rId9"/>
    <p:sldId id="268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4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2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6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65EB4-1821-47B0-87AF-F2C49379AE5A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2434-A6BB-4654-A0D6-5CF75A573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Lightning </a:t>
            </a:r>
            <a:r>
              <a:rPr lang="en-US" dirty="0" err="1" smtClean="0"/>
              <a:t>NOx</a:t>
            </a:r>
            <a:r>
              <a:rPr lang="en-US" dirty="0" smtClean="0"/>
              <a:t> measurements during and after DC3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Harold Peterson: USRA</a:t>
            </a:r>
          </a:p>
          <a:p>
            <a:r>
              <a:rPr lang="en-US" dirty="0" err="1" smtClean="0"/>
              <a:t>Arastoo</a:t>
            </a:r>
            <a:r>
              <a:rPr lang="en-US" dirty="0" smtClean="0"/>
              <a:t> </a:t>
            </a:r>
            <a:r>
              <a:rPr lang="en-US" dirty="0" err="1" smtClean="0"/>
              <a:t>Biazar</a:t>
            </a:r>
            <a:r>
              <a:rPr lang="en-US" dirty="0" smtClean="0"/>
              <a:t>, Mike </a:t>
            </a:r>
            <a:r>
              <a:rPr lang="en-US" dirty="0" err="1" smtClean="0"/>
              <a:t>Newchurch</a:t>
            </a:r>
            <a:r>
              <a:rPr lang="en-US" dirty="0" smtClean="0"/>
              <a:t>, Wesley Cantrell: UAH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87055" y="2133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GLM Science Meeting, Huntsville, AL</a:t>
            </a:r>
          </a:p>
          <a:p>
            <a:r>
              <a:rPr lang="en-US" dirty="0" smtClean="0"/>
              <a:t>September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9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Consequence 2 (TBD): Similar effects are predicted for lightning ozone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7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Solomon </a:t>
            </a:r>
            <a:r>
              <a:rPr lang="en-US" dirty="0" err="1" smtClean="0"/>
              <a:t>Bairai</a:t>
            </a:r>
            <a:r>
              <a:rPr lang="en-US" dirty="0" smtClean="0"/>
              <a:t> and TVA for loaning us a calibrated </a:t>
            </a:r>
            <a:r>
              <a:rPr lang="en-US" dirty="0" err="1" smtClean="0"/>
              <a:t>NOx</a:t>
            </a:r>
            <a:r>
              <a:rPr lang="en-US" dirty="0" smtClean="0"/>
              <a:t> </a:t>
            </a:r>
            <a:r>
              <a:rPr lang="en-US" dirty="0" smtClean="0"/>
              <a:t>detector</a:t>
            </a:r>
          </a:p>
          <a:p>
            <a:r>
              <a:rPr lang="en-US" dirty="0" smtClean="0"/>
              <a:t>NLDN lightning images are from the Global Hydrology Research Center</a:t>
            </a:r>
          </a:p>
          <a:p>
            <a:r>
              <a:rPr lang="en-US" dirty="0" smtClean="0"/>
              <a:t>Wind direction maps are from Kevin </a:t>
            </a:r>
            <a:r>
              <a:rPr lang="en-US" dirty="0" err="1" smtClean="0"/>
              <a:t>Knupp’s</a:t>
            </a:r>
            <a:r>
              <a:rPr lang="en-US" dirty="0" smtClean="0"/>
              <a:t> berm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78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Lightning </a:t>
            </a:r>
            <a:r>
              <a:rPr lang="en-US" dirty="0" err="1" smtClean="0"/>
              <a:t>NOx</a:t>
            </a:r>
            <a:r>
              <a:rPr lang="en-US" dirty="0" smtClean="0"/>
              <a:t> has been measured by:</a:t>
            </a:r>
          </a:p>
          <a:p>
            <a:pPr lvl="1"/>
            <a:r>
              <a:rPr lang="en-US" dirty="0" smtClean="0"/>
              <a:t>Aircraft</a:t>
            </a:r>
          </a:p>
          <a:p>
            <a:pPr lvl="1"/>
            <a:r>
              <a:rPr lang="en-US" dirty="0" smtClean="0"/>
              <a:t>Satellite</a:t>
            </a:r>
          </a:p>
          <a:p>
            <a:pPr lvl="1"/>
            <a:r>
              <a:rPr lang="en-US" dirty="0" smtClean="0"/>
              <a:t>Laboratory</a:t>
            </a:r>
          </a:p>
          <a:p>
            <a:pPr lvl="1"/>
            <a:r>
              <a:rPr lang="en-US" dirty="0" smtClean="0"/>
              <a:t>Chambers capturing rocket-triggered lightning</a:t>
            </a:r>
          </a:p>
          <a:p>
            <a:pPr lvl="1"/>
            <a:r>
              <a:rPr lang="en-US" dirty="0" smtClean="0"/>
              <a:t>Models</a:t>
            </a:r>
          </a:p>
          <a:p>
            <a:r>
              <a:rPr lang="en-US" dirty="0" smtClean="0"/>
              <a:t>What has yet to be done is a simple measurement near thunderstorms</a:t>
            </a:r>
          </a:p>
        </p:txBody>
      </p:sp>
    </p:spTree>
    <p:extLst>
      <p:ext uri="{BB962C8B-B14F-4D97-AF65-F5344CB8AC3E}">
        <p14:creationId xmlns:p14="http://schemas.microsoft.com/office/powerpoint/2010/main" val="90887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73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4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So simple a baby could do it?  (Well, almost…)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7064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2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measurements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32"/>
          <a:stretch/>
        </p:blipFill>
        <p:spPr>
          <a:xfrm>
            <a:off x="1169554" y="3200400"/>
            <a:ext cx="7822046" cy="3569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0" t="51688" r="39495"/>
          <a:stretch/>
        </p:blipFill>
        <p:spPr>
          <a:xfrm>
            <a:off x="228600" y="1676400"/>
            <a:ext cx="1881909" cy="5013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20298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NLDN Lightning image is for 5:00-5:15 p.m. local time, with SW winds at the surface </a:t>
            </a:r>
            <a:r>
              <a:rPr lang="en-US" dirty="0" err="1" smtClean="0"/>
              <a:t>advecting</a:t>
            </a:r>
            <a:r>
              <a:rPr lang="en-US" dirty="0" smtClean="0"/>
              <a:t> in </a:t>
            </a:r>
            <a:r>
              <a:rPr lang="en-US" dirty="0" err="1" smtClean="0"/>
              <a:t>NOx</a:t>
            </a:r>
            <a:r>
              <a:rPr lang="en-US" dirty="0" smtClean="0"/>
              <a:t> (all NO2)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5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measurements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r="7179" b="37787"/>
          <a:stretch/>
        </p:blipFill>
        <p:spPr>
          <a:xfrm>
            <a:off x="2041236" y="2849418"/>
            <a:ext cx="6874164" cy="3128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8" t="51495" r="39495"/>
          <a:stretch/>
        </p:blipFill>
        <p:spPr>
          <a:xfrm>
            <a:off x="399472" y="1295399"/>
            <a:ext cx="2038927" cy="5339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619" y="5702268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Lightning image on left is for 5:45-6:00 p.m. local time, with N to NE winds at site; slight time lag in CG lightning to </a:t>
            </a:r>
            <a:r>
              <a:rPr lang="en-US" dirty="0" err="1" smtClean="0"/>
              <a:t>NOx</a:t>
            </a:r>
            <a:r>
              <a:rPr lang="en-US" dirty="0" smtClean="0"/>
              <a:t> increase (mostly NO2)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9" y="1295399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7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Detailed measurements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 t="7378" r="6560" b="37286"/>
          <a:stretch/>
        </p:blipFill>
        <p:spPr>
          <a:xfrm>
            <a:off x="2249055" y="3124200"/>
            <a:ext cx="6593287" cy="2909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9" t="53425" r="38889"/>
          <a:stretch/>
        </p:blipFill>
        <p:spPr>
          <a:xfrm>
            <a:off x="304800" y="1143000"/>
            <a:ext cx="1981200" cy="4735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586660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Lightning image is for 5:00-5:15 p.m. local time; SSE winds at the time of the increase in </a:t>
            </a:r>
            <a:r>
              <a:rPr lang="en-US" dirty="0" err="1" smtClean="0"/>
              <a:t>NOx</a:t>
            </a:r>
            <a:r>
              <a:rPr lang="en-US" dirty="0" smtClean="0"/>
              <a:t> (mostly NO2)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54" y="1143000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Lightning </a:t>
            </a:r>
            <a:r>
              <a:rPr lang="en-US" dirty="0" err="1" smtClean="0"/>
              <a:t>NOx</a:t>
            </a:r>
            <a:r>
              <a:rPr lang="en-US" dirty="0" smtClean="0"/>
              <a:t> has a signal that is unique from anthropogenic </a:t>
            </a:r>
            <a:r>
              <a:rPr lang="en-US" dirty="0" err="1" smtClean="0"/>
              <a:t>NOx</a:t>
            </a:r>
            <a:endParaRPr lang="en-US" dirty="0" smtClean="0"/>
          </a:p>
          <a:p>
            <a:pPr lvl="1"/>
            <a:r>
              <a:rPr lang="en-US" dirty="0" smtClean="0"/>
              <a:t>Lower amplitude (sometimes), longer duration, NO2 instead of NO</a:t>
            </a:r>
          </a:p>
          <a:p>
            <a:pPr lvl="1"/>
            <a:r>
              <a:rPr lang="en-US" dirty="0" smtClean="0"/>
              <a:t>Larger than background </a:t>
            </a:r>
            <a:r>
              <a:rPr lang="en-US" dirty="0" err="1" smtClean="0"/>
              <a:t>NOx</a:t>
            </a:r>
            <a:r>
              <a:rPr lang="en-US" dirty="0" smtClean="0"/>
              <a:t>, so we know there is an additional source above and beyond concurrent anthropogenic </a:t>
            </a:r>
            <a:r>
              <a:rPr lang="en-US" dirty="0" err="1" smtClean="0"/>
              <a:t>NOx</a:t>
            </a:r>
            <a:endParaRPr lang="en-US" dirty="0" smtClean="0"/>
          </a:p>
          <a:p>
            <a:pPr lvl="1"/>
            <a:r>
              <a:rPr lang="en-US" dirty="0" smtClean="0"/>
              <a:t>No wildfires present in the area during the measurement period, so there are no other natural </a:t>
            </a:r>
            <a:r>
              <a:rPr lang="en-US" dirty="0" err="1" smtClean="0"/>
              <a:t>NOx</a:t>
            </a:r>
            <a:r>
              <a:rPr lang="en-US" dirty="0" smtClean="0"/>
              <a:t> sources</a:t>
            </a:r>
          </a:p>
        </p:txBody>
      </p:sp>
    </p:spTree>
    <p:extLst>
      <p:ext uri="{BB962C8B-B14F-4D97-AF65-F5344CB8AC3E}">
        <p14:creationId xmlns:p14="http://schemas.microsoft.com/office/powerpoint/2010/main" val="417104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Consequence 1: Larger than normal peaks in </a:t>
            </a:r>
            <a:r>
              <a:rPr lang="en-US" dirty="0" err="1" smtClean="0"/>
              <a:t>NOx</a:t>
            </a:r>
            <a:r>
              <a:rPr lang="en-US" dirty="0" smtClean="0"/>
              <a:t> concentration may result from an anthropogenic event superimposed on a lightning event (compare July 6 and July 7 morning </a:t>
            </a:r>
            <a:r>
              <a:rPr lang="en-US" dirty="0" err="1" smtClean="0"/>
              <a:t>NOx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170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305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Lightning NOx measurements during and after DC3</vt:lpstr>
      <vt:lpstr>Motivation</vt:lpstr>
      <vt:lpstr>Experiment design</vt:lpstr>
      <vt:lpstr>Experiment design</vt:lpstr>
      <vt:lpstr>Detailed measurements</vt:lpstr>
      <vt:lpstr>Detailed measurements</vt:lpstr>
      <vt:lpstr>Detailed measurements</vt:lpstr>
      <vt:lpstr>Conclusions</vt:lpstr>
      <vt:lpstr>Conclusions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hspeters</dc:creator>
  <cp:lastModifiedBy>hspeters</cp:lastModifiedBy>
  <cp:revision>26</cp:revision>
  <dcterms:created xsi:type="dcterms:W3CDTF">2012-08-27T12:52:48Z</dcterms:created>
  <dcterms:modified xsi:type="dcterms:W3CDTF">2012-09-05T15:08:20Z</dcterms:modified>
</cp:coreProperties>
</file>