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4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5.xml" ContentType="application/vnd.openxmlformats-officedocument.theme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738" r:id="rId2"/>
    <p:sldMasterId id="2147483763" r:id="rId3"/>
    <p:sldMasterId id="2147483789" r:id="rId4"/>
    <p:sldMasterId id="2147483793" r:id="rId5"/>
    <p:sldMasterId id="2147483820" r:id="rId6"/>
    <p:sldMasterId id="2147483845" r:id="rId7"/>
    <p:sldMasterId id="2147483871" r:id="rId8"/>
    <p:sldMasterId id="2147483875" r:id="rId9"/>
    <p:sldMasterId id="2147483902" r:id="rId10"/>
    <p:sldMasterId id="2147483927" r:id="rId11"/>
    <p:sldMasterId id="2147483953" r:id="rId12"/>
    <p:sldMasterId id="2147483957" r:id="rId13"/>
    <p:sldMasterId id="2147483984" r:id="rId14"/>
    <p:sldMasterId id="2147484009" r:id="rId15"/>
    <p:sldMasterId id="2147484035" r:id="rId16"/>
    <p:sldMasterId id="2147484039" r:id="rId17"/>
    <p:sldMasterId id="2147484066" r:id="rId18"/>
    <p:sldMasterId id="2147484091" r:id="rId19"/>
    <p:sldMasterId id="2147484117" r:id="rId20"/>
  </p:sldMasterIdLst>
  <p:notesMasterIdLst>
    <p:notesMasterId r:id="rId42"/>
  </p:notesMasterIdLst>
  <p:handoutMasterIdLst>
    <p:handoutMasterId r:id="rId43"/>
  </p:handoutMasterIdLst>
  <p:sldIdLst>
    <p:sldId id="293" r:id="rId21"/>
    <p:sldId id="306" r:id="rId22"/>
    <p:sldId id="289" r:id="rId23"/>
    <p:sldId id="305" r:id="rId24"/>
    <p:sldId id="282" r:id="rId25"/>
    <p:sldId id="260" r:id="rId26"/>
    <p:sldId id="288" r:id="rId27"/>
    <p:sldId id="269" r:id="rId28"/>
    <p:sldId id="30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7" r:id="rId39"/>
    <p:sldId id="291" r:id="rId40"/>
    <p:sldId id="29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800000"/>
    <a:srgbClr val="FF0000"/>
    <a:srgbClr val="CCFF33"/>
    <a:srgbClr val="131313"/>
    <a:srgbClr val="FFFFFF"/>
    <a:srgbClr val="808080"/>
    <a:srgbClr val="0F5E90"/>
    <a:srgbClr val="01558B"/>
    <a:srgbClr val="0C3B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84848" autoAdjust="0"/>
  </p:normalViewPr>
  <p:slideViewPr>
    <p:cSldViewPr>
      <p:cViewPr varScale="1">
        <p:scale>
          <a:sx n="74" d="100"/>
          <a:sy n="7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43FBB7A8-6AED-4E84-BBB5-28DC476B5ADB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C1835AB-D30D-43D2-8F3D-D863E341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B9C24CA2-D1C9-44B3-97BC-44A3A8CCB622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4663420E-17E1-4857-9BA3-724946CD7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100" smtClean="0">
              <a:latin typeface="Tahoma" charset="0"/>
              <a:ea typeface="ＭＳ Ｐゴシック" charset="-128"/>
              <a:cs typeface="Tahoma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DF0898-A34B-4BBF-8641-5F61470C551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206FB-79CD-4B2C-8391-87ACC6F6036C}" type="datetime1">
              <a:rPr lang="en-US">
                <a:solidFill>
                  <a:prstClr val="black"/>
                </a:solidFill>
              </a:rPr>
              <a:pPr/>
              <a:t>9/19/2011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0A9616-D7EF-4440-93C1-F17F88FC55CD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96FD15-7B4F-44C6-97C8-6C8AE13D77A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3420E-17E1-4857-9BA3-724946CD72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8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4572000"/>
            <a:ext cx="27400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fld id="{D5333222-78A3-4B28-9386-820EEF841639}" type="datetime1">
              <a:rPr lang="en-US"/>
              <a:pPr/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7"/>
          </p:nvPr>
        </p:nvSpPr>
        <p:spPr>
          <a:xfrm>
            <a:off x="1371600" y="6356350"/>
            <a:ext cx="6553200" cy="365125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baseline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0F78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7C2E99-02BF-4F4B-AE67-F5C3365D0D33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988BA2A-BD18-4BA3-A529-5282994A2A9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36D721-E825-436F-B84F-53994298AA8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927_DARPALOGO_SCREEN_WHTLTR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F52F7-C512-4466-9636-2BE7E693175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2192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77C6BE6-CEDA-4AC8-B0B5-0C85988C6E0F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7526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12192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E3749210-CC93-4A79-AD18-0574D7ED2CE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A95CF20-6446-4754-ABC7-7D644282053A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77E7C99-C9EE-42D0-A514-5F62D300425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519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32CE86-B607-45C6-BD14-8C2F8820F51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64770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kern="1200" baseline="0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  <a:cs typeface="ＭＳ Ｐゴシック"/>
              </a:rPr>
              <a:t>Clearance of </a:t>
            </a:r>
            <a:r>
              <a:rPr lang="en-US" sz="1100" kern="1200" baseline="0" dirty="0" err="1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  <a:cs typeface="ＭＳ Ｐゴシック"/>
              </a:rPr>
              <a:t>DoD</a:t>
            </a:r>
            <a:r>
              <a:rPr lang="en-US" sz="1100" kern="1200" baseline="0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  <a:cs typeface="ＭＳ Ｐゴシック"/>
              </a:rPr>
              <a:t> Information for Public Release</a:t>
            </a:r>
            <a:endParaRPr lang="en-US" sz="1100" kern="1200" baseline="0" dirty="0">
              <a:solidFill>
                <a:srgbClr val="808080"/>
              </a:solidFill>
              <a:latin typeface="Tahoma" pitchFamily="-128" charset="0"/>
              <a:ea typeface="ＭＳ Ｐゴシック" pitchFamily="-128" charset="-128"/>
              <a:cs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863952"/>
            <a:ext cx="7772400" cy="8840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223" y="3237247"/>
            <a:ext cx="7867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9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DB8C1C-5DF4-47C7-A92C-45A7EE9CE6D4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96788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0458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755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415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53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690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621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558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1344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30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7DD4223-8BBF-4FD3-B430-E2B28540EA1B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09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0" y="903642"/>
            <a:ext cx="9144000" cy="381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bIns="4572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0" y="6422316"/>
            <a:ext cx="9144000" cy="304800"/>
          </a:xfrm>
        </p:spPr>
        <p:txBody>
          <a:bodyPr/>
          <a:lstStyle>
            <a:lvl1pPr algn="ctr" rtl="0" fontAlgn="base">
              <a:spcBef>
                <a:spcPts val="600"/>
              </a:spcBef>
              <a:spcAft>
                <a:spcPts val="300"/>
              </a:spcAft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975" indent="6350" algn="l" rtl="0" fontAlgn="base">
              <a:def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2pPr>
            <a:lvl3pPr algn="l" rtl="0" fontAlgn="base">
              <a:def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3pPr>
            <a:lvl4pPr algn="l" rtl="0" fontAlgn="base"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4pPr>
            <a:lvl5pPr algn="l" rtl="0" fontAlgn="base">
              <a:def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0" y="1357218"/>
            <a:ext cx="4526691" cy="496738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F484CB-F977-46E2-83A8-C8311EFBB80C}" type="slidenum">
              <a:rPr lang="en-US" alt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alt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7372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5249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5467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851153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5010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70475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6403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451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06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E458FFA-ACBC-4C15-8DFE-1965C4255E15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6072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6397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647700" y="3236913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0933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F3690-B192-407D-9144-B1FC606306F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41050-8F45-48EE-A75A-1B4182C5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1A17B4-FF53-437E-BF45-3B4A40BBB3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BC289-42A3-4FEE-B5F8-704CFE7A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19281-D46B-4CBE-B189-E604F997C37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986F6-45C2-43A7-83CC-59DAEC38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70040-FD3B-476C-B854-4BE0BC64BB21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56A39-C080-4F0C-A868-5AE39B8B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47FD5-ED9E-4897-AA80-13245484A9FC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2BFC3-2764-4E9D-9A17-1FD197B7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0EAEB-D8B8-438F-820A-D7FC5AA3477F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C979D-5E57-48F7-BAFF-731BBB22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3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1C631-51F4-409A-8249-4E1315B98E7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40982-45A1-4C4E-9EFC-60635DBF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7338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DE27421-CFC0-444A-B07A-D2DC5FA0F5CD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4B3F9-C40A-458C-8093-29C7B8EAABE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E3ECA-8071-4F41-A39E-7FE27A95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ED0DF-E213-4846-9FA2-BAAC4719BA68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ED4B1-985E-470F-9813-E5517B98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4A333-A2EA-4E75-95F6-708DF01BB4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BCDAE-BBF4-4FA4-AF85-69B7C320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2C6DF-1855-4E34-8598-29D103C56F5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7CF2-466E-467F-A219-EDAC5766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06B5F-CC83-4B27-B20A-5D97E103C45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5D666-C4F4-4B91-9FB7-434C9107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CE53-E0D9-431C-86A6-0CA2E27028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74CD9-1FC7-437F-8C4D-69F229C0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CD519-2553-4DF0-B0B4-49A87D1AD82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ECD71-0B37-4927-BE55-F8D5534F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DF982-E5C7-4B1E-93E9-0B0D441ED622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4B0CF-C13A-4853-9B3F-BB90FE4F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5052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19A0F-BE29-4C8D-875A-433EC6EF5FA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0B1065-B733-4DF6-9696-AF87D92A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9906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E44A4-62A4-479F-9056-E8A6792415B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217FA-199A-458D-B1B5-3E4D2312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7CBF152D-DA28-4256-9A45-E456D263BB2E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DB240-0259-4A8B-BC04-9D8929D3BB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EAF1D-CE84-403F-ABDD-6DC0D6E5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1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56B6E-9B22-4A2F-B534-5A15F6D4F05D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84A99-FA8B-43F6-B1FA-784C3CB5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9906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625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E57D7-D6E6-4E1E-842B-E4F035B96576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5B794-EF86-4B7F-9373-1C174DDA2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0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9906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C1030-8971-47F2-948D-123328BCC4C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8BD2D-A955-4D9F-AACA-71842E9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2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5240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9906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8E1AF-92EB-4644-8A5E-D81DD9144D3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7" name="Slide Number Placeholder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A9AD8-3BEC-4741-851F-5EA9C316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E041C-EEEA-4BC6-840B-B280CBD8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E6A8E-311E-4803-8FCE-F09CEB949FE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A2D9-FD00-46D2-AD5F-BAB1262D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D74B27-4487-4A31-A811-B36FFBA91A8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3595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END SLIDE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179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85C70-D681-47EE-B37B-F0292C0C3BE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49BBB-4D52-418E-8C9F-CCCC5DA2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72C16E-4BB6-4C97-B972-A9A3310465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29200"/>
            <a:ext cx="1828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6477000"/>
            <a:ext cx="9144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Distribution Statement</a:t>
            </a:r>
            <a:endParaRPr lang="en-US" sz="1000">
              <a:solidFill>
                <a:prstClr val="black"/>
              </a:solidFill>
              <a:ea typeface="ＭＳ Ｐゴシック" pitchFamily="-128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7338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12CFBBC-2FDF-4625-BB38-050F930DFD0C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F3417-6BDD-C149-AB75-6BB54F380638}" type="datetimeFigureOut">
              <a:rPr lang="en-US" baseline="0" smtClean="0">
                <a:solidFill>
                  <a:prstClr val="black"/>
                </a:solidFill>
                <a:latin typeface="Tahoma" charset="0"/>
              </a:rPr>
              <a:pPr/>
              <a:t>9/19/2011</a:t>
            </a:fld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230-77E6-3347-ABF4-577CB4143D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8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4572000"/>
            <a:ext cx="27400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fld id="{D5333222-78A3-4B28-9386-820EEF841639}" type="datetime1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7"/>
          </p:nvPr>
        </p:nvSpPr>
        <p:spPr>
          <a:xfrm>
            <a:off x="1371600" y="6356350"/>
            <a:ext cx="655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Clearance of DoD Information for Public Release</a:t>
            </a:r>
            <a:endParaRPr lang="en-US" dirty="0" smtClean="0"/>
          </a:p>
        </p:txBody>
      </p:sp>
    </p:spTree>
  </p:cSld>
  <p:clrMapOvr>
    <a:masterClrMapping/>
  </p:clrMapOvr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55FD3D-A7A7-4452-97B1-7559DB15B5F0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BCDECE-5522-4DD9-8B90-2BAA3EEEE15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230177-4D32-4918-8FAA-503A693CAB4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FFC861-E37A-45A1-8B86-0D4E9DDECC49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362-6FF5-4752-8C2F-40DE70B37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ECA519-9C27-4F80-90FB-86F6A8315E7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B9D3B8-5DB7-488B-B5B7-AD62A1CC3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A445D-633F-4E96-A71A-EB4488255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CBE7FA-B81C-4ECE-B9E4-476CA0EB41E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3E042DE-47FD-497F-BB58-7C14ABF7A898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12192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0517251-9E5A-47D1-8029-01F41A7FD5B6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0F78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7C2E99-02BF-4F4B-AE67-F5C3365D0D3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DB8C1C-5DF4-47C7-A92C-45A7EE9CE6D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7DD4223-8BBF-4FD3-B430-E2B28540EA1B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E458FFA-ACBC-4C15-8DFE-1965C4255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7338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DE27421-CFC0-444A-B07A-D2DC5FA0F5CD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7CBF152D-DA28-4256-9A45-E456D263BB2E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7338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12CFBBC-2FDF-4625-BB38-050F930DFD0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12192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0517251-9E5A-47D1-8029-01F41A7FD5B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988BA2A-BD18-4BA3-A529-5282994A2A9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36D721-E825-436F-B84F-53994298AA8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988BA2A-BD18-4BA3-A529-5282994A2A93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927_DARPALOGO_SCREEN_WHTLTR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F52F7-C512-4466-9636-2BE7E693175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2192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77C6BE6-CEDA-4AC8-B0B5-0C85988C6E0F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7526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12192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E3749210-CC93-4A79-AD18-0574D7ED2CE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A95CF20-6446-4754-ABC7-7D644282053A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77E7C99-C9EE-42D0-A514-5F62D300425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519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32CE86-B607-45C6-BD14-8C2F8820F51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647700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kern="1200" baseline="0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600" kern="1200" baseline="0" dirty="0">
              <a:solidFill>
                <a:srgbClr val="808080"/>
              </a:solidFill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863952"/>
            <a:ext cx="7772400" cy="8840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223" y="3237247"/>
            <a:ext cx="7867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9276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96788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0458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36D721-E825-436F-B84F-53994298AA86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755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415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534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690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621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558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1344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3034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09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0" y="903642"/>
            <a:ext cx="9144000" cy="381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bIns="4572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0" y="6422316"/>
            <a:ext cx="9144000" cy="304800"/>
          </a:xfrm>
        </p:spPr>
        <p:txBody>
          <a:bodyPr/>
          <a:lstStyle>
            <a:lvl1pPr algn="ctr" rtl="0" fontAlgn="base">
              <a:spcBef>
                <a:spcPts val="600"/>
              </a:spcBef>
              <a:spcAft>
                <a:spcPts val="300"/>
              </a:spcAft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975" indent="6350" algn="l" rtl="0" fontAlgn="base">
              <a:def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2pPr>
            <a:lvl3pPr algn="l" rtl="0" fontAlgn="base">
              <a:def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3pPr>
            <a:lvl4pPr algn="l" rtl="0" fontAlgn="base"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4pPr>
            <a:lvl5pPr algn="l" rtl="0" fontAlgn="base">
              <a:def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0" y="1357218"/>
            <a:ext cx="4526691" cy="496738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F484CB-F977-46E2-83A8-C8311EFBB80C}" type="slidenum">
              <a:rPr lang="en-US" alt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alt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73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55FD3D-A7A7-4452-97B1-7559DB15B5F0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927_DARPALOGO_SCREEN_WHTLTR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F52F7-C512-4466-9636-2BE7E6931752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5249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5467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851153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50109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70475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6403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451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0669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6072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63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2192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77C6BE6-CEDA-4AC8-B0B5-0C85988C6E0F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647700" y="3236913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0933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F3690-B192-407D-9144-B1FC606306F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41050-8F45-48EE-A75A-1B4182C5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1A17B4-FF53-437E-BF45-3B4A40BBB3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BC289-42A3-4FEE-B5F8-704CFE7A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19281-D46B-4CBE-B189-E604F997C37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986F6-45C2-43A7-83CC-59DAEC38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70040-FD3B-476C-B854-4BE0BC64BB21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56A39-C080-4F0C-A868-5AE39B8B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47FD5-ED9E-4897-AA80-13245484A9FC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2BFC3-2764-4E9D-9A17-1FD197B7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0EAEB-D8B8-438F-820A-D7FC5AA3477F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C979D-5E57-48F7-BAFF-731BBB22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3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1C631-51F4-409A-8249-4E1315B98E7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40982-45A1-4C4E-9EFC-60635DBF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4B3F9-C40A-458C-8093-29C7B8EAABE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E3ECA-8071-4F41-A39E-7FE27A95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ED0DF-E213-4846-9FA2-BAAC4719BA68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ED4B1-985E-470F-9813-E5517B98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7526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12192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E3749210-CC93-4A79-AD18-0574D7ED2CE4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4A333-A2EA-4E75-95F6-708DF01BB4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BCDAE-BBF4-4FA4-AF85-69B7C320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2C6DF-1855-4E34-8598-29D103C56F5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7CF2-466E-467F-A219-EDAC5766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06B5F-CC83-4B27-B20A-5D97E103C45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5D666-C4F4-4B91-9FB7-434C9107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CE53-E0D9-431C-86A6-0CA2E27028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74CD9-1FC7-437F-8C4D-69F229C0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CD519-2553-4DF0-B0B4-49A87D1AD82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ECD71-0B37-4927-BE55-F8D5534F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DF982-E5C7-4B1E-93E9-0B0D441ED622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4B0CF-C13A-4853-9B3F-BB90FE4F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5052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19A0F-BE29-4C8D-875A-433EC6EF5FA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0B1065-B733-4DF6-9696-AF87D92A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9906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E44A4-62A4-479F-9056-E8A6792415B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217FA-199A-458D-B1B5-3E4D2312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DB240-0259-4A8B-BC04-9D8929D3BB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EAF1D-CE84-403F-ABDD-6DC0D6E5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1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56B6E-9B22-4A2F-B534-5A15F6D4F05D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84A99-FA8B-43F6-B1FA-784C3CB5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A95CF20-6446-4754-ABC7-7D644282053A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9906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625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E57D7-D6E6-4E1E-842B-E4F035B96576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5B794-EF86-4B7F-9373-1C174DDA2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0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9906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C1030-8971-47F2-948D-123328BCC4C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8BD2D-A955-4D9F-AACA-71842E9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2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5240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9906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8E1AF-92EB-4644-8A5E-D81DD9144D3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7" name="Slide Number Placeholder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A9AD8-3BEC-4741-851F-5EA9C316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E041C-EEEA-4BC6-840B-B280CBD8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E6A8E-311E-4803-8FCE-F09CEB949FE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A2D9-FD00-46D2-AD5F-BAB1262D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D74B27-4487-4A31-A811-B36FFBA91A8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3595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END SLIDE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179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85C70-D681-47EE-B37B-F0292C0C3BE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49BBB-4D52-418E-8C9F-CCCC5DA2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72C16E-4BB6-4C97-B972-A9A3310465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29200"/>
            <a:ext cx="1828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6477000"/>
            <a:ext cx="9144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Distribution Statement</a:t>
            </a:r>
            <a:endParaRPr lang="en-US" sz="1000">
              <a:solidFill>
                <a:prstClr val="black"/>
              </a:solidFill>
              <a:ea typeface="ＭＳ Ｐゴシック" pitchFamily="-128" charset="-128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F3417-6BDD-C149-AB75-6BB54F380638}" type="datetimeFigureOut">
              <a:rPr lang="en-US" baseline="0" smtClean="0">
                <a:solidFill>
                  <a:prstClr val="black"/>
                </a:solidFill>
                <a:latin typeface="Tahoma" charset="0"/>
              </a:rPr>
              <a:pPr/>
              <a:t>9/19/2011</a:t>
            </a:fld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230-77E6-3347-ABF4-577CB4143D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8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4572000"/>
            <a:ext cx="27400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fld id="{D5333222-78A3-4B28-9386-820EEF841639}" type="datetime1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7"/>
          </p:nvPr>
        </p:nvSpPr>
        <p:spPr>
          <a:xfrm>
            <a:off x="1371600" y="6356350"/>
            <a:ext cx="655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Clearance of DoD Information for Public Release</a:t>
            </a:r>
            <a:endParaRPr lang="en-US" dirty="0" smtClean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77E7C99-C9EE-42D0-A514-5F62D3004253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55FD3D-A7A7-4452-97B1-7559DB15B5F0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BCDECE-5522-4DD9-8B90-2BAA3EEEE15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230177-4D32-4918-8FAA-503A693CAB4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FFC861-E37A-45A1-8B86-0D4E9DDECC49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362-6FF5-4752-8C2F-40DE70B37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ECA519-9C27-4F80-90FB-86F6A8315E7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B9D3B8-5DB7-488B-B5B7-AD62A1CC3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A445D-633F-4E96-A71A-EB4488255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CBE7FA-B81C-4ECE-B9E4-476CA0EB41E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3E042DE-47FD-497F-BB58-7C14ABF7A898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0F78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7C2E99-02BF-4F4B-AE67-F5C3365D0D3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DB8C1C-5DF4-47C7-A92C-45A7EE9CE6D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519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32CE86-B607-45C6-BD14-8C2F8820F516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7DD4223-8BBF-4FD3-B430-E2B28540EA1B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E458FFA-ACBC-4C15-8DFE-1965C4255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7338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DE27421-CFC0-444A-B07A-D2DC5FA0F5CD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7CBF152D-DA28-4256-9A45-E456D263BB2E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7338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12CFBBC-2FDF-4625-BB38-050F930DFD0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12192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0517251-9E5A-47D1-8029-01F41A7FD5B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988BA2A-BD18-4BA3-A529-5282994A2A9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36D721-E825-436F-B84F-53994298AA8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927_DARPALOGO_SCREEN_WHTLTR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F52F7-C512-4466-9636-2BE7E693175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2192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77C6BE6-CEDA-4AC8-B0B5-0C85988C6E0F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6477000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kern="1200" baseline="0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kern="1200" baseline="0" dirty="0">
              <a:solidFill>
                <a:srgbClr val="808080"/>
              </a:solidFill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7526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12192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E3749210-CC93-4A79-AD18-0574D7ED2CE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A95CF20-6446-4754-ABC7-7D644282053A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77E7C99-C9EE-42D0-A514-5F62D300425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519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32CE86-B607-45C6-BD14-8C2F8820F51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647700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kern="1200" baseline="0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600" kern="1200" baseline="0" dirty="0">
              <a:solidFill>
                <a:srgbClr val="808080"/>
              </a:solidFill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863952"/>
            <a:ext cx="7772400" cy="8840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223" y="3237247"/>
            <a:ext cx="7867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92767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96788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045811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755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41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47700" y="3236913"/>
            <a:ext cx="7867650" cy="1587"/>
          </a:xfrm>
          <a:prstGeom prst="line">
            <a:avLst/>
          </a:prstGeom>
          <a:ln w="22225">
            <a:solidFill>
              <a:srgbClr val="324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5340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6903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6210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558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13443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3034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097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0" y="903642"/>
            <a:ext cx="9144000" cy="381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bIns="4572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0" y="6422316"/>
            <a:ext cx="9144000" cy="304800"/>
          </a:xfrm>
        </p:spPr>
        <p:txBody>
          <a:bodyPr/>
          <a:lstStyle>
            <a:lvl1pPr algn="ctr" rtl="0" fontAlgn="base">
              <a:spcBef>
                <a:spcPts val="600"/>
              </a:spcBef>
              <a:spcAft>
                <a:spcPts val="300"/>
              </a:spcAft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975" indent="6350" algn="l" rtl="0" fontAlgn="base">
              <a:def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2pPr>
            <a:lvl3pPr algn="l" rtl="0" fontAlgn="base">
              <a:def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3pPr>
            <a:lvl4pPr algn="l" rtl="0" fontAlgn="base"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4pPr>
            <a:lvl5pPr algn="l" rtl="0" fontAlgn="base">
              <a:def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0" y="1357218"/>
            <a:ext cx="4526691" cy="496738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F484CB-F977-46E2-83A8-C8311EFBB80C}" type="slidenum">
              <a:rPr lang="en-US" alt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alt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7372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52496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546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ARPA_blu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6375"/>
            <a:ext cx="1195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DCC41C1B-CB8A-4593-BD2A-33715C8C5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8511535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50109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70475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64031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4517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0669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60728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63979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647700" y="3236913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09336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F3690-B192-407D-9144-B1FC606306F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41050-8F45-48EE-A75A-1B4182C5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09575" y="839788"/>
            <a:ext cx="8248650" cy="1587"/>
          </a:xfrm>
          <a:prstGeom prst="line">
            <a:avLst/>
          </a:prstGeom>
          <a:ln w="22225">
            <a:solidFill>
              <a:srgbClr val="324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356350"/>
            <a:ext cx="6781800" cy="365125"/>
          </a:xfrm>
        </p:spPr>
        <p:txBody>
          <a:bodyPr/>
          <a:lstStyle>
            <a:lvl1pPr algn="ctr">
              <a:defRPr sz="1100" baseline="0" dirty="0" smtClean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40FFC4F8-445D-4B21-8931-EE1A20526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1A17B4-FF53-437E-BF45-3B4A40BBB3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BC289-42A3-4FEE-B5F8-704CFE7A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19281-D46B-4CBE-B189-E604F997C37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986F6-45C2-43A7-83CC-59DAEC38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70040-FD3B-476C-B854-4BE0BC64BB21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56A39-C080-4F0C-A868-5AE39B8B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47FD5-ED9E-4897-AA80-13245484A9FC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2BFC3-2764-4E9D-9A17-1FD197B7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0EAEB-D8B8-438F-820A-D7FC5AA3477F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C979D-5E57-48F7-BAFF-731BBB22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3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1C631-51F4-409A-8249-4E1315B98E7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40982-45A1-4C4E-9EFC-60635DBF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4B3F9-C40A-458C-8093-29C7B8EAABE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E3ECA-8071-4F41-A39E-7FE27A95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ED0DF-E213-4846-9FA2-BAAC4719BA68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ED4B1-985E-470F-9813-E5517B98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4A333-A2EA-4E75-95F6-708DF01BB4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BCDAE-BBF4-4FA4-AF85-69B7C320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2C6DF-1855-4E34-8598-29D103C56F5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7CF2-466E-467F-A219-EDAC5766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BCDECE-5522-4DD9-8B90-2BAA3EEEE155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09575" y="839788"/>
            <a:ext cx="8248650" cy="1587"/>
          </a:xfrm>
          <a:prstGeom prst="line">
            <a:avLst/>
          </a:prstGeom>
          <a:ln w="22225">
            <a:solidFill>
              <a:srgbClr val="324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086600" cy="365125"/>
          </a:xfrm>
        </p:spPr>
        <p:txBody>
          <a:bodyPr/>
          <a:lstStyle>
            <a:lvl1pPr>
              <a:defRPr sz="1100" baseline="0" dirty="0" smtClean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D2B4EC5D-B6BC-49E8-9057-E644879FC4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06B5F-CC83-4B27-B20A-5D97E103C45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5D666-C4F4-4B91-9FB7-434C9107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CE53-E0D9-431C-86A6-0CA2E27028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74CD9-1FC7-437F-8C4D-69F229C0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CD519-2553-4DF0-B0B4-49A87D1AD82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ECD71-0B37-4927-BE55-F8D5534F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DF982-E5C7-4B1E-93E9-0B0D441ED622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4B0CF-C13A-4853-9B3F-BB90FE4F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5052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19A0F-BE29-4C8D-875A-433EC6EF5FA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0B1065-B733-4DF6-9696-AF87D92A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9906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E44A4-62A4-479F-9056-E8A6792415B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217FA-199A-458D-B1B5-3E4D2312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DB240-0259-4A8B-BC04-9D8929D3BB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EAF1D-CE84-403F-ABDD-6DC0D6E5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1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56B6E-9B22-4A2F-B534-5A15F6D4F05D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84A99-FA8B-43F6-B1FA-784C3CB5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9906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625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E57D7-D6E6-4E1E-842B-E4F035B96576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5B794-EF86-4B7F-9373-1C174DDA2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0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9906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C1030-8971-47F2-948D-123328BCC4C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8BD2D-A955-4D9F-AACA-71842E9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863952"/>
            <a:ext cx="7772400" cy="8840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505200" cy="365125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latin typeface="Tahoma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Clearance of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DoD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Information for Public Release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223" y="3237247"/>
            <a:ext cx="7867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92767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2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5240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9906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8E1AF-92EB-4644-8A5E-D81DD9144D3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7" name="Slide Number Placeholder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A9AD8-3BEC-4741-851F-5EA9C316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E041C-EEEA-4BC6-840B-B280CBD8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E6A8E-311E-4803-8FCE-F09CEB949FE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A2D9-FD00-46D2-AD5F-BAB1262D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D74B27-4487-4A31-A811-B36FFBA91A8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3595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END SLIDE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179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85C70-D681-47EE-B37B-F0292C0C3BE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49BBB-4D52-418E-8C9F-CCCC5DA2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72C16E-4BB6-4C97-B972-A9A3310465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29200"/>
            <a:ext cx="1828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6477000"/>
            <a:ext cx="9144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Distribution Statement</a:t>
            </a:r>
            <a:endParaRPr lang="en-US" sz="1000">
              <a:solidFill>
                <a:prstClr val="black"/>
              </a:solidFill>
              <a:ea typeface="ＭＳ Ｐゴシック" pitchFamily="-128" charset="-128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F3417-6BDD-C149-AB75-6BB54F380638}" type="datetimeFigureOut">
              <a:rPr lang="en-US" baseline="0" smtClean="0">
                <a:solidFill>
                  <a:prstClr val="black"/>
                </a:solidFill>
                <a:latin typeface="Tahoma" charset="0"/>
              </a:rPr>
              <a:pPr/>
              <a:t>9/19/2011</a:t>
            </a:fld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230-77E6-3347-ABF4-577CB4143D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8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4572000"/>
            <a:ext cx="27400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fld id="{D5333222-78A3-4B28-9386-820EEF841639}" type="datetime1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7"/>
          </p:nvPr>
        </p:nvSpPr>
        <p:spPr>
          <a:xfrm>
            <a:off x="1371600" y="6356350"/>
            <a:ext cx="655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Clearance of DoD Information for Public Release</a:t>
            </a:r>
            <a:endParaRPr lang="en-US" dirty="0" smtClean="0"/>
          </a:p>
        </p:txBody>
      </p:sp>
    </p:spTree>
  </p:cSld>
  <p:clrMapOvr>
    <a:masterClrMapping/>
  </p:clrMapOvr>
  <p:hf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55FD3D-A7A7-4452-97B1-7559DB15B5F0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BCDECE-5522-4DD9-8B90-2BAA3EEEE15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aseline="0">
                <a:latin typeface="Clearance of DoD Information for Public Release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Clearance of </a:t>
            </a:r>
            <a:r>
              <a:rPr lang="en-US" dirty="0" err="1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DoD</a:t>
            </a:r>
            <a:r>
              <a:rPr lang="en-US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 Information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96788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230177-4D32-4918-8FAA-503A693CAB4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FFC861-E37A-45A1-8B86-0D4E9DDECC49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362-6FF5-4752-8C2F-40DE70B37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ECA519-9C27-4F80-90FB-86F6A8315E7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B9D3B8-5DB7-488B-B5B7-AD62A1CC3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A445D-633F-4E96-A71A-EB4488255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CBE7FA-B81C-4ECE-B9E4-476CA0EB41E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3E042DE-47FD-497F-BB58-7C14ABF7A898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0F78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7C2E99-02BF-4F4B-AE67-F5C3365D0D3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DB8C1C-5DF4-47C7-A92C-45A7EE9CE6D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7DD4223-8BBF-4FD3-B430-E2B28540EA1B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E458FFA-ACBC-4C15-8DFE-1965C4255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aseline="0">
                <a:latin typeface="Tahoma" pitchFamily="34" charset="0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Clearance of </a:t>
            </a:r>
            <a:r>
              <a:rPr lang="en-US" dirty="0" err="1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DoD</a:t>
            </a:r>
            <a:r>
              <a:rPr lang="en-US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 Information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045811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7338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DE27421-CFC0-444A-B07A-D2DC5FA0F5CD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7CBF152D-DA28-4256-9A45-E456D263BB2E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7338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12CFBBC-2FDF-4625-BB38-050F930DFD0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12192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0517251-9E5A-47D1-8029-01F41A7FD5B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988BA2A-BD18-4BA3-A529-5282994A2A9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36D721-E825-436F-B84F-53994298AA8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927_DARPALOGO_SCREEN_WHTLTR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F52F7-C512-4466-9636-2BE7E693175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2192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877C6BE6-CEDA-4AC8-B0B5-0C85988C6E0F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12192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8100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7526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12192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E3749210-CC93-4A79-AD18-0574D7ED2CE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A95CF20-6446-4754-ABC7-7D644282053A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7558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4876007" y="3428206"/>
            <a:ext cx="6324600" cy="77787"/>
          </a:xfrm>
          <a:prstGeom prst="line">
            <a:avLst/>
          </a:prstGeom>
          <a:noFill/>
          <a:ln w="25400">
            <a:solidFill>
              <a:srgbClr val="003378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36693" y="316707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fld id="{677E7C99-C9EE-42D0-A514-5F62D300425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5195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32CE86-B607-45C6-BD14-8C2F8820F51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0" y="647700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kern="1200" baseline="0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600" kern="1200" baseline="0" dirty="0">
              <a:solidFill>
                <a:srgbClr val="808080"/>
              </a:solidFill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863952"/>
            <a:ext cx="7772400" cy="8840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223" y="3237247"/>
            <a:ext cx="7867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92767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967887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04581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755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4158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5340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69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04158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6210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5585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1344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30348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09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0" y="903642"/>
            <a:ext cx="9144000" cy="381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bIns="4572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0" y="6422316"/>
            <a:ext cx="9144000" cy="304800"/>
          </a:xfrm>
        </p:spPr>
        <p:txBody>
          <a:bodyPr/>
          <a:lstStyle>
            <a:lvl1pPr algn="ctr" rtl="0" fontAlgn="base">
              <a:spcBef>
                <a:spcPts val="600"/>
              </a:spcBef>
              <a:spcAft>
                <a:spcPts val="300"/>
              </a:spcAft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975" indent="6350" algn="l" rtl="0" fontAlgn="base">
              <a:def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2pPr>
            <a:lvl3pPr algn="l" rtl="0" fontAlgn="base">
              <a:def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3pPr>
            <a:lvl4pPr algn="l" rtl="0" fontAlgn="base"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4pPr>
            <a:lvl5pPr algn="l" rtl="0" fontAlgn="base">
              <a:def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0" y="1357218"/>
            <a:ext cx="4526691" cy="496738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F484CB-F977-46E2-83A8-C8311EFBB80C}" type="slidenum">
              <a:rPr lang="en-US" alt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alt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73720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52496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54672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8511535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501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75340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704752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64031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4517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06691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60728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63979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647700" y="3236913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09336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F3690-B192-407D-9144-B1FC606306F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41050-8F45-48EE-A75A-1B4182C5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1A17B4-FF53-437E-BF45-3B4A40BBB3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BC289-42A3-4FEE-B5F8-704CFE7A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19281-D46B-4CBE-B189-E604F997C37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986F6-45C2-43A7-83CC-59DAEC38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6903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70040-FD3B-476C-B854-4BE0BC64BB21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56A39-C080-4F0C-A868-5AE39B8B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47FD5-ED9E-4897-AA80-13245484A9FC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2BFC3-2764-4E9D-9A17-1FD197B7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0EAEB-D8B8-438F-820A-D7FC5AA3477F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C979D-5E57-48F7-BAFF-731BBB22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3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1C631-51F4-409A-8249-4E1315B98E7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40982-45A1-4C4E-9EFC-60635DBF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4B3F9-C40A-458C-8093-29C7B8EAABE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E3ECA-8071-4F41-A39E-7FE27A95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ED0DF-E213-4846-9FA2-BAAC4719BA68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ED4B1-985E-470F-9813-E5517B98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4A333-A2EA-4E75-95F6-708DF01BB4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BCDAE-BBF4-4FA4-AF85-69B7C320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2C6DF-1855-4E34-8598-29D103C56F5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7CF2-466E-467F-A219-EDAC5766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06B5F-CC83-4B27-B20A-5D97E103C45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5D666-C4F4-4B91-9FB7-434C9107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CE53-E0D9-431C-86A6-0CA2E27028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74CD9-1FC7-437F-8C4D-69F229C0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1621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CD519-2553-4DF0-B0B4-49A87D1AD82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ECD71-0B37-4927-BE55-F8D5534F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DF982-E5C7-4B1E-93E9-0B0D441ED622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4B0CF-C13A-4853-9B3F-BB90FE4F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5052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19A0F-BE29-4C8D-875A-433EC6EF5FA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0B1065-B733-4DF6-9696-AF87D92A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9906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E44A4-62A4-479F-9056-E8A6792415B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217FA-199A-458D-B1B5-3E4D2312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DB240-0259-4A8B-BC04-9D8929D3BB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EAF1D-CE84-403F-ABDD-6DC0D6E5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1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56B6E-9B22-4A2F-B534-5A15F6D4F05D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84A99-FA8B-43F6-B1FA-784C3CB5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9906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625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E57D7-D6E6-4E1E-842B-E4F035B96576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5B794-EF86-4B7F-9373-1C174DDA2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0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9906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C1030-8971-47F2-948D-123328BCC4C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8BD2D-A955-4D9F-AACA-71842E9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2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5240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9906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8E1AF-92EB-4644-8A5E-D81DD9144D3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7" name="Slide Number Placeholder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A9AD8-3BEC-4741-851F-5EA9C316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E041C-EEEA-4BC6-840B-B280CBD8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E6A8E-311E-4803-8FCE-F09CEB949FE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558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A2D9-FD00-46D2-AD5F-BAB1262D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D74B27-4487-4A31-A811-B36FFBA91A8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3595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END SLIDE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179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85C70-D681-47EE-B37B-F0292C0C3BE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49BBB-4D52-418E-8C9F-CCCC5DA2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72C16E-4BB6-4C97-B972-A9A3310465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29200"/>
            <a:ext cx="1828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6477000"/>
            <a:ext cx="9144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Distribution Statement</a:t>
            </a:r>
            <a:endParaRPr lang="en-US" sz="1000">
              <a:solidFill>
                <a:prstClr val="black"/>
              </a:solidFill>
              <a:ea typeface="ＭＳ Ｐゴシック" pitchFamily="-128" charset="-128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F3417-6BDD-C149-AB75-6BB54F380638}" type="datetimeFigureOut">
              <a:rPr lang="en-US" baseline="0" smtClean="0">
                <a:solidFill>
                  <a:prstClr val="black"/>
                </a:solidFill>
                <a:latin typeface="Tahoma" charset="0"/>
              </a:rPr>
              <a:pPr/>
              <a:t>9/19/2011</a:t>
            </a:fld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230-77E6-3347-ABF4-577CB4143D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230177-4D32-4918-8FAA-503A693CAB44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13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1303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0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0" y="903642"/>
            <a:ext cx="9144000" cy="381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bIns="4572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0" y="6422316"/>
            <a:ext cx="9144000" cy="304800"/>
          </a:xfrm>
        </p:spPr>
        <p:txBody>
          <a:bodyPr/>
          <a:lstStyle>
            <a:lvl1pPr algn="ctr" rtl="0" fontAlgn="base">
              <a:spcBef>
                <a:spcPts val="600"/>
              </a:spcBef>
              <a:spcAft>
                <a:spcPts val="300"/>
              </a:spcAft>
              <a:def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975" indent="6350" algn="l" rtl="0" fontAlgn="base">
              <a:def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2pPr>
            <a:lvl3pPr algn="l" rtl="0" fontAlgn="base">
              <a:def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3pPr>
            <a:lvl4pPr algn="l" rtl="0" fontAlgn="base">
              <a:def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n-lt"/>
              </a:defRPr>
            </a:lvl4pPr>
            <a:lvl5pPr algn="l" rtl="0" fontAlgn="base">
              <a:def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C4E59F"/>
                </a:solidFill>
                <a:effectLst/>
                <a:uLnTx/>
                <a:uFillTx/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0" y="1357218"/>
            <a:ext cx="4526691" cy="496738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F484CB-F977-46E2-83A8-C8311EFBB80C}" type="slidenum">
              <a:rPr lang="en-US" alt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alt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737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800600" y="1289050"/>
            <a:ext cx="39766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7" tIns="0" rIns="92927" bIns="46464" anchor="ctr">
            <a:spAutoFit/>
          </a:bodyPr>
          <a:lstStyle/>
          <a:p>
            <a:pPr algn="ctr" defTabSz="930275">
              <a:spcBef>
                <a:spcPct val="50000"/>
              </a:spcBef>
              <a:defRPr/>
            </a:pPr>
            <a:endParaRPr lang="pt-BR" sz="1100" baseline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2200" y="160338"/>
            <a:ext cx="719455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524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4546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85115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7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501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" y="827088"/>
            <a:ext cx="8820150" cy="52228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7047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4E184B-0F57-458E-8679-114D8419F3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6CCB39-986F-4863-939B-46006A1E29BD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64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FFC861-E37A-45A1-8B86-0D4E9DDECC49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945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066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607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/>
          <a:lstStyle>
            <a:lvl1pPr marL="233363" indent="-233363">
              <a:defRPr sz="2000"/>
            </a:lvl1pPr>
            <a:lvl2pPr marL="690563" indent="-233363">
              <a:defRPr sz="1800"/>
            </a:lvl2pPr>
            <a:lvl3pPr marL="1143000" indent="-228600"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232106"/>
            <a:ext cx="7162800" cy="48736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1CD03-B952-4FC0-AC93-6D4B9D07BC92}" type="slidenum">
              <a:rPr lang="en-US" sz="1800" baseline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‹#›</a:t>
            </a:fld>
            <a:endParaRPr lang="en-US" sz="1800" baseline="0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9575" y="912812"/>
            <a:ext cx="8248650" cy="1588"/>
          </a:xfrm>
          <a:prstGeom prst="line">
            <a:avLst/>
          </a:prstGeom>
          <a:ln w="22225">
            <a:solidFill>
              <a:srgbClr val="0F5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639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647700" y="3236913"/>
            <a:ext cx="7867650" cy="1587"/>
          </a:xfrm>
          <a:prstGeom prst="line">
            <a:avLst/>
          </a:prstGeom>
          <a:noFill/>
          <a:ln w="22225" algn="ctr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704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093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F3690-B192-407D-9144-B1FC606306F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41050-8F45-48EE-A75A-1B4182C5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1A17B4-FF53-437E-BF45-3B4A40BBB3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BC289-42A3-4FEE-B5F8-704CFE7AC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19281-D46B-4CBE-B189-E604F997C37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986F6-45C2-43A7-83CC-59DAEC38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E70040-FD3B-476C-B854-4BE0BC64BB21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56A39-C080-4F0C-A868-5AE39B8B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47FD5-ED9E-4897-AA80-13245484A9FC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2BFC3-2764-4E9D-9A17-1FD197B7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362-6FF5-4752-8C2F-40DE70B37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ECA519-9C27-4F80-90FB-86F6A8315E72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4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0EAEB-D8B8-438F-820A-D7FC5AA3477F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C979D-5E57-48F7-BAFF-731BBB22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3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1C631-51F4-409A-8249-4E1315B98E7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40982-45A1-4C4E-9EFC-60635DBF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4B3F9-C40A-458C-8093-29C7B8EAABE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E3ECA-8071-4F41-A39E-7FE27A959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ED0DF-E213-4846-9FA2-BAAC4719BA68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ED4B1-985E-470F-9813-E5517B98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4A333-A2EA-4E75-95F6-708DF01BB4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BCDAE-BBF4-4FA4-AF85-69B7C320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960438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6303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2C6DF-1855-4E34-8598-29D103C56F5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7CF2-466E-467F-A219-EDAC5766E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06B5F-CC83-4B27-B20A-5D97E103C453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5D666-C4F4-4B91-9FB7-434C9107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9906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2CE53-E0D9-431C-86A6-0CA2E270282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74CD9-1FC7-437F-8C4D-69F229C0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505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FCD519-2553-4DF0-B0B4-49A87D1AD82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ECD71-0B37-4927-BE55-F8D5534F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990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DF982-E5C7-4B1E-93E9-0B0D441ED622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4B0CF-C13A-4853-9B3F-BB90FE4F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B9D3B8-5DB7-488B-B5B7-AD62A1CC3E15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5052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19A0F-BE29-4C8D-875A-433EC6EF5FA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0B1065-B733-4DF6-9696-AF87D92A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7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9906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1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E44A4-62A4-479F-9056-E8A6792415B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217FA-199A-458D-B1B5-3E4D2312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8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48200" y="990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648200" y="3581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8DB240-0259-4A8B-BC04-9D8929D3BB3B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EAF1D-CE84-403F-ABDD-6DC0D6E5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1"/>
            <a:ext cx="3084513" cy="7620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87950" cy="50291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084513" cy="4267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56B6E-9B22-4A2F-B534-5A15F6D4F05D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484A99-FA8B-43F6-B1FA-784C3CB5E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6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3820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990600"/>
            <a:ext cx="8382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62538"/>
            <a:ext cx="83820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E57D7-D6E6-4E1E-842B-E4F035B96576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5B794-EF86-4B7F-9373-1C174DDA2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381000" y="838200"/>
            <a:ext cx="8382000" cy="1588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0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990600"/>
            <a:ext cx="3200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3C1030-8971-47F2-948D-123328BCC4C5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8BD2D-A955-4D9F-AACA-71842E9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>
            <a:cxnSpLocks noChangeShapeType="1"/>
          </p:cNvCxnSpPr>
          <p:nvPr/>
        </p:nvCxnSpPr>
        <p:spPr bwMode="auto">
          <a:xfrm>
            <a:off x="381000" y="836613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12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10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9906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324600" y="3581400"/>
            <a:ext cx="2438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971800" y="1524000"/>
            <a:ext cx="3200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2971800" y="990600"/>
            <a:ext cx="3200400" cy="3810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8E1AF-92EB-4644-8A5E-D81DD9144D3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17" name="Slide Number Placeholder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EA9AD8-3BEC-4741-851F-5EA9C316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057900" y="3771900"/>
            <a:ext cx="5105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7239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E041C-EEEA-4BC6-840B-B280CBD8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E6A8E-311E-4803-8FCE-F09CEB949FEA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67300" y="3467100"/>
            <a:ext cx="6324600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7" descr="TITLE-HEADER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1066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12192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867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1989137" y="3360737"/>
            <a:ext cx="464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Distribution Statement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-7937" y="6103937"/>
            <a:ext cx="685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DA2D9-FD00-46D2-AD5F-BAB1262D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 rot="5400000">
            <a:off x="-84137" y="541337"/>
            <a:ext cx="838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D74B27-4487-4A31-A811-B36FFBA91A84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3595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aseline="0" dirty="0" err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www.darpa.mil</a:t>
            </a:r>
            <a:endParaRPr lang="en-US" sz="1800" baseline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Picture 7" descr="END SLIDE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179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85C70-D681-47EE-B37B-F0292C0C3BE7}" type="datetime1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49BBB-4D52-418E-8C9F-CCCC5DA25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z="12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Clearance of </a:t>
            </a:r>
            <a:r>
              <a:rPr lang="en-US" dirty="0" err="1" smtClean="0"/>
              <a:t>DoD</a:t>
            </a:r>
            <a:r>
              <a:rPr lang="en-US" dirty="0" smtClean="0"/>
              <a:t> Information for Public Release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A445D-633F-4E96-A71A-EB44882556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CBE7FA-B81C-4ECE-B9E4-476CA0EB41EC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409575" y="1065213"/>
            <a:ext cx="824865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</p:spPr>
      </p:cxnSp>
      <p:pic>
        <p:nvPicPr>
          <p:cNvPr id="5" name="Picture 9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066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 sz="1800" b="1">
                <a:latin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Tahoma" pitchFamily="34" charset="0"/>
                <a:cs typeface="Tahoma" pitchFamily="34" charset="0"/>
              </a:defRPr>
            </a:lvl2pPr>
            <a:lvl3pPr>
              <a:buFont typeface="Courier New" pitchFamily="49" charset="0"/>
              <a:buChar char="o"/>
              <a:defRPr sz="1400"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04800"/>
            <a:ext cx="6477000" cy="381000"/>
          </a:xfrm>
        </p:spPr>
        <p:txBody>
          <a:bodyPr>
            <a:noAutofit/>
          </a:bodyPr>
          <a:lstStyle>
            <a:lvl1pPr>
              <a:buNone/>
              <a:defRPr sz="2400" b="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400">
                <a:latin typeface="Tahoma" pitchFamily="34" charset="0"/>
                <a:cs typeface="Tahoma" pitchFamily="34" charset="0"/>
              </a:defRPr>
            </a:lvl4pPr>
            <a:lvl5pPr>
              <a:defRPr sz="24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72C16E-4BB6-4C97-B972-A9A33104653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827_DARPA_Vector_JS1_CMYK_CORRECTED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29200"/>
            <a:ext cx="1828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6477000"/>
            <a:ext cx="9144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Distribution Statement</a:t>
            </a:r>
            <a:endParaRPr lang="en-US" sz="1000">
              <a:solidFill>
                <a:prstClr val="black"/>
              </a:solidFill>
              <a:ea typeface="ＭＳ Ｐゴシック" pitchFamily="-128" charset="-128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3F3417-6BDD-C149-AB75-6BB54F380638}" type="datetimeFigureOut">
              <a:rPr lang="en-US" baseline="0" smtClean="0">
                <a:solidFill>
                  <a:prstClr val="black"/>
                </a:solidFill>
                <a:latin typeface="Tahoma" charset="0"/>
              </a:rPr>
              <a:pPr/>
              <a:t>9/19/2011</a:t>
            </a:fld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baseline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D230-77E6-3347-ABF4-577CB4143D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1979613"/>
            <a:ext cx="8382000" cy="1587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8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88" y="4572000"/>
            <a:ext cx="27400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85800" y="2057400"/>
            <a:ext cx="7772400" cy="15240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85800" y="37338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85800" y="40386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685800" y="4343400"/>
            <a:ext cx="7772400" cy="3048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 b="0">
                <a:solidFill>
                  <a:srgbClr val="A6A6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fld id="{D5333222-78A3-4B28-9386-820EEF841639}" type="datetime1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7"/>
          </p:nvPr>
        </p:nvSpPr>
        <p:spPr>
          <a:xfrm>
            <a:off x="1371600" y="6356350"/>
            <a:ext cx="655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Clearance of DoD Information for Public Release</a:t>
            </a:r>
            <a:endParaRPr lang="en-US" dirty="0" smtClean="0"/>
          </a:p>
        </p:txBody>
      </p:sp>
    </p:spTree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55FD3D-A7A7-4452-97B1-7559DB15B5F0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381000" y="3200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8840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BCDECE-5522-4DD9-8B90-2BAA3EEEE15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43434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230177-4D32-4918-8FAA-503A693CAB4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pic>
        <p:nvPicPr>
          <p:cNvPr id="5" name="Picture 7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Placeholder 9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162800" cy="60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FFC861-E37A-45A1-8B86-0D4E9DDECC49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362-6FF5-4752-8C2F-40DE70B37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ECA519-9C27-4F80-90FB-86F6A8315E72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B9D3B8-5DB7-488B-B5B7-AD62A1CC3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lang="en-US" sz="1100" baseline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Approved for Public Release, Distribution Unlimited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3E042DE-47FD-497F-BB58-7C14ABF7A898}" type="datetime1">
              <a:rPr lang="en-US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A445D-633F-4E96-A71A-EB44882556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CBE7FA-B81C-4ECE-B9E4-476CA0EB41E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82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3E042DE-47FD-497F-BB58-7C14ABF7A898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0F78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5029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77C2E99-02BF-4F4B-AE67-F5C3365D0D33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76" y="121920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1858962"/>
            <a:ext cx="4114800" cy="43894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FDB8C1C-5DF4-47C7-A92C-45A7EE9CE6D4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722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7DD4223-8BBF-4FD3-B430-E2B28540EA1B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3124200" y="1219200"/>
            <a:ext cx="5638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2590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E458FFA-ACBC-4C15-8DFE-1965C4255E15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37338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DE27421-CFC0-444A-B07A-D2DC5FA0F5CD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8200" y="12192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38100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2192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7CBF152D-DA28-4256-9A45-E456D263BB2E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19200"/>
            <a:ext cx="4114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3733800"/>
            <a:ext cx="8382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812CFBBC-2FDF-4625-BB38-050F930DFD0C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927_DARPALOGO_SCREEN_WHTLTR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381000" y="990600"/>
            <a:ext cx="8382000" cy="1588"/>
          </a:xfrm>
          <a:prstGeom prst="line">
            <a:avLst/>
          </a:prstGeom>
          <a:noFill/>
          <a:ln w="22225">
            <a:solidFill>
              <a:srgbClr val="003378"/>
            </a:solidFill>
            <a:round/>
            <a:headEnd/>
            <a:tailEnd/>
          </a:ln>
        </p:spPr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00400" y="1219200"/>
            <a:ext cx="2743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096000" y="1219200"/>
            <a:ext cx="2667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  <a:defRPr/>
            </a:pPr>
            <a:r>
              <a:rPr lang="en-US" smtClean="0"/>
              <a:t>Clearance of DoD Information for Public Release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1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0517251-9E5A-47D1-8029-01F41A7FD5B6}" type="datetime1">
              <a:rPr lang="en-US" smtClean="0"/>
              <a:pPr/>
              <a:t>9/19/2011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slideLayout" Target="../slideLayouts/slideLayout256.xml"/><Relationship Id="rId26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41.xml"/><Relationship Id="rId21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5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20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24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23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48.xml"/><Relationship Id="rId19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Relationship Id="rId22" Type="http://schemas.openxmlformats.org/officeDocument/2006/relationships/slideLayout" Target="../slideLayouts/slideLayout260.xml"/><Relationship Id="rId27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267.xml"/><Relationship Id="rId21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5" Type="http://schemas.openxmlformats.org/officeDocument/2006/relationships/theme" Target="../theme/theme14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24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23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74.xml"/><Relationship Id="rId19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8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theme" Target="../theme/theme15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9.xml"/><Relationship Id="rId18" Type="http://schemas.openxmlformats.org/officeDocument/2006/relationships/slideLayout" Target="../slideLayouts/slideLayout334.xml"/><Relationship Id="rId26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19.xml"/><Relationship Id="rId21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17" Type="http://schemas.openxmlformats.org/officeDocument/2006/relationships/slideLayout" Target="../slideLayouts/slideLayout333.xml"/><Relationship Id="rId25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18.xml"/><Relationship Id="rId16" Type="http://schemas.openxmlformats.org/officeDocument/2006/relationships/slideLayout" Target="../slideLayouts/slideLayout332.xml"/><Relationship Id="rId20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24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21.xml"/><Relationship Id="rId15" Type="http://schemas.openxmlformats.org/officeDocument/2006/relationships/slideLayout" Target="../slideLayouts/slideLayout331.xml"/><Relationship Id="rId23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26.xml"/><Relationship Id="rId19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slideLayout" Target="../slideLayouts/slideLayout330.xml"/><Relationship Id="rId22" Type="http://schemas.openxmlformats.org/officeDocument/2006/relationships/slideLayout" Target="../slideLayouts/slideLayout338.xml"/><Relationship Id="rId27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45.xml"/><Relationship Id="rId21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5" Type="http://schemas.openxmlformats.org/officeDocument/2006/relationships/theme" Target="../theme/theme18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47.xml"/><Relationship Id="rId15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52.xml"/><Relationship Id="rId19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6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slideLayout" Target="../slideLayouts/slideLayout379.xml"/><Relationship Id="rId18" Type="http://schemas.openxmlformats.org/officeDocument/2006/relationships/slideLayout" Target="../slideLayouts/slideLayout384.xml"/><Relationship Id="rId26" Type="http://schemas.openxmlformats.org/officeDocument/2006/relationships/theme" Target="../theme/theme19.xml"/><Relationship Id="rId3" Type="http://schemas.openxmlformats.org/officeDocument/2006/relationships/slideLayout" Target="../slideLayouts/slideLayout369.xml"/><Relationship Id="rId21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73.xml"/><Relationship Id="rId12" Type="http://schemas.openxmlformats.org/officeDocument/2006/relationships/slideLayout" Target="../slideLayouts/slideLayout378.xml"/><Relationship Id="rId17" Type="http://schemas.openxmlformats.org/officeDocument/2006/relationships/slideLayout" Target="../slideLayouts/slideLayout383.xml"/><Relationship Id="rId25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68.xml"/><Relationship Id="rId16" Type="http://schemas.openxmlformats.org/officeDocument/2006/relationships/slideLayout" Target="../slideLayouts/slideLayout382.xml"/><Relationship Id="rId20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2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81.xml"/><Relationship Id="rId23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76.xml"/><Relationship Id="rId19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80.xml"/><Relationship Id="rId22" Type="http://schemas.openxmlformats.org/officeDocument/2006/relationships/slideLayout" Target="../slideLayouts/slideLayout3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93.xml"/><Relationship Id="rId1" Type="http://schemas.openxmlformats.org/officeDocument/2006/relationships/slideLayout" Target="../slideLayouts/slideLayout392.xml"/><Relationship Id="rId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fld id="{CD80BE71-E8DC-494F-8A6E-FFD35DA867C8}" type="datetime1">
              <a:rPr lang="en-US">
                <a:cs typeface="Arial" charset="0"/>
              </a:rPr>
              <a:pPr/>
              <a:t>9/19/2011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6" r:id="rId26"/>
    <p:sldLayoutId id="2147483700" r:id="rId27"/>
    <p:sldLayoutId id="2147483702" r:id="rId28"/>
    <p:sldLayoutId id="2147483705" r:id="rId29"/>
    <p:sldLayoutId id="2147483706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4E184B-0F57-458E-8679-114D8419F322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9/19/2011</a:t>
            </a:fld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7" descr="TITLE-HEADER 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0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</a:rPr>
              <a:t>Distribution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15A5EF66-F5CE-4236-BC16-586E490890F1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D65B13ED-4B5B-472C-BC9A-8CB011EE6E46}" type="datetime1">
              <a:rPr lang="en-US">
                <a:ea typeface="+mn-ea"/>
              </a:rPr>
              <a:pPr>
                <a:defRPr/>
              </a:pPr>
              <a:t>9/19/2011</a:t>
            </a:fld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fld id="{B493A7BA-963B-42C3-998F-DC597DCEB1C6}" type="slidenum">
              <a:rPr lang="en-US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fld id="{CD80BE71-E8DC-494F-8A6E-FFD35DA867C8}" type="datetime1">
              <a:rPr lang="en-US" smtClean="0">
                <a:cs typeface="Arial" charset="0"/>
              </a:rPr>
              <a:pPr/>
              <a:t>9/19/2011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4E184B-0F57-458E-8679-114D8419F322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9/19/2011</a:t>
            </a:fld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7" descr="TITLE-HEADER 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0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  <p:sldLayoutId id="2147484007" r:id="rId23"/>
    <p:sldLayoutId id="2147484008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</a:rPr>
              <a:t>Distribution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15A5EF66-F5CE-4236-BC16-586E490890F1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D65B13ED-4B5B-472C-BC9A-8CB011EE6E46}" type="datetime1">
              <a:rPr lang="en-US">
                <a:ea typeface="+mn-ea"/>
              </a:rPr>
              <a:pPr>
                <a:defRPr/>
              </a:pPr>
              <a:t>9/19/2011</a:t>
            </a:fld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fld id="{B493A7BA-963B-42C3-998F-DC597DCEB1C6}" type="slidenum">
              <a:rPr lang="en-US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fld id="{CD80BE71-E8DC-494F-8A6E-FFD35DA867C8}" type="datetime1">
              <a:rPr lang="en-US" smtClean="0">
                <a:cs typeface="Arial" charset="0"/>
              </a:rPr>
              <a:pPr/>
              <a:t>9/19/2011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4E184B-0F57-458E-8679-114D8419F322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9/19/2011</a:t>
            </a:fld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7" descr="TITLE-HEADER 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0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  <p:sldLayoutId id="2147484087" r:id="rId21"/>
    <p:sldLayoutId id="2147484088" r:id="rId22"/>
    <p:sldLayoutId id="2147484089" r:id="rId23"/>
    <p:sldLayoutId id="2147484090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</a:rPr>
              <a:t>Distribution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15A5EF66-F5CE-4236-BC16-586E490890F1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D65B13ED-4B5B-472C-BC9A-8CB011EE6E46}" type="datetime1">
              <a:rPr lang="en-US">
                <a:ea typeface="+mn-ea"/>
              </a:rPr>
              <a:pPr>
                <a:defRPr/>
              </a:pPr>
              <a:t>9/19/2011</a:t>
            </a:fld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4E184B-0F57-458E-8679-114D8419F322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9/19/2011</a:t>
            </a:fld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73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Clearance of </a:t>
            </a:r>
            <a:r>
              <a:rPr lang="en-US" baseline="0" dirty="0" err="1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DoD</a:t>
            </a:r>
            <a:r>
              <a:rPr lang="en-US" baseline="0" dirty="0" smtClean="0">
                <a:solidFill>
                  <a:srgbClr val="808080"/>
                </a:solidFill>
                <a:latin typeface="Tahoma" pitchFamily="-128" charset="0"/>
                <a:ea typeface="ＭＳ Ｐゴシック" pitchFamily="-128" charset="-128"/>
              </a:rPr>
              <a:t> Information for Public Release</a:t>
            </a:r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7" descr="TITLE-HEADER 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0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fld id="{B493A7BA-963B-42C3-998F-DC597DCEB1C6}" type="slidenum">
              <a:rPr lang="en-US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</a:rPr>
              <a:t>Distribution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15A5EF66-F5CE-4236-BC16-586E490890F1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D65B13ED-4B5B-472C-BC9A-8CB011EE6E46}" type="datetime1">
              <a:rPr lang="en-US">
                <a:ea typeface="+mn-ea"/>
              </a:rPr>
              <a:pPr>
                <a:defRPr/>
              </a:pPr>
              <a:t>9/19/2011</a:t>
            </a:fld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fld id="{B493A7BA-963B-42C3-998F-DC597DCEB1C6}" type="slidenum">
              <a:rPr lang="en-US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fld id="{CD80BE71-E8DC-494F-8A6E-FFD35DA867C8}" type="datetime1">
              <a:rPr lang="en-US" smtClean="0">
                <a:cs typeface="Arial" charset="0"/>
              </a:rPr>
              <a:pPr/>
              <a:t>9/19/2011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4E184B-0F57-458E-8679-114D8419F322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9/19/2011</a:t>
            </a:fld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7" descr="TITLE-HEADER 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-76200"/>
            <a:ext cx="1547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80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</a:rPr>
              <a:t>Distribution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15A5EF66-F5CE-4236-BC16-586E490890F1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>
              <a:ea typeface="+mn-ea"/>
            </a:endParaRPr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D65B13ED-4B5B-472C-BC9A-8CB011EE6E46}" type="datetime1">
              <a:rPr lang="en-US">
                <a:ea typeface="+mn-ea"/>
              </a:rPr>
              <a:pPr>
                <a:defRPr/>
              </a:pPr>
              <a:t>9/19/2011</a:t>
            </a:fld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fld id="{B493A7BA-963B-42C3-998F-DC597DCEB1C6}" type="slidenum">
              <a:rPr lang="en-US" baseline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-32" charset="0"/>
          <a:ea typeface="ＭＳ Ｐゴシック" pitchFamily="-32" charset="-128"/>
          <a:cs typeface="ＭＳ Ｐゴシック" pitchFamily="-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356350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ahom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Distribution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9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898989"/>
                </a:solidFill>
                <a:latin typeface="Tahoma" charset="0"/>
                <a:ea typeface="ＭＳ Ｐゴシック" charset="-128"/>
              </a:defRPr>
            </a:lvl1pPr>
          </a:lstStyle>
          <a:p>
            <a:fld id="{CD80BE71-E8DC-494F-8A6E-FFD35DA867C8}" type="datetime1">
              <a:rPr lang="en-US" smtClean="0">
                <a:cs typeface="Arial" charset="0"/>
              </a:rPr>
              <a:pPr/>
              <a:t>9/19/2011</a:t>
            </a:fld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Tahoma"/>
          <a:ea typeface="ＭＳ Ｐゴシック" charset="-128"/>
          <a:cs typeface="ＭＳ Ｐゴシック" charset="-128"/>
        </a:defRPr>
      </a:lvl1pPr>
      <a:lvl2pPr marL="593725" indent="-28575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+mn-cs"/>
        </a:defRPr>
      </a:lvl2pPr>
      <a:lvl3pPr marL="868363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400" kern="1200">
          <a:solidFill>
            <a:schemeClr val="tx1"/>
          </a:solidFill>
          <a:latin typeface="Tahoma"/>
          <a:ea typeface="ＭＳ Ｐゴシック" charset="-128"/>
          <a:cs typeface="+mn-cs"/>
        </a:defRPr>
      </a:lvl3pPr>
      <a:lvl4pPr marL="11430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4pPr>
      <a:lvl5pPr marL="141605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1300" kern="1200">
          <a:solidFill>
            <a:schemeClr val="tx1"/>
          </a:solidFill>
          <a:latin typeface="Tahoma"/>
          <a:ea typeface="ＭＳ Ｐゴシック" charset="-128"/>
          <a:cs typeface="+mn-cs"/>
        </a:defRPr>
      </a:lvl5pPr>
      <a:lvl6pPr marL="178308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200" kern="1200" baseline="0">
          <a:solidFill>
            <a:schemeClr val="tx1"/>
          </a:solidFill>
          <a:latin typeface="Tahoma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2.xml"/><Relationship Id="rId1" Type="http://schemas.openxmlformats.org/officeDocument/2006/relationships/video" Target="file:///C:\Documents%20and%20Settings\marmillay\Desktop\GLM%20Science%20Review%209_19\Initiation.mov" TargetMode="Externa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2.xml"/><Relationship Id="rId1" Type="http://schemas.openxmlformats.org/officeDocument/2006/relationships/video" Target="file:///C:\Documents%20and%20Settings\marmillay\Desktop\GLM%20Science%20Review%209_19\Propagation.mov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2.xml"/><Relationship Id="rId7" Type="http://schemas.openxmlformats.org/officeDocument/2006/relationships/image" Target="../media/image37.png"/><Relationship Id="rId2" Type="http://schemas.openxmlformats.org/officeDocument/2006/relationships/video" Target="file:///C:\Documents%20and%20Settings\marmillay\Desktop\GLM%20Science%20Review%209_19\Triggered%20Lightning%20-%20Slow.avi" TargetMode="External"/><Relationship Id="rId1" Type="http://schemas.openxmlformats.org/officeDocument/2006/relationships/video" Target="file:///C:\Documents%20and%20Settings\marmillay\Desktop\GLM%20Science%20Review%209_19\Triggered%20Lightning%20-%20Real-time.mo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cs typeface="Tahoma" charset="0"/>
              </a:rPr>
              <a:t>Nimbus</a:t>
            </a:r>
          </a:p>
        </p:txBody>
      </p:sp>
      <p:sp>
        <p:nvSpPr>
          <p:cNvPr id="28675" name="Text Placeholder 6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Dr. Matthew Goodman, DSO Program Manager</a:t>
            </a:r>
          </a:p>
        </p:txBody>
      </p:sp>
      <p:sp>
        <p:nvSpPr>
          <p:cNvPr id="11" name="Text Placeholder 6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Briefing prepared for GLM Annual Science Meeting</a:t>
            </a:r>
          </a:p>
        </p:txBody>
      </p:sp>
      <p:sp>
        <p:nvSpPr>
          <p:cNvPr id="28677" name="Text Placeholder 6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National Space and Technology Center – September 19, 2011</a:t>
            </a:r>
          </a:p>
        </p:txBody>
      </p:sp>
      <p:sp>
        <p:nvSpPr>
          <p:cNvPr id="10" name="Text Placeholder 6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Huntsville, 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64770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Approved for Public Release, Distribution Unlimited</a:t>
            </a:r>
            <a:endParaRPr lang="en-US" sz="800" baseline="0" dirty="0">
              <a:solidFill>
                <a:srgbClr val="808080"/>
              </a:solidFill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495800"/>
            <a:ext cx="7848600" cy="990600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en-US" b="0" dirty="0" smtClean="0"/>
              <a:t>New theory suggests that when runaway electron avalanches exceed the relativistic threshold, the in-cloud electric field is forced to discharge.</a:t>
            </a:r>
          </a:p>
          <a:p>
            <a:pPr>
              <a:buFont typeface="Arial" charset="0"/>
              <a:buNone/>
              <a:defRPr/>
            </a:pP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sz="1600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>
                <a:ea typeface="ＭＳ Ｐゴシック"/>
              </a:rPr>
              <a:t>Initiation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048000" y="3578225"/>
            <a:ext cx="281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aseline="0" dirty="0" smtClean="0">
                <a:latin typeface="Tahoma" pitchFamily="34" charset="0"/>
                <a:cs typeface="Times New Roman" pitchFamily="18" charset="0"/>
              </a:rPr>
              <a:t>Video: Natural </a:t>
            </a:r>
            <a:r>
              <a:rPr lang="en-US" sz="1400" baseline="0" dirty="0">
                <a:latin typeface="Tahoma" pitchFamily="34" charset="0"/>
                <a:cs typeface="Times New Roman" pitchFamily="18" charset="0"/>
              </a:rPr>
              <a:t>Lightning Strike</a:t>
            </a:r>
          </a:p>
        </p:txBody>
      </p:sp>
      <p:pic>
        <p:nvPicPr>
          <p:cNvPr id="6" name="Initiatio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95600" y="1295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304800" y="5105400"/>
            <a:ext cx="8763000" cy="1219200"/>
          </a:xfrm>
        </p:spPr>
        <p:txBody>
          <a:bodyPr/>
          <a:lstStyle/>
          <a:p>
            <a:pPr marL="0" indent="0"/>
            <a:r>
              <a:rPr lang="en-US" b="0" dirty="0" smtClean="0">
                <a:ea typeface="ＭＳ Ｐゴシック"/>
              </a:rPr>
              <a:t>Experimental evidence has shown there are at least three classifications of negative leaders: stepped leaders, dart-stepped leaders, and "chaotic" dart leaders.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Propagation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124200" y="4114800"/>
            <a:ext cx="281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aseline="0" dirty="0" smtClean="0">
                <a:latin typeface="Tahoma" pitchFamily="34" charset="0"/>
                <a:cs typeface="Tahoma" pitchFamily="34" charset="0"/>
              </a:rPr>
              <a:t>Video: Natural </a:t>
            </a:r>
            <a:r>
              <a:rPr lang="en-US" sz="1400" baseline="0" dirty="0">
                <a:latin typeface="Tahoma" pitchFamily="34" charset="0"/>
                <a:cs typeface="Tahoma" pitchFamily="34" charset="0"/>
              </a:rPr>
              <a:t>Lightning Strike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ropagation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71800" y="1676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838200"/>
          </a:xfrm>
        </p:spPr>
        <p:txBody>
          <a:bodyPr/>
          <a:lstStyle/>
          <a:p>
            <a:pPr marL="0" indent="0"/>
            <a:r>
              <a:rPr lang="en-US" b="0" dirty="0" smtClean="0"/>
              <a:t>Photoelectric radiometers have provided evidence that the attachment process produces a characteristic signal (regardless of whether the stroke was natural or triggered).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Attachment</a:t>
            </a:r>
          </a:p>
        </p:txBody>
      </p:sp>
      <p:pic>
        <p:nvPicPr>
          <p:cNvPr id="20484" name="Picture 3" descr="Attachm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1156252"/>
            <a:ext cx="2295525" cy="24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Triggering Process 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644" y="1219200"/>
            <a:ext cx="47441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3883223"/>
            <a:ext cx="3884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Tahoma"/>
                <a:cs typeface="Tahoma"/>
              </a:rPr>
              <a:t>Downward leader connecting to upward leader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105400" y="2057400"/>
            <a:ext cx="609600" cy="685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410200"/>
            <a:ext cx="8534400" cy="990600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en-US" b="0" dirty="0" smtClean="0"/>
              <a:t>Measurements of energetic radiation (x-rays, gamma rays, electrons and neutrons) by thunderstorms and lightning is strong enough for the creation of </a:t>
            </a:r>
            <a:r>
              <a:rPr lang="en-US" b="0" dirty="0" err="1" smtClean="0"/>
              <a:t>phosphenes</a:t>
            </a:r>
            <a:r>
              <a:rPr lang="en-US" b="0" dirty="0" smtClean="0"/>
              <a:t> in humans.  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Emissions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19800" y="19050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aseline="0" dirty="0" err="1">
                <a:latin typeface="Tahoma" pitchFamily="34" charset="0"/>
                <a:cs typeface="Tahoma" pitchFamily="34" charset="0"/>
              </a:rPr>
              <a:t>Succesive</a:t>
            </a:r>
            <a:r>
              <a:rPr lang="en-US" sz="1600" baseline="0" dirty="0">
                <a:latin typeface="Tahoma" pitchFamily="34" charset="0"/>
                <a:cs typeface="Tahoma" pitchFamily="34" charset="0"/>
              </a:rPr>
              <a:t> 0.1-msec image of x-ray emissions from a 28 kA peak current lightning strike.  The amount of x-ray energy increases dramatically with the return stroke current.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9" name="Picture 5" descr="X-ray Distrib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43688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79" y="5105400"/>
            <a:ext cx="8610601" cy="1143000"/>
          </a:xfrm>
        </p:spPr>
        <p:txBody>
          <a:bodyPr/>
          <a:lstStyle/>
          <a:p>
            <a:pPr marL="0" indent="0">
              <a:defRPr/>
            </a:pPr>
            <a:r>
              <a:rPr lang="en-US" b="0" dirty="0" smtClean="0"/>
              <a:t>Evidence has revealed that source current is very closely aligned with gamma and x-ray production.</a:t>
            </a:r>
            <a:endParaRPr lang="en-US" sz="1400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Terrestrial Gamma-ray Flashes (TGFs)</a:t>
            </a:r>
          </a:p>
        </p:txBody>
      </p:sp>
      <p:pic>
        <p:nvPicPr>
          <p:cNvPr id="6" name="Picture 10" descr="03AugLFNarro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053" y="1219200"/>
            <a:ext cx="6398524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371600"/>
            <a:ext cx="495808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88900" y="5638800"/>
            <a:ext cx="8750300" cy="68580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b="0" dirty="0" smtClean="0">
                <a:ea typeface="ＭＳ Ｐゴシック"/>
              </a:rPr>
              <a:t>New evidence suggests that the VHF radiation associated with Narrow Bipolar Pulses is chaotic and randomly polarized.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00200" y="228600"/>
            <a:ext cx="6477000" cy="381000"/>
          </a:xfrm>
        </p:spPr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Compact Intracloud Discharges (CIDs)/Narrow Bipoloar Events (NBEs)</a:t>
            </a:r>
          </a:p>
        </p:txBody>
      </p:sp>
      <p:pic>
        <p:nvPicPr>
          <p:cNvPr id="23557" name="Picture 4" descr="CI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257674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124200"/>
            <a:ext cx="4648200" cy="3352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500" dirty="0" smtClean="0"/>
          </a:p>
          <a:p>
            <a:pPr marL="0" indent="0">
              <a:buFont typeface="Arial" charset="0"/>
              <a:buNone/>
              <a:defRPr/>
            </a:pPr>
            <a:endParaRPr lang="en-US" sz="1600" dirty="0" smtClean="0"/>
          </a:p>
          <a:p>
            <a:pPr>
              <a:buFont typeface="Arial" charset="0"/>
              <a:buNone/>
              <a:defRPr/>
            </a:pPr>
            <a:endParaRPr lang="en-US" sz="1600" dirty="0" smtClean="0"/>
          </a:p>
          <a:p>
            <a:pPr>
              <a:buFont typeface="Arial" charset="0"/>
              <a:buNone/>
              <a:defRPr/>
            </a:pPr>
            <a:r>
              <a:rPr lang="en-US" sz="1600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sz="1600" dirty="0" smtClean="0"/>
          </a:p>
          <a:p>
            <a:pPr>
              <a:buFont typeface="Arial" charset="0"/>
              <a:buNone/>
              <a:defRPr/>
            </a:pPr>
            <a:endParaRPr lang="en-US" sz="1600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Ionospheric Interactions/Components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" y="5647492"/>
            <a:ext cx="906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Tahoma" pitchFamily="34" charset="0"/>
                <a:cs typeface="Tahoma" pitchFamily="34" charset="0"/>
              </a:rPr>
              <a:t>New evidence reveals that lightning often creates large electric field signals that are co-located with narrow, deep ionospheric density depletions in the equatorial ionosphere.</a:t>
            </a:r>
            <a:endParaRPr lang="en-US" sz="2000" baseline="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04" name="Picture 4" descr="C:\Documents and Settings\cmarriott\My Documents\Matt Goodman\Nimbus - SLR\Photographs-Images-Videos\CNOFS Whistler Dat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29763"/>
            <a:ext cx="6461406" cy="385257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62200" y="49808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0" dirty="0" smtClean="0">
                <a:latin typeface="Tahoma" pitchFamily="34" charset="0"/>
                <a:cs typeface="Tahoma" pitchFamily="34" charset="0"/>
              </a:rPr>
              <a:t>Figure 1. </a:t>
            </a: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24-second burst memory example at 575 km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2514600" y="4572000"/>
            <a:ext cx="5181600" cy="685800"/>
          </a:xfrm>
        </p:spPr>
        <p:txBody>
          <a:bodyPr/>
          <a:lstStyle/>
          <a:p>
            <a:pPr marL="0" indent="0"/>
            <a:r>
              <a:rPr lang="en-US" sz="1600" dirty="0" smtClean="0">
                <a:ea typeface="ＭＳ Ｐゴシック"/>
              </a:rPr>
              <a:t> </a:t>
            </a:r>
            <a:endParaRPr lang="en-US" dirty="0" smtClean="0">
              <a:ea typeface="ＭＳ Ｐゴシック"/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Triggered Lightning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5257800" cy="269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9208" y="4800600"/>
            <a:ext cx="611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Tahoma" pitchFamily="34" charset="0"/>
                <a:cs typeface="Tahoma" pitchFamily="34" charset="0"/>
              </a:rPr>
              <a:t>New photographic evidence reveals that as the dart-leader travels down the main channel, it also travels back up channel branches, depositing charge which is then removed during the return stroke. 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324600" y="2967037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aseline="0" dirty="0">
                <a:latin typeface="Tahoma" pitchFamily="34" charset="0"/>
                <a:cs typeface="Tahoma" pitchFamily="34" charset="0"/>
              </a:rPr>
              <a:t>Triggered Lightning with 16 Return Strokes – Real Time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858000" y="6289357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aseline="0" dirty="0">
                <a:latin typeface="Tahoma" pitchFamily="34" charset="0"/>
                <a:cs typeface="Tahoma" pitchFamily="34" charset="0"/>
              </a:rPr>
              <a:t>Triggered Lightning – High Speed Video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Triggered Lightning - Real-time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400800" y="1162050"/>
            <a:ext cx="2438400" cy="1828800"/>
          </a:xfrm>
          <a:prstGeom prst="rect">
            <a:avLst/>
          </a:prstGeom>
        </p:spPr>
      </p:pic>
      <p:pic>
        <p:nvPicPr>
          <p:cNvPr id="11" name="Triggered Lightning - Slow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 flipH="1">
            <a:off x="7331612" y="3505200"/>
            <a:ext cx="867508" cy="281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724400"/>
            <a:ext cx="8534400" cy="76200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endParaRPr lang="en-US" b="0" dirty="0" smtClean="0"/>
          </a:p>
          <a:p>
            <a:pPr marL="0" indent="0">
              <a:defRPr/>
            </a:pPr>
            <a:endParaRPr lang="en-US" b="0" dirty="0" smtClean="0"/>
          </a:p>
          <a:p>
            <a:pPr marL="0" indent="0">
              <a:defRPr/>
            </a:pPr>
            <a:endParaRPr lang="en-US" b="0" dirty="0" smtClean="0"/>
          </a:p>
          <a:p>
            <a:pPr marL="0" indent="0">
              <a:buFont typeface="Arial" charset="0"/>
              <a:buNone/>
              <a:defRPr/>
            </a:pPr>
            <a:endParaRPr lang="en-US" b="0" dirty="0" smtClean="0"/>
          </a:p>
          <a:p>
            <a:pPr marL="0" indent="0">
              <a:buFont typeface="Arial" charset="0"/>
              <a:buNone/>
              <a:defRPr/>
            </a:pP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sz="1600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Microphysics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783208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219200"/>
            <a:ext cx="9906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" y="5334000"/>
            <a:ext cx="9006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>
                <a:latin typeface="Tahoma" pitchFamily="34" charset="0"/>
              </a:rPr>
              <a:t>VHF mapping instruments have detected the structure of lightning flashes that create high altitude leaders (up to 35 km altitude), which may be precursors to Gigantic Blue Jets.</a:t>
            </a:r>
            <a:endParaRPr lang="en-US" baseline="0" dirty="0" smtClean="0">
              <a:latin typeface="Tahoma" pitchFamily="34" charset="0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85800"/>
          </a:xfrm>
          <a:noFill/>
        </p:spPr>
        <p:txBody>
          <a:bodyPr/>
          <a:lstStyle/>
          <a:p>
            <a:pPr marL="0" indent="0" algn="ctr"/>
            <a:r>
              <a:rPr lang="en-US" sz="2000" b="0" dirty="0" smtClean="0">
                <a:ea typeface="ＭＳ Ｐゴシック"/>
              </a:rPr>
              <a:t>Achieving and/or exceeding each of the goals set forth in the Nimbus program will result in a revolutionary understanding of the lightning process.  </a:t>
            </a:r>
          </a:p>
          <a:p>
            <a:pPr marL="0" indent="0"/>
            <a:endParaRPr lang="en-US" b="0" dirty="0" smtClean="0">
              <a:ea typeface="ＭＳ Ｐゴシック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>
                <a:ea typeface="ＭＳ Ｐゴシック"/>
              </a:rPr>
              <a:t>Success Defined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166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>
                <a:latin typeface="Tahoma" pitchFamily="34" charset="0"/>
                <a:cs typeface="Tahoma" pitchFamily="34" charset="0"/>
              </a:rPr>
              <a:pPr>
                <a:defRPr/>
              </a:pPr>
              <a:t>20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23430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0" dirty="0">
                <a:latin typeface="Tahoma" pitchFamily="34" charset="0"/>
                <a:cs typeface="Tahoma" pitchFamily="34" charset="0"/>
              </a:rPr>
              <a:t>Accurate lightning models = </a:t>
            </a:r>
            <a:r>
              <a:rPr lang="en-US" sz="2000" baseline="0" dirty="0" smtClean="0">
                <a:latin typeface="Tahoma" pitchFamily="34" charset="0"/>
                <a:cs typeface="Tahoma" pitchFamily="34" charset="0"/>
              </a:rPr>
              <a:t>lightning </a:t>
            </a:r>
            <a:r>
              <a:rPr lang="en-US" sz="2000" baseline="0" dirty="0">
                <a:latin typeface="Tahoma" pitchFamily="34" charset="0"/>
                <a:cs typeface="Tahoma" pitchFamily="34" charset="0"/>
              </a:rPr>
              <a:t>prediction, </a:t>
            </a:r>
            <a:r>
              <a:rPr lang="en-US" sz="2000" baseline="0" dirty="0" smtClean="0">
                <a:latin typeface="Tahoma" pitchFamily="34" charset="0"/>
                <a:cs typeface="Tahoma" pitchFamily="34" charset="0"/>
              </a:rPr>
              <a:t>mitigation, and protection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7831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aseline="0" dirty="0">
                <a:latin typeface="Tahoma" pitchFamily="34" charset="0"/>
                <a:ea typeface="ＭＳ Ｐゴシック" pitchFamily="-128" charset="-128"/>
                <a:cs typeface="Tahoma" pitchFamily="34" charset="0"/>
              </a:rPr>
              <a:t>Understanding of the effects of lightning on the </a:t>
            </a:r>
            <a:r>
              <a:rPr lang="en-US" sz="2000" baseline="0" dirty="0" smtClean="0">
                <a:latin typeface="Tahoma" pitchFamily="34" charset="0"/>
                <a:ea typeface="ＭＳ Ｐゴシック" pitchFamily="-128" charset="-128"/>
                <a:cs typeface="Tahoma" pitchFamily="34" charset="0"/>
              </a:rPr>
              <a:t>ionosphere </a:t>
            </a:r>
            <a:r>
              <a:rPr lang="en-US" sz="2000" baseline="0" dirty="0">
                <a:latin typeface="Tahoma" pitchFamily="34" charset="0"/>
                <a:ea typeface="ＭＳ Ｐゴシック" pitchFamily="-128" charset="-128"/>
                <a:cs typeface="Tahoma" pitchFamily="34" charset="0"/>
              </a:rPr>
              <a:t>= Protection of communications and space assets, and mitigation or elimination of interference</a:t>
            </a:r>
            <a:endParaRPr lang="en-US" sz="2000" dirty="0"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  <p:pic>
        <p:nvPicPr>
          <p:cNvPr id="8" name="Picture 7" descr="C:\Documents and Settings\cmarriott\My Documents\Matt Goodman\SLR\Photographs-Images-Videos\Triggered Lightning Strike_6-4-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2162175" cy="234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64770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aseline="0" dirty="0" smtClean="0">
                <a:latin typeface="Tahoma" pitchFamily="34" charset="0"/>
                <a:cs typeface="Tahoma" pitchFamily="34" charset="0"/>
              </a:rPr>
              <a:t>Approved for Public Release, Distribution Unlimited</a:t>
            </a:r>
            <a:endParaRPr lang="en-US" sz="800" baseline="0" dirty="0">
              <a:solidFill>
                <a:srgbClr val="808080"/>
              </a:solidFill>
              <a:latin typeface="Tahoma" pitchFamily="34" charset="0"/>
              <a:ea typeface="ＭＳ Ｐゴシック" pitchFamily="-128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www.yorkblog.com/explorer/gp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57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64704" y="1143000"/>
            <a:ext cx="7288696" cy="1295400"/>
          </a:xfr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0" indent="0" algn="ctr"/>
            <a:r>
              <a:rPr lang="en-US" sz="2000" b="0" dirty="0" smtClean="0">
                <a:ea typeface="ＭＳ Ｐゴシック"/>
              </a:rPr>
              <a:t>The Soviet Union’s launch of Sputnik showed that a fundamental change was needed in America’s defense science and technology programs. DARPA was formed to meet this need and rejuvenated our defense technological capabilities.</a:t>
            </a:r>
            <a:endParaRPr lang="en-US" sz="2000" b="0" dirty="0" smtClean="0">
              <a:solidFill>
                <a:srgbClr val="0B2869"/>
              </a:solidFill>
              <a:ea typeface="ＭＳ Ｐゴシック"/>
            </a:endParaRPr>
          </a:p>
        </p:txBody>
      </p:sp>
      <p:sp>
        <p:nvSpPr>
          <p:cNvPr id="14340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>
                <a:ea typeface="ＭＳ Ｐゴシック"/>
              </a:rPr>
              <a:t>DARPA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>
                <a:latin typeface="Tahoma" pitchFamily="34" charset="0"/>
                <a:cs typeface="Tahoma" pitchFamily="34" charset="0"/>
              </a:rPr>
              <a:pPr>
                <a:defRPr/>
              </a:pPr>
              <a:t>3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975" y="4150896"/>
            <a:ext cx="36798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0" y="2526268"/>
            <a:ext cx="6235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latin typeface="Tahoma" pitchFamily="34" charset="0"/>
                <a:cs typeface="Tahoma" pitchFamily="34" charset="0"/>
              </a:rPr>
              <a:t>Some of DARPA’s best (and least known) accomplishments: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3711575" y="3897868"/>
            <a:ext cx="1701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latin typeface="Tahoma" pitchFamily="34" charset="0"/>
                <a:cs typeface="Tahoma" pitchFamily="34" charset="0"/>
              </a:rPr>
              <a:t>2. The internet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549775" y="6138446"/>
            <a:ext cx="1709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aseline="0" dirty="0">
                <a:latin typeface="Tahoma" pitchFamily="34" charset="0"/>
                <a:cs typeface="Tahoma" pitchFamily="34" charset="0"/>
              </a:rPr>
              <a:t>ARPANET c.1970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6781800" y="3440668"/>
            <a:ext cx="2042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latin typeface="Tahoma" pitchFamily="34" charset="0"/>
                <a:cs typeface="Tahoma" pitchFamily="34" charset="0"/>
              </a:rPr>
              <a:t>3. GPS technology</a:t>
            </a:r>
          </a:p>
        </p:txBody>
      </p:sp>
      <p:sp>
        <p:nvSpPr>
          <p:cNvPr id="14346" name="TextBox 5"/>
          <p:cNvSpPr txBox="1">
            <a:spLocks noChangeArrowheads="1"/>
          </p:cNvSpPr>
          <p:nvPr/>
        </p:nvSpPr>
        <p:spPr bwMode="auto">
          <a:xfrm>
            <a:off x="0" y="3212068"/>
            <a:ext cx="4310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 dirty="0">
                <a:latin typeface="Tahoma" pitchFamily="34" charset="0"/>
                <a:cs typeface="Tahoma" pitchFamily="34" charset="0"/>
              </a:rPr>
              <a:t>1. Recommended the formation of NASA</a:t>
            </a:r>
          </a:p>
        </p:txBody>
      </p:sp>
      <p:pic>
        <p:nvPicPr>
          <p:cNvPr id="14347" name="Picture 2" descr="http://t1.gstatic.com/images?q=tbn:ANd9GcRaQ8obBNlUKNEo0ZIYXM6vYvXb_LFTz23NS44NAap5EKy1ToIK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90925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779676">
            <a:off x="6918960" y="5029200"/>
            <a:ext cx="4572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6588" y="1143000"/>
            <a:ext cx="7821612" cy="10668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000" b="0" dirty="0" smtClean="0"/>
              <a:t>Nimbus is a fundamental science program focused on obtaining a comprehensive understanding of the lightning process, its associated emissions and its ionospheric components.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>
                <a:ea typeface="ＭＳ Ｐゴシック"/>
              </a:rPr>
              <a:t>Summary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166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>
                <a:latin typeface="Tahoma" pitchFamily="34" charset="0"/>
                <a:cs typeface="Tahoma" pitchFamily="34" charset="0"/>
              </a:rPr>
              <a:pPr>
                <a:defRPr/>
              </a:pPr>
              <a:t>5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120" y="4837112"/>
            <a:ext cx="18637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7"/>
          <p:cNvSpPr txBox="1">
            <a:spLocks noChangeArrowheads="1"/>
          </p:cNvSpPr>
          <p:nvPr/>
        </p:nvSpPr>
        <p:spPr bwMode="auto">
          <a:xfrm>
            <a:off x="112644" y="2255520"/>
            <a:ext cx="8915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aseline="0" dirty="0">
                <a:latin typeface="Tahoma" pitchFamily="34" charset="0"/>
                <a:cs typeface="Tahoma" pitchFamily="34" charset="0"/>
              </a:rPr>
              <a:t>Why: Lightning is unpredictable and poses a significant danger to personnel,  aircraft, electronic equipment, military assets and ordnance.  Outdoor </a:t>
            </a:r>
            <a:r>
              <a:rPr lang="en-US" baseline="0" dirty="0" smtClean="0">
                <a:latin typeface="Tahoma" pitchFamily="34" charset="0"/>
                <a:cs typeface="Tahoma" pitchFamily="34" charset="0"/>
              </a:rPr>
              <a:t>operations may be limited and more complicated when lightning is present </a:t>
            </a:r>
            <a:r>
              <a:rPr lang="en-US" baseline="0" dirty="0">
                <a:latin typeface="Tahoma" pitchFamily="34" charset="0"/>
                <a:cs typeface="Tahoma" pitchFamily="34" charset="0"/>
              </a:rPr>
              <a:t>within a predetermined radius.</a:t>
            </a:r>
          </a:p>
          <a:p>
            <a:endParaRPr lang="en-US" baseline="0" dirty="0">
              <a:latin typeface="Tahoma" pitchFamily="34" charset="0"/>
              <a:cs typeface="Tahoma" pitchFamily="34" charset="0"/>
            </a:endParaRPr>
          </a:p>
          <a:p>
            <a:r>
              <a:rPr lang="en-US" baseline="0" dirty="0">
                <a:latin typeface="Tahoma" pitchFamily="34" charset="0"/>
                <a:cs typeface="Tahoma" pitchFamily="34" charset="0"/>
              </a:rPr>
              <a:t>How:  Seven unique performer teams are </a:t>
            </a:r>
            <a:r>
              <a:rPr lang="en-US" baseline="0" dirty="0" smtClean="0">
                <a:latin typeface="Tahoma" pitchFamily="34" charset="0"/>
                <a:cs typeface="Tahoma" pitchFamily="34" charset="0"/>
              </a:rPr>
              <a:t>measuring, observing </a:t>
            </a:r>
            <a:r>
              <a:rPr lang="en-US" baseline="0" dirty="0">
                <a:latin typeface="Tahoma" pitchFamily="34" charset="0"/>
                <a:cs typeface="Tahoma" pitchFamily="34" charset="0"/>
              </a:rPr>
              <a:t>and recording all parameters and physical processes associated with both natural and triggered lightning across the United States, from ground to space, DC to daylight, using a comprehensive suite of state-of-the-art instrumentation, equipment and facilities.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40" y="4876800"/>
            <a:ext cx="1143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5" descr="data:image/jpg;base64,/9j/4AAQSkZJRgABAQAAAQABAAD/2wCEAAkGBhQSERUUExQVFBUVGBgaGBQUGBwYGxgcHBcXGBccFxcXHSYeFxokHBgdHy8gIycpLCwsHB4xNTAqNSYrLCkBCQoKDgwOGg8PGiwkHyQsLCwsLCwsLCwsLCwsLCwsLCwsLCwsLCwsLCwsLCwsLCwsLCwsLCwsLCwsLCwsLCwsLP/AABEIAL4BCgMBIgACEQEDEQH/xAAcAAABBQEBAQAAAAAAAAAAAAACAQMEBQYABwj/xABFEAABAgQDBAcFBgMGBgMAAAABAhEAAyHwBBIxBUFRYQYTInGBkaEHMrHB0RQjQlLh8RVikjNDU3KCshYXJIOi0iVzwv/EABkBAAMBAQEAAAAAAAAAAAAAAAABAgMEBf/EACYRAAICAgIBBAEFAAAAAAAAAAABAhEDIRIxQQQTUWEiFHGBofD/2gAMAwEAAhEDEQA/AIpjmgst+XOFCbu/n7JxANC142/dB5Lu/hHZbs36wwBTd39Fa7v5mEwrQxA3dL9I67v6ggmFy28AWCBd38+a/C7pBBMKBp+n1gCwY4CChfL05QBY0XvufhBNd38YbxoLBtSzVb8R874VkFDUcHmN9KtviFLdDG45oNu704xwF0ixWC0Ixg2jm7vTjAFgNCtBNdI5rpAFgNfhHQfl6cY5rpAFgNHQbXTlpHNdIAsBo6Da/COULp6QgsgpJzjska19a+US79Yj5gVp1eo0Pz7r3y2iYjYDQjQ5lhGiwAIhLu/pDjQOWAAGu7+MKLtoIiBa6/WEBzXTndmFy3SDaCAvzhAA0KE3Ygmvwgst1+sBI20K12Icy3d+rrlu79GLAbAuxfpHZbu/jDuW7vxrHZYAG8t2L+K5b9bsBwJu79G4Jh2A3k77pdmFa7v4HT9GeiRxA6yYSmXoG1V3PQAcY00zojhAP7Pxzrf1MYS9RGLo0WNtWeU4sacXHx/W90nLd38Ys+k2xBJUChRKCRQ6ip4axACYuElLaIaoba/XhfpAYmRN6smVLWtQaiUFW/kDzvTTYDZSUycykhapiTRRIAS5AHeSnXd5xDGKQWSnDnM+U5lzDkLUdCVO2bsmtKHQh855W7US1HyZzCScX+LCYiqj/droGAH4eIibJw8woClypiCRUKSoMd+ov0jUS9mrV7sgCij2zNTqklAfPq6cp3dpJiVLwSgBmwyvelhQC5tElP3hBCy5SsHvBFKxjHLKPbspwT6Mblv639R2W7v57rBbHw02YULwwSoICqrWSasaEigNH+EVGz9i4HFhasq8OygkHrVFJzZsrBR1YPwrqY1XqPon2ylwGzlTlFKWDB1KUcqUjiS1Nb0CY/ZypS8i2dgQQXBB0ILVF91pJ6LYkyF/ZyFSVK7D0VMyksshRLoJJYZqiu8RE2xMPXZDrLRLToQCEpAKkE+8nNmDiKjl5SpA4Uita7v59lu7+T2S6wOWNzMby36XZhFDffwv0h5oBYp5cfrAwIGIxCUrScw39l6mh0AvSJiai7vxiu2lswLmILtxpwcv33uizlSMqQkaAAV+cZxvk7KdUI1+t2ITLd997nct1+scUxoSMtd380a7F+kPBN3foyZbu/GsADDQmWHim7v4QmTlCKOy3S74PChN0u+6DaOaFYgQLpd8YUJunCDaFAgsQGWCy3ffBNCtdIAAyQuW/WDa6R2W7vxhgBlhct2YNrpd98KLu/hAI3+ztqJRh5YDABCeHAP6/GK3anSpKQavffGD2tjZqAMmdYNMqSKeJ7tIzq9vrKiOomqbfrw5R5s4OMjpTtF9tvbSpsxPDMmnEuYcxm0UylpSqgUDXm4aKzZq+sUlakKQywAFM5oaw50ukAy0nKSQSyh+H9L4xtFyjByM5VdGw2DtlGJlzMMG62TVI/xJZ7fZ4lJ9CDF5s3CjKFEALOqwBmcdkOd5YAc48Bk7UXLUhaFqCkMUrBYg1qCOF8I9f6F9P5WJ7E8plT6drSXMffX3FHeNI5llts1o22HmVY0O7grmPpqIcxuPTJSlSkrU6gn7tBWXILOE1ajP3R3U0Y3zH1EJisMFyyia6kKZymhYEGrV1Go8hrAykdsvb8meWlrJLEspC0USQlTZ0h2JYtofKIeP2TLnzRJQhKUy1JXPUkN+FQRK7J1KVF+CTxUCK47LmSJxMuZnM6YpUhKVH3iB1ipyWyqQHUokEVLM5DanA4NMiUEu+pUtTOtRqpSuZNf0iOjWSV0itTsdckgSlFQeYooLIdSmYqKaZQAQA2p5ACl2wjMcOnEyikoCx1qUumWpTZAgVzlwhBDsrMRWuXaSkbywJ1PDgIj7Yw+eSsMCQMwSQCCUnMlweJAilL5IoxQ6PomkoQRLnBObqlOErFO1LftJ3OhVUuHoUqNNjNnLlKyzEFJ57+46HvH77/EbFlqkqVJSkTJjLSsqIIUQ4IWHKdTpQuXcEiG1TUlHU47JmAJE3RKxvKD+FYGqdd4cabwzta7RnLGns88yXd/IZiaXx779Yutp7EyJE2Weskq0UzFNTRYIcF3G6vA61E1Onfy+nKOxTUlaOdpp0V87CgLQeZOvI8TpE7Lfld0izpagpPaNSeGjElr/AEnAXd+sEewYGW/HvhMt+F3SHGFtwv8AaOa/G/3rFiGim7MJkh1ru/WBIu79IQDRTA5LYQ6RAvAUgst143+8cBfndmCy3d/GCAiLEA1+V2IIC63fGCCYqdtdIEYc5SklRDhmZtOPfEymoq2Ki1y3d+ELlut33RmNj9JlTsSoU6tQcJoCGIcuWem7WNPImhaQpJBBqDChkU9obTQrXWBmrCQVGgAfw/aHcsU/StKxh1KQap1SQ4WDQgtUcX3NFSlSsSJ+AxiJyAtBcHzBdi/OJDRg9n7XGHVlS6ZAyqZKQStWqnU7Nu8hzjb7OxPWywspy5qgODR6XziMeVS15HKNDeKSkntOzc+fCIOGwnW4gIlIKlTCCAHDEOVOdEhqnui8w+EXMXlQHLOw7yHv4xa7L6OTpc3P92kBBAdZcEn+TlzGphZJUVFWBg+hEtBHWTDQuUyxSgq6la76gR5/i+lqFGYheHmlDlJCZo3EjfLd/GPUtr9bLlEiYnMS3YlJSACC9VZifOPN53RABz1hJJJLpGpL7iI5fckbcUjKrl4Z1EHEy3FEqlJXl7iJiSfLfxiPjMKJK1SlJBUFUXUMDooB6BiC2541SujhcMrmSUsNaAMdWiHt7otiZ00zUmUBlSnKVK3JynVNH1jJr4KJfRb2mT8O0tR62UHAzP2Ryq4fl4gx6psXp/hZyXVM6pWrL03mixQnlQ8o+dMXsxSHDdsO4caOQCORId+6LTY+CmlH9oJYBIBSxzk1JVmoRuaBKXkD6N2Vs8qJxCi0yZ7uXRMt3CeCiaKUeNNAIm/a3KQa91HO7sqOagq3MR4Ts3phiMKWlKmJA1SGUnXehXyaNhgvaqVAJxEmXNB3pLH+lTh+4wrKs9PRiUnex4FwfI1iu2t0kk4dWReYqICmA3FWUOVMGJprFFg+m2CWG6yZJf8ADMBUkf1Zg3lEpcnDYlmOFm0IzFkkB/5VvqNGHhA/o1xuHL87r6HuifSGXOl9WnMFSwzKDHLmWkAMTUZWPAxZbY2UmcmoGZNUqHvBiCMq2ORTgdoVERMFsHqknqmQouc4U9TWqSkuBwfx3xaIlrAqoE7+zR9+/SGKbi3+PRR7G2qT/wBPiSFFVETDpMcOUrBqmZyIGYVHAZLb2zOpnGW+hdJ4ghx8WjUYkyZWcTp6JmcVlJS51fshKnBcAgnSlYyu1ccZswKUHoAAogmgAGbdmr68I6cN3ro5slUVWKmh0l9H8OyYloFBETFYRIKQwqrgNTQ+tbETpVUju5XffHUnswYjQjQ7l7vS74QhTfpf1irENFMIRdYdy3S774Qpu79ILAZKbu/CAyd998PlMCEwmx2/ALQWWPOl9Lp6lOFHkQAKU1A1rEuR0qmBS1ZgQqrFzlbhwDRyfqYmixtl3tva0zDrNUlC09kHVCtH5j5iMjjtpTJ5BWlyABXiKEjkaHvidtfbgnpTmSy3UQoDRP5Tv0q8UXWVHDh4xy5cjk9dFxjXYkiaUku4IYBQqEg6s36+sbvoXPQEqliYVklwllMlIFKmg+sefTJZ1BqHpu5t4CJez8bNBdCsrsewr1oecLHPg7KlGzedMNrCXL6sVMyhrVNQfAmrPGTG01KlqRLmTCMx+7KtXIAZX4uOWg76mCxO0VTUvOD5aZgAFtoK7wC2/jEMKShZUgqQC1QoFzur40EXPJydkxhSLLY3RZc4FSZ6EICVKX1hKKBSUkCjO5bdo/CJ2welZlES1krClJSjRAQAW03Pr+8UeGn5pU46sj3OHbQ5cbjTy7obwfUpUFzPvPdYZsoBzPVnegaEp1TWhyVo9u6Mn780r1Z7/eHp9I1YEYfoDtVOIWpaQQRLD0LPmdgd7PekbmNsjuVkxVIqOk39mP8AMP8A9fWMdPWTvjXdKz90n/N8lXdcksklyXMQimCg8YZ/iKSoJCgSRmA4jRxxiRluzEDC7IlCYpaUS3JBzJSHFGIceZ74Yjz7HJzT8xJHaKXqQA6hUNoPlEnDbOUoApX2QvuDAmoHPWLmdseUEKXMdySc2Y9lycrB2aulimwGLKVdWWPaoRpUcN4pERT8jJ2LyuBvJNOVd0R1YBPBr7oPGTECajMa6gb9SBrxHwETlTA7b2f94mi7orNmzFZdVBqVfhqxD6k7vpF9M2nIl1MvM4bLmcDxanCKDE7SSWCTryivUrNmDkt+YHQct0RzcehM2X/GmHRQS1juV8L4RPwnSrDzSB2nJA7VQ5Lau0edrmV1BDMO8CvMaQMhZqzNv7mPDTuhrPL/ACI4nsKJYGgA7oYmn7xPAJL+JAe+cY7o10rmlpKiGSgZaAk+Ov7cIvztNbknLo1QdH74616mLRKxSe0T8drLb84+B9Iew1UJ7oppm0FqbSjHTh4xIk7VKUtlBbme+Gs8bsHhlRbNHNEGRtfMoJytmLO5490WKhzfnujaORS6M5Qcexoi7v0jmut33wZECRdmKsVDZTd34QBEPG7v5QPVwmxrR5XOl9SshHVzQlwSUgpZi4I4jj4ikRRNNN4Dnu3V86v8WgpsniQ5Dscw3UD8RBzU5ADmQrdSrDca799OBjyWjs6BQkAVF8vCDw0pGYAAkqy7xxOfg1O+I09KVCjp1fg/cdX4wmzy01FX95u/KrfxhRWxGhxWz9nqTmlrWaPkX2XU9RmLlQpwHhSLro50Wwa0iZiJxQVBxKlKlywQTQlcw5iVbmGneYxexCSUJSVuSAydTmOUAciWB8Y12y8MmbtEJTVPXJSDxTLYeLpQ9eMbRjyexN0azb0nZsmYlOJw6FTAjMEzFzJpCdHKZScp0q5r3Rp9j7MlGQmbKk4WWhaErTlw7GoBTmzKBevfHj3SqerGbWWlDnNMKEMWYIZCWPDMknxMe5qQJeGSkaJSlI7gkAfCKFerMX0i6VHCduZLlLCSkBEtOUEkKIdw1ACd+/jFEv2rYYjtbPR/TJPxTEn2hbHnYgKEiWqY04FQT/kUBr3+ojCYrohi0AvImCh4H4GAR7P0U2gqZ2zgfsySgFKiJQzOQQGl1DitQNOMW87bcpKspJBBrTe3KMd0j6OYmccFMlIQtMiQ6kTJnVgrASUhQBBIBAc7hviJtqbOTPxBWgEFSslAoZyR1dUhwNzne3GFZTRqOkGNRNQkILkKchiNxG8c4zxQS+lGJqKAlgT3kHyPOMumdtQaycOe5P0Md9t2iAo/ZpbkgMMwcVNWVUgt5w7JpGlMpQqGfdod1IKXJIYAUEZrA7TxpmITMwwQgqSFrC19lJNVe9uFfCJM/bikktLUZZUQlQznN2sobcSdw03Q+QRhydGT2xttSU9UqWSyqlQKd5yukin6RO2d0dVMlqnp0lZVEJHEHV93lqIvNvY/DYwplJMpEyuYTUpQugDJdTVPAHfFphNlLw2FMpctWaYUFLEGrFCEmmuYg+PlzRzW6Z2z9I4q4tNb/ox5wyVzCogKyAJBbeNWiSrCpbTdwEaLanQrEYWUFLAIIqpJKgkk6K4d+kVExLR1xSaOF6MfteWZJTkAY6MA4bVjzpEOaojjVyNOIYEuGqNNdOManaWHKkkChOhvy8Yxc2apRU4IYM3Dv8mjGcKY1sdw4OgDqrSjDdXnD5mJS6U+9rRq8gd7cQ3oIY6yhZPiakPrWJEnDTZhyyw6hRwG1dwKV328ZMqmNysQJU9Cg4IIfKfMV5esbLbm1DLkdZLykunUAhjyeKCX0Cx01XZw01R4hNBR6q90a8Y1mJ9nuPmYdMkYdSQMrlSkA0roVaPFUVHRksN0wnH8MvyPP+aLXCdIVLWEkJS++prVqPfnC4b2RbSTrLlpr+KdLHfoqJc/2W43UTMKn/NPTxruiuJV/JNw05ed2SyAFE/6gAIdwmLmJmqmZ82dnSQGoaM1QQKP+kWP/Ck2VhlImYnCInrSggrmgChJf3fdbeBWKub0cxSEBasZs8IUWC+sXlJbQKCGJYaQ1yXQmovstv48Pyf+XLuilVisQJylpnDKTSWtLgDg4bj8IakYKeXK5+DSKhKlTClMxixMtWigDr4PFftPFTpCwldCwUMvaSpJqClQoQeI5wTyzXdk8YGkwu2ZtM4lqD1UlwW7tHvWJo2sjgr0+sYJfSdaQCEpUC9XI9BDP/GKv8JHmfpDWabWg9mLIM6UUtuyiu96HduPLlrviMmcFHgKCor593zjSzOiZ3IvxMQZ/QqcaDK1ddYwTsp2VUwVZ/DnurWsCiQStzx834kHSLZPQyckdooDb8za8fOLDoz7NsRjFqEpckJSKrUSw5DKKn4U4w18IVMv+hHRhE+anEST92heciYlurWBmSiX2jnbessGy90a7ox7P5eHmSsQJi1KS5CCAEnMnK5LuSEmH9idBVYJCQVCcyJ5UtPZGZTADLvJSSH/AJRF7h1ryyAB2cnbNHBCE5RQ7y+j6RuiWlZnsN7M8LInDEJXOUsEsFKS1SSaBIO8741G1i0oDmPlGJ9q+MnSsHNWmYpAM2SEZFMQAhZW5HFTU07IMYToD0nxM7FZJuImzEdWs5VrKg7pahOtYLBrwj2HYUwKE08JpGnBCPrFZtXEpmstCgpKkuFB61I+I3xO6LLBlzNP7ZWrfkRFdtmWiUQhACUpSGSnQByfnDILdCkYiWpB92WWJAILijFwAQQdaiKTHD7xYZg5DcKesJjem2zBLWhE+QFKIUodsAqcPmIS4Lxmtr9OsKAsy5yFKJAG7hq6aJI+PhELRoXqoqOkU7EplpOFQFrzDMCB7rK4qG+K7CdOZSlALmSAD+VS1KfcAkyw+7fE9fS3CChnoS+mYKHHim/OLJJWycQtUlBmhKZpT2khmBc6Bzubf9YSagKxASNJf3ih/Mp0o37hmPlvip2NtrAyspViJKlDcnfuOrc/0h3ZHSPD5VLXPlBcxalKClpBFWQG5JAp3xJpHScv4MhtjYS8XtKZKk9qYuaE5dwDAFRL+6NTyjbzdq7LwyUdTjJqp0huxORMUlakEOC6WQ5T3CnfDnRbaIw2KnTkyZczrluifn7QSQBlHZNFa6x5ZtOQnrVETASp1kUooqPZ1qw3+kTKlpl4ubf4H0t0c6YYHGpIkqSSEZloUgjIDQglQZg7Up4RA6SezqXNdeHCULaqPwK7vyH0+MePeyfb6sNiJpyhWaWE1LAdsEVAOppWPWT00nEf2bdyj9I0jd6M5LVvyeS7SEyTiFSZqQllMQQQQ+n72avbeGyVSOyXzDmK8d4N6R6f0j2r16T1kpJLUUpiR3HLGHnys5KSlJBocx/SLdOOzJLejKzFhKAoF8zgtwIPPdbxpehmDxRz4jDSRMCHzldMoDHLLUT76gSONPODtnDoypTKkhJ3sXYcafT5x6b0W6dYGRh8PhTNQFZE5sks5EqVXtqysFPqT40aMaRps7o9svaH2pU3EyijJLmLRLE1JBXlIQlMsLIYE7w1BvMY2Z0T2mpQfD4kgtmzak7yCVUj2SdtOWFOVIzaOShxxD6tC/xZP55f9aYtOiTybbvQnHLl4ZCcPMPVyAKqT2VrmTJkwF1ivaA8OEV0v2XY8pf7PXhmQ/8Aub1h32240LxkliC0gaEHWYs8Wvuip9l8xtpYdRUAAV0JbWVMA9beHyoag30azpF7PcdMnBUuQFJ6mQgduX+GTLSoF1blJMBsrYqvsasNNTImTETUr6pOIQ+hQSci2SagNxSY9W/iaX99P9SfrfjGF2nsrD4acVYdCQVh1HrMzlS3YOo1fcOcJdlNxcftfBR7Z6NNIkiXKSllKeXMnAMVpGbKoGoJQNTxMQukmylJw+FSspE5KVS8iVBaikKJToagDfupGhXjF/lfkSPgYpdv4krQFZAZqScqCpOcAsFEAOG89O6G0n2ZxVMyw2bNb+zdg4zB3L6e83i0aLD7Ew2ROaWjMwzUOrV/FxihlbUmqJH2daSPzFKR5rAB8IKXhFkDNiwksHTnVQ7x2Q1OVI0UscOlY+MvDNINhzvzJP8ArP0gDsad/L/V+kXQkHkfBoXIR+AFuH6xw+0jXgik/g0wVJR5n6RWbJxEzDbXlzVqKQhaUgVZSCyVt/KXPee6NemakapI7xd+kD2fbOlifiJU9HWKmInFMwknKEhLb6uJuh0aLhBRFxSPZ8bjEpHaISOJLchWKsTkn3SCKsxePPfaP0nZAQqWVJUhLqAzJ3E5kkdneBX6R47PmSwVFCVMXyh1JauvvEn0jUjs9t9syv8A44f/AHIp/omfSPFNn46bJVnlkoUQQ4Adt+40h6ZPCkBLrdsxBUopajMFKNa+UNpdL0dwR3OAXhMKLbBe0jHyuwjEqDly6EGtHLqQeUOT/aNj1e9PCqEVRL07snOMpLl5prb+fdEzDEy5iVKSWTU0f409YB0CcQokkkF9dK+GkRpixvZ/Xhf6CDUandDC0u8CAOXOyqCgwIIIIJDbxp3RN2pt2ZiSDNUFFILFm1Z9NaxUIQSWFSfWLdOxEgDMovyAYQWFWR8Li+rXnSEuHZ3IrTQnW9YBU4Ek5U13B2G+laX4LjdllFRVL6tp3/XSIcpDlr0e/rCD6Nfsv2i4nDgBAkHLly9ZKCinKAEsTUaC6xQTZhUokhyok7xUl6RXgXd+sPzHpfzhiLnZW3pmEz9WiWc4S5WCSMpJBSXDGsXp9sWNIAKMOWDP1VdN5BrGJnF1VU1OcN9Wn848jCRbfg1872m4hfvS5H9B/wDaK+Z0umlQVllgjgk/DQxn1SvdALvyblvv0gzhCCKivOKsnj5NZ/zFm78PhT/2iOHOKX+MHrFL6uX2sxIrlDg6AmjPTfQRBTgVqQqYA6UMFGm/TWIcSkl0OzXYfp/iEgBpamDAqSCaUDlqw4faJP3olf0D6RkJMorISKlRAApUlgL/AFh+bIIJSosUluLkFmEMCw2zt1WJWFrSlJAy9gBIIqQ9OZh/o6DnC0kJKCGzAEVcFwqhDcYpJ0nLqRXhFh0dD4iWDpWlPymE3SsJa0zZI6RTlTFISMMQhu2ZQLuAQyW9XiJtHDzpysxmIRp2ZaCkBg1GNHbdEVUsDHAbur3U4xeCUBvjmlkkuiH2U+G2SoHtzc4O5lCm9jm1ibs/Z8mUtKyZy1JVmDrZLu6XABO7jWJfVC/3gDJ5GJ92YbLhfSw1ZPmo/SGD0pX+UeZit+zjn5wpRyg9yXyVbNpk7vS74QrXd+Mc3f63rbwQjqNRMxu784oto7dGFXOIpMVlUilCFS8i2LUU8tBrQh+AjQCIG1ej8rEt1gV2dCkkGuumsHRLVnjqZqfxJUo/5mB7w3x5RIw+IBBIStIT4k+AEb0ezeUklSJs9JZnSoaa8BSKvaXs/wAQ46ueVt+dSgRwbhDsVGRCnMwj/DPyiMjaq08D4fS/jFziejmIQTmCq0JyzF+olxSrwcx6S1HuQr6QxFjs7YuImNORKdKjlG4F2TR/wvqdKHgREeZtViQUsQSCHHxbiL3MfZ5w/BNYD8qohqfe73d1AstU7SQdx8nu/GJNxCSp39IYTMIDboPrORhiJOz5aTMKhXKHI56AjnWN9hOjEtMoGbmzqFSktkfgnRTal+emsZLoxJC56EnRS5YOuhXW/wBY9u6UdGF50dVLKiczpTvYnR2ehaCh2ePY6WUKWlTOgqSe8aGu75d7RncZhMpce7pzBbhrGm26s9aoqdyEEuCC4QkGm40sxn8RMcNenGEBBMOrDH9oUab7EWG0Z6CpxLbsAMOIZ1U3k28S3vouEVLykVeIFb+UBMlkM4IfRwa13Uv0hyfMIVQkU1ENqxS/zK8zT1iiC02LsZc0pyqCVOwBG4jU8mfweHcfsgygSo9pJqGbexiJs7b07DuZamKhUlIVq+mYUP6wWI2/Onq+8U7j8oD0po3KALa0M/xRaZa5Iy5FlKi6QVOnTKpnT4RBzEjdBTdeECnSABzDzihaVhnSQQDWoINeIpFvszCfapiyogKLqdIAqTVgGYV0ilu7+TXnR/HJlLUVkh0toeIPfEzbUdCYz0h2UJIR2ic2bUNuH1hejQ/6hB4P/tVD/SraCJol5CSBmcV4BvhETo/MAnoJIAD1OnumIVuGxt2tmiWr/rgd/V62ItkqL0J8RFSFg40EEH7vdXdyi3CvLxjml4/YhilfBoQLMCqZzPrCZuHK/SICwjPU+sD1pt/kIHrYQzOfoYAs3D3d/GFBu7+EC13fhSFa7vxjvOgIG/O7oaTZhkXd/FyeAkeF3fnCZrpd98AFX6QXWW8ACtd36RHnbOlqLqBJ39pQ9AYfBhcxhAUu0OiGHmioWg8ULI9CSkxnp3stS/ZnkD+ZAJ8woRuyY5/CC2KrPL9o+z5csEp6yZzShB9BMzekZfEYFcsspKkHgpOX4x70Lu/qMyQFBiAQdxr6EX6Q1IVHiWxpmWZzoR3g2Y+ncH0sws7CIxRmolhACl5iHSW7SSNXfRtaM8ecYzodhpjnqkoUXZSOyQW1YUN94wG1MDOkqKJiFBqBTFiH1CtLEOwoHpZtg4jET55/vFqVXcCWA13JA8vGMwVVr5RKxuJFACDx3xCzV5C6QwHUnn4/sYlzEBTEEAcyBEDPHZ+cAiVPlpJcqB5CvnDKpaG3+n0hs3d/OOrDAWbOSS9SAw1bQMPQQqZyRokv3+umsM5DfjHdWYQBqWCXb1hQsflHr9bpyhMhsw4iVDEJ1lPdHkfrbwQmvwggi3jmNt9IKAUzeSafyiEQsjQ+ghSOQvujhLHPz/SFTEOCaotUk7m7uUaTo+iYxMxRy0YKLnv4xR4XHLlhkKGlXSD5EfExKlbWmguVZ+Qp8oxnGTFRqyBxgVV0bv4wmFweIKHXh1pfTe/OgoO+BWkj3gR3uPj4Ry8Gux0F8YbI5iCPJu4XrDZPM+f6QqYUjdt3+vG/3jgq75W0ClTmCYXd+kd5sGLd7vujgLrd98NhF3fyN7u/iQQT3d+EK0cDCNAAuWFgYIGADhHQgMdCAIHhCgm7v1gI54AHM8Lmel3fcHWR2a7v1gAbm7NlKqqVLPehJN3zLX8DkD+5lD/tp+nC90SSbLQWe7vxhhSIw2VLGktA7kJu/JjE7KSoEEOK0CUejpixCrpd98cFXS7HKFsDB47o5hQS+Fxaid6AG8Mpy+kUOK6NJdky58sNTr1S0epbyj1ktyu7MJ1Q1+nfFJ0S0eM4jo8tIcFC/wCVCis+gb1hsdHp5/u1eAf4R7Xl53fy5QKieJu/jD5C4njKOjOJP9zM/pMPJ6IYv/AX5a3dY9fjnul33Qch8UeWSOgmKJDoyg8Tp4PE+X7OJp1U3gP/AHj0ULu79YULul3wieTDijz6Z7NZlMsxL7ypx/teH5Ps0DdubX+UeG8Rus0c90u++C2VxRj/APlvJZusUD+YO/kS3pBJ9naE+7MzOUuVp/CC5CWLAni2m6pjWlIhRE2x8UcJp3pPh+rQpmpOv/kDHBd0js0RxLshzNmSl/glqfeAH80w0Ojkr/C/3RNVLSdRf7wP2cc/Awmgr6I4N2IcBu7+MAEwYRfhGpLCCru/mt3S/gATflCpF+cFiHGu7+McDA5r8PpCtdYYhbukElTwLQhvwEABJjnhBChUAHP4QiVW8KRAZbu/GsKgCeOzXd/NAu/WFIpAMW7pC5r9IDNBkwCFJeOEAUwgLQwHM0KFXWGwqFBgAcC7u/WFKru/BoaeOBgAcUq7vxgWgBCtAArQhhM1+ULCGdmjs0CTfrCNfldiGA5n/eOzQ0E8h5RxVS++ABzNHPd38mTMPl9YFM19LoTCGPFV3fxhlRrBFRhpUysKils//9k="/>
          <p:cNvSpPr>
            <a:spLocks noChangeAspect="1" noChangeArrowheads="1"/>
          </p:cNvSpPr>
          <p:nvPr/>
        </p:nvSpPr>
        <p:spPr bwMode="auto">
          <a:xfrm>
            <a:off x="77788" y="-903288"/>
            <a:ext cx="25336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8" name="AutoShape 7" descr="data:image/jpg;base64,/9j/4AAQSkZJRgABAQAAAQABAAD/2wCEAAkGBhQSERUUExQVFBUVGBgaGBQUGBwYGxgcHBcXGBccFxcXHSYeFxokHBgdHy8gIycpLCwsHB4xNTAqNSYrLCkBCQoKDgwOGg8PGiwkHyQsLCwsLCwsLCwsLCwsLCwsLCwsLCwsLCwsLCwsLCwsLCwsLCwsLCwsLCwsLCwsLCwsLP/AABEIAL4BCgMBIgACEQEDEQH/xAAcAAABBQEBAQAAAAAAAAAAAAACAQMEBQYABwj/xABFEAABAgQDBAcFBgMGBgMAAAABAhEAAyHwBBIxBUFRYQYTInGBkaEHMrHB0RQjQlLh8RVikjNDU3KCshYXJIOi0iVzwv/EABkBAAMBAQEAAAAAAAAAAAAAAAABAgMEBf/EACYRAAICAgIBBAEFAAAAAAAAAAABAhEDIRIxQQQTUWEiFHGBofD/2gAMAwEAAhEDEQA/AIpjmgst+XOFCbu/n7JxANC142/dB5Lu/hHZbs36wwBTd39Fa7v5mEwrQxA3dL9I67v6ggmFy28AWCBd38+a/C7pBBMKBp+n1gCwY4CChfL05QBY0XvufhBNd38YbxoLBtSzVb8R874VkFDUcHmN9KtviFLdDG45oNu704xwF0ixWC0Ixg2jm7vTjAFgNCtBNdI5rpAFgNfhHQfl6cY5rpAFgNHQbXTlpHNdIAsBo6Da/COULp6QgsgpJzjska19a+US79Yj5gVp1eo0Pz7r3y2iYjYDQjQ5lhGiwAIhLu/pDjQOWAAGu7+MKLtoIiBa6/WEBzXTndmFy3SDaCAvzhAA0KE3Ygmvwgst1+sBI20K12Icy3d+rrlu79GLAbAuxfpHZbu/jDuW7vxrHZYAG8t2L+K5b9bsBwJu79G4Jh2A3k77pdmFa7v4HT9GeiRxA6yYSmXoG1V3PQAcY00zojhAP7Pxzrf1MYS9RGLo0WNtWeU4sacXHx/W90nLd38Ys+k2xBJUChRKCRQ6ip4axACYuElLaIaoba/XhfpAYmRN6smVLWtQaiUFW/kDzvTTYDZSUycykhapiTRRIAS5AHeSnXd5xDGKQWSnDnM+U5lzDkLUdCVO2bsmtKHQh855W7US1HyZzCScX+LCYiqj/droGAH4eIibJw8woClypiCRUKSoMd+ov0jUS9mrV7sgCij2zNTqklAfPq6cp3dpJiVLwSgBmwyvelhQC5tElP3hBCy5SsHvBFKxjHLKPbspwT6Mblv639R2W7v57rBbHw02YULwwSoICqrWSasaEigNH+EVGz9i4HFhasq8OygkHrVFJzZsrBR1YPwrqY1XqPon2ylwGzlTlFKWDB1KUcqUjiS1Nb0CY/ZypS8i2dgQQXBB0ILVF91pJ6LYkyF/ZyFSVK7D0VMyksshRLoJJYZqiu8RE2xMPXZDrLRLToQCEpAKkE+8nNmDiKjl5SpA4Uita7v59lu7+T2S6wOWNzMby36XZhFDffwv0h5oBYp5cfrAwIGIxCUrScw39l6mh0AvSJiai7vxiu2lswLmILtxpwcv33uizlSMqQkaAAV+cZxvk7KdUI1+t2ITLd997nct1+scUxoSMtd380a7F+kPBN3foyZbu/GsADDQmWHim7v4QmTlCKOy3S74PChN0u+6DaOaFYgQLpd8YUJunCDaFAgsQGWCy3ffBNCtdIAAyQuW/WDa6R2W7vxhgBlhct2YNrpd98KLu/hAI3+ztqJRh5YDABCeHAP6/GK3anSpKQavffGD2tjZqAMmdYNMqSKeJ7tIzq9vrKiOomqbfrw5R5s4OMjpTtF9tvbSpsxPDMmnEuYcxm0UylpSqgUDXm4aKzZq+sUlakKQywAFM5oaw50ukAy0nKSQSyh+H9L4xtFyjByM5VdGw2DtlGJlzMMG62TVI/xJZ7fZ4lJ9CDF5s3CjKFEALOqwBmcdkOd5YAc48Bk7UXLUhaFqCkMUrBYg1qCOF8I9f6F9P5WJ7E8plT6drSXMffX3FHeNI5llts1o22HmVY0O7grmPpqIcxuPTJSlSkrU6gn7tBWXILOE1ajP3R3U0Y3zH1EJisMFyyia6kKZymhYEGrV1Go8hrAykdsvb8meWlrJLEspC0USQlTZ0h2JYtofKIeP2TLnzRJQhKUy1JXPUkN+FQRK7J1KVF+CTxUCK47LmSJxMuZnM6YpUhKVH3iB1ipyWyqQHUokEVLM5DanA4NMiUEu+pUtTOtRqpSuZNf0iOjWSV0itTsdckgSlFQeYooLIdSmYqKaZQAQA2p5ACl2wjMcOnEyikoCx1qUumWpTZAgVzlwhBDsrMRWuXaSkbywJ1PDgIj7Yw+eSsMCQMwSQCCUnMlweJAilL5IoxQ6PomkoQRLnBObqlOErFO1LftJ3OhVUuHoUqNNjNnLlKyzEFJ57+46HvH77/EbFlqkqVJSkTJjLSsqIIUQ4IWHKdTpQuXcEiG1TUlHU47JmAJE3RKxvKD+FYGqdd4cabwzta7RnLGns88yXd/IZiaXx779Yutp7EyJE2Weskq0UzFNTRYIcF3G6vA61E1Onfy+nKOxTUlaOdpp0V87CgLQeZOvI8TpE7Lfld0izpagpPaNSeGjElr/AEnAXd+sEewYGW/HvhMt+F3SHGFtwv8AaOa/G/3rFiGim7MJkh1ru/WBIu79IQDRTA5LYQ6RAvAUgst143+8cBfndmCy3d/GCAiLEA1+V2IIC63fGCCYqdtdIEYc5SklRDhmZtOPfEymoq2Ki1y3d+ELlut33RmNj9JlTsSoU6tQcJoCGIcuWem7WNPImhaQpJBBqDChkU9obTQrXWBmrCQVGgAfw/aHcsU/StKxh1KQap1SQ4WDQgtUcX3NFSlSsSJ+AxiJyAtBcHzBdi/OJDRg9n7XGHVlS6ZAyqZKQStWqnU7Nu8hzjb7OxPWywspy5qgODR6XziMeVS15HKNDeKSkntOzc+fCIOGwnW4gIlIKlTCCAHDEOVOdEhqnui8w+EXMXlQHLOw7yHv4xa7L6OTpc3P92kBBAdZcEn+TlzGphZJUVFWBg+hEtBHWTDQuUyxSgq6la76gR5/i+lqFGYheHmlDlJCZo3EjfLd/GPUtr9bLlEiYnMS3YlJSACC9VZifOPN53RABz1hJJJLpGpL7iI5fckbcUjKrl4Z1EHEy3FEqlJXl7iJiSfLfxiPjMKJK1SlJBUFUXUMDooB6BiC2541SujhcMrmSUsNaAMdWiHt7otiZ00zUmUBlSnKVK3JynVNH1jJr4KJfRb2mT8O0tR62UHAzP2Ryq4fl4gx6psXp/hZyXVM6pWrL03mixQnlQ8o+dMXsxSHDdsO4caOQCORId+6LTY+CmlH9oJYBIBSxzk1JVmoRuaBKXkD6N2Vs8qJxCi0yZ7uXRMt3CeCiaKUeNNAIm/a3KQa91HO7sqOagq3MR4Ts3phiMKWlKmJA1SGUnXehXyaNhgvaqVAJxEmXNB3pLH+lTh+4wrKs9PRiUnex4FwfI1iu2t0kk4dWReYqICmA3FWUOVMGJprFFg+m2CWG6yZJf8ADMBUkf1Zg3lEpcnDYlmOFm0IzFkkB/5VvqNGHhA/o1xuHL87r6HuifSGXOl9WnMFSwzKDHLmWkAMTUZWPAxZbY2UmcmoGZNUqHvBiCMq2ORTgdoVERMFsHqknqmQouc4U9TWqSkuBwfx3xaIlrAqoE7+zR9+/SGKbi3+PRR7G2qT/wBPiSFFVETDpMcOUrBqmZyIGYVHAZLb2zOpnGW+hdJ4ghx8WjUYkyZWcTp6JmcVlJS51fshKnBcAgnSlYyu1ccZswKUHoAAogmgAGbdmr68I6cN3ro5slUVWKmh0l9H8OyYloFBETFYRIKQwqrgNTQ+tbETpVUju5XffHUnswYjQjQ7l7vS74QhTfpf1irENFMIRdYdy3S774Qpu79ILAZKbu/CAyd998PlMCEwmx2/ALQWWPOl9Lp6lOFHkQAKU1A1rEuR0qmBS1ZgQqrFzlbhwDRyfqYmixtl3tva0zDrNUlC09kHVCtH5j5iMjjtpTJ5BWlyABXiKEjkaHvidtfbgnpTmSy3UQoDRP5Tv0q8UXWVHDh4xy5cjk9dFxjXYkiaUku4IYBQqEg6s36+sbvoXPQEqliYVklwllMlIFKmg+sefTJZ1BqHpu5t4CJez8bNBdCsrsewr1oecLHPg7KlGzedMNrCXL6sVMyhrVNQfAmrPGTG01KlqRLmTCMx+7KtXIAZX4uOWg76mCxO0VTUvOD5aZgAFtoK7wC2/jEMKShZUgqQC1QoFzur40EXPJydkxhSLLY3RZc4FSZ6EICVKX1hKKBSUkCjO5bdo/CJ2welZlES1krClJSjRAQAW03Pr+8UeGn5pU46sj3OHbQ5cbjTy7obwfUpUFzPvPdYZsoBzPVnegaEp1TWhyVo9u6Mn780r1Z7/eHp9I1YEYfoDtVOIWpaQQRLD0LPmdgd7PekbmNsjuVkxVIqOk39mP8AMP8A9fWMdPWTvjXdKz90n/N8lXdcksklyXMQimCg8YZ/iKSoJCgSRmA4jRxxiRluzEDC7IlCYpaUS3JBzJSHFGIceZ74Yjz7HJzT8xJHaKXqQA6hUNoPlEnDbOUoApX2QvuDAmoHPWLmdseUEKXMdySc2Y9lycrB2aulimwGLKVdWWPaoRpUcN4pERT8jJ2LyuBvJNOVd0R1YBPBr7oPGTECajMa6gb9SBrxHwETlTA7b2f94mi7orNmzFZdVBqVfhqxD6k7vpF9M2nIl1MvM4bLmcDxanCKDE7SSWCTryivUrNmDkt+YHQct0RzcehM2X/GmHRQS1juV8L4RPwnSrDzSB2nJA7VQ5Lau0edrmV1BDMO8CvMaQMhZqzNv7mPDTuhrPL/ACI4nsKJYGgA7oYmn7xPAJL+JAe+cY7o10rmlpKiGSgZaAk+Ov7cIvztNbknLo1QdH74616mLRKxSe0T8drLb84+B9Iew1UJ7oppm0FqbSjHTh4xIk7VKUtlBbme+Gs8bsHhlRbNHNEGRtfMoJytmLO5490WKhzfnujaORS6M5Qcexoi7v0jmut33wZECRdmKsVDZTd34QBEPG7v5QPVwmxrR5XOl9SshHVzQlwSUgpZi4I4jj4ikRRNNN4Dnu3V86v8WgpsniQ5Dscw3UD8RBzU5ADmQrdSrDca799OBjyWjs6BQkAVF8vCDw0pGYAAkqy7xxOfg1O+I09KVCjp1fg/cdX4wmzy01FX95u/KrfxhRWxGhxWz9nqTmlrWaPkX2XU9RmLlQpwHhSLro50Wwa0iZiJxQVBxKlKlywQTQlcw5iVbmGneYxexCSUJSVuSAydTmOUAciWB8Y12y8MmbtEJTVPXJSDxTLYeLpQ9eMbRjyexN0azb0nZsmYlOJw6FTAjMEzFzJpCdHKZScp0q5r3Rp9j7MlGQmbKk4WWhaErTlw7GoBTmzKBevfHj3SqerGbWWlDnNMKEMWYIZCWPDMknxMe5qQJeGSkaJSlI7gkAfCKFerMX0i6VHCduZLlLCSkBEtOUEkKIdw1ACd+/jFEv2rYYjtbPR/TJPxTEn2hbHnYgKEiWqY04FQT/kUBr3+ojCYrohi0AvImCh4H4GAR7P0U2gqZ2zgfsySgFKiJQzOQQGl1DitQNOMW87bcpKspJBBrTe3KMd0j6OYmccFMlIQtMiQ6kTJnVgrASUhQBBIBAc7hviJtqbOTPxBWgEFSslAoZyR1dUhwNzne3GFZTRqOkGNRNQkILkKchiNxG8c4zxQS+lGJqKAlgT3kHyPOMumdtQaycOe5P0Md9t2iAo/ZpbkgMMwcVNWVUgt5w7JpGlMpQqGfdod1IKXJIYAUEZrA7TxpmITMwwQgqSFrC19lJNVe9uFfCJM/bikktLUZZUQlQznN2sobcSdw03Q+QRhydGT2xttSU9UqWSyqlQKd5yukin6RO2d0dVMlqnp0lZVEJHEHV93lqIvNvY/DYwplJMpEyuYTUpQugDJdTVPAHfFphNlLw2FMpctWaYUFLEGrFCEmmuYg+PlzRzW6Z2z9I4q4tNb/ox5wyVzCogKyAJBbeNWiSrCpbTdwEaLanQrEYWUFLAIIqpJKgkk6K4d+kVExLR1xSaOF6MfteWZJTkAY6MA4bVjzpEOaojjVyNOIYEuGqNNdOManaWHKkkChOhvy8Yxc2apRU4IYM3Dv8mjGcKY1sdw4OgDqrSjDdXnD5mJS6U+9rRq8gd7cQ3oIY6yhZPiakPrWJEnDTZhyyw6hRwG1dwKV328ZMqmNysQJU9Cg4IIfKfMV5esbLbm1DLkdZLykunUAhjyeKCX0Cx01XZw01R4hNBR6q90a8Y1mJ9nuPmYdMkYdSQMrlSkA0roVaPFUVHRksN0wnH8MvyPP+aLXCdIVLWEkJS++prVqPfnC4b2RbSTrLlpr+KdLHfoqJc/2W43UTMKn/NPTxruiuJV/JNw05ed2SyAFE/6gAIdwmLmJmqmZ82dnSQGoaM1QQKP+kWP/Ck2VhlImYnCInrSggrmgChJf3fdbeBWKub0cxSEBasZs8IUWC+sXlJbQKCGJYaQ1yXQmovstv48Pyf+XLuilVisQJylpnDKTSWtLgDg4bj8IakYKeXK5+DSKhKlTClMxixMtWigDr4PFftPFTpCwldCwUMvaSpJqClQoQeI5wTyzXdk8YGkwu2ZtM4lqD1UlwW7tHvWJo2sjgr0+sYJfSdaQCEpUC9XI9BDP/GKv8JHmfpDWabWg9mLIM6UUtuyiu96HduPLlrviMmcFHgKCor593zjSzOiZ3IvxMQZ/QqcaDK1ddYwTsp2VUwVZ/DnurWsCiQStzx834kHSLZPQyckdooDb8za8fOLDoz7NsRjFqEpckJSKrUSw5DKKn4U4w18IVMv+hHRhE+anEST92heciYlurWBmSiX2jnbessGy90a7ox7P5eHmSsQJi1KS5CCAEnMnK5LuSEmH9idBVYJCQVCcyJ5UtPZGZTADLvJSSH/AJRF7h1ryyAB2cnbNHBCE5RQ7y+j6RuiWlZnsN7M8LInDEJXOUsEsFKS1SSaBIO8741G1i0oDmPlGJ9q+MnSsHNWmYpAM2SEZFMQAhZW5HFTU07IMYToD0nxM7FZJuImzEdWs5VrKg7pahOtYLBrwj2HYUwKE08JpGnBCPrFZtXEpmstCgpKkuFB61I+I3xO6LLBlzNP7ZWrfkRFdtmWiUQhACUpSGSnQByfnDILdCkYiWpB92WWJAILijFwAQQdaiKTHD7xYZg5DcKesJjem2zBLWhE+QFKIUodsAqcPmIS4Lxmtr9OsKAsy5yFKJAG7hq6aJI+PhELRoXqoqOkU7EplpOFQFrzDMCB7rK4qG+K7CdOZSlALmSAD+VS1KfcAkyw+7fE9fS3CChnoS+mYKHHim/OLJJWycQtUlBmhKZpT2khmBc6Bzubf9YSagKxASNJf3ih/Mp0o37hmPlvip2NtrAyspViJKlDcnfuOrc/0h3ZHSPD5VLXPlBcxalKClpBFWQG5JAp3xJpHScv4MhtjYS8XtKZKk9qYuaE5dwDAFRL+6NTyjbzdq7LwyUdTjJqp0huxORMUlakEOC6WQ5T3CnfDnRbaIw2KnTkyZczrluifn7QSQBlHZNFa6x5ZtOQnrVETASp1kUooqPZ1qw3+kTKlpl4ubf4H0t0c6YYHGpIkqSSEZloUgjIDQglQZg7Up4RA6SezqXNdeHCULaqPwK7vyH0+MePeyfb6sNiJpyhWaWE1LAdsEVAOppWPWT00nEf2bdyj9I0jd6M5LVvyeS7SEyTiFSZqQllMQQQQ+n72avbeGyVSOyXzDmK8d4N6R6f0j2r16T1kpJLUUpiR3HLGHnys5KSlJBocx/SLdOOzJLejKzFhKAoF8zgtwIPPdbxpehmDxRz4jDSRMCHzldMoDHLLUT76gSONPODtnDoypTKkhJ3sXYcafT5x6b0W6dYGRh8PhTNQFZE5sks5EqVXtqysFPqT40aMaRps7o9svaH2pU3EyijJLmLRLE1JBXlIQlMsLIYE7w1BvMY2Z0T2mpQfD4kgtmzak7yCVUj2SdtOWFOVIzaOShxxD6tC/xZP55f9aYtOiTybbvQnHLl4ZCcPMPVyAKqT2VrmTJkwF1ivaA8OEV0v2XY8pf7PXhmQ/8Aub1h32240LxkliC0gaEHWYs8Wvuip9l8xtpYdRUAAV0JbWVMA9beHyoag30azpF7PcdMnBUuQFJ6mQgduX+GTLSoF1blJMBsrYqvsasNNTImTETUr6pOIQ+hQSci2SagNxSY9W/iaX99P9SfrfjGF2nsrD4acVYdCQVh1HrMzlS3YOo1fcOcJdlNxcftfBR7Z6NNIkiXKSllKeXMnAMVpGbKoGoJQNTxMQukmylJw+FSspE5KVS8iVBaikKJToagDfupGhXjF/lfkSPgYpdv4krQFZAZqScqCpOcAsFEAOG89O6G0n2ZxVMyw2bNb+zdg4zB3L6e83i0aLD7Ew2ROaWjMwzUOrV/FxihlbUmqJH2daSPzFKR5rAB8IKXhFkDNiwksHTnVQ7x2Q1OVI0UscOlY+MvDNINhzvzJP8ArP0gDsad/L/V+kXQkHkfBoXIR+AFuH6xw+0jXgik/g0wVJR5n6RWbJxEzDbXlzVqKQhaUgVZSCyVt/KXPee6NemakapI7xd+kD2fbOlifiJU9HWKmInFMwknKEhLb6uJuh0aLhBRFxSPZ8bjEpHaISOJLchWKsTkn3SCKsxePPfaP0nZAQqWVJUhLqAzJ3E5kkdneBX6R47PmSwVFCVMXyh1JauvvEn0jUjs9t9syv8A44f/AHIp/omfSPFNn46bJVnlkoUQQ4Adt+40h6ZPCkBLrdsxBUopajMFKNa+UNpdL0dwR3OAXhMKLbBe0jHyuwjEqDly6EGtHLqQeUOT/aNj1e9PCqEVRL07snOMpLl5prb+fdEzDEy5iVKSWTU0f409YB0CcQokkkF9dK+GkRpixvZ/Xhf6CDUandDC0u8CAOXOyqCgwIIIIJDbxp3RN2pt2ZiSDNUFFILFm1Z9NaxUIQSWFSfWLdOxEgDMovyAYQWFWR8Li+rXnSEuHZ3IrTQnW9YBU4Ek5U13B2G+laX4LjdllFRVL6tp3/XSIcpDlr0e/rCD6Nfsv2i4nDgBAkHLly9ZKCinKAEsTUaC6xQTZhUokhyok7xUl6RXgXd+sPzHpfzhiLnZW3pmEz9WiWc4S5WCSMpJBSXDGsXp9sWNIAKMOWDP1VdN5BrGJnF1VU1OcN9Wn848jCRbfg1872m4hfvS5H9B/wDaK+Z0umlQVllgjgk/DQxn1SvdALvyblvv0gzhCCKivOKsnj5NZ/zFm78PhT/2iOHOKX+MHrFL6uX2sxIrlDg6AmjPTfQRBTgVqQqYA6UMFGm/TWIcSkl0OzXYfp/iEgBpamDAqSCaUDlqw4faJP3olf0D6RkJMorISKlRAApUlgL/AFh+bIIJSosUluLkFmEMCw2zt1WJWFrSlJAy9gBIIqQ9OZh/o6DnC0kJKCGzAEVcFwqhDcYpJ0nLqRXhFh0dD4iWDpWlPymE3SsJa0zZI6RTlTFISMMQhu2ZQLuAQyW9XiJtHDzpysxmIRp2ZaCkBg1GNHbdEVUsDHAbur3U4xeCUBvjmlkkuiH2U+G2SoHtzc4O5lCm9jm1ibs/Z8mUtKyZy1JVmDrZLu6XABO7jWJfVC/3gDJ5GJ92YbLhfSw1ZPmo/SGD0pX+UeZit+zjn5wpRyg9yXyVbNpk7vS74QrXd+Mc3f63rbwQjqNRMxu784oto7dGFXOIpMVlUilCFS8i2LUU8tBrQh+AjQCIG1ej8rEt1gV2dCkkGuumsHRLVnjqZqfxJUo/5mB7w3x5RIw+IBBIStIT4k+AEb0ezeUklSJs9JZnSoaa8BSKvaXs/wAQ46ueVt+dSgRwbhDsVGRCnMwj/DPyiMjaq08D4fS/jFziejmIQTmCq0JyzF+olxSrwcx6S1HuQr6QxFjs7YuImNORKdKjlG4F2TR/wvqdKHgREeZtViQUsQSCHHxbiL3MfZ5w/BNYD8qohqfe73d1AstU7SQdx8nu/GJNxCSp39IYTMIDboPrORhiJOz5aTMKhXKHI56AjnWN9hOjEtMoGbmzqFSktkfgnRTal+emsZLoxJC56EnRS5YOuhXW/wBY9u6UdGF50dVLKiczpTvYnR2ehaCh2ePY6WUKWlTOgqSe8aGu75d7RncZhMpce7pzBbhrGm26s9aoqdyEEuCC4QkGm40sxn8RMcNenGEBBMOrDH9oUab7EWG0Z6CpxLbsAMOIZ1U3k28S3vouEVLykVeIFb+UBMlkM4IfRwa13Uv0hyfMIVQkU1ENqxS/zK8zT1iiC02LsZc0pyqCVOwBG4jU8mfweHcfsgygSo9pJqGbexiJs7b07DuZamKhUlIVq+mYUP6wWI2/Onq+8U7j8oD0po3KALa0M/xRaZa5Iy5FlKi6QVOnTKpnT4RBzEjdBTdeECnSABzDzihaVhnSQQDWoINeIpFvszCfapiyogKLqdIAqTVgGYV0ilu7+TXnR/HJlLUVkh0toeIPfEzbUdCYz0h2UJIR2ic2bUNuH1hejQ/6hB4P/tVD/SraCJol5CSBmcV4BvhETo/MAnoJIAD1OnumIVuGxt2tmiWr/rgd/V62ItkqL0J8RFSFg40EEH7vdXdyi3CvLxjml4/YhilfBoQLMCqZzPrCZuHK/SICwjPU+sD1pt/kIHrYQzOfoYAs3D3d/GFBu7+EC13fhSFa7vxjvOgIG/O7oaTZhkXd/FyeAkeF3fnCZrpd98AFX6QXWW8ACtd36RHnbOlqLqBJ39pQ9AYfBhcxhAUu0OiGHmioWg8ULI9CSkxnp3stS/ZnkD+ZAJ8woRuyY5/CC2KrPL9o+z5csEp6yZzShB9BMzekZfEYFcsspKkHgpOX4x70Lu/qMyQFBiAQdxr6EX6Q1IVHiWxpmWZzoR3g2Y+ncH0sws7CIxRmolhACl5iHSW7SSNXfRtaM8ecYzodhpjnqkoUXZSOyQW1YUN94wG1MDOkqKJiFBqBTFiH1CtLEOwoHpZtg4jET55/vFqVXcCWA13JA8vGMwVVr5RKxuJFACDx3xCzV5C6QwHUnn4/sYlzEBTEEAcyBEDPHZ+cAiVPlpJcqB5CvnDKpaG3+n0hs3d/OOrDAWbOSS9SAw1bQMPQQqZyRokv3+umsM5DfjHdWYQBqWCXb1hQsflHr9bpyhMhsw4iVDEJ1lPdHkfrbwQmvwggi3jmNt9IKAUzeSafyiEQsjQ+ghSOQvujhLHPz/SFTEOCaotUk7m7uUaTo+iYxMxRy0YKLnv4xR4XHLlhkKGlXSD5EfExKlbWmguVZ+Qp8oxnGTFRqyBxgVV0bv4wmFweIKHXh1pfTe/OgoO+BWkj3gR3uPj4Ry8Gux0F8YbI5iCPJu4XrDZPM+f6QqYUjdt3+vG/3jgq75W0ClTmCYXd+kd5sGLd7vujgLrd98NhF3fyN7u/iQQT3d+EK0cDCNAAuWFgYIGADhHQgMdCAIHhCgm7v1gI54AHM8Lmel3fcHWR2a7v1gAbm7NlKqqVLPehJN3zLX8DkD+5lD/tp+nC90SSbLQWe7vxhhSIw2VLGktA7kJu/JjE7KSoEEOK0CUejpixCrpd98cFXS7HKFsDB47o5hQS+Fxaid6AG8Mpy+kUOK6NJdky58sNTr1S0epbyj1ktyu7MJ1Q1+nfFJ0S0eM4jo8tIcFC/wCVCis+gb1hsdHp5/u1eAf4R7Xl53fy5QKieJu/jD5C4njKOjOJP9zM/pMPJ6IYv/AX5a3dY9fjnul33Qch8UeWSOgmKJDoyg8Tp4PE+X7OJp1U3gP/AHj0ULu79YULul3wieTDijz6Z7NZlMsxL7ypx/teH5Ps0DdubX+UeG8Rus0c90u++C2VxRj/APlvJZusUD+YO/kS3pBJ9naE+7MzOUuVp/CC5CWLAni2m6pjWlIhRE2x8UcJp3pPh+rQpmpOv/kDHBd0js0RxLshzNmSl/glqfeAH80w0Ojkr/C/3RNVLSdRf7wP2cc/Awmgr6I4N2IcBu7+MAEwYRfhGpLCCru/mt3S/gATflCpF+cFiHGu7+McDA5r8PpCtdYYhbukElTwLQhvwEABJjnhBChUAHP4QiVW8KRAZbu/GsKgCeOzXd/NAu/WFIpAMW7pC5r9IDNBkwCFJeOEAUwgLQwHM0KFXWGwqFBgAcC7u/WFKru/BoaeOBgAcUq7vxgWgBCtAArQhhM1+ULCGdmjs0CTfrCNfldiGA5n/eOzQ0E8h5RxVS++ABzNHPd38mTMPl9YFM19LoTCGPFV3fxhlRrBFRhpUysKils//9k="/>
          <p:cNvSpPr>
            <a:spLocks noChangeAspect="1" noChangeArrowheads="1"/>
          </p:cNvSpPr>
          <p:nvPr/>
        </p:nvSpPr>
        <p:spPr bwMode="auto">
          <a:xfrm>
            <a:off x="77788" y="-903288"/>
            <a:ext cx="25336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9" name="Picture 9" descr="https://www2.acd.ucar.edu/sites/default/files/dc3/koun-p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60" y="5181600"/>
            <a:ext cx="1219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800600"/>
            <a:ext cx="14144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" y="4800600"/>
            <a:ext cx="29912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0" u="sng" dirty="0" smtClean="0">
                <a:solidFill>
                  <a:srgbClr val="C00000"/>
                </a:solidFill>
              </a:rPr>
              <a:t>Broad Goals</a:t>
            </a:r>
            <a:r>
              <a:rPr lang="en-US" b="0" dirty="0" smtClean="0">
                <a:solidFill>
                  <a:srgbClr val="C00000"/>
                </a:solidFill>
              </a:rPr>
              <a:t>: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Develop scientific foundations for understanding the lightning discharge.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Develop experimentally validated, statistical models of the triggering of lightning.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Quantify the impact of triggered lightning on properties of natural lightning (including the emission of gamma rays, x-rays, UV, VNIR/SWIR, RF,VLF/ULF) and on the properties of ionospheric phenomena (elves, sprites, whistlers, etc.).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0" u="sng" dirty="0" smtClean="0">
                <a:solidFill>
                  <a:srgbClr val="C00000"/>
                </a:solidFill>
              </a:rPr>
              <a:t>Specific Phase I Goals</a:t>
            </a:r>
            <a:r>
              <a:rPr lang="en-US" b="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Operate at least 2 triggering facilities to obtain data about different types of thunderstorms in various geographical regions.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Measure and characterize critical parameters for lightning initiation, propagation and attachment.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Model, measure and characterize associated lightning phenomena (e.g., terrestrial gamma ray flashes, compact </a:t>
            </a:r>
            <a:r>
              <a:rPr lang="en-US" b="0" dirty="0" err="1" smtClean="0"/>
              <a:t>intracloud</a:t>
            </a:r>
            <a:r>
              <a:rPr lang="en-US" b="0" dirty="0" smtClean="0"/>
              <a:t> discharges, etc.).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Model, measure and characterize upward-going lightning (cloud to ionosphere).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Model, measure and characterize ionospheric phenomena (sprites, elves, whistlers, etc.) using ground observations.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0" dirty="0" smtClean="0"/>
              <a:t>Model, measure and characterize </a:t>
            </a:r>
            <a:r>
              <a:rPr lang="en-US" b="0" dirty="0" err="1" smtClean="0"/>
              <a:t>tropospheric</a:t>
            </a:r>
            <a:r>
              <a:rPr lang="en-US" b="0" dirty="0" smtClean="0"/>
              <a:t> lightning over large distances under different environmental conditions.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 smtClean="0"/>
          </a:p>
          <a:p>
            <a:pPr>
              <a:buFont typeface="Arial" charset="0"/>
              <a:buNone/>
              <a:defRPr/>
            </a:pPr>
            <a:endParaRPr lang="en-US" dirty="0" smtClean="0">
              <a:ea typeface="ＭＳ Ｐゴシック" pitchFamily="-128" charset="-128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mtClean="0">
                <a:ea typeface="ＭＳ Ｐゴシック"/>
              </a:rPr>
              <a:t>Scientific Goals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/>
            <a:fld id="{0BD9485A-7AE1-4468-9B88-AB30A42A5D09}" type="slidenum">
              <a:rPr lang="en-US" sz="1200" baseline="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pPr algn="r"/>
              <a:t>6</a:t>
            </a:fld>
            <a:endParaRPr lang="en-US" sz="1200" baseline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/>
          </p:cNvSpPr>
          <p:nvPr/>
        </p:nvSpPr>
        <p:spPr bwMode="auto">
          <a:xfrm>
            <a:off x="0" y="3260725"/>
            <a:ext cx="9144000" cy="28194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1D7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1277" tIns="45640" rIns="91277" bIns="45640"/>
          <a:lstStyle/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r>
              <a:rPr lang="en-US" kern="0" baseline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    </a:t>
            </a: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buFontTx/>
              <a:buAutoNum type="arabicPeriod" startAt="2"/>
              <a:defRPr/>
            </a:pPr>
            <a:endParaRPr lang="en-US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7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7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r>
              <a:rPr lang="en-US" kern="0" baseline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         </a:t>
            </a:r>
            <a:endParaRPr lang="en-US" sz="1500" kern="0" baseline="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411" name="Text Placeholder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smtClean="0">
                <a:ea typeface="ＭＳ Ｐゴシック"/>
              </a:rPr>
              <a:t>Research Thrust Areas</a:t>
            </a: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77200" y="640080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>
                <a:latin typeface="Tahoma" pitchFamily="34" charset="0"/>
                <a:cs typeface="Tahoma" pitchFamily="34" charset="0"/>
              </a:rPr>
              <a:pPr>
                <a:defRPr/>
              </a:pPr>
              <a:t>7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0" y="1279525"/>
            <a:ext cx="9144000" cy="23622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1D7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1277" tIns="45640" rIns="91277" bIns="45640"/>
          <a:lstStyle/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r>
              <a:rPr lang="en-US" kern="0" baseline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    </a:t>
            </a: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buFontTx/>
              <a:buAutoNum type="arabicPeriod" startAt="2"/>
              <a:defRPr/>
            </a:pPr>
            <a:endParaRPr lang="en-US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5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7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endParaRPr lang="en-US" sz="1700" kern="0" baseline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5146675" indent="-342900">
              <a:spcBef>
                <a:spcPct val="30000"/>
              </a:spcBef>
              <a:buClr>
                <a:srgbClr val="A50021"/>
              </a:buClr>
              <a:defRPr/>
            </a:pPr>
            <a:r>
              <a:rPr lang="en-US" kern="0" baseline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         </a:t>
            </a:r>
            <a:endParaRPr lang="en-US" sz="1500" kern="0" baseline="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0" y="1308100"/>
            <a:ext cx="12192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 algn="ctr">
              <a:lnSpc>
                <a:spcPct val="90000"/>
              </a:lnSpc>
              <a:tabLst>
                <a:tab pos="2114550" algn="l"/>
              </a:tabLst>
            </a:pP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Initiation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4602480" y="3580765"/>
            <a:ext cx="16764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2114550" algn="l"/>
              </a:tabLst>
            </a:pP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Compact </a:t>
            </a:r>
            <a:r>
              <a:rPr lang="en-US" baseline="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Intracloud</a:t>
            </a: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Discharges (CIDs)</a:t>
            </a:r>
          </a:p>
        </p:txBody>
      </p:sp>
      <p:sp>
        <p:nvSpPr>
          <p:cNvPr id="17415" name="Rectangle 43"/>
          <p:cNvSpPr>
            <a:spLocks noChangeArrowheads="1"/>
          </p:cNvSpPr>
          <p:nvPr/>
        </p:nvSpPr>
        <p:spPr bwMode="auto">
          <a:xfrm>
            <a:off x="5105400" y="1285875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Emissions</a:t>
            </a:r>
          </a:p>
        </p:txBody>
      </p:sp>
      <p:sp>
        <p:nvSpPr>
          <p:cNvPr id="17416" name="Rectangle 44"/>
          <p:cNvSpPr>
            <a:spLocks noChangeArrowheads="1"/>
          </p:cNvSpPr>
          <p:nvPr/>
        </p:nvSpPr>
        <p:spPr bwMode="auto">
          <a:xfrm>
            <a:off x="1484244" y="1285527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Propagation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7010400" y="1285875"/>
            <a:ext cx="1981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 algn="ctr">
              <a:tabLst>
                <a:tab pos="2114550" algn="l"/>
              </a:tabLst>
            </a:pP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Ionospheric Effects</a:t>
            </a:r>
          </a:p>
        </p:txBody>
      </p:sp>
      <p:pic>
        <p:nvPicPr>
          <p:cNvPr id="17418" name="Picture 13" descr="frame127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1682750"/>
            <a:ext cx="11382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3352800" y="128428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en-US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Attachment</a:t>
            </a:r>
          </a:p>
        </p:txBody>
      </p:sp>
      <p:grpSp>
        <p:nvGrpSpPr>
          <p:cNvPr id="17420" name="Group 19"/>
          <p:cNvGrpSpPr>
            <a:grpSpLocks/>
          </p:cNvGrpSpPr>
          <p:nvPr/>
        </p:nvGrpSpPr>
        <p:grpSpPr bwMode="auto">
          <a:xfrm>
            <a:off x="4724400" y="4625975"/>
            <a:ext cx="1447800" cy="1301750"/>
            <a:chOff x="8077018" y="3001817"/>
            <a:chExt cx="1600471" cy="1031005"/>
          </a:xfrm>
        </p:grpSpPr>
        <p:pic>
          <p:nvPicPr>
            <p:cNvPr id="17433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7018" y="3001817"/>
              <a:ext cx="1600471" cy="103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59"/>
            <p:cNvSpPr txBox="1">
              <a:spLocks noChangeArrowheads="1"/>
            </p:cNvSpPr>
            <p:nvPr/>
          </p:nvSpPr>
          <p:spPr bwMode="auto">
            <a:xfrm>
              <a:off x="8305155" y="3072227"/>
              <a:ext cx="482599" cy="12797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50" baseline="0" dirty="0">
                  <a:latin typeface="Tahoma" pitchFamily="34" charset="0"/>
                  <a:ea typeface="ＭＳ Ｐゴシック" pitchFamily="-128" charset="-128"/>
                  <a:cs typeface="Tahoma" pitchFamily="34" charset="0"/>
                </a:rPr>
                <a:t> </a:t>
              </a:r>
              <a:r>
                <a:rPr lang="en-US" sz="1050" baseline="0" dirty="0" err="1">
                  <a:latin typeface="Tahoma" pitchFamily="34" charset="0"/>
                  <a:ea typeface="ＭＳ Ｐゴシック" pitchFamily="-128" charset="-128"/>
                  <a:cs typeface="Tahoma" pitchFamily="34" charset="0"/>
                </a:rPr>
                <a:t>dE</a:t>
              </a:r>
              <a:r>
                <a:rPr lang="en-US" sz="1050" baseline="0" dirty="0">
                  <a:latin typeface="Tahoma" pitchFamily="34" charset="0"/>
                  <a:ea typeface="ＭＳ Ｐゴシック" pitchFamily="-128" charset="-128"/>
                  <a:cs typeface="Tahoma" pitchFamily="34" charset="0"/>
                </a:rPr>
                <a:t>/</a:t>
              </a:r>
              <a:r>
                <a:rPr lang="en-US" sz="1050" baseline="0" dirty="0" err="1">
                  <a:latin typeface="Tahoma" pitchFamily="34" charset="0"/>
                  <a:ea typeface="ＭＳ Ｐゴシック" pitchFamily="-128" charset="-128"/>
                  <a:cs typeface="Tahoma" pitchFamily="34" charset="0"/>
                </a:rPr>
                <a:t>dt</a:t>
              </a:r>
              <a:endParaRPr lang="en-US" sz="1050" baseline="0" dirty="0">
                <a:latin typeface="Tahoma" pitchFamily="34" charset="0"/>
                <a:ea typeface="ＭＳ Ｐゴシック" pitchFamily="-128" charset="-128"/>
                <a:cs typeface="Tahoma" pitchFamily="34" charset="0"/>
              </a:endParaRPr>
            </a:p>
          </p:txBody>
        </p:sp>
      </p:grpSp>
      <p:pic>
        <p:nvPicPr>
          <p:cNvPr id="17421" name="Picture 4" descr="figure1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712913"/>
            <a:ext cx="141605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33" descr="Sprites_Duk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906905"/>
            <a:ext cx="15398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36" descr="Triggered Lightning Strike_6-4-0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321175"/>
            <a:ext cx="10239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0"/>
          <p:cNvSpPr txBox="1">
            <a:spLocks noChangeArrowheads="1"/>
          </p:cNvSpPr>
          <p:nvPr/>
        </p:nvSpPr>
        <p:spPr bwMode="auto">
          <a:xfrm>
            <a:off x="381000" y="3767074"/>
            <a:ext cx="13716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2114550" algn="l"/>
              </a:tabLst>
            </a:pP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Triggered Lightning</a:t>
            </a:r>
          </a:p>
        </p:txBody>
      </p:sp>
      <p:pic>
        <p:nvPicPr>
          <p:cNvPr id="17426" name="Picture 2" descr="frame1278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75765"/>
            <a:ext cx="76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9588" y="1706563"/>
            <a:ext cx="9683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098925"/>
            <a:ext cx="1676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Text Box 10"/>
          <p:cNvSpPr txBox="1">
            <a:spLocks noChangeArrowheads="1"/>
          </p:cNvSpPr>
          <p:nvPr/>
        </p:nvSpPr>
        <p:spPr bwMode="auto">
          <a:xfrm>
            <a:off x="2401956" y="3741738"/>
            <a:ext cx="1524000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 algn="ctr">
              <a:lnSpc>
                <a:spcPct val="90000"/>
              </a:lnSpc>
              <a:tabLst>
                <a:tab pos="2114550" algn="l"/>
              </a:tabLst>
            </a:pP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Microphysics</a:t>
            </a:r>
          </a:p>
        </p:txBody>
      </p:sp>
      <p:pic>
        <p:nvPicPr>
          <p:cNvPr id="17431" name="Picture 2" descr="figure_TGFdo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4175125"/>
            <a:ext cx="2200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Text Box 11"/>
          <p:cNvSpPr txBox="1">
            <a:spLocks noChangeArrowheads="1"/>
          </p:cNvSpPr>
          <p:nvPr/>
        </p:nvSpPr>
        <p:spPr bwMode="auto">
          <a:xfrm>
            <a:off x="6629400" y="3624898"/>
            <a:ext cx="22860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2114550" algn="l"/>
              </a:tabLst>
            </a:pPr>
            <a:r>
              <a:rPr lang="en-US" baseline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Terrestrial Gamma-ray Flashes (TGFs)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51054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b="0" u="sng" dirty="0" smtClean="0"/>
              <a:t>Initiation</a:t>
            </a:r>
            <a:r>
              <a:rPr lang="en-US" b="0" dirty="0" smtClean="0"/>
              <a:t>: What high energy processes (runaway electrons, x-rays, gamma rays) are involved in lightning initiation and how? 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>
                <a:ea typeface="ＭＳ Ｐゴシック"/>
              </a:rPr>
              <a:t>Propagation</a:t>
            </a:r>
            <a:r>
              <a:rPr lang="en-US" b="0" dirty="0" smtClean="0">
                <a:ea typeface="ＭＳ Ｐゴシック"/>
              </a:rPr>
              <a:t>: Why and how do lightning leaders step?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/>
              <a:t>Attachment</a:t>
            </a:r>
            <a:r>
              <a:rPr lang="en-US" b="0" dirty="0" smtClean="0"/>
              <a:t>: How do objects on the ground respond to the downward propagating stepped-leader, and what properties can enhance the probability of producing a successful upward streamer that will connect to the stepped-leader?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/>
              <a:t>Emissions</a:t>
            </a:r>
            <a:r>
              <a:rPr lang="en-US" b="0" dirty="0" smtClean="0"/>
              <a:t>: By what physical mechanisms do lightning leaders emit x-rays and do the x-rays affect propagation? 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/>
              <a:t>TGFs</a:t>
            </a:r>
            <a:r>
              <a:rPr lang="en-US" b="0" dirty="0" smtClean="0"/>
              <a:t>: By what physical mechanisms are TGFs produced and are they hazardous to aircraft and humans in the aircraft?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>
                <a:ea typeface="ＭＳ Ｐゴシック"/>
              </a:rPr>
              <a:t>CIDs</a:t>
            </a:r>
            <a:r>
              <a:rPr lang="en-US" b="0" dirty="0" smtClean="0">
                <a:ea typeface="ＭＳ Ｐゴシック"/>
              </a:rPr>
              <a:t>: How are CIDS related to other phenomena (gigantic blue jets, TGFs, etc.)?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>
                <a:ea typeface="ＭＳ Ｐゴシック"/>
              </a:rPr>
              <a:t>Ionospheric Effects</a:t>
            </a:r>
            <a:r>
              <a:rPr lang="en-US" b="0" dirty="0" smtClean="0">
                <a:ea typeface="ＭＳ Ｐゴシック"/>
              </a:rPr>
              <a:t>:</a:t>
            </a:r>
            <a:r>
              <a:rPr lang="en-US" b="0" dirty="0" smtClean="0"/>
              <a:t> Do transient luminous events play a significant role in mesospheric physics, or in coupling the troposphere to the ionosphere?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>
                <a:ea typeface="ＭＳ Ｐゴシック"/>
              </a:rPr>
              <a:t>Triggered Lightning</a:t>
            </a:r>
            <a:r>
              <a:rPr lang="en-US" b="0" dirty="0" smtClean="0">
                <a:ea typeface="ＭＳ Ｐゴシック"/>
              </a:rPr>
              <a:t>: How exactly does rocket-and-wire (classical and altitude) triggering of lightning work?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b="0" u="sng" dirty="0" smtClean="0">
                <a:ea typeface="ＭＳ Ｐゴシック"/>
              </a:rPr>
              <a:t>Microphysics</a:t>
            </a:r>
            <a:r>
              <a:rPr lang="en-US" b="0" dirty="0" smtClean="0">
                <a:ea typeface="ＭＳ Ｐゴシック"/>
              </a:rPr>
              <a:t>: What controls when a cloud ceases production of lightning flashes?</a:t>
            </a:r>
          </a:p>
          <a:p>
            <a:pPr marL="0" indent="0">
              <a:spcBef>
                <a:spcPts val="0"/>
              </a:spcBef>
              <a:defRPr/>
            </a:pPr>
            <a:endParaRPr lang="en-US" b="0" dirty="0" smtClean="0">
              <a:ea typeface="ＭＳ Ｐゴシック"/>
            </a:endParaRPr>
          </a:p>
          <a:p>
            <a:pPr marL="0" indent="0">
              <a:spcBef>
                <a:spcPts val="0"/>
              </a:spcBef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defRPr/>
            </a:pPr>
            <a:endParaRPr lang="en-US" b="0" dirty="0" smtClean="0">
              <a:ea typeface="ＭＳ Ｐゴシック"/>
            </a:endParaRPr>
          </a:p>
          <a:p>
            <a:pPr marL="0" indent="0">
              <a:spcBef>
                <a:spcPts val="0"/>
              </a:spcBef>
              <a:defRPr/>
            </a:pPr>
            <a:endParaRPr lang="en-US" b="0" dirty="0" smtClean="0">
              <a:ea typeface="ＭＳ Ｐゴシック"/>
            </a:endParaRPr>
          </a:p>
          <a:p>
            <a:pPr marL="0" indent="0">
              <a:spcBef>
                <a:spcPts val="0"/>
              </a:spcBef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defRPr/>
            </a:pPr>
            <a:endParaRPr lang="en-US" b="0" dirty="0" smtClean="0">
              <a:ea typeface="ＭＳ Ｐゴシック"/>
            </a:endParaRPr>
          </a:p>
          <a:p>
            <a:pPr marL="0" indent="0">
              <a:spcBef>
                <a:spcPts val="0"/>
              </a:spcBef>
              <a:defRPr/>
            </a:pPr>
            <a:endParaRPr lang="en-US" b="0" dirty="0" smtClean="0">
              <a:ea typeface="ＭＳ Ｐゴシック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b="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b="0" dirty="0" smtClean="0"/>
          </a:p>
          <a:p>
            <a:pPr>
              <a:buFont typeface="Arial" charset="0"/>
              <a:buNone/>
              <a:defRPr/>
            </a:pPr>
            <a:endParaRPr lang="en-US" b="0" dirty="0" smtClean="0"/>
          </a:p>
          <a:p>
            <a:pPr marL="0" indent="0">
              <a:buFont typeface="Arial" charset="0"/>
              <a:buNone/>
              <a:defRPr/>
            </a:pPr>
            <a:endParaRPr lang="en-US" b="0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 smtClean="0">
                <a:ea typeface="ＭＳ Ｐゴシック"/>
              </a:rPr>
              <a:t>Significant Research Questions Abound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34400" y="64166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Calibri" pitchFamily="-32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A8B034B-5FA9-4CE3-A8D4-53525D61B1FE}" type="slidenum">
              <a:rPr lang="en-US">
                <a:latin typeface="Tahoma" pitchFamily="34" charset="0"/>
                <a:cs typeface="Tahoma" pitchFamily="34" charset="0"/>
              </a:rPr>
              <a:pPr>
                <a:defRPr/>
              </a:pPr>
              <a:t>8</a:t>
            </a:fld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Insights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B034B-5FA9-4CE3-A8D4-53525D61B1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PA 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General Guidelines for DARPA PowerPoint_dh edits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33_DARPA 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831_DARPA TEMP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DARPA 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General Guidelines for DARPA PowerPoint_dh edits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834_DARPA 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831_DARPA TEMP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DARPA 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General Guidelines for DARPA PowerPoint_dh edits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35_DARPA 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831_DARPA TEMP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al Guidelines for DARPA PowerPoint_dh edits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0831_DARPA 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831_DARPA TEMP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ARPA 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General Guidelines for DARPA PowerPoint_dh edits 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32_DARPA 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831_DARPA TEMP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ARPA 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4A9B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aseline="0" dirty="0" smtClean="0">
            <a:latin typeface="Tahoma"/>
            <a:cs typeface="Tahoma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DSO Reviews Template_August 2011</Template>
  <TotalTime>10956</TotalTime>
  <Words>1030</Words>
  <Application>Microsoft Office PowerPoint</Application>
  <PresentationFormat>On-screen Show (4:3)</PresentationFormat>
  <Paragraphs>156</Paragraphs>
  <Slides>21</Slides>
  <Notes>13</Notes>
  <HiddenSlides>0</HiddenSlides>
  <MMClips>4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DARPA _POWERPOINT</vt:lpstr>
      <vt:lpstr>10_Office Theme</vt:lpstr>
      <vt:lpstr>General Guidelines for DARPA PowerPoint_dh edits 2007</vt:lpstr>
      <vt:lpstr>0831_DARPA TEMP2</vt:lpstr>
      <vt:lpstr>1_DARPA _POWERPOINT</vt:lpstr>
      <vt:lpstr>11_Office Theme</vt:lpstr>
      <vt:lpstr>1_General Guidelines for DARPA PowerPoint_dh edits 2007</vt:lpstr>
      <vt:lpstr>832_DARPA TEMP2</vt:lpstr>
      <vt:lpstr>2_DARPA _POWERPOINT</vt:lpstr>
      <vt:lpstr>12_Office Theme</vt:lpstr>
      <vt:lpstr>2_General Guidelines for DARPA PowerPoint_dh edits 2007</vt:lpstr>
      <vt:lpstr>833_DARPA TEMP2</vt:lpstr>
      <vt:lpstr>3_DARPA _POWERPOINT</vt:lpstr>
      <vt:lpstr>13_Office Theme</vt:lpstr>
      <vt:lpstr>3_General Guidelines for DARPA PowerPoint_dh edits 2007</vt:lpstr>
      <vt:lpstr>834_DARPA TEMP2</vt:lpstr>
      <vt:lpstr>4_DARPA _POWERPOINT</vt:lpstr>
      <vt:lpstr>14_Office Theme</vt:lpstr>
      <vt:lpstr>4_General Guidelines for DARPA PowerPoint_dh edits 2007</vt:lpstr>
      <vt:lpstr>835_DARPA TEMP2</vt:lpstr>
      <vt:lpstr>Nimbus</vt:lpstr>
      <vt:lpstr>The Agency</vt:lpstr>
      <vt:lpstr>Slide 3</vt:lpstr>
      <vt:lpstr>Nimbus Background</vt:lpstr>
      <vt:lpstr>Slide 5</vt:lpstr>
      <vt:lpstr>Slide 6</vt:lpstr>
      <vt:lpstr>Slide 7</vt:lpstr>
      <vt:lpstr>Slide 8</vt:lpstr>
      <vt:lpstr>New Insights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In Conclusion</vt:lpstr>
      <vt:lpstr>Slide 20</vt:lpstr>
      <vt:lpstr>Slide 21</vt:lpstr>
    </vt:vector>
  </TitlesOfParts>
  <Company>DARPA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Nimbus Program Overview  Prepared for NASA  Dr. Matthew S. Goodman Program Manager, DSO</dc:title>
  <dc:creator>Wyle</dc:creator>
  <cp:lastModifiedBy>Michael Armillay</cp:lastModifiedBy>
  <cp:revision>191</cp:revision>
  <cp:lastPrinted>2010-08-31T17:36:21Z</cp:lastPrinted>
  <dcterms:created xsi:type="dcterms:W3CDTF">2011-06-03T19:43:11Z</dcterms:created>
  <dcterms:modified xsi:type="dcterms:W3CDTF">2011-09-19T16:12:47Z</dcterms:modified>
</cp:coreProperties>
</file>