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7" r:id="rId2"/>
    <p:sldId id="307" r:id="rId3"/>
    <p:sldId id="463" r:id="rId4"/>
    <p:sldId id="467" r:id="rId5"/>
    <p:sldId id="569" r:id="rId6"/>
    <p:sldId id="545" r:id="rId7"/>
    <p:sldId id="560" r:id="rId8"/>
    <p:sldId id="550" r:id="rId9"/>
    <p:sldId id="563" r:id="rId10"/>
    <p:sldId id="565" r:id="rId11"/>
    <p:sldId id="566" r:id="rId12"/>
    <p:sldId id="570" r:id="rId13"/>
    <p:sldId id="554" r:id="rId14"/>
    <p:sldId id="546" r:id="rId15"/>
    <p:sldId id="559" r:id="rId16"/>
    <p:sldId id="573" r:id="rId17"/>
    <p:sldId id="548" r:id="rId18"/>
    <p:sldId id="574" r:id="rId19"/>
    <p:sldId id="567" r:id="rId20"/>
    <p:sldId id="572" r:id="rId21"/>
    <p:sldId id="515" r:id="rId22"/>
    <p:sldId id="564" r:id="rId23"/>
    <p:sldId id="568" r:id="rId24"/>
    <p:sldId id="505" r:id="rId25"/>
    <p:sldId id="544" r:id="rId26"/>
    <p:sldId id="291" r:id="rId27"/>
    <p:sldId id="525" r:id="rId28"/>
    <p:sldId id="523" r:id="rId29"/>
    <p:sldId id="529" r:id="rId30"/>
    <p:sldId id="561" r:id="rId31"/>
    <p:sldId id="562" r:id="rId32"/>
    <p:sldId id="526" r:id="rId33"/>
    <p:sldId id="532" r:id="rId34"/>
    <p:sldId id="533" r:id="rId35"/>
    <p:sldId id="575" r:id="rId36"/>
    <p:sldId id="535" r:id="rId37"/>
    <p:sldId id="536" r:id="rId38"/>
    <p:sldId id="547" r:id="rId39"/>
    <p:sldId id="542" r:id="rId4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6AC473"/>
    <a:srgbClr val="9900CC"/>
    <a:srgbClr val="BF67F5"/>
    <a:srgbClr val="CC00CC"/>
    <a:srgbClr val="CDCDDE"/>
    <a:srgbClr val="0066FF"/>
    <a:srgbClr val="E7F3F4"/>
    <a:srgbClr val="339F4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3" autoAdjust="0"/>
    <p:restoredTop sz="90106" autoAdjust="0"/>
  </p:normalViewPr>
  <p:slideViewPr>
    <p:cSldViewPr snapToGrid="0" snapToObjects="1">
      <p:cViewPr varScale="1">
        <p:scale>
          <a:sx n="79" d="100"/>
          <a:sy n="79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453122775508528E-2"/>
          <c:y val="1.9658119658119696E-2"/>
          <c:w val="0.91154687722449279"/>
          <c:h val="0.854638131771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Sheet1!$D$8</c:f>
              <c:strCache>
                <c:ptCount val="1"/>
                <c:pt idx="0">
                  <c:v>IMAGER</c:v>
                </c:pt>
              </c:strCache>
            </c:strRef>
          </c:tx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Sheet1!$E$8:$F$8</c:f>
              <c:numCache>
                <c:formatCode>General</c:formatCode>
                <c:ptCount val="2"/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Sheet1!$D$9</c:f>
              <c:strCache>
                <c:ptCount val="1"/>
                <c:pt idx="0">
                  <c:v>SOUNDER</c:v>
                </c:pt>
              </c:strCache>
            </c:strRef>
          </c:tx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Sheet1!$E$9:$F$9</c:f>
              <c:numCache>
                <c:formatCode>General</c:formatCode>
                <c:ptCount val="2"/>
                <c:pt idx="1">
                  <c:v>3.2000000000000056E-2</c:v>
                </c:pt>
              </c:numCache>
            </c:numRef>
          </c:val>
        </c:ser>
        <c:ser>
          <c:idx val="2"/>
          <c:order val="2"/>
          <c:tx>
            <c:strRef>
              <c:f>Sheet1!$D$10</c:f>
              <c:strCache>
                <c:ptCount val="1"/>
                <c:pt idx="0">
                  <c:v>SXI</c:v>
                </c:pt>
              </c:strCache>
            </c:strRef>
          </c:tx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Sheet1!$E$10:$F$10</c:f>
              <c:numCache>
                <c:formatCode>General</c:formatCode>
                <c:ptCount val="2"/>
                <c:pt idx="1">
                  <c:v>0.4</c:v>
                </c:pt>
              </c:numCache>
            </c:numRef>
          </c:val>
        </c:ser>
        <c:ser>
          <c:idx val="3"/>
          <c:order val="3"/>
          <c:tx>
            <c:strRef>
              <c:f>Sheet1!$D$11</c:f>
              <c:strCache>
                <c:ptCount val="1"/>
                <c:pt idx="0">
                  <c:v>EUV/XRS</c:v>
                </c:pt>
              </c:strCache>
            </c:strRef>
          </c:tx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Sheet1!$E$11:$F$11</c:f>
              <c:numCache>
                <c:formatCode>General</c:formatCode>
                <c:ptCount val="2"/>
                <c:pt idx="1">
                  <c:v>5.0000000000000044E-2</c:v>
                </c:pt>
              </c:numCache>
            </c:numRef>
          </c:val>
        </c:ser>
        <c:ser>
          <c:idx val="5"/>
          <c:order val="4"/>
          <c:tx>
            <c:strRef>
              <c:f>Sheet1!$D$13</c:f>
              <c:strCache>
                <c:ptCount val="1"/>
                <c:pt idx="0">
                  <c:v>ABI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Sheet1!$E$13:$F$13</c:f>
              <c:numCache>
                <c:formatCode>General</c:formatCode>
                <c:ptCount val="2"/>
                <c:pt idx="0">
                  <c:v>67</c:v>
                </c:pt>
              </c:numCache>
            </c:numRef>
          </c:val>
        </c:ser>
        <c:ser>
          <c:idx val="6"/>
          <c:order val="5"/>
          <c:tx>
            <c:strRef>
              <c:f>Sheet1!$D$14</c:f>
              <c:strCache>
                <c:ptCount val="1"/>
                <c:pt idx="0">
                  <c:v>GLM</c:v>
                </c:pt>
              </c:strCache>
            </c:strRef>
          </c:tx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Sheet1!$E$14:$F$14</c:f>
              <c:numCache>
                <c:formatCode>General</c:formatCode>
                <c:ptCount val="2"/>
                <c:pt idx="0">
                  <c:v>5.5</c:v>
                </c:pt>
              </c:numCache>
            </c:numRef>
          </c:val>
        </c:ser>
        <c:ser>
          <c:idx val="4"/>
          <c:order val="6"/>
          <c:tx>
            <c:strRef>
              <c:f>Sheet1!$D$20</c:f>
              <c:strCache>
                <c:ptCount val="1"/>
                <c:pt idx="0">
                  <c:v>Space Wx</c:v>
                </c:pt>
              </c:strCache>
            </c:strRef>
          </c:tx>
          <c:spPr>
            <a:solidFill>
              <a:srgbClr val="CE02A7"/>
            </a:solidFill>
          </c:spPr>
          <c:invertIfNegative val="0"/>
          <c:val>
            <c:numRef>
              <c:f>Sheet1!$E$20</c:f>
              <c:numCache>
                <c:formatCode>General</c:formatCode>
                <c:ptCount val="1"/>
                <c:pt idx="0">
                  <c:v>3.6199999999999997</c:v>
                </c:pt>
              </c:numCache>
            </c:numRef>
          </c:val>
        </c:ser>
        <c:ser>
          <c:idx val="11"/>
          <c:order val="7"/>
          <c:tx>
            <c:strRef>
              <c:f>Sheet1!$D$19</c:f>
              <c:strCache>
                <c:ptCount val="1"/>
                <c:pt idx="0">
                  <c:v>Fill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Sheet1!$E$7:$F$7</c:f>
              <c:strCache>
                <c:ptCount val="2"/>
                <c:pt idx="0">
                  <c:v>GOES-R</c:v>
                </c:pt>
                <c:pt idx="1">
                  <c:v>GOES I-P</c:v>
                </c:pt>
              </c:strCache>
            </c:strRef>
          </c:cat>
          <c:val>
            <c:numRef>
              <c:f>Sheet1!$E$19:$F$19</c:f>
              <c:numCache>
                <c:formatCode>General</c:formatCode>
                <c:ptCount val="2"/>
                <c:pt idx="0">
                  <c:v>29.88000000000001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723584"/>
        <c:axId val="86729472"/>
      </c:barChart>
      <c:catAx>
        <c:axId val="86723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86729472"/>
        <c:crosses val="autoZero"/>
        <c:auto val="1"/>
        <c:lblAlgn val="ctr"/>
        <c:lblOffset val="100"/>
        <c:noMultiLvlLbl val="0"/>
      </c:catAx>
      <c:valAx>
        <c:axId val="8672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723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9A4572E2-EFA2-1F45-9D1E-98E89EE3F54C}" type="datetimeFigureOut">
              <a:rPr lang="en-US" smtClean="0"/>
              <a:pPr/>
              <a:t>9/19/2012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8" rIns="93177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98311FDA-E9E1-4142-9549-F617B3998A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4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20690"/>
            <a:fld id="{2BEAC543-E8B4-4C6E-A781-7A251E38AC49}" type="slidenum">
              <a:rPr lang="en-US">
                <a:solidFill>
                  <a:srgbClr val="000000"/>
                </a:solidFill>
                <a:latin typeface="Calibri"/>
              </a:rPr>
              <a:pPr defTabSz="920690"/>
              <a:t>1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28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06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To-Do: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57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3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2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33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33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="1" baseline="0" dirty="0" smtClean="0"/>
              <a:t>To-Do: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50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99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/>
              <a:t>To-Do:</a:t>
            </a:r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2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To-Do: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96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62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 smtClean="0"/>
              <a:t>To-Do: </a:t>
            </a:r>
            <a:r>
              <a:rPr lang="en-US" baseline="0" dirty="0" smtClean="0"/>
              <a:t>Add screen shot of the revised Strategy with the revision date when we are done.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To-Do: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81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r>
              <a:rPr lang="en-US" b="1" baseline="0" dirty="0" smtClean="0"/>
              <a:t>To-Do: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45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To-Do: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61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To-Do: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58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0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To-Do: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1) For</a:t>
            </a:r>
            <a:r>
              <a:rPr lang="en-US" b="0" baseline="0" dirty="0" smtClean="0"/>
              <a:t> SIRCUS Testing – CWG has seen reports.  K-value or </a:t>
            </a:r>
            <a:r>
              <a:rPr lang="en-US" b="0" baseline="0" dirty="0" err="1" smtClean="0"/>
              <a:t>cal</a:t>
            </a:r>
            <a:r>
              <a:rPr lang="en-US" b="0" baseline="0" dirty="0" smtClean="0"/>
              <a:t>-factor bias for irradiance test [could be an issue with the blocker used in the test that was performed by </a:t>
            </a:r>
            <a:r>
              <a:rPr lang="en-US" b="0" baseline="0" dirty="0" err="1" smtClean="0"/>
              <a:t>Exelis</a:t>
            </a:r>
            <a:r>
              <a:rPr lang="en-US" b="0" baseline="0" dirty="0" smtClean="0"/>
              <a:t>].  End-to-end response good except for 1.38 micron, where there is a water vapor issue.  Looking to post reports on portal. </a:t>
            </a:r>
          </a:p>
          <a:p>
            <a:r>
              <a:rPr lang="en-US" b="0" dirty="0" smtClean="0"/>
              <a:t>2) Planned completion</a:t>
            </a:r>
            <a:r>
              <a:rPr lang="en-US" b="0" baseline="0" dirty="0" smtClean="0"/>
              <a:t> schedule for the NIST testing of the witness filters is January 2013.</a:t>
            </a:r>
            <a:r>
              <a:rPr lang="en-US" b="0" dirty="0" smtClean="0"/>
              <a:t> </a:t>
            </a:r>
          </a:p>
          <a:p>
            <a:r>
              <a:rPr lang="en-US" b="0" dirty="0" smtClean="0"/>
              <a:t>3) VXR</a:t>
            </a:r>
            <a:r>
              <a:rPr lang="en-US" b="0" baseline="0" dirty="0" smtClean="0"/>
              <a:t> deployment is to be late January or early February of 2013.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 “Incorrectly</a:t>
            </a:r>
            <a:r>
              <a:rPr lang="en-US" baseline="0" dirty="0" smtClean="0"/>
              <a:t> reported sphere level” - </a:t>
            </a:r>
            <a:r>
              <a:rPr lang="en-US" dirty="0" smtClean="0"/>
              <a:t>ITT has a bad</a:t>
            </a:r>
            <a:r>
              <a:rPr lang="en-US" baseline="0" dirty="0" smtClean="0"/>
              <a:t> sphere setting.  Output not really associated with pre-assumed setting valued.</a:t>
            </a:r>
          </a:p>
          <a:p>
            <a:r>
              <a:rPr lang="en-US" baseline="0" dirty="0" smtClean="0"/>
              <a:t>2) Has the RCC bench been performed for PFM?  This data going to be analyzed, but most tests take place during TVAC and later, after 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4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To-Do:</a:t>
            </a:r>
            <a:r>
              <a:rPr lang="en-US" b="1" baseline="0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11FDA-E9E1-4142-9549-F617B3998AC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85577"/>
            <a:ext cx="6400800" cy="47899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62100" y="3705300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6E-</a:t>
            </a:r>
            <a:fld id="{49EF287A-B048-495E-AED9-535BD4176C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997200" y="6278880"/>
            <a:ext cx="3647440" cy="345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0"/>
            <a:ext cx="1270039" cy="7906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GOES-R_logo_v2_Presentation Siz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47" y="494056"/>
            <a:ext cx="3571906" cy="23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8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9F089-0889-44A4-984F-58611C7B0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088"/>
            <a:ext cx="2057400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088"/>
            <a:ext cx="601980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A5E78-D596-4944-815D-240708AB06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43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492601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906B1-6051-4AC4-8213-63945BE1E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6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8563"/>
            <a:ext cx="4038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F9244-F950-4A22-B445-C1093BC8EA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GOES-R PMC January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186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5088"/>
            <a:ext cx="60198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8229600" cy="23860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38563"/>
            <a:ext cx="8229600" cy="238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AB54-F53C-4765-AB41-1386049045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GOES-R PMC January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143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GOES-R PMC January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53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36525"/>
            <a:ext cx="7772400" cy="765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544F-B3F1-48ED-AE0C-511A98536D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6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136525"/>
            <a:ext cx="77724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00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77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B42F3-0C86-4CFA-B693-8C297A7F7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9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1125"/>
            <a:ext cx="7772400" cy="752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6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0"/>
            <a:ext cx="77724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E544F-B3F1-48ED-AE0C-511A98536D7E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2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GOES-R_Color_L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" y="0"/>
            <a:ext cx="14573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3100" y="98425"/>
            <a:ext cx="7772400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C4829-730C-4466-99AD-7D40372607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7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29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PDR </a:t>
            </a:r>
            <a:r>
              <a:rPr lang="en-US" dirty="0" smtClean="0">
                <a:solidFill>
                  <a:srgbClr val="000000"/>
                </a:solidFill>
              </a:rPr>
              <a:t>Aug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27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PDR </a:t>
            </a:r>
            <a:r>
              <a:rPr lang="en-US" dirty="0" smtClean="0">
                <a:solidFill>
                  <a:srgbClr val="000000"/>
                </a:solidFill>
              </a:rPr>
              <a:t>Aug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69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PDR </a:t>
            </a:r>
            <a:r>
              <a:rPr lang="en-US" dirty="0" smtClean="0">
                <a:solidFill>
                  <a:srgbClr val="000000"/>
                </a:solidFill>
              </a:rPr>
              <a:t>Aug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7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PDR </a:t>
            </a:r>
            <a:r>
              <a:rPr lang="en-US" dirty="0" smtClean="0">
                <a:solidFill>
                  <a:srgbClr val="000000"/>
                </a:solidFill>
              </a:rPr>
              <a:t>Aug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7C81C18B-989A-4738-B9CF-989732883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06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0A5B3-7BD3-4F0B-8388-E8B7F04D3C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21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492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72946-E9B8-4B3F-8DB4-ED0F65EB18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012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102"/>
            <a:ext cx="8229600" cy="64392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3197"/>
            <a:ext cx="4040188" cy="8027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27838"/>
            <a:ext cx="4040188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73197"/>
            <a:ext cx="4041775" cy="818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27838"/>
            <a:ext cx="4041775" cy="4198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8375F-E57D-44DF-9788-410294AFEE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83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A1B24-03D9-408F-9ED4-156501DE24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4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3F448-7904-4606-A25C-97D406B7AB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BD401-3161-4C3C-A0F7-641972BE7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3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64810-6D40-479C-BEAB-E643AC0AF2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5088"/>
            <a:ext cx="60198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492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44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48475" y="6502400"/>
            <a:ext cx="2133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6E-</a:t>
            </a:r>
            <a:fld id="{F613CA36-9C32-4F83-921E-362E78E5A90C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5"/>
          <p:cNvSpPr>
            <a:spLocks noGrp="1" noChangeArrowheads="1"/>
          </p:cNvSpPr>
          <p:nvPr>
            <p:ph type="ftr" sz="quarter" idx="3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i="1" dirty="0" smtClean="0">
                <a:solidFill>
                  <a:srgbClr val="000000"/>
                </a:solidFill>
              </a:rPr>
              <a:t>Cal/Val Mission CDR </a:t>
            </a:r>
            <a:r>
              <a:rPr lang="en-US" dirty="0" smtClean="0">
                <a:solidFill>
                  <a:srgbClr val="000000"/>
                </a:solidFill>
              </a:rPr>
              <a:t>Jul-Aug 2012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GOES-R_logo_v2_Presentation Size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" y="0"/>
            <a:ext cx="1226345" cy="8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8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5000"/>
        </a:lnSpc>
        <a:spcBef>
          <a:spcPct val="35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1065" y="4318337"/>
            <a:ext cx="7964905" cy="2053270"/>
          </a:xfrm>
        </p:spPr>
        <p:txBody>
          <a:bodyPr/>
          <a:lstStyle/>
          <a:p>
            <a:r>
              <a:rPr lang="en-US" sz="1800" b="1" dirty="0" smtClean="0"/>
              <a:t>Bob Iacovazzi Jr.</a:t>
            </a:r>
          </a:p>
          <a:p>
            <a:r>
              <a:rPr lang="en-US" sz="1800" i="1" dirty="0" smtClean="0"/>
              <a:t>GOES-R PSE Calibration Coordination Team Lead</a:t>
            </a:r>
          </a:p>
          <a:p>
            <a:endParaRPr lang="en-US" sz="1800" dirty="0" smtClean="0"/>
          </a:p>
          <a:p>
            <a:r>
              <a:rPr lang="en-US" sz="1800" b="1" dirty="0" smtClean="0"/>
              <a:t>GLM Science Meeting </a:t>
            </a:r>
          </a:p>
          <a:p>
            <a:r>
              <a:rPr lang="en-US" sz="1800" b="1" dirty="0" smtClean="0"/>
              <a:t>September 20, 2012</a:t>
            </a:r>
            <a:endParaRPr lang="en-US" sz="1800" b="1" dirty="0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226627" y="3197584"/>
            <a:ext cx="6745747" cy="841050"/>
          </a:xfrm>
        </p:spPr>
        <p:txBody>
          <a:bodyPr/>
          <a:lstStyle/>
          <a:p>
            <a:r>
              <a:rPr lang="en-US" dirty="0" smtClean="0">
                <a:latin typeface="Arial Black" charset="0"/>
              </a:rPr>
              <a:t>GOES-R Calibration &amp; Validation Update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138143" y="103759"/>
            <a:ext cx="8009308" cy="96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2800" b="1" dirty="0">
                <a:latin typeface="+mj-lt"/>
              </a:rPr>
              <a:t>Post-Launch Cal/Val Support Readiness: Desert </a:t>
            </a:r>
            <a:r>
              <a:rPr lang="en-US" sz="2800" dirty="0">
                <a:latin typeface="+mj-lt"/>
              </a:rPr>
              <a:t>t</a:t>
            </a:r>
            <a:r>
              <a:rPr lang="en-US" sz="2800" b="1" dirty="0">
                <a:latin typeface="+mj-lt"/>
              </a:rPr>
              <a:t>arget </a:t>
            </a:r>
            <a:r>
              <a:rPr lang="en-US" sz="2800" b="1" dirty="0" smtClean="0">
                <a:latin typeface="+mj-lt"/>
              </a:rPr>
              <a:t>BRDF </a:t>
            </a:r>
            <a:r>
              <a:rPr lang="en-US" sz="2800" b="1" dirty="0">
                <a:latin typeface="+mj-lt"/>
              </a:rPr>
              <a:t>determination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2668" y="1440129"/>
            <a:ext cx="2307214" cy="20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629370" y="3640832"/>
            <a:ext cx="4146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ER-2 AVIRIS/MASTER Flight Acquisitions Completed: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White Sands Missile Range (WSMR) (May 23, 2011)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Sonora Desert (June 10, 2011)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err="1" smtClean="0"/>
              <a:t>Underflights</a:t>
            </a:r>
            <a:r>
              <a:rPr lang="en-US" sz="1600" b="1" dirty="0" smtClean="0"/>
              <a:t> of GOES-11/13, </a:t>
            </a:r>
            <a:r>
              <a:rPr lang="en-US" sz="1600" b="1" dirty="0" err="1" smtClean="0"/>
              <a:t>Metop</a:t>
            </a:r>
            <a:r>
              <a:rPr lang="en-US" sz="1600" b="1" dirty="0" smtClean="0"/>
              <a:t>-A, EOS-Aqua/Terra and NOAA-19  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4796" y="3796221"/>
            <a:ext cx="3982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</a:t>
            </a:r>
            <a:r>
              <a:rPr lang="en-US" sz="1600" b="1" dirty="0" smtClean="0"/>
              <a:t>easurements – </a:t>
            </a:r>
            <a:r>
              <a:rPr lang="en-US" sz="1600" b="1" i="1" dirty="0" smtClean="0"/>
              <a:t>corrected to nadir sun angle and average earth-sun </a:t>
            </a:r>
            <a:r>
              <a:rPr lang="en-US" sz="1600" b="1" i="1" dirty="0"/>
              <a:t>distance </a:t>
            </a:r>
            <a:r>
              <a:rPr lang="en-US" sz="1600" b="1" dirty="0"/>
              <a:t>– </a:t>
            </a:r>
            <a:r>
              <a:rPr lang="en-US" sz="1600" b="1" dirty="0" smtClean="0"/>
              <a:t>reveal seasonally-variant anomalies that could be reduced with knowledge of surface bi-directional reflectance distribution function (BRDF).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13130" r="6549" b="10758"/>
          <a:stretch/>
        </p:blipFill>
        <p:spPr bwMode="auto">
          <a:xfrm>
            <a:off x="641660" y="1532986"/>
            <a:ext cx="3074264" cy="216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1056885" y="3036364"/>
            <a:ext cx="16473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/>
              <a:t>(Wu </a:t>
            </a:r>
            <a:r>
              <a:rPr lang="en-US" sz="1000" i="1" dirty="0" smtClean="0"/>
              <a:t>et. al., NTIS Report ADA45999, 2005  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1145899" y="5815409"/>
            <a:ext cx="6662595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Sonoran Desert </a:t>
            </a:r>
            <a:r>
              <a:rPr lang="en-US" sz="2000" dirty="0" smtClean="0"/>
              <a:t>and WSMR BRDF data analyses</a:t>
            </a:r>
            <a:r>
              <a:rPr lang="en-US" sz="2000" b="1" i="1" dirty="0"/>
              <a:t> </a:t>
            </a:r>
            <a:r>
              <a:rPr lang="en-US" sz="2000" dirty="0"/>
              <a:t>t</a:t>
            </a:r>
            <a:r>
              <a:rPr lang="en-US" sz="2000" dirty="0" smtClean="0"/>
              <a:t>o be performed starting 2013 </a:t>
            </a:r>
            <a:r>
              <a:rPr lang="en-US" sz="2000" dirty="0" smtClean="0"/>
              <a:t>by</a:t>
            </a:r>
            <a:r>
              <a:rPr lang="en-US" sz="2000" dirty="0" smtClean="0"/>
              <a:t> a UMD </a:t>
            </a:r>
            <a:r>
              <a:rPr lang="en-US" sz="2000" dirty="0" smtClean="0"/>
              <a:t>Graduate Student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6213" y="1539370"/>
            <a:ext cx="249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/>
              <a:t>GOES-8 Imager </a:t>
            </a:r>
            <a:r>
              <a:rPr lang="en-US" sz="1200" b="1" dirty="0" smtClean="0"/>
              <a:t>noon-time visible </a:t>
            </a:r>
            <a:r>
              <a:rPr lang="en-US" sz="1200" b="1" dirty="0"/>
              <a:t>channel measurements </a:t>
            </a:r>
            <a:r>
              <a:rPr lang="en-US" sz="1200" b="1" dirty="0" smtClean="0"/>
              <a:t>Grand Desert (32N, 115W)</a:t>
            </a:r>
          </a:p>
        </p:txBody>
      </p:sp>
    </p:spTree>
    <p:extLst>
      <p:ext uri="{BB962C8B-B14F-4D97-AF65-F5344CB8AC3E}">
        <p14:creationId xmlns:p14="http://schemas.microsoft.com/office/powerpoint/2010/main" val="25775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109172" y="103758"/>
            <a:ext cx="8044774" cy="95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2800" b="1" dirty="0">
                <a:latin typeface="+mj-lt"/>
              </a:rPr>
              <a:t>Post-Launch Cal/Val Support Readiness: Post-launch test (PLT) preparation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65659" y="787934"/>
            <a:ext cx="9050236" cy="78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endParaRPr lang="en-US" sz="2400" b="1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5"/>
          <a:stretch/>
        </p:blipFill>
        <p:spPr bwMode="auto">
          <a:xfrm>
            <a:off x="757989" y="2733979"/>
            <a:ext cx="2092366" cy="144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7" y="4175210"/>
            <a:ext cx="2002536" cy="169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04"/>
          <p:cNvSpPr txBox="1">
            <a:spLocks noChangeArrowheads="1"/>
          </p:cNvSpPr>
          <p:nvPr/>
        </p:nvSpPr>
        <p:spPr bwMode="auto">
          <a:xfrm>
            <a:off x="1010335" y="3025841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GOES-10</a:t>
            </a:r>
            <a:endParaRPr lang="en-US" sz="1200" dirty="0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12501" y="5860820"/>
            <a:ext cx="349373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/>
              <a:t>GOES-10 Ch. 4A (Top) Mirror emissivity vs. scan angle and  (Bottom) Corrected and uncorrected Radiance vs. scan angle. </a:t>
            </a:r>
            <a:r>
              <a:rPr lang="en-US" sz="1000" dirty="0"/>
              <a:t>(</a:t>
            </a:r>
            <a:r>
              <a:rPr lang="en-US" sz="1000" dirty="0" err="1"/>
              <a:t>Beaucom</a:t>
            </a:r>
            <a:r>
              <a:rPr lang="en-US" sz="1000" dirty="0"/>
              <a:t> </a:t>
            </a:r>
            <a:r>
              <a:rPr lang="en-US" sz="1000" i="1" dirty="0"/>
              <a:t>et al.</a:t>
            </a:r>
            <a:r>
              <a:rPr lang="en-US" sz="1000" dirty="0"/>
              <a:t>, Proceedings of SPIE, 1999</a:t>
            </a:r>
            <a:r>
              <a:rPr lang="en-US" sz="1000" dirty="0" smtClean="0"/>
              <a:t>)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40868" y="4669327"/>
            <a:ext cx="1499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Radiance     [</a:t>
            </a:r>
            <a:r>
              <a:rPr lang="en-US" sz="1000" b="1" dirty="0" err="1" smtClean="0"/>
              <a:t>mW</a:t>
            </a:r>
            <a:r>
              <a:rPr lang="en-US" sz="1000" b="1" dirty="0" smtClean="0"/>
              <a:t>/(m^2-sr-cm^-1)]</a:t>
            </a:r>
            <a:endParaRPr lang="en-US" sz="10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97928" y="3338817"/>
            <a:ext cx="1416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/>
              <a:t>Emssivity</a:t>
            </a:r>
            <a:r>
              <a:rPr lang="en-US" sz="1000" b="1" dirty="0" smtClean="0"/>
              <a:t> [</a:t>
            </a:r>
            <a:r>
              <a:rPr lang="en-US" sz="1000" b="1" dirty="0" err="1" smtClean="0"/>
              <a:t>unitless</a:t>
            </a:r>
            <a:r>
              <a:rPr lang="en-US" sz="1000" b="1" dirty="0" smtClean="0"/>
              <a:t>]</a:t>
            </a:r>
            <a:endParaRPr lang="en-US" sz="1000" b="1" dirty="0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6746" y="1074056"/>
            <a:ext cx="908914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GOES-R PLTs being created based on GOES-R Cal/Val Plan Vol. 1: L1b Data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ABI </a:t>
            </a:r>
            <a:r>
              <a:rPr lang="en-US" b="1" dirty="0"/>
              <a:t>scan angle dependent response </a:t>
            </a:r>
            <a:r>
              <a:rPr lang="en-US" b="1" dirty="0" smtClean="0"/>
              <a:t>test being developed</a:t>
            </a:r>
            <a:endParaRPr lang="en-US" b="1" dirty="0"/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b="1" dirty="0" smtClean="0"/>
              <a:t>Success of NPP VIIRS and </a:t>
            </a:r>
            <a:r>
              <a:rPr lang="en-US" b="1" dirty="0" err="1" smtClean="0"/>
              <a:t>CrIS</a:t>
            </a:r>
            <a:r>
              <a:rPr lang="en-US" b="1" dirty="0" smtClean="0"/>
              <a:t> instrument supports ABI proxy data generation for testing, as well as providing a standard for cross-comparison after launch</a:t>
            </a:r>
            <a:endParaRPr lang="en-US" b="1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7441" r="7592" b="7148"/>
          <a:stretch/>
        </p:blipFill>
        <p:spPr bwMode="auto">
          <a:xfrm>
            <a:off x="6848478" y="2924909"/>
            <a:ext cx="1916146" cy="194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504605" y="4868710"/>
            <a:ext cx="244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Sample NPP VIIRS data projected over a “full-disk” view. (</a:t>
            </a:r>
            <a:r>
              <a:rPr lang="en-US" sz="1200" i="1" dirty="0" smtClean="0"/>
              <a:t>Image </a:t>
            </a:r>
            <a:r>
              <a:rPr lang="en-US" sz="1200" i="1" dirty="0"/>
              <a:t>courtesy of NASA Ocean Color </a:t>
            </a:r>
            <a:r>
              <a:rPr lang="en-US" sz="1200" i="1" dirty="0" smtClean="0"/>
              <a:t>Team)</a:t>
            </a:r>
            <a:endParaRPr lang="en-US" sz="1200" dirty="0"/>
          </a:p>
        </p:txBody>
      </p:sp>
      <p:pic>
        <p:nvPicPr>
          <p:cNvPr id="32" name="Picture 1" descr="CH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51" y="3043475"/>
            <a:ext cx="2395722" cy="179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998483" y="4893720"/>
            <a:ext cx="245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GOES-AIRS collocated </a:t>
            </a:r>
            <a:r>
              <a:rPr lang="en-US" sz="1200" dirty="0"/>
              <a:t>pixels for 21 February 2007 used </a:t>
            </a:r>
            <a:r>
              <a:rPr lang="en-US" sz="1200" dirty="0" smtClean="0"/>
              <a:t>for infrared channel inter-comparisons.  AIRS is a proxy instrument for JPSS </a:t>
            </a:r>
            <a:r>
              <a:rPr lang="en-US" sz="1200" dirty="0" err="1" smtClean="0"/>
              <a:t>CrIS</a:t>
            </a:r>
            <a:r>
              <a:rPr lang="en-US" sz="1200" dirty="0" smtClean="0"/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27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813599" y="2632950"/>
            <a:ext cx="3283695" cy="119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sz="3600" b="1" dirty="0" smtClean="0">
                <a:latin typeface="+mj-lt"/>
              </a:rPr>
              <a:t>GLM Cal/Val Updates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29" y="2953455"/>
            <a:ext cx="1835993" cy="376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42" y="445210"/>
            <a:ext cx="3324833" cy="218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516" y="1597327"/>
            <a:ext cx="837571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GLM characterization and calibration activities consist of observatory-level </a:t>
            </a:r>
            <a:r>
              <a:rPr lang="en-US" sz="2400" dirty="0" smtClean="0"/>
              <a:t>checks designed </a:t>
            </a:r>
            <a:r>
              <a:rPr lang="en-US" sz="2400" dirty="0"/>
              <a:t>to investigate the following: 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static </a:t>
            </a:r>
            <a:r>
              <a:rPr lang="en-US" sz="2000" dirty="0"/>
              <a:t>linearity response and uniformity;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transient </a:t>
            </a:r>
            <a:r>
              <a:rPr lang="en-US" sz="2000" dirty="0"/>
              <a:t>response;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performance</a:t>
            </a:r>
            <a:r>
              <a:rPr lang="en-US" sz="2000" dirty="0"/>
              <a:t>;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field </a:t>
            </a:r>
            <a:r>
              <a:rPr lang="en-US" sz="2000" dirty="0"/>
              <a:t>of view;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spectral </a:t>
            </a:r>
            <a:r>
              <a:rPr lang="en-US" sz="2000" dirty="0"/>
              <a:t>response;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effects </a:t>
            </a:r>
            <a:r>
              <a:rPr lang="en-US" sz="2000" dirty="0"/>
              <a:t>of spacecraft motion and jitter; and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solar </a:t>
            </a:r>
            <a:r>
              <a:rPr lang="en-US" sz="2000" dirty="0"/>
              <a:t>intrusion.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53" y="3718707"/>
            <a:ext cx="3135347" cy="193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96495" y="103758"/>
            <a:ext cx="7785579" cy="103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+mj-lt"/>
              </a:rPr>
              <a:t>Test </a:t>
            </a:r>
            <a:r>
              <a:rPr lang="en-US" sz="3200" b="1" dirty="0" smtClean="0">
                <a:latin typeface="+mj-lt"/>
              </a:rPr>
              <a:t>Activities: GLM </a:t>
            </a:r>
            <a:r>
              <a:rPr lang="en-US" sz="3200" b="1" dirty="0">
                <a:latin typeface="+mj-lt"/>
              </a:rPr>
              <a:t>Vendor </a:t>
            </a:r>
            <a:r>
              <a:rPr lang="en-US" sz="3200" b="1" dirty="0" smtClean="0">
                <a:latin typeface="+mj-lt"/>
              </a:rPr>
              <a:t>(Lockheed-Martin ATC)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30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1819896"/>
            <a:ext cx="9029701" cy="3197271"/>
          </a:xfrm>
        </p:spPr>
        <p:txBody>
          <a:bodyPr/>
          <a:lstStyle/>
          <a:p>
            <a:pPr marL="228600" indent="-228600">
              <a:lnSpc>
                <a:spcPct val="100000"/>
              </a:lnSpc>
            </a:pPr>
            <a:r>
              <a:rPr lang="en-US" sz="2200" i="1" dirty="0" smtClean="0"/>
              <a:t>Testing philosophy</a:t>
            </a:r>
            <a:r>
              <a:rPr lang="en-US" sz="2200" dirty="0" smtClean="0"/>
              <a:t>: EDU testing is a proof-of-concept of testing procedures, and helps to define realistic algorithm parameters to support algorithm implementation.</a:t>
            </a:r>
          </a:p>
          <a:p>
            <a:pPr marL="236538" indent="-225425"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/>
              <a:t>Testing of EDU does not verify performance specifications. </a:t>
            </a:r>
          </a:p>
          <a:p>
            <a:pPr marL="236538" indent="-225425"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/>
              <a:t>Calibration Working Group (CWG) member Harold Peterson spent a week in Palo Alto this past July to observe EDU testing</a:t>
            </a:r>
            <a:r>
              <a:rPr lang="en-US" sz="2200" dirty="0" smtClean="0"/>
              <a:t>.</a:t>
            </a:r>
          </a:p>
          <a:p>
            <a:pPr marL="236538" indent="-225425"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/>
              <a:t>Current EDU testing helping to iron out testing procedures for FM1.</a:t>
            </a:r>
            <a:endParaRPr lang="en-US" sz="220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10116" y="103759"/>
            <a:ext cx="8336604" cy="106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+mj-lt"/>
              </a:rPr>
              <a:t>Test Activities:                Engineering Development Unit (EDU</a:t>
            </a:r>
            <a:r>
              <a:rPr lang="en-US" sz="3200" b="1" dirty="0" smtClean="0">
                <a:latin typeface="+mj-lt"/>
              </a:rPr>
              <a:t>)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81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1400797"/>
            <a:ext cx="9029701" cy="144942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Paper was accepted by </a:t>
            </a:r>
            <a:r>
              <a:rPr lang="en-US" i="1" dirty="0" smtClean="0"/>
              <a:t>Atmospheric Research</a:t>
            </a:r>
            <a:r>
              <a:rPr lang="en-US" dirty="0" smtClean="0"/>
              <a:t>: "Assessing </a:t>
            </a:r>
            <a:r>
              <a:rPr lang="en-US" dirty="0"/>
              <a:t>the performance of the Lightning Imaging Sensor (LIS) using Deep Convective Clouds</a:t>
            </a:r>
            <a:r>
              <a:rPr lang="en-US" dirty="0" smtClean="0"/>
              <a:t>" </a:t>
            </a:r>
            <a:r>
              <a:rPr lang="en-US" dirty="0"/>
              <a:t>by </a:t>
            </a:r>
            <a:r>
              <a:rPr lang="en-US" i="1" dirty="0"/>
              <a:t>Dennis E </a:t>
            </a:r>
            <a:r>
              <a:rPr lang="en-US" i="1" dirty="0" err="1"/>
              <a:t>Buechler</a:t>
            </a:r>
            <a:r>
              <a:rPr lang="en-US" i="1" dirty="0"/>
              <a:t>; Dennis </a:t>
            </a:r>
            <a:r>
              <a:rPr lang="en-US" i="1" dirty="0" err="1"/>
              <a:t>Buechler</a:t>
            </a:r>
            <a:r>
              <a:rPr lang="en-US" i="1" dirty="0"/>
              <a:t>; William J </a:t>
            </a:r>
            <a:r>
              <a:rPr lang="en-US" i="1" dirty="0" err="1"/>
              <a:t>Koshak</a:t>
            </a:r>
            <a:r>
              <a:rPr lang="en-US" i="1" dirty="0"/>
              <a:t>; Hugh J Christian; Steven J Goodman</a:t>
            </a:r>
            <a:endParaRPr lang="en-US" sz="3000" b="1" i="1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5" descr="LISBG_rad2"/>
          <p:cNvPicPr>
            <a:picLocks noChangeAspect="1" noChangeArrowheads="1"/>
          </p:cNvPicPr>
          <p:nvPr/>
        </p:nvPicPr>
        <p:blipFill rotWithShape="1">
          <a:blip r:embed="rId3" cstate="print"/>
          <a:srcRect l="2862" t="3419" b="3546"/>
          <a:stretch/>
        </p:blipFill>
        <p:spPr bwMode="auto">
          <a:xfrm>
            <a:off x="2019632" y="2996860"/>
            <a:ext cx="4254352" cy="263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69502" y="5633377"/>
            <a:ext cx="3662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Application of </a:t>
            </a:r>
            <a:r>
              <a:rPr lang="en-US" sz="1600" dirty="0" smtClean="0"/>
              <a:t>GLM </a:t>
            </a:r>
            <a:r>
              <a:rPr lang="en-US" sz="1600" dirty="0"/>
              <a:t>Long-term Radiometric Performance tool to </a:t>
            </a:r>
            <a:r>
              <a:rPr lang="en-US" sz="1600" dirty="0" smtClean="0"/>
              <a:t>LIS.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4922" y="4729464"/>
            <a:ext cx="350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Tropical Rainfall Measurement Mission  Lightning Imaging Sensor (LIS)</a:t>
            </a:r>
            <a:endParaRPr lang="en-US" sz="1400" b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89508" y="103758"/>
            <a:ext cx="8044774" cy="95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2800" b="1" dirty="0">
                <a:latin typeface="+mj-lt"/>
              </a:rPr>
              <a:t>Post-Launch Cal/Val Support Readiness: </a:t>
            </a:r>
            <a:r>
              <a:rPr lang="en-US" sz="2800" b="1" dirty="0" smtClean="0">
                <a:latin typeface="+mj-lt"/>
              </a:rPr>
              <a:t>Cal monitoring tool development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58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7"/>
          <a:stretch/>
        </p:blipFill>
        <p:spPr bwMode="auto">
          <a:xfrm>
            <a:off x="6538686" y="2367457"/>
            <a:ext cx="2304380" cy="204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26457" y="181429"/>
            <a:ext cx="7445828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457200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Arial Black"/>
              </a:rPr>
              <a:t>Cal/Val Updates </a:t>
            </a:r>
          </a:p>
          <a:p>
            <a:pPr marL="0" indent="0" algn="ctr" defTabSz="457200">
              <a:lnSpc>
                <a:spcPct val="100000"/>
              </a:lnSpc>
              <a:buFontTx/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Arial Black"/>
              </a:rPr>
              <a:t>Space Weather Instruments 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816" y="4939065"/>
            <a:ext cx="50482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7" y="2309601"/>
            <a:ext cx="3161287" cy="373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2613" y="1901041"/>
            <a:ext cx="91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SUVI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44718" y="4569733"/>
            <a:ext cx="94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SEISS</a:t>
            </a:r>
          </a:p>
        </p:txBody>
      </p:sp>
      <p:pic>
        <p:nvPicPr>
          <p:cNvPr id="10" name="Picture 2" descr="\\PROJECTS\Phase_Development\GOES-R\Images\EXIS FM1 PR Photos\IMG_64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9190" y="2387920"/>
            <a:ext cx="2944368" cy="20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66668" y="1940269"/>
            <a:ext cx="100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000000"/>
                </a:solidFill>
              </a:rPr>
              <a:t>EXIS</a:t>
            </a:r>
          </a:p>
        </p:txBody>
      </p:sp>
    </p:spTree>
    <p:extLst>
      <p:ext uri="{BB962C8B-B14F-4D97-AF65-F5344CB8AC3E}">
        <p14:creationId xmlns:p14="http://schemas.microsoft.com/office/powerpoint/2010/main" val="20086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140562"/>
            <a:ext cx="8401050" cy="446966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i="1" dirty="0" smtClean="0"/>
              <a:t>SGPS</a:t>
            </a:r>
            <a:r>
              <a:rPr lang="en-US" dirty="0" smtClean="0"/>
              <a:t>: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Tested at Mass General Hospital Proton Therapy Center in May 2012. 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Later vibration test revealed a mechanical issue that, after fixing, will require later re-calibration.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i="1" dirty="0" smtClean="0"/>
              <a:t>MPS-HI</a:t>
            </a:r>
            <a:r>
              <a:rPr lang="en-US" dirty="0" smtClean="0"/>
              <a:t>: 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Tested at MIT van de </a:t>
            </a:r>
            <a:r>
              <a:rPr lang="en-US" dirty="0" err="1" smtClean="0"/>
              <a:t>Graaf</a:t>
            </a:r>
            <a:r>
              <a:rPr lang="en-US" dirty="0" smtClean="0"/>
              <a:t> electron accelerator in June (good data and no runs repeated) and NASA GSFC in July. Some unexpected variability between telescopes may warrant expanded testing of later units.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The </a:t>
            </a:r>
            <a:r>
              <a:rPr lang="en-US" dirty="0"/>
              <a:t>sensor is currently in storage awaiting it’s final calibration run at GSFC.  The low energy accelerator at GSFC was down for maintenance during calibration of MPS-HI in early August</a:t>
            </a:r>
            <a:r>
              <a:rPr lang="en-US" dirty="0" smtClean="0"/>
              <a:t>.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297858" y="103758"/>
            <a:ext cx="7684217" cy="103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3200" b="1" dirty="0" smtClean="0">
                <a:latin typeface="+mj-lt"/>
              </a:rPr>
              <a:t>Test Activities: SEISS (Assurance Technology Corp) </a:t>
            </a:r>
          </a:p>
        </p:txBody>
      </p:sp>
    </p:spTree>
    <p:extLst>
      <p:ext uri="{BB962C8B-B14F-4D97-AF65-F5344CB8AC3E}">
        <p14:creationId xmlns:p14="http://schemas.microsoft.com/office/powerpoint/2010/main" val="21912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040" y="242064"/>
            <a:ext cx="7934631" cy="752475"/>
          </a:xfrm>
        </p:spPr>
        <p:txBody>
          <a:bodyPr/>
          <a:lstStyle/>
          <a:p>
            <a:r>
              <a:rPr lang="en-US" sz="3200" b="1" dirty="0" smtClean="0"/>
              <a:t>Test Activities: EXIS (Lab for Atmospheric and Space Physics)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5" y="1198300"/>
            <a:ext cx="6210300" cy="5302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Tested in July at NIST Synchrotron Ultraviolet Radiation Facility III (SURF-III). 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Extensive data are still to be analyzed.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NIST staff continue to improve the SURF beam uniformity, stability, characterization accuracy, and ease of use.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LASP scientists and engineers have taken full advantage of the SURF improvements.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Calibration data has less scatter due to these improvements.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Calibration data supports more detailed system models.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The GOES-R team is performing an EXIS calibration that will increase the accuracy of solar data input to climate models.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3612" y="1198300"/>
            <a:ext cx="2112826" cy="29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68896" y="4116024"/>
            <a:ext cx="228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NIST SURF-III Facility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3834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55126" y="103759"/>
            <a:ext cx="8020049" cy="99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3200" b="1" dirty="0" smtClean="0">
                <a:latin typeface="+mj-lt"/>
              </a:rPr>
              <a:t>Test </a:t>
            </a:r>
            <a:r>
              <a:rPr lang="en-US" sz="3200" b="1" dirty="0" err="1" smtClean="0">
                <a:latin typeface="+mj-lt"/>
              </a:rPr>
              <a:t>Activites</a:t>
            </a:r>
            <a:r>
              <a:rPr lang="en-US" sz="3200" b="1" dirty="0" smtClean="0">
                <a:latin typeface="+mj-lt"/>
              </a:rPr>
              <a:t>: SUVI and MAG (Lockheed-Martin)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516" y="1165817"/>
            <a:ext cx="86945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SUVI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Performance testing of instrument components supports analytical inference of system-level instrument performance.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400" dirty="0" smtClean="0"/>
              <a:t>Mirror reflectance measured at LBNL.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400" dirty="0" smtClean="0"/>
              <a:t>Transmission of SUVI filter witness samples will be measured by NIST to validate vendor model estimates.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400" dirty="0" smtClean="0"/>
              <a:t>CCD calibration at vendor based on new NIST calibrated transfer detector.</a:t>
            </a:r>
            <a:endParaRPr lang="en-US" sz="2000" dirty="0" smtClean="0"/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400" dirty="0" smtClean="0"/>
              <a:t>Vendor </a:t>
            </a:r>
            <a:r>
              <a:rPr lang="en-US" sz="2400" dirty="0" smtClean="0"/>
              <a:t>X-Ray </a:t>
            </a:r>
            <a:r>
              <a:rPr lang="en-US" sz="2400" dirty="0" smtClean="0"/>
              <a:t>test underestimates CCD charge spreading. Investigating repeating test at EUV.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516" y="5041131"/>
            <a:ext cx="7912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MAG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 current testing.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Test will be performed using well characterized sources at vendor facilities.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858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13" y="100256"/>
            <a:ext cx="6955276" cy="752475"/>
          </a:xfrm>
        </p:spPr>
        <p:txBody>
          <a:bodyPr>
            <a:no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381341"/>
            <a:ext cx="8698960" cy="3638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 smtClean="0"/>
              <a:t>GOES-R program-level </a:t>
            </a:r>
            <a:r>
              <a:rPr lang="en-US" sz="2400" b="1" dirty="0" err="1" smtClean="0"/>
              <a:t>cal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val</a:t>
            </a:r>
            <a:r>
              <a:rPr lang="en-US" sz="2400" b="1" dirty="0" smtClean="0"/>
              <a:t> scope and overview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/>
              <a:t>Cal/Val Updates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ABI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GLM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Space Weather Instruments</a:t>
            </a:r>
          </a:p>
          <a:p>
            <a:pPr lvl="1">
              <a:lnSpc>
                <a:spcPct val="100000"/>
              </a:lnSpc>
            </a:pPr>
            <a:r>
              <a:rPr lang="en-US" sz="2000" b="1" dirty="0" smtClean="0"/>
              <a:t>Ground Segment 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/>
              <a:t>Summary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96865" y="940289"/>
            <a:ext cx="4696147" cy="118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sz="3600" b="1" dirty="0" smtClean="0">
                <a:latin typeface="+mj-lt"/>
              </a:rPr>
              <a:t>Ground Segment Cal/Val Updates</a:t>
            </a: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71" y="2420543"/>
            <a:ext cx="6101604" cy="381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7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889" y="65089"/>
            <a:ext cx="6900225" cy="812658"/>
          </a:xfrm>
        </p:spPr>
        <p:txBody>
          <a:bodyPr/>
          <a:lstStyle/>
          <a:p>
            <a:r>
              <a:rPr lang="en-US" b="1" dirty="0"/>
              <a:t>L1b </a:t>
            </a:r>
            <a:r>
              <a:rPr lang="en-US" b="1" dirty="0" err="1"/>
              <a:t>Dev</a:t>
            </a:r>
            <a:r>
              <a:rPr lang="en-US" b="1" dirty="0"/>
              <a:t> and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251999" y="5449793"/>
            <a:ext cx="5217468" cy="954105"/>
          </a:xfrm>
          <a:prstGeom prst="rect">
            <a:avLst/>
          </a:prstGeom>
          <a:solidFill>
            <a:srgbClr val="6AC473"/>
          </a:solidFill>
          <a:ln w="2857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L1b Tiger Team Mandate</a:t>
            </a:r>
            <a:r>
              <a:rPr lang="en-US" sz="1800" dirty="0" smtClean="0"/>
              <a:t>                Proactively identify and mitigate </a:t>
            </a:r>
            <a:r>
              <a:rPr lang="en-US" sz="1800" dirty="0"/>
              <a:t>r</a:t>
            </a:r>
            <a:r>
              <a:rPr lang="en-US" sz="1800" dirty="0" smtClean="0"/>
              <a:t>isks </a:t>
            </a:r>
            <a:r>
              <a:rPr lang="en-US" sz="1800" dirty="0"/>
              <a:t>a</a:t>
            </a:r>
            <a:r>
              <a:rPr lang="en-US" sz="1800" dirty="0" smtClean="0"/>
              <a:t>ssociated with implementing GFP L1b algorithms</a:t>
            </a:r>
            <a:endParaRPr lang="en-US" sz="1800" dirty="0"/>
          </a:p>
        </p:txBody>
      </p:sp>
      <p:sp>
        <p:nvSpPr>
          <p:cNvPr id="42" name="Curved Up Arrow 41"/>
          <p:cNvSpPr>
            <a:spLocks noChangeAspect="1"/>
          </p:cNvSpPr>
          <p:nvPr/>
        </p:nvSpPr>
        <p:spPr>
          <a:xfrm rot="16200000">
            <a:off x="2529840" y="1342083"/>
            <a:ext cx="1097280" cy="548640"/>
          </a:xfrm>
          <a:prstGeom prst="curvedUpArrow">
            <a:avLst/>
          </a:prstGeom>
          <a:solidFill>
            <a:srgbClr val="99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Curved Up Arrow 42"/>
          <p:cNvSpPr>
            <a:spLocks noChangeAspect="1"/>
          </p:cNvSpPr>
          <p:nvPr/>
        </p:nvSpPr>
        <p:spPr>
          <a:xfrm rot="5400000">
            <a:off x="715818" y="1418283"/>
            <a:ext cx="1097280" cy="548640"/>
          </a:xfrm>
          <a:prstGeom prst="curvedUpArrow">
            <a:avLst/>
          </a:prstGeom>
          <a:solidFill>
            <a:srgbClr val="99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96505" y="945843"/>
            <a:ext cx="1143000" cy="76200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00200" y="945843"/>
            <a:ext cx="115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Instr. Vendor  L1b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Dev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00200" y="2012643"/>
            <a:ext cx="1143000" cy="52322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00200" y="2012643"/>
            <a:ext cx="113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Gov’t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Instr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Manager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64458" y="3025079"/>
            <a:ext cx="1814022" cy="52322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71592" y="3005252"/>
            <a:ext cx="146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Gov’t Support Subject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Exp.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842" y="1304756"/>
            <a:ext cx="1362958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L1b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Alg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Test Data and RFA Responses</a:t>
            </a:r>
          </a:p>
        </p:txBody>
      </p:sp>
      <p:sp>
        <p:nvSpPr>
          <p:cNvPr id="51" name="Can 50"/>
          <p:cNvSpPr/>
          <p:nvPr/>
        </p:nvSpPr>
        <p:spPr>
          <a:xfrm>
            <a:off x="268932" y="2631851"/>
            <a:ext cx="790222" cy="304800"/>
          </a:xfrm>
          <a:prstGeom prst="can">
            <a:avLst/>
          </a:prstGeom>
          <a:solidFill>
            <a:srgbClr val="99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8443" y="2619274"/>
            <a:ext cx="71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Portal</a:t>
            </a:r>
          </a:p>
        </p:txBody>
      </p:sp>
      <p:cxnSp>
        <p:nvCxnSpPr>
          <p:cNvPr id="53" name="Straight Arrow Connector 52"/>
          <p:cNvCxnSpPr>
            <a:endCxn id="59" idx="1"/>
          </p:cNvCxnSpPr>
          <p:nvPr/>
        </p:nvCxnSpPr>
        <p:spPr>
          <a:xfrm>
            <a:off x="393290" y="2936651"/>
            <a:ext cx="1202292" cy="993176"/>
          </a:xfrm>
          <a:prstGeom prst="straightConnector1">
            <a:avLst/>
          </a:prstGeom>
          <a:noFill/>
          <a:ln w="28575" cap="flat" cmpd="sng" algn="ctr">
            <a:solidFill>
              <a:srgbClr val="99CCFF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4" name="Straight Arrow Connector 53"/>
          <p:cNvCxnSpPr>
            <a:stCxn id="46" idx="1"/>
            <a:endCxn id="51" idx="1"/>
          </p:cNvCxnSpPr>
          <p:nvPr/>
        </p:nvCxnSpPr>
        <p:spPr>
          <a:xfrm flipH="1">
            <a:off x="664043" y="2274253"/>
            <a:ext cx="936157" cy="357598"/>
          </a:xfrm>
          <a:prstGeom prst="straightConnector1">
            <a:avLst/>
          </a:prstGeom>
          <a:noFill/>
          <a:ln w="28575" cap="flat" cmpd="sng" algn="ctr">
            <a:solidFill>
              <a:srgbClr val="99CCFF"/>
            </a:solidFill>
            <a:prstDash val="solid"/>
            <a:headEnd type="arrow"/>
            <a:tailEnd type="arrow"/>
          </a:ln>
          <a:effectLst/>
        </p:spPr>
      </p:cxnSp>
      <p:sp>
        <p:nvSpPr>
          <p:cNvPr id="55" name="Curved Up Arrow 54"/>
          <p:cNvSpPr>
            <a:spLocks noChangeAspect="1"/>
          </p:cNvSpPr>
          <p:nvPr/>
        </p:nvSpPr>
        <p:spPr>
          <a:xfrm rot="5400000">
            <a:off x="715818" y="4283457"/>
            <a:ext cx="1097280" cy="548640"/>
          </a:xfrm>
          <a:prstGeom prst="curvedUpArrow">
            <a:avLst/>
          </a:prstGeom>
          <a:solidFill>
            <a:srgbClr val="99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urved Up Arrow 55"/>
          <p:cNvSpPr>
            <a:spLocks noChangeAspect="1"/>
          </p:cNvSpPr>
          <p:nvPr/>
        </p:nvSpPr>
        <p:spPr>
          <a:xfrm rot="16200000">
            <a:off x="2529840" y="4228441"/>
            <a:ext cx="1097280" cy="548640"/>
          </a:xfrm>
          <a:prstGeom prst="curvedUpArrow">
            <a:avLst/>
          </a:prstGeom>
          <a:solidFill>
            <a:srgbClr val="99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89578" y="4330208"/>
            <a:ext cx="1143000" cy="941874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89578" y="4330208"/>
            <a:ext cx="1127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GS Vendor L1b Implement-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ation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595582" y="3668217"/>
            <a:ext cx="1143000" cy="523220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00200" y="3668217"/>
            <a:ext cx="111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Gov’t GS Managers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1223" y="2583859"/>
            <a:ext cx="2351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L1b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Alg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Test Data Analysis and RFA Responses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19400" y="4303433"/>
            <a:ext cx="12954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RFA and RFA Responses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60733" y="1453674"/>
            <a:ext cx="1295400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RFA and RFA Responses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4842" y="4181605"/>
            <a:ext cx="1439158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L1b </a:t>
            </a: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Alg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Test Data and RFA Responses</a:t>
            </a:r>
          </a:p>
        </p:txBody>
      </p:sp>
      <p:sp>
        <p:nvSpPr>
          <p:cNvPr id="65" name="Oval 64"/>
          <p:cNvSpPr/>
          <p:nvPr/>
        </p:nvSpPr>
        <p:spPr>
          <a:xfrm>
            <a:off x="3508433" y="2535863"/>
            <a:ext cx="1215967" cy="632016"/>
          </a:xfrm>
          <a:prstGeom prst="ellipse">
            <a:avLst/>
          </a:prstGeom>
          <a:pattFill prst="wdDnDiag">
            <a:fgClr>
              <a:sysClr val="windowText" lastClr="000000"/>
            </a:fgClr>
            <a:bgClr>
              <a:srgbClr val="FF9900"/>
            </a:bgClr>
          </a:patt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88096" y="2553419"/>
            <a:ext cx="11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L1b Tiger Team Meetings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H="1" flipV="1">
            <a:off x="2755669" y="2277619"/>
            <a:ext cx="901931" cy="344624"/>
          </a:xfrm>
          <a:prstGeom prst="straightConnector1">
            <a:avLst/>
          </a:prstGeom>
          <a:noFill/>
          <a:ln w="28575" cap="flat" cmpd="sng" algn="ctr">
            <a:solidFill>
              <a:srgbClr val="4A7EBB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68" name="Straight Arrow Connector 67"/>
          <p:cNvCxnSpPr>
            <a:stCxn id="65" idx="3"/>
            <a:endCxn id="59" idx="3"/>
          </p:cNvCxnSpPr>
          <p:nvPr/>
        </p:nvCxnSpPr>
        <p:spPr>
          <a:xfrm flipH="1">
            <a:off x="2738582" y="3075322"/>
            <a:ext cx="947925" cy="854505"/>
          </a:xfrm>
          <a:prstGeom prst="straightConnector1">
            <a:avLst/>
          </a:prstGeom>
          <a:noFill/>
          <a:ln w="28575" cap="flat" cmpd="sng" algn="ctr">
            <a:solidFill>
              <a:srgbClr val="4A7EBB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H="1">
            <a:off x="2738583" y="5153953"/>
            <a:ext cx="141755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 flipH="1">
            <a:off x="2758325" y="1067762"/>
            <a:ext cx="1417550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1" name="Straight Arrow Connector 70"/>
          <p:cNvCxnSpPr/>
          <p:nvPr/>
        </p:nvCxnSpPr>
        <p:spPr>
          <a:xfrm flipV="1">
            <a:off x="4156132" y="1067762"/>
            <a:ext cx="116" cy="1468101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72" name="Straight Arrow Connector 71"/>
          <p:cNvCxnSpPr/>
          <p:nvPr/>
        </p:nvCxnSpPr>
        <p:spPr>
          <a:xfrm>
            <a:off x="4175875" y="3166702"/>
            <a:ext cx="0" cy="1987251"/>
          </a:xfrm>
          <a:prstGeom prst="straightConnector1">
            <a:avLst/>
          </a:prstGeom>
          <a:noFill/>
          <a:ln w="28575" cap="flat" cmpd="sng" algn="ctr">
            <a:solidFill>
              <a:srgbClr val="4A7EBB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73" name="Straight Arrow Connector 72"/>
          <p:cNvCxnSpPr/>
          <p:nvPr/>
        </p:nvCxnSpPr>
        <p:spPr>
          <a:xfrm flipH="1">
            <a:off x="3078481" y="3015084"/>
            <a:ext cx="509615" cy="321866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75" name="Content Placeholder 2"/>
          <p:cNvSpPr>
            <a:spLocks noGrp="1"/>
          </p:cNvSpPr>
          <p:nvPr>
            <p:ph idx="1"/>
          </p:nvPr>
        </p:nvSpPr>
        <p:spPr>
          <a:xfrm>
            <a:off x="5635265" y="942165"/>
            <a:ext cx="3418300" cy="54595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/>
              <a:t>Key activities</a:t>
            </a:r>
            <a:endParaRPr lang="en-US" sz="1800" dirty="0" smtClean="0"/>
          </a:p>
          <a:p>
            <a:pPr marL="228600" lvl="1" indent="-22860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Evaluate L1b algorithm completeness</a:t>
            </a:r>
            <a:r>
              <a:rPr lang="en-US" sz="1600" dirty="0"/>
              <a:t> </a:t>
            </a:r>
            <a:r>
              <a:rPr lang="en-US" sz="1600" dirty="0" smtClean="0"/>
              <a:t>to support upcoming development phases</a:t>
            </a:r>
          </a:p>
          <a:p>
            <a:pPr marL="228600" lvl="1" indent="-22860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Identify specific issues to be resolved by the L1b algorithm developer</a:t>
            </a:r>
          </a:p>
          <a:p>
            <a:pPr marL="228600" lvl="1" indent="-22860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Use TIMs to obtain technical </a:t>
            </a:r>
            <a:r>
              <a:rPr lang="en-US" sz="1600" dirty="0"/>
              <a:t>data </a:t>
            </a:r>
            <a:r>
              <a:rPr lang="en-US" sz="1600" dirty="0" smtClean="0"/>
              <a:t>from L1b </a:t>
            </a:r>
            <a:r>
              <a:rPr lang="en-US" sz="1600" dirty="0"/>
              <a:t>algorithm </a:t>
            </a:r>
            <a:r>
              <a:rPr lang="en-US" sz="1600" dirty="0" smtClean="0"/>
              <a:t>developer</a:t>
            </a:r>
            <a:endParaRPr lang="en-US" sz="1600" dirty="0"/>
          </a:p>
          <a:p>
            <a:pPr marL="228600" lvl="1" indent="-22860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Develop product metadata definition and processing</a:t>
            </a:r>
          </a:p>
          <a:p>
            <a:pPr marL="228600" lvl="1" indent="-22860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Address algorithm OPSCON issues specific to Harris GS design</a:t>
            </a:r>
          </a:p>
          <a:p>
            <a:pPr marL="228600" lvl="1" indent="-228600">
              <a:spcBef>
                <a:spcPts val="0"/>
              </a:spcBef>
              <a:buFont typeface="Arial" pitchFamily="34" charset="0"/>
              <a:buChar char="•"/>
            </a:pPr>
            <a:r>
              <a:rPr lang="en-US" sz="1600" dirty="0" smtClean="0"/>
              <a:t>Track algorithm interdependencies with other algorithms/sensors and with spacecraft</a:t>
            </a:r>
          </a:p>
        </p:txBody>
      </p:sp>
      <p:cxnSp>
        <p:nvCxnSpPr>
          <p:cNvPr id="74" name="Straight Arrow Connector 73"/>
          <p:cNvCxnSpPr>
            <a:stCxn id="51" idx="3"/>
          </p:cNvCxnSpPr>
          <p:nvPr/>
        </p:nvCxnSpPr>
        <p:spPr>
          <a:xfrm>
            <a:off x="664043" y="2936651"/>
            <a:ext cx="600415" cy="400299"/>
          </a:xfrm>
          <a:prstGeom prst="straightConnector1">
            <a:avLst/>
          </a:prstGeom>
          <a:noFill/>
          <a:ln w="28575" cap="flat" cmpd="sng" algn="ctr">
            <a:solidFill>
              <a:srgbClr val="99CCFF"/>
            </a:solidFill>
            <a:prstDash val="solid"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637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07" y="124232"/>
            <a:ext cx="8037096" cy="752475"/>
          </a:xfrm>
        </p:spPr>
        <p:txBody>
          <a:bodyPr/>
          <a:lstStyle/>
          <a:p>
            <a:r>
              <a:rPr lang="en-US" b="1" dirty="0"/>
              <a:t>ABI Lunar Image Ground Processing Operational Concept Finalized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129" y="1512364"/>
            <a:ext cx="8839946" cy="4188039"/>
          </a:xfrm>
        </p:spPr>
        <p:txBody>
          <a:bodyPr/>
          <a:lstStyle/>
          <a:p>
            <a:pPr marL="230188" lvl="0" indent="-230188"/>
            <a:r>
              <a:rPr lang="en-US" sz="2400" i="1" dirty="0" smtClean="0"/>
              <a:t>Mission Management </a:t>
            </a:r>
            <a:r>
              <a:rPr lang="en-US" sz="2400" dirty="0" smtClean="0"/>
              <a:t>predicts, schedules and collects ABI Mode 3 Lunar ‘</a:t>
            </a:r>
            <a:r>
              <a:rPr lang="en-US" sz="2400" dirty="0" err="1" smtClean="0"/>
              <a:t>meso</a:t>
            </a:r>
            <a:r>
              <a:rPr lang="en-US" sz="2400" dirty="0" smtClean="0"/>
              <a:t>’ images</a:t>
            </a:r>
          </a:p>
          <a:p>
            <a:pPr marL="230188" indent="-230188"/>
            <a:r>
              <a:rPr lang="en-US" sz="2400" i="1" dirty="0" smtClean="0"/>
              <a:t>Product Generation </a:t>
            </a:r>
            <a:r>
              <a:rPr lang="en-US" sz="2400" dirty="0"/>
              <a:t>e</a:t>
            </a:r>
            <a:r>
              <a:rPr lang="en-US" sz="2400" dirty="0" smtClean="0"/>
              <a:t>xtracts the Lunar ‘</a:t>
            </a:r>
            <a:r>
              <a:rPr lang="en-US" sz="2400" dirty="0" err="1" smtClean="0"/>
              <a:t>meso</a:t>
            </a:r>
            <a:r>
              <a:rPr lang="en-US" sz="2400" dirty="0" smtClean="0"/>
              <a:t>’ data using scene pointing information in the science data, and </a:t>
            </a:r>
            <a:r>
              <a:rPr lang="en-US" sz="2400" dirty="0"/>
              <a:t>then </a:t>
            </a:r>
            <a:r>
              <a:rPr lang="en-US" sz="2400" dirty="0" smtClean="0"/>
              <a:t>L1b Processing applies the ABI calibration to </a:t>
            </a:r>
            <a:r>
              <a:rPr lang="en-US" sz="2400" dirty="0"/>
              <a:t>the </a:t>
            </a:r>
            <a:r>
              <a:rPr lang="en-US" sz="2400" dirty="0" smtClean="0"/>
              <a:t>data</a:t>
            </a:r>
          </a:p>
          <a:p>
            <a:pPr marL="230188" indent="-230188"/>
            <a:r>
              <a:rPr lang="en-US" sz="2400" i="1" dirty="0" smtClean="0"/>
              <a:t>Product Distribution </a:t>
            </a:r>
            <a:r>
              <a:rPr lang="en-US" sz="2400" dirty="0" smtClean="0"/>
              <a:t>packs the Lunar data into Instrument Calibration Data files</a:t>
            </a:r>
          </a:p>
          <a:p>
            <a:pPr marL="230188" indent="-230188"/>
            <a:r>
              <a:rPr lang="en-US" sz="2400" i="1" dirty="0" smtClean="0"/>
              <a:t>Operational Support Organization </a:t>
            </a:r>
            <a:r>
              <a:rPr lang="en-US" sz="2400" dirty="0" smtClean="0"/>
              <a:t>processes and trends the lunar data over mission</a:t>
            </a:r>
          </a:p>
        </p:txBody>
      </p:sp>
    </p:spTree>
    <p:extLst>
      <p:ext uri="{BB962C8B-B14F-4D97-AF65-F5344CB8AC3E}">
        <p14:creationId xmlns:p14="http://schemas.microsoft.com/office/powerpoint/2010/main" val="20977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295" y="124233"/>
            <a:ext cx="8037096" cy="615070"/>
          </a:xfrm>
        </p:spPr>
        <p:txBody>
          <a:bodyPr/>
          <a:lstStyle/>
          <a:p>
            <a:r>
              <a:rPr lang="en-US" b="1" dirty="0"/>
              <a:t>Instrument Calibration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1639" y="1663547"/>
            <a:ext cx="4050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423042" y="2279720"/>
            <a:ext cx="3187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622906" y="4912088"/>
            <a:ext cx="4872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97280" y="1046959"/>
            <a:ext cx="88652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800" dirty="0" smtClean="0"/>
              <a:t>Instrument </a:t>
            </a:r>
            <a:r>
              <a:rPr lang="en-US" sz="2800" dirty="0"/>
              <a:t>Calibration Data </a:t>
            </a:r>
            <a:r>
              <a:rPr lang="en-US" sz="2800" dirty="0" smtClean="0"/>
              <a:t>are needed </a:t>
            </a:r>
            <a:r>
              <a:rPr lang="en-US" sz="2800" dirty="0"/>
              <a:t>to evaluate, monitor, and trend sensor </a:t>
            </a:r>
            <a:r>
              <a:rPr lang="en-US" sz="2800" dirty="0" smtClean="0"/>
              <a:t>performance, and to perform calibration anomaly resolution</a:t>
            </a:r>
            <a:endParaRPr lang="en-US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Instrument Calibration Data </a:t>
            </a:r>
            <a:r>
              <a:rPr lang="en-US" sz="2800" dirty="0" smtClean="0"/>
              <a:t>contains</a:t>
            </a:r>
            <a:r>
              <a:rPr lang="en-US" sz="2800" dirty="0"/>
              <a:t>: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000" dirty="0"/>
              <a:t>Raw sensor calibration data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000" dirty="0"/>
              <a:t>Engineering data and sensor parameters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000" dirty="0"/>
              <a:t>Derived sensor performance statistics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000" dirty="0"/>
              <a:t>Intermediate calibration products</a:t>
            </a:r>
          </a:p>
          <a:p>
            <a:pPr marL="800100" lvl="1" indent="-342900">
              <a:buFont typeface="Arial" pitchFamily="34" charset="0"/>
              <a:buChar char="‒"/>
            </a:pPr>
            <a:r>
              <a:rPr lang="en-US" sz="2000" dirty="0"/>
              <a:t>Final sensor calibration </a:t>
            </a:r>
            <a:r>
              <a:rPr lang="en-US" sz="2000" dirty="0" smtClean="0"/>
              <a:t>coefficients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Before launch, careful checks are made by the GOES-R CWG to ensure that Instrument Calibration Data meet post-launch ‘fitness-for-purpose”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71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6896" y="90525"/>
            <a:ext cx="8070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latin typeface="+mj-lt"/>
                <a:ea typeface="ＭＳ Ｐゴシック" charset="-128"/>
                <a:cs typeface="ＭＳ Ｐゴシック" charset="-128"/>
              </a:rPr>
              <a:t>Validation Field Campaigns</a:t>
            </a:r>
            <a:endParaRPr lang="en-US" sz="2800" b="1" i="1" kern="0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826" y="950557"/>
            <a:ext cx="894135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/>
              <a:t>Current Recommendations have been made by the Science Community to fly: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GLM Airborne Simulator </a:t>
            </a:r>
            <a:endParaRPr lang="en-US" sz="2000" dirty="0"/>
          </a:p>
          <a:p>
            <a:pPr marL="742950" lvl="1" indent="-285750">
              <a:buFont typeface="Arial" pitchFamily="34" charset="0"/>
              <a:buChar char="‒"/>
            </a:pPr>
            <a:r>
              <a:rPr lang="en-US" sz="1600" dirty="0" smtClean="0"/>
              <a:t>Build </a:t>
            </a:r>
            <a:r>
              <a:rPr lang="en-US" sz="1600" dirty="0"/>
              <a:t>an airborne detection system that will make high resolution optical measurements as a GLM simulator. </a:t>
            </a:r>
          </a:p>
          <a:p>
            <a:pPr marL="742950" lvl="1" indent="-285750">
              <a:spcAft>
                <a:spcPts val="1200"/>
              </a:spcAft>
              <a:buFont typeface="Arial" pitchFamily="34" charset="0"/>
              <a:buChar char="‒"/>
            </a:pPr>
            <a:r>
              <a:rPr lang="en-US" sz="1600" dirty="0" smtClean="0"/>
              <a:t>Deploy </a:t>
            </a:r>
            <a:r>
              <a:rPr lang="en-US" sz="1600" dirty="0"/>
              <a:t>on aircraft (e.g., </a:t>
            </a:r>
            <a:r>
              <a:rPr lang="en-US" sz="1600" dirty="0" smtClean="0"/>
              <a:t>ER2) </a:t>
            </a:r>
            <a:r>
              <a:rPr lang="en-US" sz="1600" dirty="0"/>
              <a:t>to observe cloud-top lightning </a:t>
            </a:r>
            <a:r>
              <a:rPr lang="en-US" sz="1600" dirty="0" smtClean="0"/>
              <a:t>pulses.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/>
              <a:t>MODIS </a:t>
            </a:r>
            <a:r>
              <a:rPr lang="en-US" sz="2000" b="1" dirty="0"/>
              <a:t>Airborne Simulator (MAS</a:t>
            </a:r>
            <a:r>
              <a:rPr lang="en-US" sz="2000" b="1" dirty="0" smtClean="0"/>
              <a:t>) </a:t>
            </a:r>
            <a:endParaRPr lang="en-US" sz="2000" dirty="0"/>
          </a:p>
          <a:p>
            <a:pPr marL="687388" indent="-285750" defTabSz="568325">
              <a:buFont typeface="Arial" pitchFamily="34" charset="0"/>
              <a:buChar char="‒"/>
              <a:tabLst>
                <a:tab pos="623888" algn="l"/>
              </a:tabLst>
            </a:pPr>
            <a:r>
              <a:rPr lang="en-US" sz="1600" dirty="0" smtClean="0"/>
              <a:t>An </a:t>
            </a:r>
            <a:r>
              <a:rPr lang="en-US" sz="1600" dirty="0"/>
              <a:t>airborne scanning spectrometer that acquires high spatial resolution imagery of cloud and surface features from its vantage point on-board a NASA ER-2 high-altitude research aircraft</a:t>
            </a:r>
            <a:r>
              <a:rPr lang="en-US" sz="1600" dirty="0" smtClean="0"/>
              <a:t>.</a:t>
            </a:r>
          </a:p>
          <a:p>
            <a:pPr marL="687388" indent="-285750" defTabSz="568325">
              <a:buFont typeface="Arial" pitchFamily="34" charset="0"/>
              <a:buChar char="‒"/>
              <a:tabLst>
                <a:tab pos="623888" algn="l"/>
              </a:tabLst>
            </a:pPr>
            <a:r>
              <a:rPr lang="en-US" sz="1600" dirty="0" smtClean="0"/>
              <a:t>Similar channels as GOES-R ABI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11" y="5433007"/>
            <a:ext cx="22860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13068" r="4007" b="12532"/>
          <a:stretch/>
        </p:blipFill>
        <p:spPr bwMode="auto">
          <a:xfrm>
            <a:off x="4804067" y="5411446"/>
            <a:ext cx="2453268" cy="124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33" y="4642124"/>
            <a:ext cx="8977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</a:t>
            </a:r>
            <a:r>
              <a:rPr lang="en-US" i="1" dirty="0" smtClean="0"/>
              <a:t>t is also recommended that GOES-R leverage upon JPSS </a:t>
            </a:r>
            <a:r>
              <a:rPr lang="en-US" i="1" dirty="0" err="1" smtClean="0"/>
              <a:t>underflights</a:t>
            </a:r>
            <a:r>
              <a:rPr lang="en-US" i="1" dirty="0" smtClean="0"/>
              <a:t> for the purpose of instrument post-launch validation.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641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C0A5B3-7BD3-4F0B-8388-E8B7F04D3C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568362"/>
              </p:ext>
            </p:extLst>
          </p:nvPr>
        </p:nvGraphicFramePr>
        <p:xfrm>
          <a:off x="381000" y="1295400"/>
          <a:ext cx="8458200" cy="5105400"/>
        </p:xfrm>
        <a:graphic>
          <a:graphicData uri="http://schemas.openxmlformats.org/drawingml/2006/table">
            <a:tbl>
              <a:tblPr/>
              <a:tblGrid>
                <a:gridCol w="914400"/>
                <a:gridCol w="228600"/>
                <a:gridCol w="6705600"/>
                <a:gridCol w="609600"/>
              </a:tblGrid>
              <a:tr h="822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Program/System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27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227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2270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  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76092"/>
                        </a:gs>
                        <a:gs pos="100000">
                          <a:srgbClr val="376092">
                            <a:alpha val="53000"/>
                          </a:srgbClr>
                        </a:gs>
                        <a:gs pos="50000">
                          <a:srgbClr val="376092"/>
                        </a:gs>
                        <a:gs pos="100000">
                          <a:srgbClr val="376092">
                            <a:alpha val="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65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Flight Segment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540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4A7B"/>
                    </a:solidFill>
                  </a:tcPr>
                </a:tc>
                <a:tc>
                  <a:txBody>
                    <a:bodyPr/>
                    <a:lstStyle/>
                    <a:p>
                      <a:pPr marL="461963" marR="0" lvl="0" indent="-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04A7B"/>
                        </a:gs>
                        <a:gs pos="100000">
                          <a:srgbClr val="604A7B">
                            <a:alpha val="72640"/>
                          </a:srgbClr>
                        </a:gs>
                        <a:gs pos="100000">
                          <a:srgbClr val="604A7B">
                            <a:alpha val="28000"/>
                          </a:srgbClr>
                        </a:gs>
                      </a:gsLst>
                      <a:lin ang="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14464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04A7B"/>
                    </a:solidFill>
                  </a:tcPr>
                </a:tc>
                <a:tc>
                  <a:txBody>
                    <a:bodyPr/>
                    <a:lstStyle/>
                    <a:p>
                      <a:pPr marL="2873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2873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2873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</a:t>
                      </a:r>
                    </a:p>
                    <a:p>
                      <a:pPr marL="2873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04A7B"/>
                        </a:gs>
                        <a:gs pos="100000">
                          <a:srgbClr val="604A7B">
                            <a:alpha val="72640"/>
                          </a:srgbClr>
                        </a:gs>
                        <a:gs pos="100000">
                          <a:srgbClr val="604A7B">
                            <a:alpha val="28000"/>
                          </a:srgbClr>
                        </a:gs>
                      </a:gsLst>
                      <a:lin ang="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098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Ground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Segment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514350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514350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  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514350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    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4F6228"/>
                        </a:gs>
                        <a:gs pos="100000">
                          <a:srgbClr val="4F6228">
                            <a:alpha val="72640"/>
                          </a:srgbClr>
                        </a:gs>
                        <a:gs pos="100000">
                          <a:srgbClr val="4F6228">
                            <a:alpha val="28000"/>
                          </a:srgb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rot="5400000">
            <a:off x="73247" y="3815292"/>
            <a:ext cx="5035023" cy="1588"/>
          </a:xfrm>
          <a:prstGeom prst="line">
            <a:avLst/>
          </a:prstGeom>
          <a:ln w="6350" cap="flat" cmpd="sng" algn="ctr">
            <a:solidFill>
              <a:srgbClr val="000000">
                <a:alpha val="70000"/>
              </a:srgb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029200" y="1297781"/>
            <a:ext cx="0" cy="5029200"/>
          </a:xfrm>
          <a:prstGeom prst="line">
            <a:avLst/>
          </a:prstGeom>
          <a:ln w="6350" cap="flat" cmpd="sng" algn="ctr">
            <a:solidFill>
              <a:srgbClr val="000000">
                <a:alpha val="70000"/>
              </a:srgb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1247254" y="3868006"/>
            <a:ext cx="5105400" cy="0"/>
          </a:xfrm>
          <a:prstGeom prst="line">
            <a:avLst/>
          </a:prstGeom>
          <a:ln w="6350" cap="flat" cmpd="sng" algn="ctr">
            <a:solidFill>
              <a:srgbClr val="000000">
                <a:alpha val="70000"/>
              </a:srgb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559439" y="3796242"/>
            <a:ext cx="5073123" cy="1588"/>
          </a:xfrm>
          <a:prstGeom prst="line">
            <a:avLst/>
          </a:prstGeom>
          <a:ln w="6350" cap="flat" cmpd="sng" algn="ctr">
            <a:solidFill>
              <a:schemeClr val="bg1">
                <a:alpha val="7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910757" y="140391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</a:rPr>
              <a:t>System Design Review complete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87288" y="1212141"/>
            <a:ext cx="4592" cy="5154335"/>
          </a:xfrm>
          <a:prstGeom prst="line">
            <a:avLst/>
          </a:prstGeom>
          <a:ln w="190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527266" y="1315306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2123554" y="3583781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FFFF"/>
                </a:solidFill>
              </a:rPr>
              <a:t>All instruments have passed CDR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1793966" y="344564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" name="TextBox 34"/>
          <p:cNvSpPr txBox="1">
            <a:spLocks noChangeArrowheads="1"/>
          </p:cNvSpPr>
          <p:nvPr/>
        </p:nvSpPr>
        <p:spPr bwMode="auto">
          <a:xfrm>
            <a:off x="1811110" y="5677154"/>
            <a:ext cx="22296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100 % </a:t>
            </a:r>
            <a:r>
              <a:rPr lang="en-US" sz="1400" b="1" dirty="0">
                <a:solidFill>
                  <a:srgbClr val="FFFFFF"/>
                </a:solidFill>
                <a:latin typeface="Calibri"/>
              </a:rPr>
              <a:t>delivery of baseline product algorithms</a:t>
            </a:r>
          </a:p>
        </p:txBody>
      </p:sp>
      <p:sp>
        <p:nvSpPr>
          <p:cNvPr id="17" name="TextBox 40"/>
          <p:cNvSpPr txBox="1">
            <a:spLocks noChangeArrowheads="1"/>
          </p:cNvSpPr>
          <p:nvPr/>
        </p:nvSpPr>
        <p:spPr bwMode="auto">
          <a:xfrm>
            <a:off x="1478335" y="560638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8" name="TextBox 44"/>
          <p:cNvSpPr txBox="1">
            <a:spLocks noChangeArrowheads="1"/>
          </p:cNvSpPr>
          <p:nvPr/>
        </p:nvSpPr>
        <p:spPr bwMode="auto">
          <a:xfrm>
            <a:off x="1229982" y="2029251"/>
            <a:ext cx="323165" cy="83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EEECE1">
                    <a:lumMod val="20000"/>
                    <a:lumOff val="80000"/>
                  </a:srgbClr>
                </a:solidFill>
                <a:latin typeface="Arial" charset="0"/>
                <a:ea typeface="ＭＳ Ｐゴシック" pitchFamily="34" charset="-128"/>
              </a:rPr>
              <a:t>Spacecraft</a:t>
            </a:r>
          </a:p>
        </p:txBody>
      </p:sp>
      <p:sp>
        <p:nvSpPr>
          <p:cNvPr id="19" name="TextBox 45"/>
          <p:cNvSpPr txBox="1">
            <a:spLocks noChangeArrowheads="1"/>
          </p:cNvSpPr>
          <p:nvPr/>
        </p:nvSpPr>
        <p:spPr bwMode="auto">
          <a:xfrm>
            <a:off x="1226427" y="3095331"/>
            <a:ext cx="32316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EEECE1">
                    <a:lumMod val="20000"/>
                    <a:lumOff val="80000"/>
                  </a:srgbClr>
                </a:solidFill>
                <a:latin typeface="Arial" charset="0"/>
                <a:ea typeface="ＭＳ Ｐゴシック" pitchFamily="34" charset="-128"/>
              </a:rPr>
              <a:t>Instruments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295399" y="6366476"/>
            <a:ext cx="6781799" cy="457200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bIns="9144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</a:rPr>
              <a:t>	</a:t>
            </a:r>
            <a:r>
              <a:rPr lang="en-US" sz="1600" b="1" dirty="0">
                <a:solidFill>
                  <a:schemeClr val="tx1"/>
                </a:solidFill>
              </a:rPr>
              <a:t>Development		Integration and Testing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610100" y="3774281"/>
            <a:ext cx="5105400" cy="0"/>
          </a:xfrm>
          <a:prstGeom prst="line">
            <a:avLst/>
          </a:prstGeom>
          <a:ln w="6350" cap="flat" cmpd="sng" algn="ctr">
            <a:solidFill>
              <a:srgbClr val="000000">
                <a:alpha val="70000"/>
              </a:srgb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039100" y="1031081"/>
            <a:ext cx="381000" cy="0"/>
          </a:xfrm>
          <a:prstGeom prst="line">
            <a:avLst/>
          </a:prstGeom>
          <a:ln w="15875" cap="flat" cmpd="sng" algn="ctr">
            <a:solidFill>
              <a:schemeClr val="tx1">
                <a:lumMod val="65000"/>
                <a:lumOff val="35000"/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1388009" y="246618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1668025" y="2559703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S/C SDR complete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endParaRPr lang="en-US" sz="1200" dirty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2634657" y="295307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1477901" y="422766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2524396" y="216740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                 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240883" y="489505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3136037" y="113584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077200" y="1297781"/>
            <a:ext cx="0" cy="5029200"/>
          </a:xfrm>
          <a:prstGeom prst="line">
            <a:avLst/>
          </a:prstGeom>
          <a:ln w="25400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3046417" y="3019131"/>
            <a:ext cx="1484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ABI Delta CDR complete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3" name="TextBox 36"/>
          <p:cNvSpPr txBox="1">
            <a:spLocks noChangeArrowheads="1"/>
          </p:cNvSpPr>
          <p:nvPr/>
        </p:nvSpPr>
        <p:spPr bwMode="auto">
          <a:xfrm>
            <a:off x="1829613" y="4325041"/>
            <a:ext cx="1678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Core GS PDR completed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4" name="TextBox 36"/>
          <p:cNvSpPr txBox="1">
            <a:spLocks noChangeArrowheads="1"/>
          </p:cNvSpPr>
          <p:nvPr/>
        </p:nvSpPr>
        <p:spPr bwMode="auto">
          <a:xfrm>
            <a:off x="1529810" y="4956038"/>
            <a:ext cx="1676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Antenna System PDR completed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2939835" y="489505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6" name="TextBox 36"/>
          <p:cNvSpPr txBox="1">
            <a:spLocks noChangeArrowheads="1"/>
          </p:cNvSpPr>
          <p:nvPr/>
        </p:nvSpPr>
        <p:spPr bwMode="auto">
          <a:xfrm>
            <a:off x="3295867" y="4976554"/>
            <a:ext cx="2802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GS Project PDR  complete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48204"/>
              </p:ext>
            </p:extLst>
          </p:nvPr>
        </p:nvGraphicFramePr>
        <p:xfrm>
          <a:off x="381001" y="840581"/>
          <a:ext cx="7848600" cy="457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14399"/>
                <a:gridCol w="1295400"/>
                <a:gridCol w="1219200"/>
                <a:gridCol w="1219200"/>
                <a:gridCol w="1066800"/>
                <a:gridCol w="1066800"/>
                <a:gridCol w="1066801"/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2012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2013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    2015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3460567" y="1297781"/>
            <a:ext cx="2787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Mission PDR Part I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4072807" y="1575877"/>
            <a:ext cx="24566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Mission PDR Part II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TextBox 22"/>
          <p:cNvSpPr txBox="1">
            <a:spLocks noChangeArrowheads="1"/>
          </p:cNvSpPr>
          <p:nvPr/>
        </p:nvSpPr>
        <p:spPr bwMode="auto">
          <a:xfrm>
            <a:off x="2934073" y="2228150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S/C PDR complete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22"/>
          <p:cNvSpPr txBox="1">
            <a:spLocks noChangeArrowheads="1"/>
          </p:cNvSpPr>
          <p:nvPr/>
        </p:nvSpPr>
        <p:spPr bwMode="auto">
          <a:xfrm>
            <a:off x="4377140" y="2535927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S/C CDR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61557" y="2886256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TextBox 22"/>
          <p:cNvSpPr txBox="1">
            <a:spLocks noChangeArrowheads="1"/>
          </p:cNvSpPr>
          <p:nvPr/>
        </p:nvSpPr>
        <p:spPr bwMode="auto">
          <a:xfrm>
            <a:off x="5291131" y="2811702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ABI Delivery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37989" y="3774280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TextBox 22"/>
          <p:cNvSpPr txBox="1">
            <a:spLocks noChangeArrowheads="1"/>
          </p:cNvSpPr>
          <p:nvPr/>
        </p:nvSpPr>
        <p:spPr bwMode="auto">
          <a:xfrm>
            <a:off x="5446985" y="3716144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SEISS Delivery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839073" y="3102908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TextBox 22"/>
          <p:cNvSpPr txBox="1">
            <a:spLocks noChangeArrowheads="1"/>
          </p:cNvSpPr>
          <p:nvPr/>
        </p:nvSpPr>
        <p:spPr bwMode="auto">
          <a:xfrm>
            <a:off x="5024606" y="3049164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EXIS Delivery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33075" y="4045446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TextBox 22"/>
          <p:cNvSpPr txBox="1">
            <a:spLocks noChangeArrowheads="1"/>
          </p:cNvSpPr>
          <p:nvPr/>
        </p:nvSpPr>
        <p:spPr bwMode="auto">
          <a:xfrm>
            <a:off x="5473916" y="3980866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SUVI Delivery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40763" y="3331396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" name="TextBox 22"/>
          <p:cNvSpPr txBox="1">
            <a:spLocks noChangeArrowheads="1"/>
          </p:cNvSpPr>
          <p:nvPr/>
        </p:nvSpPr>
        <p:spPr bwMode="auto">
          <a:xfrm>
            <a:off x="5793163" y="3255308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GLM Delivery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TextBox 21"/>
          <p:cNvSpPr txBox="1">
            <a:spLocks noChangeArrowheads="1"/>
          </p:cNvSpPr>
          <p:nvPr/>
        </p:nvSpPr>
        <p:spPr bwMode="auto">
          <a:xfrm>
            <a:off x="4683338" y="1802190"/>
            <a:ext cx="1721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Mission CDR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TextBox 36"/>
          <p:cNvSpPr txBox="1">
            <a:spLocks noChangeArrowheads="1"/>
          </p:cNvSpPr>
          <p:nvPr/>
        </p:nvSpPr>
        <p:spPr bwMode="auto">
          <a:xfrm>
            <a:off x="3768300" y="4633726"/>
            <a:ext cx="24463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Antenna System CDR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6" name="TextBox 36"/>
          <p:cNvSpPr txBox="1">
            <a:spLocks noChangeArrowheads="1"/>
          </p:cNvSpPr>
          <p:nvPr/>
        </p:nvSpPr>
        <p:spPr bwMode="auto">
          <a:xfrm>
            <a:off x="4634002" y="5938764"/>
            <a:ext cx="17863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GS Project CDR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7" name="TextBox 36"/>
          <p:cNvSpPr txBox="1">
            <a:spLocks noChangeArrowheads="1"/>
          </p:cNvSpPr>
          <p:nvPr/>
        </p:nvSpPr>
        <p:spPr bwMode="auto">
          <a:xfrm>
            <a:off x="4048993" y="5325370"/>
            <a:ext cx="24463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ESPDS CDR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9" name="TextBox 36"/>
          <p:cNvSpPr txBox="1">
            <a:spLocks noChangeArrowheads="1"/>
          </p:cNvSpPr>
          <p:nvPr/>
        </p:nvSpPr>
        <p:spPr bwMode="auto">
          <a:xfrm>
            <a:off x="4499694" y="5609099"/>
            <a:ext cx="24463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CLASS CDR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492823" y="4397853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" name="TextBox 36"/>
          <p:cNvSpPr txBox="1">
            <a:spLocks noChangeArrowheads="1"/>
          </p:cNvSpPr>
          <p:nvPr/>
        </p:nvSpPr>
        <p:spPr bwMode="auto">
          <a:xfrm>
            <a:off x="5633252" y="4329324"/>
            <a:ext cx="1771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RBU/NSOF/WCDAS installation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865871" y="5054242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3" name="TextBox 36"/>
          <p:cNvSpPr txBox="1">
            <a:spLocks noChangeArrowheads="1"/>
          </p:cNvSpPr>
          <p:nvPr/>
        </p:nvSpPr>
        <p:spPr bwMode="auto">
          <a:xfrm>
            <a:off x="5984481" y="4948278"/>
            <a:ext cx="21080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WCDAS complete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229601" y="1279590"/>
            <a:ext cx="609600" cy="830377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Rounded Rectangle 64"/>
          <p:cNvSpPr>
            <a:spLocks noChangeArrowheads="1"/>
          </p:cNvSpPr>
          <p:nvPr/>
        </p:nvSpPr>
        <p:spPr bwMode="auto">
          <a:xfrm>
            <a:off x="6657963" y="1423524"/>
            <a:ext cx="1364652" cy="990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Launch Readiness Oct. 2015</a:t>
            </a:r>
          </a:p>
        </p:txBody>
      </p:sp>
      <p:sp>
        <p:nvSpPr>
          <p:cNvPr id="66" name="Oval 65"/>
          <p:cNvSpPr/>
          <p:nvPr/>
        </p:nvSpPr>
        <p:spPr>
          <a:xfrm>
            <a:off x="6155681" y="5413609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7" name="TextBox 36"/>
          <p:cNvSpPr txBox="1">
            <a:spLocks noChangeArrowheads="1"/>
          </p:cNvSpPr>
          <p:nvPr/>
        </p:nvSpPr>
        <p:spPr bwMode="auto">
          <a:xfrm>
            <a:off x="6319831" y="5369377"/>
            <a:ext cx="21080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RBU complete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581763" y="5802589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9" name="TextBox 36"/>
          <p:cNvSpPr txBox="1">
            <a:spLocks noChangeArrowheads="1"/>
          </p:cNvSpPr>
          <p:nvPr/>
        </p:nvSpPr>
        <p:spPr bwMode="auto">
          <a:xfrm>
            <a:off x="6734163" y="5765223"/>
            <a:ext cx="16319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NSOF complete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81000" y="840580"/>
            <a:ext cx="8458200" cy="55258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55" y="2489878"/>
            <a:ext cx="1752615" cy="1435149"/>
          </a:xfrm>
          <a:prstGeom prst="rect">
            <a:avLst/>
          </a:prstGeom>
        </p:spPr>
      </p:pic>
      <p:sp>
        <p:nvSpPr>
          <p:cNvPr id="72" name="TextBox 28"/>
          <p:cNvSpPr txBox="1">
            <a:spLocks noChangeArrowheads="1"/>
          </p:cNvSpPr>
          <p:nvPr/>
        </p:nvSpPr>
        <p:spPr bwMode="auto">
          <a:xfrm>
            <a:off x="3439393" y="455420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3" name="TextBox 24"/>
          <p:cNvSpPr txBox="1">
            <a:spLocks noChangeArrowheads="1"/>
          </p:cNvSpPr>
          <p:nvPr/>
        </p:nvSpPr>
        <p:spPr bwMode="auto">
          <a:xfrm>
            <a:off x="3833245" y="1451669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4" name="TextBox 28"/>
          <p:cNvSpPr txBox="1">
            <a:spLocks noChangeArrowheads="1"/>
          </p:cNvSpPr>
          <p:nvPr/>
        </p:nvSpPr>
        <p:spPr bwMode="auto">
          <a:xfrm>
            <a:off x="3788551" y="5197709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5" name="TextBox 36"/>
          <p:cNvSpPr txBox="1">
            <a:spLocks noChangeArrowheads="1"/>
          </p:cNvSpPr>
          <p:nvPr/>
        </p:nvSpPr>
        <p:spPr bwMode="auto">
          <a:xfrm>
            <a:off x="4299364" y="4302917"/>
            <a:ext cx="1147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Core GS CDR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6" name="TextBox 24"/>
          <p:cNvSpPr txBox="1">
            <a:spLocks noChangeArrowheads="1"/>
          </p:cNvSpPr>
          <p:nvPr/>
        </p:nvSpPr>
        <p:spPr bwMode="auto">
          <a:xfrm>
            <a:off x="4084864" y="242180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                 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7" name="TextBox 24"/>
          <p:cNvSpPr txBox="1">
            <a:spLocks noChangeArrowheads="1"/>
          </p:cNvSpPr>
          <p:nvPr/>
        </p:nvSpPr>
        <p:spPr bwMode="auto">
          <a:xfrm>
            <a:off x="3987938" y="415929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                 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5278885" y="3542351"/>
            <a:ext cx="152400" cy="15240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9" name="TextBox 22"/>
          <p:cNvSpPr txBox="1">
            <a:spLocks noChangeArrowheads="1"/>
          </p:cNvSpPr>
          <p:nvPr/>
        </p:nvSpPr>
        <p:spPr bwMode="auto">
          <a:xfrm>
            <a:off x="5375669" y="3453961"/>
            <a:ext cx="205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MAG Delivery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8229600" y="4288643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80999" y="1260474"/>
            <a:ext cx="9143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/>
          <p:cNvSpPr txBox="1">
            <a:spLocks/>
          </p:cNvSpPr>
          <p:nvPr/>
        </p:nvSpPr>
        <p:spPr bwMode="auto">
          <a:xfrm>
            <a:off x="1123338" y="16532"/>
            <a:ext cx="8020661" cy="73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 smtClean="0">
                <a:latin typeface="Arial Black" charset="0"/>
              </a:rPr>
              <a:t>GOES-R Pre-Launch Milestones</a:t>
            </a:r>
          </a:p>
        </p:txBody>
      </p:sp>
      <p:sp>
        <p:nvSpPr>
          <p:cNvPr id="82" name="TextBox 24"/>
          <p:cNvSpPr txBox="1">
            <a:spLocks noChangeArrowheads="1"/>
          </p:cNvSpPr>
          <p:nvPr/>
        </p:nvSpPr>
        <p:spPr bwMode="auto">
          <a:xfrm>
            <a:off x="4473274" y="167280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                 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4" name="TextBox 28"/>
          <p:cNvSpPr txBox="1">
            <a:spLocks noChangeArrowheads="1"/>
          </p:cNvSpPr>
          <p:nvPr/>
        </p:nvSpPr>
        <p:spPr bwMode="auto">
          <a:xfrm>
            <a:off x="4274361" y="547871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5" name="TextBox 28"/>
          <p:cNvSpPr txBox="1">
            <a:spLocks noChangeArrowheads="1"/>
          </p:cNvSpPr>
          <p:nvPr/>
        </p:nvSpPr>
        <p:spPr bwMode="auto">
          <a:xfrm>
            <a:off x="4379147" y="581688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n-US" sz="3200" dirty="0" smtClean="0">
                <a:solidFill>
                  <a:srgbClr val="FFFFFF"/>
                </a:solidFill>
              </a:rPr>
              <a:t> 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97144"/>
          </a:xfrm>
        </p:spPr>
        <p:txBody>
          <a:bodyPr/>
          <a:lstStyle/>
          <a:p>
            <a:r>
              <a:rPr lang="en-US" sz="2800" dirty="0" smtClean="0"/>
              <a:t>GOES-R is post-CDR, and all instruments and the ground segment are in the process of fabrication, assembly, integration, and test</a:t>
            </a:r>
          </a:p>
          <a:p>
            <a:r>
              <a:rPr lang="en-US" sz="2800" dirty="0" smtClean="0"/>
              <a:t>GOES-R leveraging diverse complementary technical capabilities and resources for </a:t>
            </a:r>
            <a:r>
              <a:rPr lang="en-US" sz="2800" dirty="0" err="1" smtClean="0"/>
              <a:t>cal</a:t>
            </a:r>
            <a:r>
              <a:rPr lang="en-US" sz="2800" dirty="0" smtClean="0"/>
              <a:t>/</a:t>
            </a:r>
            <a:r>
              <a:rPr lang="en-US" sz="2800" dirty="0" err="1" smtClean="0"/>
              <a:t>val</a:t>
            </a:r>
            <a:endParaRPr lang="en-US" sz="2800" dirty="0" smtClean="0"/>
          </a:p>
          <a:p>
            <a:r>
              <a:rPr lang="en-US" sz="2800" dirty="0" smtClean="0"/>
              <a:t>There is a life cycle </a:t>
            </a:r>
            <a:r>
              <a:rPr lang="en-US" sz="2800" dirty="0" err="1" smtClean="0"/>
              <a:t>cal</a:t>
            </a:r>
            <a:r>
              <a:rPr lang="en-US" sz="2800" dirty="0" smtClean="0"/>
              <a:t>/</a:t>
            </a:r>
            <a:r>
              <a:rPr lang="en-US" sz="2800" dirty="0" err="1" smtClean="0"/>
              <a:t>val</a:t>
            </a:r>
            <a:r>
              <a:rPr lang="en-US" sz="2800" dirty="0" smtClean="0"/>
              <a:t> plan to support a successful GOES-R program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9027" y="2688196"/>
            <a:ext cx="5993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Backup Slides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7608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099" y="65088"/>
            <a:ext cx="7419976" cy="752475"/>
          </a:xfrm>
        </p:spPr>
        <p:txBody>
          <a:bodyPr/>
          <a:lstStyle/>
          <a:p>
            <a:r>
              <a:rPr lang="en-US" dirty="0" smtClean="0"/>
              <a:t>GOES Fleet and GOES-R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18140"/>
          <a:stretch/>
        </p:blipFill>
        <p:spPr bwMode="auto">
          <a:xfrm>
            <a:off x="114300" y="858875"/>
            <a:ext cx="4870295" cy="278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1923"/>
          <a:stretch/>
        </p:blipFill>
        <p:spPr>
          <a:xfrm>
            <a:off x="1562100" y="2250012"/>
            <a:ext cx="7482468" cy="42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13" y="100256"/>
            <a:ext cx="6955276" cy="752475"/>
          </a:xfrm>
        </p:spPr>
        <p:txBody>
          <a:bodyPr>
            <a:noAutofit/>
          </a:bodyPr>
          <a:lstStyle/>
          <a:p>
            <a:r>
              <a:rPr lang="en-US" dirty="0" smtClean="0"/>
              <a:t>GOES-R Satellite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Content Placeholder 2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92" y="463236"/>
            <a:ext cx="6700108" cy="5486461"/>
          </a:xfrm>
        </p:spPr>
      </p:pic>
      <p:sp>
        <p:nvSpPr>
          <p:cNvPr id="25" name="TextBox 24"/>
          <p:cNvSpPr txBox="1"/>
          <p:nvPr/>
        </p:nvSpPr>
        <p:spPr>
          <a:xfrm>
            <a:off x="3924545" y="1217537"/>
            <a:ext cx="1623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Solar Array</a:t>
            </a:r>
            <a:endParaRPr lang="en-US" sz="1400" b="1" dirty="0"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516280" y="1525314"/>
            <a:ext cx="585626" cy="3390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53262" y="4237657"/>
            <a:ext cx="18940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Extreme Ultraviolet and X-Ray Irradiance Sensor (EXIS)</a:t>
            </a:r>
            <a:endParaRPr lang="en-US" sz="1400" b="1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216916" y="2983617"/>
            <a:ext cx="585626" cy="3390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55874" y="4500942"/>
            <a:ext cx="168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Space Environment In-Situ Suite  (SEISS)</a:t>
            </a:r>
            <a:endParaRPr lang="en-US" sz="1400" b="1" dirty="0">
              <a:latin typeface="+mn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5353457" y="4500942"/>
            <a:ext cx="781828" cy="1804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74756" y="3322664"/>
            <a:ext cx="1521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Magnetometer</a:t>
            </a:r>
            <a:endParaRPr lang="en-US" sz="1400" b="1" dirty="0">
              <a:latin typeface="+mn-l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501161" y="3590977"/>
            <a:ext cx="433906" cy="2115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38334" y="5906622"/>
            <a:ext cx="2860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Advanced Baseline Imager (ABI) </a:t>
            </a:r>
            <a:endParaRPr lang="en-US" sz="1400" b="1" dirty="0">
              <a:latin typeface="+mn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3809093" y="5848944"/>
            <a:ext cx="789095" cy="2062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5130" y="5627121"/>
            <a:ext cx="230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Geostationary Lightning Mapper (GLM)</a:t>
            </a:r>
            <a:endParaRPr lang="en-US" sz="1400" b="1" dirty="0"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528047" y="5352585"/>
            <a:ext cx="871913" cy="359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35577" y="2629920"/>
            <a:ext cx="176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Solar Ultraviolet Imager  (SUVI)</a:t>
            </a:r>
            <a:endParaRPr lang="en-US" sz="1400" b="1" dirty="0">
              <a:latin typeface="+mn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711108" y="4057586"/>
            <a:ext cx="688852" cy="3601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501161" y="3590977"/>
            <a:ext cx="992459" cy="105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0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13" y="100256"/>
            <a:ext cx="6955276" cy="752475"/>
          </a:xfrm>
        </p:spPr>
        <p:txBody>
          <a:bodyPr>
            <a:noAutofit/>
          </a:bodyPr>
          <a:lstStyle/>
          <a:p>
            <a:r>
              <a:rPr lang="en-US" dirty="0" smtClean="0"/>
              <a:t>GOES-R Cal/Val Scope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4767" y="959158"/>
            <a:ext cx="8867775" cy="4093428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Ensure instrument calibration requirements are met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Enhance data integrity by leveraging </a:t>
            </a:r>
            <a:r>
              <a:rPr lang="en-US" sz="2400" dirty="0"/>
              <a:t>NIST </a:t>
            </a:r>
            <a:r>
              <a:rPr lang="en-US" sz="2400" dirty="0" smtClean="0"/>
              <a:t>SI-traceable calibration standards, and testing capabilities and procedures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Reduce </a:t>
            </a:r>
            <a:r>
              <a:rPr lang="en-US" sz="2400" dirty="0"/>
              <a:t>risks associated with possible </a:t>
            </a:r>
            <a:r>
              <a:rPr lang="en-US" sz="2400" dirty="0" smtClean="0"/>
              <a:t>operational failure </a:t>
            </a:r>
            <a:r>
              <a:rPr lang="en-US" sz="2400" dirty="0"/>
              <a:t>of </a:t>
            </a:r>
            <a:r>
              <a:rPr lang="en-US" sz="2400" dirty="0" smtClean="0"/>
              <a:t>on-board </a:t>
            </a:r>
            <a:r>
              <a:rPr lang="en-US" sz="2400" dirty="0"/>
              <a:t>calibration </a:t>
            </a:r>
            <a:r>
              <a:rPr lang="en-US" sz="2400" dirty="0" smtClean="0"/>
              <a:t>systems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Prepare NOAA </a:t>
            </a:r>
            <a:r>
              <a:rPr lang="en-US" sz="2400" dirty="0"/>
              <a:t>satellite calibration </a:t>
            </a:r>
            <a:r>
              <a:rPr lang="en-US" sz="2400" dirty="0" smtClean="0"/>
              <a:t>scientists and engineers for monitoring, analyzing and maintaining GOES-R </a:t>
            </a:r>
            <a:r>
              <a:rPr lang="en-US" sz="2400" dirty="0"/>
              <a:t>series instrument calibration and </a:t>
            </a:r>
            <a:r>
              <a:rPr lang="en-US" sz="2400" dirty="0" smtClean="0"/>
              <a:t>product integrity</a:t>
            </a:r>
          </a:p>
          <a:p>
            <a:pPr marL="171450" indent="-1714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Support product validation to determine the degree to which GOES-R science data meets user needs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1439" y="5340671"/>
            <a:ext cx="7723548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GOES-R Program commitment to </a:t>
            </a:r>
            <a:r>
              <a:rPr lang="en-US" sz="2400" dirty="0" err="1" smtClean="0"/>
              <a:t>cal</a:t>
            </a:r>
            <a:r>
              <a:rPr lang="en-US" sz="2400" dirty="0" smtClean="0"/>
              <a:t>/</a:t>
            </a:r>
            <a:r>
              <a:rPr lang="en-US" sz="2400" dirty="0" err="1" smtClean="0"/>
              <a:t>val</a:t>
            </a:r>
            <a:r>
              <a:rPr lang="en-US" sz="2400" dirty="0" smtClean="0"/>
              <a:t> enhances understanding of data quality, and encourages “Day-1” readiness and long-term </a:t>
            </a:r>
            <a:r>
              <a:rPr lang="en-US" sz="2400" dirty="0"/>
              <a:t>user confidence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73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13" y="100256"/>
            <a:ext cx="6955276" cy="752475"/>
          </a:xfrm>
        </p:spPr>
        <p:txBody>
          <a:bodyPr>
            <a:noAutofit/>
          </a:bodyPr>
          <a:lstStyle/>
          <a:p>
            <a:r>
              <a:rPr lang="en-US" dirty="0" smtClean="0"/>
              <a:t>Instrument Overview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ChangeAspect="1" noChangeArrowheads="1"/>
          </p:cNvSpPr>
          <p:nvPr/>
        </p:nvSpPr>
        <p:spPr bwMode="auto">
          <a:xfrm>
            <a:off x="6815375" y="2522538"/>
            <a:ext cx="3206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900" u="none" dirty="0">
                <a:solidFill>
                  <a:schemeClr val="bg1"/>
                </a:solidFill>
              </a:rPr>
              <a:t>Spare</a:t>
            </a: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9925" y="3200400"/>
            <a:ext cx="155892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msm_mag_1107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0650" y="3124200"/>
            <a:ext cx="1981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850" y="3124200"/>
            <a:ext cx="203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96250" y="2819400"/>
            <a:ext cx="2667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Visual &amp; IR Imagery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2306050" y="2819400"/>
            <a:ext cx="2667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Lightning </a:t>
            </a:r>
            <a:r>
              <a:rPr lang="en-US" sz="1400" dirty="0"/>
              <a:t>Mapping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4515850" y="2819400"/>
            <a:ext cx="2667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Space Weather Monitoring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6407225" y="2895600"/>
            <a:ext cx="2667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Solar Imaging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172450" y="4572000"/>
            <a:ext cx="2438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algn="l">
              <a:buFontTx/>
              <a:buChar char="•"/>
            </a:pPr>
            <a:r>
              <a:rPr lang="en-US" sz="1200" i="1" u="none" dirty="0"/>
              <a:t>Advanced Baseline Imager (ABI)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610850" y="4572000"/>
            <a:ext cx="1981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algn="l">
              <a:buFontTx/>
              <a:buChar char="•"/>
            </a:pPr>
            <a:r>
              <a:rPr lang="en-US" sz="1200" i="1" u="none" dirty="0" smtClean="0"/>
              <a:t>Geostationary </a:t>
            </a:r>
            <a:r>
              <a:rPr lang="en-US" sz="1200" i="1" u="none" dirty="0"/>
              <a:t>Lightning Mapper (GLM)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4668250" y="4572000"/>
            <a:ext cx="2286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algn="l">
              <a:buFontTx/>
              <a:buChar char="•"/>
            </a:pPr>
            <a:r>
              <a:rPr lang="en-US" sz="1200" i="1" u="none" dirty="0"/>
              <a:t>Space Environment in-Situ Sensor Suite (SEISS)</a:t>
            </a:r>
          </a:p>
          <a:p>
            <a:pPr marL="117475" indent="-117475" algn="l">
              <a:buFontTx/>
              <a:buChar char="•"/>
            </a:pPr>
            <a:r>
              <a:rPr lang="en-US" sz="1200" i="1" u="none" dirty="0"/>
              <a:t>Magnetometer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6751325" y="4572000"/>
            <a:ext cx="22098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>
              <a:buFontTx/>
              <a:buChar char="•"/>
            </a:pPr>
            <a:r>
              <a:rPr lang="en-US" sz="1200" i="1" u="none" dirty="0"/>
              <a:t>Solar Ultra-Violet Imager (SUVI)</a:t>
            </a:r>
          </a:p>
          <a:p>
            <a:pPr marL="117475" indent="-117475" algn="l">
              <a:buFontTx/>
              <a:buChar char="•"/>
            </a:pPr>
            <a:r>
              <a:rPr lang="en-US" sz="1200" i="1" u="none" dirty="0"/>
              <a:t>Extreme UV/X-Ray Irradiance Sensors (EXIS)</a:t>
            </a:r>
          </a:p>
        </p:txBody>
      </p:sp>
      <p:pic>
        <p:nvPicPr>
          <p:cNvPr id="20" name="Picture 33" descr="lasp_bann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4725" y="2667000"/>
            <a:ext cx="1047750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36"/>
          <p:cNvGrpSpPr>
            <a:grpSpLocks/>
          </p:cNvGrpSpPr>
          <p:nvPr/>
        </p:nvGrpSpPr>
        <p:grpSpPr bwMode="auto">
          <a:xfrm>
            <a:off x="6979925" y="2286000"/>
            <a:ext cx="1745728" cy="451981"/>
            <a:chOff x="299" y="3352"/>
            <a:chExt cx="2313" cy="376"/>
          </a:xfrm>
          <a:solidFill>
            <a:schemeClr val="tx1"/>
          </a:solidFill>
        </p:grpSpPr>
        <p:sp>
          <p:nvSpPr>
            <p:cNvPr id="22" name="Freeform 37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>
                <a:gd name="T0" fmla="*/ 943 w 944"/>
                <a:gd name="T1" fmla="*/ 147 h 376"/>
                <a:gd name="T2" fmla="*/ 775 w 944"/>
                <a:gd name="T3" fmla="*/ 147 h 376"/>
                <a:gd name="T4" fmla="*/ 816 w 944"/>
                <a:gd name="T5" fmla="*/ 0 h 376"/>
                <a:gd name="T6" fmla="*/ 672 w 944"/>
                <a:gd name="T7" fmla="*/ 147 h 376"/>
                <a:gd name="T8" fmla="*/ 3 w 944"/>
                <a:gd name="T9" fmla="*/ 147 h 376"/>
                <a:gd name="T10" fmla="*/ 0 w 944"/>
                <a:gd name="T11" fmla="*/ 148 h 376"/>
                <a:gd name="T12" fmla="*/ 3 w 944"/>
                <a:gd name="T13" fmla="*/ 149 h 376"/>
                <a:gd name="T14" fmla="*/ 106 w 944"/>
                <a:gd name="T15" fmla="*/ 151 h 376"/>
                <a:gd name="T16" fmla="*/ 332 w 944"/>
                <a:gd name="T17" fmla="*/ 153 h 376"/>
                <a:gd name="T18" fmla="*/ 660 w 944"/>
                <a:gd name="T19" fmla="*/ 159 h 376"/>
                <a:gd name="T20" fmla="*/ 600 w 944"/>
                <a:gd name="T21" fmla="*/ 221 h 376"/>
                <a:gd name="T22" fmla="*/ 578 w 944"/>
                <a:gd name="T23" fmla="*/ 245 h 376"/>
                <a:gd name="T24" fmla="*/ 580 w 944"/>
                <a:gd name="T25" fmla="*/ 245 h 376"/>
                <a:gd name="T26" fmla="*/ 606 w 944"/>
                <a:gd name="T27" fmla="*/ 221 h 376"/>
                <a:gd name="T28" fmla="*/ 673 w 944"/>
                <a:gd name="T29" fmla="*/ 160 h 376"/>
                <a:gd name="T30" fmla="*/ 756 w 944"/>
                <a:gd name="T31" fmla="*/ 160 h 376"/>
                <a:gd name="T32" fmla="*/ 748 w 944"/>
                <a:gd name="T33" fmla="*/ 195 h 376"/>
                <a:gd name="T34" fmla="*/ 740 w 944"/>
                <a:gd name="T35" fmla="*/ 230 h 376"/>
                <a:gd name="T36" fmla="*/ 567 w 944"/>
                <a:gd name="T37" fmla="*/ 318 h 376"/>
                <a:gd name="T38" fmla="*/ 471 w 944"/>
                <a:gd name="T39" fmla="*/ 368 h 376"/>
                <a:gd name="T40" fmla="*/ 472 w 944"/>
                <a:gd name="T41" fmla="*/ 369 h 376"/>
                <a:gd name="T42" fmla="*/ 563 w 944"/>
                <a:gd name="T43" fmla="*/ 326 h 376"/>
                <a:gd name="T44" fmla="*/ 738 w 944"/>
                <a:gd name="T45" fmla="*/ 241 h 376"/>
                <a:gd name="T46" fmla="*/ 716 w 944"/>
                <a:gd name="T47" fmla="*/ 336 h 376"/>
                <a:gd name="T48" fmla="*/ 708 w 944"/>
                <a:gd name="T49" fmla="*/ 373 h 376"/>
                <a:gd name="T50" fmla="*/ 708 w 944"/>
                <a:gd name="T51" fmla="*/ 375 h 376"/>
                <a:gd name="T52" fmla="*/ 710 w 944"/>
                <a:gd name="T53" fmla="*/ 374 h 376"/>
                <a:gd name="T54" fmla="*/ 721 w 944"/>
                <a:gd name="T55" fmla="*/ 335 h 376"/>
                <a:gd name="T56" fmla="*/ 748 w 944"/>
                <a:gd name="T57" fmla="*/ 236 h 376"/>
                <a:gd name="T58" fmla="*/ 820 w 944"/>
                <a:gd name="T59" fmla="*/ 203 h 376"/>
                <a:gd name="T60" fmla="*/ 883 w 944"/>
                <a:gd name="T61" fmla="*/ 173 h 376"/>
                <a:gd name="T62" fmla="*/ 943 w 944"/>
                <a:gd name="T63" fmla="*/ 147 h 376"/>
                <a:gd name="T64" fmla="*/ 688 w 944"/>
                <a:gd name="T65" fmla="*/ 147 h 376"/>
                <a:gd name="T66" fmla="*/ 752 w 944"/>
                <a:gd name="T67" fmla="*/ 87 h 376"/>
                <a:gd name="T68" fmla="*/ 779 w 944"/>
                <a:gd name="T69" fmla="*/ 61 h 376"/>
                <a:gd name="T70" fmla="*/ 759 w 944"/>
                <a:gd name="T71" fmla="*/ 147 h 376"/>
                <a:gd name="T72" fmla="*/ 688 w 944"/>
                <a:gd name="T73" fmla="*/ 147 h 376"/>
                <a:gd name="T74" fmla="*/ 943 w 944"/>
                <a:gd name="T75" fmla="*/ 147 h 376"/>
                <a:gd name="T76" fmla="*/ 770 w 944"/>
                <a:gd name="T77" fmla="*/ 161 h 376"/>
                <a:gd name="T78" fmla="*/ 871 w 944"/>
                <a:gd name="T79" fmla="*/ 163 h 376"/>
                <a:gd name="T80" fmla="*/ 837 w 944"/>
                <a:gd name="T81" fmla="*/ 181 h 376"/>
                <a:gd name="T82" fmla="*/ 752 w 944"/>
                <a:gd name="T83" fmla="*/ 224 h 376"/>
                <a:gd name="T84" fmla="*/ 770 w 944"/>
                <a:gd name="T85" fmla="*/ 161 h 376"/>
                <a:gd name="T86" fmla="*/ 943 w 944"/>
                <a:gd name="T87" fmla="*/ 147 h 37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44"/>
                <a:gd name="T133" fmla="*/ 0 h 376"/>
                <a:gd name="T134" fmla="*/ 944 w 944"/>
                <a:gd name="T135" fmla="*/ 376 h 37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3" name="Freeform 38"/>
            <p:cNvSpPr>
              <a:spLocks/>
            </p:cNvSpPr>
            <p:nvPr/>
          </p:nvSpPr>
          <p:spPr bwMode="black">
            <a:xfrm>
              <a:off x="299" y="3549"/>
              <a:ext cx="56" cy="68"/>
            </a:xfrm>
            <a:custGeom>
              <a:avLst/>
              <a:gdLst>
                <a:gd name="T0" fmla="*/ 14 w 56"/>
                <a:gd name="T1" fmla="*/ 0 h 68"/>
                <a:gd name="T2" fmla="*/ 40 w 56"/>
                <a:gd name="T3" fmla="*/ 0 h 68"/>
                <a:gd name="T4" fmla="*/ 30 w 56"/>
                <a:gd name="T5" fmla="*/ 49 h 68"/>
                <a:gd name="T6" fmla="*/ 55 w 56"/>
                <a:gd name="T7" fmla="*/ 49 h 68"/>
                <a:gd name="T8" fmla="*/ 50 w 56"/>
                <a:gd name="T9" fmla="*/ 67 h 68"/>
                <a:gd name="T10" fmla="*/ 0 w 56"/>
                <a:gd name="T11" fmla="*/ 67 h 68"/>
                <a:gd name="T12" fmla="*/ 14 w 56"/>
                <a:gd name="T13" fmla="*/ 0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68"/>
                <a:gd name="T23" fmla="*/ 56 w 56"/>
                <a:gd name="T24" fmla="*/ 68 h 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4" name="Freeform 39"/>
            <p:cNvSpPr>
              <a:spLocks/>
            </p:cNvSpPr>
            <p:nvPr/>
          </p:nvSpPr>
          <p:spPr bwMode="black">
            <a:xfrm>
              <a:off x="415" y="3547"/>
              <a:ext cx="74" cy="72"/>
            </a:xfrm>
            <a:custGeom>
              <a:avLst/>
              <a:gdLst>
                <a:gd name="T0" fmla="*/ 44 w 74"/>
                <a:gd name="T1" fmla="*/ 0 h 72"/>
                <a:gd name="T2" fmla="*/ 59 w 74"/>
                <a:gd name="T3" fmla="*/ 3 h 72"/>
                <a:gd name="T4" fmla="*/ 69 w 74"/>
                <a:gd name="T5" fmla="*/ 10 h 72"/>
                <a:gd name="T6" fmla="*/ 73 w 74"/>
                <a:gd name="T7" fmla="*/ 21 h 72"/>
                <a:gd name="T8" fmla="*/ 72 w 74"/>
                <a:gd name="T9" fmla="*/ 36 h 72"/>
                <a:gd name="T10" fmla="*/ 66 w 74"/>
                <a:gd name="T11" fmla="*/ 50 h 72"/>
                <a:gd name="T12" fmla="*/ 57 w 74"/>
                <a:gd name="T13" fmla="*/ 61 h 72"/>
                <a:gd name="T14" fmla="*/ 44 w 74"/>
                <a:gd name="T15" fmla="*/ 68 h 72"/>
                <a:gd name="T16" fmla="*/ 29 w 74"/>
                <a:gd name="T17" fmla="*/ 71 h 72"/>
                <a:gd name="T18" fmla="*/ 13 w 74"/>
                <a:gd name="T19" fmla="*/ 68 h 72"/>
                <a:gd name="T20" fmla="*/ 4 w 74"/>
                <a:gd name="T21" fmla="*/ 61 h 72"/>
                <a:gd name="T22" fmla="*/ 0 w 74"/>
                <a:gd name="T23" fmla="*/ 50 h 72"/>
                <a:gd name="T24" fmla="*/ 1 w 74"/>
                <a:gd name="T25" fmla="*/ 36 h 72"/>
                <a:gd name="T26" fmla="*/ 6 w 74"/>
                <a:gd name="T27" fmla="*/ 21 h 72"/>
                <a:gd name="T28" fmla="*/ 15 w 74"/>
                <a:gd name="T29" fmla="*/ 10 h 72"/>
                <a:gd name="T30" fmla="*/ 29 w 74"/>
                <a:gd name="T31" fmla="*/ 3 h 72"/>
                <a:gd name="T32" fmla="*/ 44 w 74"/>
                <a:gd name="T33" fmla="*/ 0 h 72"/>
                <a:gd name="T34" fmla="*/ 32 w 74"/>
                <a:gd name="T35" fmla="*/ 53 h 72"/>
                <a:gd name="T36" fmla="*/ 39 w 74"/>
                <a:gd name="T37" fmla="*/ 50 h 72"/>
                <a:gd name="T38" fmla="*/ 44 w 74"/>
                <a:gd name="T39" fmla="*/ 36 h 72"/>
                <a:gd name="T40" fmla="*/ 45 w 74"/>
                <a:gd name="T41" fmla="*/ 21 h 72"/>
                <a:gd name="T42" fmla="*/ 40 w 74"/>
                <a:gd name="T43" fmla="*/ 19 h 72"/>
                <a:gd name="T44" fmla="*/ 34 w 74"/>
                <a:gd name="T45" fmla="*/ 21 h 72"/>
                <a:gd name="T46" fmla="*/ 29 w 74"/>
                <a:gd name="T47" fmla="*/ 36 h 72"/>
                <a:gd name="T48" fmla="*/ 28 w 74"/>
                <a:gd name="T49" fmla="*/ 50 h 72"/>
                <a:gd name="T50" fmla="*/ 32 w 74"/>
                <a:gd name="T51" fmla="*/ 53 h 72"/>
                <a:gd name="T52" fmla="*/ 44 w 74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4"/>
                <a:gd name="T82" fmla="*/ 0 h 72"/>
                <a:gd name="T83" fmla="*/ 74 w 74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black">
            <a:xfrm>
              <a:off x="546" y="3547"/>
              <a:ext cx="72" cy="72"/>
            </a:xfrm>
            <a:custGeom>
              <a:avLst/>
              <a:gdLst>
                <a:gd name="T0" fmla="*/ 68 w 72"/>
                <a:gd name="T1" fmla="*/ 44 h 72"/>
                <a:gd name="T2" fmla="*/ 62 w 72"/>
                <a:gd name="T3" fmla="*/ 56 h 72"/>
                <a:gd name="T4" fmla="*/ 52 w 72"/>
                <a:gd name="T5" fmla="*/ 64 h 72"/>
                <a:gd name="T6" fmla="*/ 41 w 72"/>
                <a:gd name="T7" fmla="*/ 69 h 72"/>
                <a:gd name="T8" fmla="*/ 29 w 72"/>
                <a:gd name="T9" fmla="*/ 71 h 72"/>
                <a:gd name="T10" fmla="*/ 14 w 72"/>
                <a:gd name="T11" fmla="*/ 68 h 72"/>
                <a:gd name="T12" fmla="*/ 4 w 72"/>
                <a:gd name="T13" fmla="*/ 61 h 72"/>
                <a:gd name="T14" fmla="*/ 0 w 72"/>
                <a:gd name="T15" fmla="*/ 50 h 72"/>
                <a:gd name="T16" fmla="*/ 1 w 72"/>
                <a:gd name="T17" fmla="*/ 36 h 72"/>
                <a:gd name="T18" fmla="*/ 6 w 72"/>
                <a:gd name="T19" fmla="*/ 21 h 72"/>
                <a:gd name="T20" fmla="*/ 15 w 72"/>
                <a:gd name="T21" fmla="*/ 10 h 72"/>
                <a:gd name="T22" fmla="*/ 28 w 72"/>
                <a:gd name="T23" fmla="*/ 3 h 72"/>
                <a:gd name="T24" fmla="*/ 44 w 72"/>
                <a:gd name="T25" fmla="*/ 0 h 72"/>
                <a:gd name="T26" fmla="*/ 56 w 72"/>
                <a:gd name="T27" fmla="*/ 1 h 72"/>
                <a:gd name="T28" fmla="*/ 66 w 72"/>
                <a:gd name="T29" fmla="*/ 6 h 72"/>
                <a:gd name="T30" fmla="*/ 71 w 72"/>
                <a:gd name="T31" fmla="*/ 14 h 72"/>
                <a:gd name="T32" fmla="*/ 71 w 72"/>
                <a:gd name="T33" fmla="*/ 26 h 72"/>
                <a:gd name="T34" fmla="*/ 46 w 72"/>
                <a:gd name="T35" fmla="*/ 26 h 72"/>
                <a:gd name="T36" fmla="*/ 41 w 72"/>
                <a:gd name="T37" fmla="*/ 19 h 72"/>
                <a:gd name="T38" fmla="*/ 34 w 72"/>
                <a:gd name="T39" fmla="*/ 23 h 72"/>
                <a:gd name="T40" fmla="*/ 29 w 72"/>
                <a:gd name="T41" fmla="*/ 36 h 72"/>
                <a:gd name="T42" fmla="*/ 27 w 72"/>
                <a:gd name="T43" fmla="*/ 48 h 72"/>
                <a:gd name="T44" fmla="*/ 33 w 72"/>
                <a:gd name="T45" fmla="*/ 53 h 72"/>
                <a:gd name="T46" fmla="*/ 41 w 72"/>
                <a:gd name="T47" fmla="*/ 44 h 72"/>
                <a:gd name="T48" fmla="*/ 68 w 72"/>
                <a:gd name="T49" fmla="*/ 44 h 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2"/>
                <a:gd name="T76" fmla="*/ 0 h 72"/>
                <a:gd name="T77" fmla="*/ 72 w 72"/>
                <a:gd name="T78" fmla="*/ 72 h 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black">
            <a:xfrm>
              <a:off x="680" y="3549"/>
              <a:ext cx="87" cy="68"/>
            </a:xfrm>
            <a:custGeom>
              <a:avLst/>
              <a:gdLst>
                <a:gd name="T0" fmla="*/ 15 w 87"/>
                <a:gd name="T1" fmla="*/ 0 h 68"/>
                <a:gd name="T2" fmla="*/ 42 w 87"/>
                <a:gd name="T3" fmla="*/ 0 h 68"/>
                <a:gd name="T4" fmla="*/ 35 w 87"/>
                <a:gd name="T5" fmla="*/ 28 h 68"/>
                <a:gd name="T6" fmla="*/ 56 w 87"/>
                <a:gd name="T7" fmla="*/ 0 h 68"/>
                <a:gd name="T8" fmla="*/ 86 w 87"/>
                <a:gd name="T9" fmla="*/ 0 h 68"/>
                <a:gd name="T10" fmla="*/ 60 w 87"/>
                <a:gd name="T11" fmla="*/ 32 h 68"/>
                <a:gd name="T12" fmla="*/ 73 w 87"/>
                <a:gd name="T13" fmla="*/ 67 h 68"/>
                <a:gd name="T14" fmla="*/ 44 w 87"/>
                <a:gd name="T15" fmla="*/ 67 h 68"/>
                <a:gd name="T16" fmla="*/ 34 w 87"/>
                <a:gd name="T17" fmla="*/ 37 h 68"/>
                <a:gd name="T18" fmla="*/ 27 w 87"/>
                <a:gd name="T19" fmla="*/ 67 h 68"/>
                <a:gd name="T20" fmla="*/ 0 w 87"/>
                <a:gd name="T21" fmla="*/ 67 h 68"/>
                <a:gd name="T22" fmla="*/ 15 w 8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7"/>
                <a:gd name="T37" fmla="*/ 0 h 68"/>
                <a:gd name="T38" fmla="*/ 87 w 87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7" name="Freeform 42"/>
            <p:cNvSpPr>
              <a:spLocks/>
            </p:cNvSpPr>
            <p:nvPr/>
          </p:nvSpPr>
          <p:spPr bwMode="black">
            <a:xfrm>
              <a:off x="818" y="3549"/>
              <a:ext cx="82" cy="68"/>
            </a:xfrm>
            <a:custGeom>
              <a:avLst/>
              <a:gdLst>
                <a:gd name="T0" fmla="*/ 44 w 82"/>
                <a:gd name="T1" fmla="*/ 42 h 68"/>
                <a:gd name="T2" fmla="*/ 33 w 82"/>
                <a:gd name="T3" fmla="*/ 42 h 68"/>
                <a:gd name="T4" fmla="*/ 27 w 82"/>
                <a:gd name="T5" fmla="*/ 67 h 68"/>
                <a:gd name="T6" fmla="*/ 0 w 82"/>
                <a:gd name="T7" fmla="*/ 67 h 68"/>
                <a:gd name="T8" fmla="*/ 15 w 82"/>
                <a:gd name="T9" fmla="*/ 0 h 68"/>
                <a:gd name="T10" fmla="*/ 42 w 82"/>
                <a:gd name="T11" fmla="*/ 0 h 68"/>
                <a:gd name="T12" fmla="*/ 36 w 82"/>
                <a:gd name="T13" fmla="*/ 23 h 68"/>
                <a:gd name="T14" fmla="*/ 49 w 82"/>
                <a:gd name="T15" fmla="*/ 23 h 68"/>
                <a:gd name="T16" fmla="*/ 54 w 82"/>
                <a:gd name="T17" fmla="*/ 0 h 68"/>
                <a:gd name="T18" fmla="*/ 81 w 82"/>
                <a:gd name="T19" fmla="*/ 0 h 68"/>
                <a:gd name="T20" fmla="*/ 68 w 82"/>
                <a:gd name="T21" fmla="*/ 67 h 68"/>
                <a:gd name="T22" fmla="*/ 40 w 82"/>
                <a:gd name="T23" fmla="*/ 67 h 68"/>
                <a:gd name="T24" fmla="*/ 44 w 82"/>
                <a:gd name="T25" fmla="*/ 42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68"/>
                <a:gd name="T41" fmla="*/ 82 w 82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8" name="Freeform 43"/>
            <p:cNvSpPr>
              <a:spLocks/>
            </p:cNvSpPr>
            <p:nvPr/>
          </p:nvSpPr>
          <p:spPr bwMode="black">
            <a:xfrm>
              <a:off x="957" y="3549"/>
              <a:ext cx="68" cy="68"/>
            </a:xfrm>
            <a:custGeom>
              <a:avLst/>
              <a:gdLst>
                <a:gd name="T0" fmla="*/ 14 w 68"/>
                <a:gd name="T1" fmla="*/ 0 h 68"/>
                <a:gd name="T2" fmla="*/ 67 w 68"/>
                <a:gd name="T3" fmla="*/ 0 h 68"/>
                <a:gd name="T4" fmla="*/ 64 w 68"/>
                <a:gd name="T5" fmla="*/ 18 h 68"/>
                <a:gd name="T6" fmla="*/ 37 w 68"/>
                <a:gd name="T7" fmla="*/ 18 h 68"/>
                <a:gd name="T8" fmla="*/ 35 w 68"/>
                <a:gd name="T9" fmla="*/ 24 h 68"/>
                <a:gd name="T10" fmla="*/ 59 w 68"/>
                <a:gd name="T11" fmla="*/ 24 h 68"/>
                <a:gd name="T12" fmla="*/ 56 w 68"/>
                <a:gd name="T13" fmla="*/ 42 h 68"/>
                <a:gd name="T14" fmla="*/ 31 w 68"/>
                <a:gd name="T15" fmla="*/ 42 h 68"/>
                <a:gd name="T16" fmla="*/ 29 w 68"/>
                <a:gd name="T17" fmla="*/ 49 h 68"/>
                <a:gd name="T18" fmla="*/ 57 w 68"/>
                <a:gd name="T19" fmla="*/ 49 h 68"/>
                <a:gd name="T20" fmla="*/ 54 w 68"/>
                <a:gd name="T21" fmla="*/ 67 h 68"/>
                <a:gd name="T22" fmla="*/ 0 w 68"/>
                <a:gd name="T23" fmla="*/ 67 h 68"/>
                <a:gd name="T24" fmla="*/ 14 w 68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68"/>
                <a:gd name="T41" fmla="*/ 68 w 68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29" name="Freeform 44"/>
            <p:cNvSpPr>
              <a:spLocks/>
            </p:cNvSpPr>
            <p:nvPr/>
          </p:nvSpPr>
          <p:spPr bwMode="black">
            <a:xfrm>
              <a:off x="1085" y="3549"/>
              <a:ext cx="66" cy="68"/>
            </a:xfrm>
            <a:custGeom>
              <a:avLst/>
              <a:gdLst>
                <a:gd name="T0" fmla="*/ 14 w 66"/>
                <a:gd name="T1" fmla="*/ 0 h 68"/>
                <a:gd name="T2" fmla="*/ 65 w 66"/>
                <a:gd name="T3" fmla="*/ 0 h 68"/>
                <a:gd name="T4" fmla="*/ 62 w 66"/>
                <a:gd name="T5" fmla="*/ 18 h 68"/>
                <a:gd name="T6" fmla="*/ 35 w 66"/>
                <a:gd name="T7" fmla="*/ 18 h 68"/>
                <a:gd name="T8" fmla="*/ 35 w 66"/>
                <a:gd name="T9" fmla="*/ 24 h 68"/>
                <a:gd name="T10" fmla="*/ 58 w 66"/>
                <a:gd name="T11" fmla="*/ 24 h 68"/>
                <a:gd name="T12" fmla="*/ 54 w 66"/>
                <a:gd name="T13" fmla="*/ 42 h 68"/>
                <a:gd name="T14" fmla="*/ 30 w 66"/>
                <a:gd name="T15" fmla="*/ 42 h 68"/>
                <a:gd name="T16" fmla="*/ 28 w 66"/>
                <a:gd name="T17" fmla="*/ 49 h 68"/>
                <a:gd name="T18" fmla="*/ 56 w 66"/>
                <a:gd name="T19" fmla="*/ 49 h 68"/>
                <a:gd name="T20" fmla="*/ 52 w 66"/>
                <a:gd name="T21" fmla="*/ 67 h 68"/>
                <a:gd name="T22" fmla="*/ 0 w 66"/>
                <a:gd name="T23" fmla="*/ 67 h 68"/>
                <a:gd name="T24" fmla="*/ 14 w 66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68"/>
                <a:gd name="T41" fmla="*/ 66 w 66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0" name="Freeform 45"/>
            <p:cNvSpPr>
              <a:spLocks/>
            </p:cNvSpPr>
            <p:nvPr/>
          </p:nvSpPr>
          <p:spPr bwMode="black">
            <a:xfrm>
              <a:off x="1213" y="3549"/>
              <a:ext cx="78" cy="68"/>
            </a:xfrm>
            <a:custGeom>
              <a:avLst/>
              <a:gdLst>
                <a:gd name="T0" fmla="*/ 14 w 78"/>
                <a:gd name="T1" fmla="*/ 0 h 68"/>
                <a:gd name="T2" fmla="*/ 46 w 78"/>
                <a:gd name="T3" fmla="*/ 0 h 68"/>
                <a:gd name="T4" fmla="*/ 63 w 78"/>
                <a:gd name="T5" fmla="*/ 3 h 68"/>
                <a:gd name="T6" fmla="*/ 72 w 78"/>
                <a:gd name="T7" fmla="*/ 10 h 68"/>
                <a:gd name="T8" fmla="*/ 77 w 78"/>
                <a:gd name="T9" fmla="*/ 21 h 68"/>
                <a:gd name="T10" fmla="*/ 75 w 78"/>
                <a:gd name="T11" fmla="*/ 34 h 68"/>
                <a:gd name="T12" fmla="*/ 69 w 78"/>
                <a:gd name="T13" fmla="*/ 48 h 68"/>
                <a:gd name="T14" fmla="*/ 60 w 78"/>
                <a:gd name="T15" fmla="*/ 58 h 68"/>
                <a:gd name="T16" fmla="*/ 48 w 78"/>
                <a:gd name="T17" fmla="*/ 64 h 68"/>
                <a:gd name="T18" fmla="*/ 33 w 78"/>
                <a:gd name="T19" fmla="*/ 67 h 68"/>
                <a:gd name="T20" fmla="*/ 0 w 78"/>
                <a:gd name="T21" fmla="*/ 67 h 68"/>
                <a:gd name="T22" fmla="*/ 14 w 78"/>
                <a:gd name="T23" fmla="*/ 0 h 68"/>
                <a:gd name="T24" fmla="*/ 29 w 78"/>
                <a:gd name="T25" fmla="*/ 51 h 68"/>
                <a:gd name="T26" fmla="*/ 33 w 78"/>
                <a:gd name="T27" fmla="*/ 51 h 68"/>
                <a:gd name="T28" fmla="*/ 42 w 78"/>
                <a:gd name="T29" fmla="*/ 47 h 68"/>
                <a:gd name="T30" fmla="*/ 47 w 78"/>
                <a:gd name="T31" fmla="*/ 34 h 68"/>
                <a:gd name="T32" fmla="*/ 48 w 78"/>
                <a:gd name="T33" fmla="*/ 20 h 68"/>
                <a:gd name="T34" fmla="*/ 40 w 78"/>
                <a:gd name="T35" fmla="*/ 15 h 68"/>
                <a:gd name="T36" fmla="*/ 37 w 78"/>
                <a:gd name="T37" fmla="*/ 15 h 68"/>
                <a:gd name="T38" fmla="*/ 29 w 78"/>
                <a:gd name="T39" fmla="*/ 51 h 68"/>
                <a:gd name="T40" fmla="*/ 14 w 7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68"/>
                <a:gd name="T65" fmla="*/ 78 w 78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1" name="Freeform 46"/>
            <p:cNvSpPr>
              <a:spLocks/>
            </p:cNvSpPr>
            <p:nvPr/>
          </p:nvSpPr>
          <p:spPr bwMode="black">
            <a:xfrm>
              <a:off x="1405" y="3549"/>
              <a:ext cx="111" cy="68"/>
            </a:xfrm>
            <a:custGeom>
              <a:avLst/>
              <a:gdLst>
                <a:gd name="T0" fmla="*/ 81 w 111"/>
                <a:gd name="T1" fmla="*/ 19 h 68"/>
                <a:gd name="T2" fmla="*/ 61 w 111"/>
                <a:gd name="T3" fmla="*/ 67 h 68"/>
                <a:gd name="T4" fmla="*/ 34 w 111"/>
                <a:gd name="T5" fmla="*/ 67 h 68"/>
                <a:gd name="T6" fmla="*/ 36 w 111"/>
                <a:gd name="T7" fmla="*/ 19 h 68"/>
                <a:gd name="T8" fmla="*/ 35 w 111"/>
                <a:gd name="T9" fmla="*/ 19 h 68"/>
                <a:gd name="T10" fmla="*/ 24 w 111"/>
                <a:gd name="T11" fmla="*/ 67 h 68"/>
                <a:gd name="T12" fmla="*/ 0 w 111"/>
                <a:gd name="T13" fmla="*/ 67 h 68"/>
                <a:gd name="T14" fmla="*/ 16 w 111"/>
                <a:gd name="T15" fmla="*/ 0 h 68"/>
                <a:gd name="T16" fmla="*/ 54 w 111"/>
                <a:gd name="T17" fmla="*/ 0 h 68"/>
                <a:gd name="T18" fmla="*/ 53 w 111"/>
                <a:gd name="T19" fmla="*/ 39 h 68"/>
                <a:gd name="T20" fmla="*/ 54 w 111"/>
                <a:gd name="T21" fmla="*/ 39 h 68"/>
                <a:gd name="T22" fmla="*/ 70 w 111"/>
                <a:gd name="T23" fmla="*/ 0 h 68"/>
                <a:gd name="T24" fmla="*/ 110 w 111"/>
                <a:gd name="T25" fmla="*/ 0 h 68"/>
                <a:gd name="T26" fmla="*/ 94 w 111"/>
                <a:gd name="T27" fmla="*/ 67 h 68"/>
                <a:gd name="T28" fmla="*/ 71 w 111"/>
                <a:gd name="T29" fmla="*/ 67 h 68"/>
                <a:gd name="T30" fmla="*/ 81 w 111"/>
                <a:gd name="T31" fmla="*/ 19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1"/>
                <a:gd name="T49" fmla="*/ 0 h 68"/>
                <a:gd name="T50" fmla="*/ 111 w 111"/>
                <a:gd name="T51" fmla="*/ 68 h 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2" name="Freeform 47"/>
            <p:cNvSpPr>
              <a:spLocks/>
            </p:cNvSpPr>
            <p:nvPr/>
          </p:nvSpPr>
          <p:spPr bwMode="black">
            <a:xfrm>
              <a:off x="1562" y="3549"/>
              <a:ext cx="82" cy="68"/>
            </a:xfrm>
            <a:custGeom>
              <a:avLst/>
              <a:gdLst>
                <a:gd name="T0" fmla="*/ 37 w 82"/>
                <a:gd name="T1" fmla="*/ 0 h 68"/>
                <a:gd name="T2" fmla="*/ 73 w 82"/>
                <a:gd name="T3" fmla="*/ 0 h 68"/>
                <a:gd name="T4" fmla="*/ 81 w 82"/>
                <a:gd name="T5" fmla="*/ 67 h 68"/>
                <a:gd name="T6" fmla="*/ 52 w 82"/>
                <a:gd name="T7" fmla="*/ 67 h 68"/>
                <a:gd name="T8" fmla="*/ 51 w 82"/>
                <a:gd name="T9" fmla="*/ 55 h 68"/>
                <a:gd name="T10" fmla="*/ 32 w 82"/>
                <a:gd name="T11" fmla="*/ 55 h 68"/>
                <a:gd name="T12" fmla="*/ 27 w 82"/>
                <a:gd name="T13" fmla="*/ 67 h 68"/>
                <a:gd name="T14" fmla="*/ 0 w 82"/>
                <a:gd name="T15" fmla="*/ 67 h 68"/>
                <a:gd name="T16" fmla="*/ 37 w 82"/>
                <a:gd name="T17" fmla="*/ 0 h 68"/>
                <a:gd name="T18" fmla="*/ 51 w 82"/>
                <a:gd name="T19" fmla="*/ 39 h 68"/>
                <a:gd name="T20" fmla="*/ 51 w 82"/>
                <a:gd name="T21" fmla="*/ 14 h 68"/>
                <a:gd name="T22" fmla="*/ 41 w 82"/>
                <a:gd name="T23" fmla="*/ 39 h 68"/>
                <a:gd name="T24" fmla="*/ 51 w 82"/>
                <a:gd name="T25" fmla="*/ 39 h 68"/>
                <a:gd name="T26" fmla="*/ 37 w 82"/>
                <a:gd name="T27" fmla="*/ 0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68"/>
                <a:gd name="T44" fmla="*/ 82 w 82"/>
                <a:gd name="T45" fmla="*/ 68 h 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3" name="Freeform 48"/>
            <p:cNvSpPr>
              <a:spLocks/>
            </p:cNvSpPr>
            <p:nvPr/>
          </p:nvSpPr>
          <p:spPr bwMode="black">
            <a:xfrm>
              <a:off x="1714" y="3549"/>
              <a:ext cx="78" cy="68"/>
            </a:xfrm>
            <a:custGeom>
              <a:avLst/>
              <a:gdLst>
                <a:gd name="T0" fmla="*/ 15 w 78"/>
                <a:gd name="T1" fmla="*/ 0 h 68"/>
                <a:gd name="T2" fmla="*/ 56 w 78"/>
                <a:gd name="T3" fmla="*/ 0 h 68"/>
                <a:gd name="T4" fmla="*/ 73 w 78"/>
                <a:gd name="T5" fmla="*/ 4 h 68"/>
                <a:gd name="T6" fmla="*/ 77 w 78"/>
                <a:gd name="T7" fmla="*/ 18 h 68"/>
                <a:gd name="T8" fmla="*/ 71 w 78"/>
                <a:gd name="T9" fmla="*/ 27 h 68"/>
                <a:gd name="T10" fmla="*/ 58 w 78"/>
                <a:gd name="T11" fmla="*/ 34 h 68"/>
                <a:gd name="T12" fmla="*/ 69 w 78"/>
                <a:gd name="T13" fmla="*/ 41 h 68"/>
                <a:gd name="T14" fmla="*/ 69 w 78"/>
                <a:gd name="T15" fmla="*/ 52 h 68"/>
                <a:gd name="T16" fmla="*/ 69 w 78"/>
                <a:gd name="T17" fmla="*/ 67 h 68"/>
                <a:gd name="T18" fmla="*/ 41 w 78"/>
                <a:gd name="T19" fmla="*/ 67 h 68"/>
                <a:gd name="T20" fmla="*/ 42 w 78"/>
                <a:gd name="T21" fmla="*/ 47 h 68"/>
                <a:gd name="T22" fmla="*/ 36 w 78"/>
                <a:gd name="T23" fmla="*/ 42 h 68"/>
                <a:gd name="T24" fmla="*/ 33 w 78"/>
                <a:gd name="T25" fmla="*/ 42 h 68"/>
                <a:gd name="T26" fmla="*/ 28 w 78"/>
                <a:gd name="T27" fmla="*/ 67 h 68"/>
                <a:gd name="T28" fmla="*/ 0 w 78"/>
                <a:gd name="T29" fmla="*/ 67 h 68"/>
                <a:gd name="T30" fmla="*/ 15 w 78"/>
                <a:gd name="T31" fmla="*/ 0 h 68"/>
                <a:gd name="T32" fmla="*/ 38 w 78"/>
                <a:gd name="T33" fmla="*/ 28 h 68"/>
                <a:gd name="T34" fmla="*/ 46 w 78"/>
                <a:gd name="T35" fmla="*/ 26 h 68"/>
                <a:gd name="T36" fmla="*/ 48 w 78"/>
                <a:gd name="T37" fmla="*/ 21 h 68"/>
                <a:gd name="T38" fmla="*/ 41 w 78"/>
                <a:gd name="T39" fmla="*/ 15 h 68"/>
                <a:gd name="T40" fmla="*/ 39 w 78"/>
                <a:gd name="T41" fmla="*/ 15 h 68"/>
                <a:gd name="T42" fmla="*/ 36 w 78"/>
                <a:gd name="T43" fmla="*/ 28 h 68"/>
                <a:gd name="T44" fmla="*/ 38 w 78"/>
                <a:gd name="T45" fmla="*/ 28 h 68"/>
                <a:gd name="T46" fmla="*/ 15 w 78"/>
                <a:gd name="T47" fmla="*/ 0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68"/>
                <a:gd name="T74" fmla="*/ 78 w 78"/>
                <a:gd name="T75" fmla="*/ 68 h 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4" name="Freeform 49"/>
            <p:cNvSpPr>
              <a:spLocks/>
            </p:cNvSpPr>
            <p:nvPr/>
          </p:nvSpPr>
          <p:spPr bwMode="black">
            <a:xfrm>
              <a:off x="1863" y="3549"/>
              <a:ext cx="65" cy="68"/>
            </a:xfrm>
            <a:custGeom>
              <a:avLst/>
              <a:gdLst>
                <a:gd name="T0" fmla="*/ 16 w 65"/>
                <a:gd name="T1" fmla="*/ 18 h 68"/>
                <a:gd name="T2" fmla="*/ 0 w 65"/>
                <a:gd name="T3" fmla="*/ 18 h 68"/>
                <a:gd name="T4" fmla="*/ 4 w 65"/>
                <a:gd name="T5" fmla="*/ 0 h 68"/>
                <a:gd name="T6" fmla="*/ 64 w 65"/>
                <a:gd name="T7" fmla="*/ 0 h 68"/>
                <a:gd name="T8" fmla="*/ 60 w 65"/>
                <a:gd name="T9" fmla="*/ 18 h 68"/>
                <a:gd name="T10" fmla="*/ 43 w 65"/>
                <a:gd name="T11" fmla="*/ 18 h 68"/>
                <a:gd name="T12" fmla="*/ 32 w 65"/>
                <a:gd name="T13" fmla="*/ 67 h 68"/>
                <a:gd name="T14" fmla="*/ 6 w 65"/>
                <a:gd name="T15" fmla="*/ 67 h 68"/>
                <a:gd name="T16" fmla="*/ 16 w 65"/>
                <a:gd name="T17" fmla="*/ 18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68"/>
                <a:gd name="T29" fmla="*/ 65 w 6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5" name="Freeform 50"/>
            <p:cNvSpPr>
              <a:spLocks/>
            </p:cNvSpPr>
            <p:nvPr/>
          </p:nvSpPr>
          <p:spPr bwMode="black">
            <a:xfrm>
              <a:off x="1985" y="3549"/>
              <a:ext cx="39" cy="68"/>
            </a:xfrm>
            <a:custGeom>
              <a:avLst/>
              <a:gdLst>
                <a:gd name="T0" fmla="*/ 12 w 39"/>
                <a:gd name="T1" fmla="*/ 0 h 68"/>
                <a:gd name="T2" fmla="*/ 38 w 39"/>
                <a:gd name="T3" fmla="*/ 0 h 68"/>
                <a:gd name="T4" fmla="*/ 24 w 39"/>
                <a:gd name="T5" fmla="*/ 67 h 68"/>
                <a:gd name="T6" fmla="*/ 0 w 39"/>
                <a:gd name="T7" fmla="*/ 67 h 68"/>
                <a:gd name="T8" fmla="*/ 12 w 39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68"/>
                <a:gd name="T17" fmla="*/ 39 w 39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6" name="Freeform 51"/>
            <p:cNvSpPr>
              <a:spLocks/>
            </p:cNvSpPr>
            <p:nvPr/>
          </p:nvSpPr>
          <p:spPr bwMode="black">
            <a:xfrm>
              <a:off x="2086" y="3549"/>
              <a:ext cx="87" cy="68"/>
            </a:xfrm>
            <a:custGeom>
              <a:avLst/>
              <a:gdLst>
                <a:gd name="T0" fmla="*/ 14 w 87"/>
                <a:gd name="T1" fmla="*/ 0 h 68"/>
                <a:gd name="T2" fmla="*/ 48 w 87"/>
                <a:gd name="T3" fmla="*/ 0 h 68"/>
                <a:gd name="T4" fmla="*/ 54 w 87"/>
                <a:gd name="T5" fmla="*/ 39 h 68"/>
                <a:gd name="T6" fmla="*/ 63 w 87"/>
                <a:gd name="T7" fmla="*/ 0 h 68"/>
                <a:gd name="T8" fmla="*/ 86 w 87"/>
                <a:gd name="T9" fmla="*/ 0 h 68"/>
                <a:gd name="T10" fmla="*/ 71 w 87"/>
                <a:gd name="T11" fmla="*/ 67 h 68"/>
                <a:gd name="T12" fmla="*/ 37 w 87"/>
                <a:gd name="T13" fmla="*/ 67 h 68"/>
                <a:gd name="T14" fmla="*/ 32 w 87"/>
                <a:gd name="T15" fmla="*/ 26 h 68"/>
                <a:gd name="T16" fmla="*/ 22 w 87"/>
                <a:gd name="T17" fmla="*/ 67 h 68"/>
                <a:gd name="T18" fmla="*/ 0 w 87"/>
                <a:gd name="T19" fmla="*/ 67 h 68"/>
                <a:gd name="T20" fmla="*/ 14 w 87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"/>
                <a:gd name="T34" fmla="*/ 0 h 68"/>
                <a:gd name="T35" fmla="*/ 87 w 87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</p:grpSp>
      <p:grpSp>
        <p:nvGrpSpPr>
          <p:cNvPr id="37" name="Group 52"/>
          <p:cNvGrpSpPr>
            <a:grpSpLocks/>
          </p:cNvGrpSpPr>
          <p:nvPr/>
        </p:nvGrpSpPr>
        <p:grpSpPr bwMode="auto">
          <a:xfrm>
            <a:off x="2915650" y="2362200"/>
            <a:ext cx="1574104" cy="403964"/>
            <a:chOff x="299" y="3352"/>
            <a:chExt cx="2313" cy="376"/>
          </a:xfrm>
          <a:solidFill>
            <a:schemeClr val="tx1"/>
          </a:solidFill>
        </p:grpSpPr>
        <p:sp>
          <p:nvSpPr>
            <p:cNvPr id="38" name="Freeform 53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>
                <a:gd name="T0" fmla="*/ 943 w 944"/>
                <a:gd name="T1" fmla="*/ 147 h 376"/>
                <a:gd name="T2" fmla="*/ 775 w 944"/>
                <a:gd name="T3" fmla="*/ 147 h 376"/>
                <a:gd name="T4" fmla="*/ 816 w 944"/>
                <a:gd name="T5" fmla="*/ 0 h 376"/>
                <a:gd name="T6" fmla="*/ 672 w 944"/>
                <a:gd name="T7" fmla="*/ 147 h 376"/>
                <a:gd name="T8" fmla="*/ 3 w 944"/>
                <a:gd name="T9" fmla="*/ 147 h 376"/>
                <a:gd name="T10" fmla="*/ 0 w 944"/>
                <a:gd name="T11" fmla="*/ 148 h 376"/>
                <a:gd name="T12" fmla="*/ 3 w 944"/>
                <a:gd name="T13" fmla="*/ 149 h 376"/>
                <a:gd name="T14" fmla="*/ 106 w 944"/>
                <a:gd name="T15" fmla="*/ 151 h 376"/>
                <a:gd name="T16" fmla="*/ 332 w 944"/>
                <a:gd name="T17" fmla="*/ 153 h 376"/>
                <a:gd name="T18" fmla="*/ 660 w 944"/>
                <a:gd name="T19" fmla="*/ 159 h 376"/>
                <a:gd name="T20" fmla="*/ 600 w 944"/>
                <a:gd name="T21" fmla="*/ 221 h 376"/>
                <a:gd name="T22" fmla="*/ 578 w 944"/>
                <a:gd name="T23" fmla="*/ 245 h 376"/>
                <a:gd name="T24" fmla="*/ 580 w 944"/>
                <a:gd name="T25" fmla="*/ 245 h 376"/>
                <a:gd name="T26" fmla="*/ 606 w 944"/>
                <a:gd name="T27" fmla="*/ 221 h 376"/>
                <a:gd name="T28" fmla="*/ 673 w 944"/>
                <a:gd name="T29" fmla="*/ 160 h 376"/>
                <a:gd name="T30" fmla="*/ 756 w 944"/>
                <a:gd name="T31" fmla="*/ 160 h 376"/>
                <a:gd name="T32" fmla="*/ 748 w 944"/>
                <a:gd name="T33" fmla="*/ 195 h 376"/>
                <a:gd name="T34" fmla="*/ 740 w 944"/>
                <a:gd name="T35" fmla="*/ 230 h 376"/>
                <a:gd name="T36" fmla="*/ 567 w 944"/>
                <a:gd name="T37" fmla="*/ 318 h 376"/>
                <a:gd name="T38" fmla="*/ 471 w 944"/>
                <a:gd name="T39" fmla="*/ 368 h 376"/>
                <a:gd name="T40" fmla="*/ 472 w 944"/>
                <a:gd name="T41" fmla="*/ 369 h 376"/>
                <a:gd name="T42" fmla="*/ 563 w 944"/>
                <a:gd name="T43" fmla="*/ 326 h 376"/>
                <a:gd name="T44" fmla="*/ 738 w 944"/>
                <a:gd name="T45" fmla="*/ 241 h 376"/>
                <a:gd name="T46" fmla="*/ 716 w 944"/>
                <a:gd name="T47" fmla="*/ 336 h 376"/>
                <a:gd name="T48" fmla="*/ 708 w 944"/>
                <a:gd name="T49" fmla="*/ 373 h 376"/>
                <a:gd name="T50" fmla="*/ 708 w 944"/>
                <a:gd name="T51" fmla="*/ 375 h 376"/>
                <a:gd name="T52" fmla="*/ 710 w 944"/>
                <a:gd name="T53" fmla="*/ 374 h 376"/>
                <a:gd name="T54" fmla="*/ 721 w 944"/>
                <a:gd name="T55" fmla="*/ 335 h 376"/>
                <a:gd name="T56" fmla="*/ 748 w 944"/>
                <a:gd name="T57" fmla="*/ 236 h 376"/>
                <a:gd name="T58" fmla="*/ 820 w 944"/>
                <a:gd name="T59" fmla="*/ 203 h 376"/>
                <a:gd name="T60" fmla="*/ 883 w 944"/>
                <a:gd name="T61" fmla="*/ 173 h 376"/>
                <a:gd name="T62" fmla="*/ 943 w 944"/>
                <a:gd name="T63" fmla="*/ 147 h 376"/>
                <a:gd name="T64" fmla="*/ 688 w 944"/>
                <a:gd name="T65" fmla="*/ 147 h 376"/>
                <a:gd name="T66" fmla="*/ 752 w 944"/>
                <a:gd name="T67" fmla="*/ 87 h 376"/>
                <a:gd name="T68" fmla="*/ 779 w 944"/>
                <a:gd name="T69" fmla="*/ 61 h 376"/>
                <a:gd name="T70" fmla="*/ 759 w 944"/>
                <a:gd name="T71" fmla="*/ 147 h 376"/>
                <a:gd name="T72" fmla="*/ 688 w 944"/>
                <a:gd name="T73" fmla="*/ 147 h 376"/>
                <a:gd name="T74" fmla="*/ 943 w 944"/>
                <a:gd name="T75" fmla="*/ 147 h 376"/>
                <a:gd name="T76" fmla="*/ 770 w 944"/>
                <a:gd name="T77" fmla="*/ 161 h 376"/>
                <a:gd name="T78" fmla="*/ 871 w 944"/>
                <a:gd name="T79" fmla="*/ 163 h 376"/>
                <a:gd name="T80" fmla="*/ 837 w 944"/>
                <a:gd name="T81" fmla="*/ 181 h 376"/>
                <a:gd name="T82" fmla="*/ 752 w 944"/>
                <a:gd name="T83" fmla="*/ 224 h 376"/>
                <a:gd name="T84" fmla="*/ 770 w 944"/>
                <a:gd name="T85" fmla="*/ 161 h 376"/>
                <a:gd name="T86" fmla="*/ 943 w 944"/>
                <a:gd name="T87" fmla="*/ 147 h 37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44"/>
                <a:gd name="T133" fmla="*/ 0 h 376"/>
                <a:gd name="T134" fmla="*/ 944 w 944"/>
                <a:gd name="T135" fmla="*/ 376 h 37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39" name="Freeform 54"/>
            <p:cNvSpPr>
              <a:spLocks/>
            </p:cNvSpPr>
            <p:nvPr/>
          </p:nvSpPr>
          <p:spPr bwMode="black">
            <a:xfrm>
              <a:off x="299" y="3549"/>
              <a:ext cx="56" cy="68"/>
            </a:xfrm>
            <a:custGeom>
              <a:avLst/>
              <a:gdLst>
                <a:gd name="T0" fmla="*/ 14 w 56"/>
                <a:gd name="T1" fmla="*/ 0 h 68"/>
                <a:gd name="T2" fmla="*/ 40 w 56"/>
                <a:gd name="T3" fmla="*/ 0 h 68"/>
                <a:gd name="T4" fmla="*/ 30 w 56"/>
                <a:gd name="T5" fmla="*/ 49 h 68"/>
                <a:gd name="T6" fmla="*/ 55 w 56"/>
                <a:gd name="T7" fmla="*/ 49 h 68"/>
                <a:gd name="T8" fmla="*/ 50 w 56"/>
                <a:gd name="T9" fmla="*/ 67 h 68"/>
                <a:gd name="T10" fmla="*/ 0 w 56"/>
                <a:gd name="T11" fmla="*/ 67 h 68"/>
                <a:gd name="T12" fmla="*/ 14 w 56"/>
                <a:gd name="T13" fmla="*/ 0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68"/>
                <a:gd name="T23" fmla="*/ 56 w 56"/>
                <a:gd name="T24" fmla="*/ 68 h 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0" name="Freeform 55"/>
            <p:cNvSpPr>
              <a:spLocks/>
            </p:cNvSpPr>
            <p:nvPr/>
          </p:nvSpPr>
          <p:spPr bwMode="black">
            <a:xfrm>
              <a:off x="415" y="3547"/>
              <a:ext cx="74" cy="72"/>
            </a:xfrm>
            <a:custGeom>
              <a:avLst/>
              <a:gdLst>
                <a:gd name="T0" fmla="*/ 44 w 74"/>
                <a:gd name="T1" fmla="*/ 0 h 72"/>
                <a:gd name="T2" fmla="*/ 59 w 74"/>
                <a:gd name="T3" fmla="*/ 3 h 72"/>
                <a:gd name="T4" fmla="*/ 69 w 74"/>
                <a:gd name="T5" fmla="*/ 10 h 72"/>
                <a:gd name="T6" fmla="*/ 73 w 74"/>
                <a:gd name="T7" fmla="*/ 21 h 72"/>
                <a:gd name="T8" fmla="*/ 72 w 74"/>
                <a:gd name="T9" fmla="*/ 36 h 72"/>
                <a:gd name="T10" fmla="*/ 66 w 74"/>
                <a:gd name="T11" fmla="*/ 50 h 72"/>
                <a:gd name="T12" fmla="*/ 57 w 74"/>
                <a:gd name="T13" fmla="*/ 61 h 72"/>
                <a:gd name="T14" fmla="*/ 44 w 74"/>
                <a:gd name="T15" fmla="*/ 68 h 72"/>
                <a:gd name="T16" fmla="*/ 29 w 74"/>
                <a:gd name="T17" fmla="*/ 71 h 72"/>
                <a:gd name="T18" fmla="*/ 13 w 74"/>
                <a:gd name="T19" fmla="*/ 68 h 72"/>
                <a:gd name="T20" fmla="*/ 4 w 74"/>
                <a:gd name="T21" fmla="*/ 61 h 72"/>
                <a:gd name="T22" fmla="*/ 0 w 74"/>
                <a:gd name="T23" fmla="*/ 50 h 72"/>
                <a:gd name="T24" fmla="*/ 1 w 74"/>
                <a:gd name="T25" fmla="*/ 36 h 72"/>
                <a:gd name="T26" fmla="*/ 6 w 74"/>
                <a:gd name="T27" fmla="*/ 21 h 72"/>
                <a:gd name="T28" fmla="*/ 15 w 74"/>
                <a:gd name="T29" fmla="*/ 10 h 72"/>
                <a:gd name="T30" fmla="*/ 29 w 74"/>
                <a:gd name="T31" fmla="*/ 3 h 72"/>
                <a:gd name="T32" fmla="*/ 44 w 74"/>
                <a:gd name="T33" fmla="*/ 0 h 72"/>
                <a:gd name="T34" fmla="*/ 32 w 74"/>
                <a:gd name="T35" fmla="*/ 53 h 72"/>
                <a:gd name="T36" fmla="*/ 39 w 74"/>
                <a:gd name="T37" fmla="*/ 50 h 72"/>
                <a:gd name="T38" fmla="*/ 44 w 74"/>
                <a:gd name="T39" fmla="*/ 36 h 72"/>
                <a:gd name="T40" fmla="*/ 45 w 74"/>
                <a:gd name="T41" fmla="*/ 21 h 72"/>
                <a:gd name="T42" fmla="*/ 40 w 74"/>
                <a:gd name="T43" fmla="*/ 19 h 72"/>
                <a:gd name="T44" fmla="*/ 34 w 74"/>
                <a:gd name="T45" fmla="*/ 21 h 72"/>
                <a:gd name="T46" fmla="*/ 29 w 74"/>
                <a:gd name="T47" fmla="*/ 36 h 72"/>
                <a:gd name="T48" fmla="*/ 28 w 74"/>
                <a:gd name="T49" fmla="*/ 50 h 72"/>
                <a:gd name="T50" fmla="*/ 32 w 74"/>
                <a:gd name="T51" fmla="*/ 53 h 72"/>
                <a:gd name="T52" fmla="*/ 44 w 74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4"/>
                <a:gd name="T82" fmla="*/ 0 h 72"/>
                <a:gd name="T83" fmla="*/ 74 w 74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1" name="Freeform 56"/>
            <p:cNvSpPr>
              <a:spLocks/>
            </p:cNvSpPr>
            <p:nvPr/>
          </p:nvSpPr>
          <p:spPr bwMode="black">
            <a:xfrm>
              <a:off x="546" y="3547"/>
              <a:ext cx="72" cy="72"/>
            </a:xfrm>
            <a:custGeom>
              <a:avLst/>
              <a:gdLst>
                <a:gd name="T0" fmla="*/ 68 w 72"/>
                <a:gd name="T1" fmla="*/ 44 h 72"/>
                <a:gd name="T2" fmla="*/ 62 w 72"/>
                <a:gd name="T3" fmla="*/ 56 h 72"/>
                <a:gd name="T4" fmla="*/ 52 w 72"/>
                <a:gd name="T5" fmla="*/ 64 h 72"/>
                <a:gd name="T6" fmla="*/ 41 w 72"/>
                <a:gd name="T7" fmla="*/ 69 h 72"/>
                <a:gd name="T8" fmla="*/ 29 w 72"/>
                <a:gd name="T9" fmla="*/ 71 h 72"/>
                <a:gd name="T10" fmla="*/ 14 w 72"/>
                <a:gd name="T11" fmla="*/ 68 h 72"/>
                <a:gd name="T12" fmla="*/ 4 w 72"/>
                <a:gd name="T13" fmla="*/ 61 h 72"/>
                <a:gd name="T14" fmla="*/ 0 w 72"/>
                <a:gd name="T15" fmla="*/ 50 h 72"/>
                <a:gd name="T16" fmla="*/ 1 w 72"/>
                <a:gd name="T17" fmla="*/ 36 h 72"/>
                <a:gd name="T18" fmla="*/ 6 w 72"/>
                <a:gd name="T19" fmla="*/ 21 h 72"/>
                <a:gd name="T20" fmla="*/ 15 w 72"/>
                <a:gd name="T21" fmla="*/ 10 h 72"/>
                <a:gd name="T22" fmla="*/ 28 w 72"/>
                <a:gd name="T23" fmla="*/ 3 h 72"/>
                <a:gd name="T24" fmla="*/ 44 w 72"/>
                <a:gd name="T25" fmla="*/ 0 h 72"/>
                <a:gd name="T26" fmla="*/ 56 w 72"/>
                <a:gd name="T27" fmla="*/ 1 h 72"/>
                <a:gd name="T28" fmla="*/ 66 w 72"/>
                <a:gd name="T29" fmla="*/ 6 h 72"/>
                <a:gd name="T30" fmla="*/ 71 w 72"/>
                <a:gd name="T31" fmla="*/ 14 h 72"/>
                <a:gd name="T32" fmla="*/ 71 w 72"/>
                <a:gd name="T33" fmla="*/ 26 h 72"/>
                <a:gd name="T34" fmla="*/ 46 w 72"/>
                <a:gd name="T35" fmla="*/ 26 h 72"/>
                <a:gd name="T36" fmla="*/ 41 w 72"/>
                <a:gd name="T37" fmla="*/ 19 h 72"/>
                <a:gd name="T38" fmla="*/ 34 w 72"/>
                <a:gd name="T39" fmla="*/ 23 h 72"/>
                <a:gd name="T40" fmla="*/ 29 w 72"/>
                <a:gd name="T41" fmla="*/ 36 h 72"/>
                <a:gd name="T42" fmla="*/ 27 w 72"/>
                <a:gd name="T43" fmla="*/ 48 h 72"/>
                <a:gd name="T44" fmla="*/ 33 w 72"/>
                <a:gd name="T45" fmla="*/ 53 h 72"/>
                <a:gd name="T46" fmla="*/ 41 w 72"/>
                <a:gd name="T47" fmla="*/ 44 h 72"/>
                <a:gd name="T48" fmla="*/ 68 w 72"/>
                <a:gd name="T49" fmla="*/ 44 h 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2"/>
                <a:gd name="T76" fmla="*/ 0 h 72"/>
                <a:gd name="T77" fmla="*/ 72 w 72"/>
                <a:gd name="T78" fmla="*/ 72 h 7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2" name="Freeform 57"/>
            <p:cNvSpPr>
              <a:spLocks/>
            </p:cNvSpPr>
            <p:nvPr/>
          </p:nvSpPr>
          <p:spPr bwMode="black">
            <a:xfrm>
              <a:off x="680" y="3549"/>
              <a:ext cx="87" cy="68"/>
            </a:xfrm>
            <a:custGeom>
              <a:avLst/>
              <a:gdLst>
                <a:gd name="T0" fmla="*/ 15 w 87"/>
                <a:gd name="T1" fmla="*/ 0 h 68"/>
                <a:gd name="T2" fmla="*/ 42 w 87"/>
                <a:gd name="T3" fmla="*/ 0 h 68"/>
                <a:gd name="T4" fmla="*/ 35 w 87"/>
                <a:gd name="T5" fmla="*/ 28 h 68"/>
                <a:gd name="T6" fmla="*/ 56 w 87"/>
                <a:gd name="T7" fmla="*/ 0 h 68"/>
                <a:gd name="T8" fmla="*/ 86 w 87"/>
                <a:gd name="T9" fmla="*/ 0 h 68"/>
                <a:gd name="T10" fmla="*/ 60 w 87"/>
                <a:gd name="T11" fmla="*/ 32 h 68"/>
                <a:gd name="T12" fmla="*/ 73 w 87"/>
                <a:gd name="T13" fmla="*/ 67 h 68"/>
                <a:gd name="T14" fmla="*/ 44 w 87"/>
                <a:gd name="T15" fmla="*/ 67 h 68"/>
                <a:gd name="T16" fmla="*/ 34 w 87"/>
                <a:gd name="T17" fmla="*/ 37 h 68"/>
                <a:gd name="T18" fmla="*/ 27 w 87"/>
                <a:gd name="T19" fmla="*/ 67 h 68"/>
                <a:gd name="T20" fmla="*/ 0 w 87"/>
                <a:gd name="T21" fmla="*/ 67 h 68"/>
                <a:gd name="T22" fmla="*/ 15 w 8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7"/>
                <a:gd name="T37" fmla="*/ 0 h 68"/>
                <a:gd name="T38" fmla="*/ 87 w 87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3" name="Freeform 58"/>
            <p:cNvSpPr>
              <a:spLocks/>
            </p:cNvSpPr>
            <p:nvPr/>
          </p:nvSpPr>
          <p:spPr bwMode="black">
            <a:xfrm>
              <a:off x="818" y="3549"/>
              <a:ext cx="82" cy="68"/>
            </a:xfrm>
            <a:custGeom>
              <a:avLst/>
              <a:gdLst>
                <a:gd name="T0" fmla="*/ 44 w 82"/>
                <a:gd name="T1" fmla="*/ 42 h 68"/>
                <a:gd name="T2" fmla="*/ 33 w 82"/>
                <a:gd name="T3" fmla="*/ 42 h 68"/>
                <a:gd name="T4" fmla="*/ 27 w 82"/>
                <a:gd name="T5" fmla="*/ 67 h 68"/>
                <a:gd name="T6" fmla="*/ 0 w 82"/>
                <a:gd name="T7" fmla="*/ 67 h 68"/>
                <a:gd name="T8" fmla="*/ 15 w 82"/>
                <a:gd name="T9" fmla="*/ 0 h 68"/>
                <a:gd name="T10" fmla="*/ 42 w 82"/>
                <a:gd name="T11" fmla="*/ 0 h 68"/>
                <a:gd name="T12" fmla="*/ 36 w 82"/>
                <a:gd name="T13" fmla="*/ 23 h 68"/>
                <a:gd name="T14" fmla="*/ 49 w 82"/>
                <a:gd name="T15" fmla="*/ 23 h 68"/>
                <a:gd name="T16" fmla="*/ 54 w 82"/>
                <a:gd name="T17" fmla="*/ 0 h 68"/>
                <a:gd name="T18" fmla="*/ 81 w 82"/>
                <a:gd name="T19" fmla="*/ 0 h 68"/>
                <a:gd name="T20" fmla="*/ 68 w 82"/>
                <a:gd name="T21" fmla="*/ 67 h 68"/>
                <a:gd name="T22" fmla="*/ 40 w 82"/>
                <a:gd name="T23" fmla="*/ 67 h 68"/>
                <a:gd name="T24" fmla="*/ 44 w 82"/>
                <a:gd name="T25" fmla="*/ 42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68"/>
                <a:gd name="T41" fmla="*/ 82 w 82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4" name="Freeform 59"/>
            <p:cNvSpPr>
              <a:spLocks/>
            </p:cNvSpPr>
            <p:nvPr/>
          </p:nvSpPr>
          <p:spPr bwMode="black">
            <a:xfrm>
              <a:off x="957" y="3549"/>
              <a:ext cx="68" cy="68"/>
            </a:xfrm>
            <a:custGeom>
              <a:avLst/>
              <a:gdLst>
                <a:gd name="T0" fmla="*/ 14 w 68"/>
                <a:gd name="T1" fmla="*/ 0 h 68"/>
                <a:gd name="T2" fmla="*/ 67 w 68"/>
                <a:gd name="T3" fmla="*/ 0 h 68"/>
                <a:gd name="T4" fmla="*/ 64 w 68"/>
                <a:gd name="T5" fmla="*/ 18 h 68"/>
                <a:gd name="T6" fmla="*/ 37 w 68"/>
                <a:gd name="T7" fmla="*/ 18 h 68"/>
                <a:gd name="T8" fmla="*/ 35 w 68"/>
                <a:gd name="T9" fmla="*/ 24 h 68"/>
                <a:gd name="T10" fmla="*/ 59 w 68"/>
                <a:gd name="T11" fmla="*/ 24 h 68"/>
                <a:gd name="T12" fmla="*/ 56 w 68"/>
                <a:gd name="T13" fmla="*/ 42 h 68"/>
                <a:gd name="T14" fmla="*/ 31 w 68"/>
                <a:gd name="T15" fmla="*/ 42 h 68"/>
                <a:gd name="T16" fmla="*/ 29 w 68"/>
                <a:gd name="T17" fmla="*/ 49 h 68"/>
                <a:gd name="T18" fmla="*/ 57 w 68"/>
                <a:gd name="T19" fmla="*/ 49 h 68"/>
                <a:gd name="T20" fmla="*/ 54 w 68"/>
                <a:gd name="T21" fmla="*/ 67 h 68"/>
                <a:gd name="T22" fmla="*/ 0 w 68"/>
                <a:gd name="T23" fmla="*/ 67 h 68"/>
                <a:gd name="T24" fmla="*/ 14 w 68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68"/>
                <a:gd name="T41" fmla="*/ 68 w 68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5" name="Freeform 60"/>
            <p:cNvSpPr>
              <a:spLocks/>
            </p:cNvSpPr>
            <p:nvPr/>
          </p:nvSpPr>
          <p:spPr bwMode="black">
            <a:xfrm>
              <a:off x="1085" y="3549"/>
              <a:ext cx="66" cy="68"/>
            </a:xfrm>
            <a:custGeom>
              <a:avLst/>
              <a:gdLst>
                <a:gd name="T0" fmla="*/ 14 w 66"/>
                <a:gd name="T1" fmla="*/ 0 h 68"/>
                <a:gd name="T2" fmla="*/ 65 w 66"/>
                <a:gd name="T3" fmla="*/ 0 h 68"/>
                <a:gd name="T4" fmla="*/ 62 w 66"/>
                <a:gd name="T5" fmla="*/ 18 h 68"/>
                <a:gd name="T6" fmla="*/ 35 w 66"/>
                <a:gd name="T7" fmla="*/ 18 h 68"/>
                <a:gd name="T8" fmla="*/ 35 w 66"/>
                <a:gd name="T9" fmla="*/ 24 h 68"/>
                <a:gd name="T10" fmla="*/ 58 w 66"/>
                <a:gd name="T11" fmla="*/ 24 h 68"/>
                <a:gd name="T12" fmla="*/ 54 w 66"/>
                <a:gd name="T13" fmla="*/ 42 h 68"/>
                <a:gd name="T14" fmla="*/ 30 w 66"/>
                <a:gd name="T15" fmla="*/ 42 h 68"/>
                <a:gd name="T16" fmla="*/ 28 w 66"/>
                <a:gd name="T17" fmla="*/ 49 h 68"/>
                <a:gd name="T18" fmla="*/ 56 w 66"/>
                <a:gd name="T19" fmla="*/ 49 h 68"/>
                <a:gd name="T20" fmla="*/ 52 w 66"/>
                <a:gd name="T21" fmla="*/ 67 h 68"/>
                <a:gd name="T22" fmla="*/ 0 w 66"/>
                <a:gd name="T23" fmla="*/ 67 h 68"/>
                <a:gd name="T24" fmla="*/ 14 w 66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68"/>
                <a:gd name="T41" fmla="*/ 66 w 66"/>
                <a:gd name="T42" fmla="*/ 68 h 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6" name="Freeform 61"/>
            <p:cNvSpPr>
              <a:spLocks/>
            </p:cNvSpPr>
            <p:nvPr/>
          </p:nvSpPr>
          <p:spPr bwMode="black">
            <a:xfrm>
              <a:off x="1213" y="3549"/>
              <a:ext cx="78" cy="68"/>
            </a:xfrm>
            <a:custGeom>
              <a:avLst/>
              <a:gdLst>
                <a:gd name="T0" fmla="*/ 14 w 78"/>
                <a:gd name="T1" fmla="*/ 0 h 68"/>
                <a:gd name="T2" fmla="*/ 46 w 78"/>
                <a:gd name="T3" fmla="*/ 0 h 68"/>
                <a:gd name="T4" fmla="*/ 63 w 78"/>
                <a:gd name="T5" fmla="*/ 3 h 68"/>
                <a:gd name="T6" fmla="*/ 72 w 78"/>
                <a:gd name="T7" fmla="*/ 10 h 68"/>
                <a:gd name="T8" fmla="*/ 77 w 78"/>
                <a:gd name="T9" fmla="*/ 21 h 68"/>
                <a:gd name="T10" fmla="*/ 75 w 78"/>
                <a:gd name="T11" fmla="*/ 34 h 68"/>
                <a:gd name="T12" fmla="*/ 69 w 78"/>
                <a:gd name="T13" fmla="*/ 48 h 68"/>
                <a:gd name="T14" fmla="*/ 60 w 78"/>
                <a:gd name="T15" fmla="*/ 58 h 68"/>
                <a:gd name="T16" fmla="*/ 48 w 78"/>
                <a:gd name="T17" fmla="*/ 64 h 68"/>
                <a:gd name="T18" fmla="*/ 33 w 78"/>
                <a:gd name="T19" fmla="*/ 67 h 68"/>
                <a:gd name="T20" fmla="*/ 0 w 78"/>
                <a:gd name="T21" fmla="*/ 67 h 68"/>
                <a:gd name="T22" fmla="*/ 14 w 78"/>
                <a:gd name="T23" fmla="*/ 0 h 68"/>
                <a:gd name="T24" fmla="*/ 29 w 78"/>
                <a:gd name="T25" fmla="*/ 51 h 68"/>
                <a:gd name="T26" fmla="*/ 33 w 78"/>
                <a:gd name="T27" fmla="*/ 51 h 68"/>
                <a:gd name="T28" fmla="*/ 42 w 78"/>
                <a:gd name="T29" fmla="*/ 47 h 68"/>
                <a:gd name="T30" fmla="*/ 47 w 78"/>
                <a:gd name="T31" fmla="*/ 34 h 68"/>
                <a:gd name="T32" fmla="*/ 48 w 78"/>
                <a:gd name="T33" fmla="*/ 20 h 68"/>
                <a:gd name="T34" fmla="*/ 40 w 78"/>
                <a:gd name="T35" fmla="*/ 15 h 68"/>
                <a:gd name="T36" fmla="*/ 37 w 78"/>
                <a:gd name="T37" fmla="*/ 15 h 68"/>
                <a:gd name="T38" fmla="*/ 29 w 78"/>
                <a:gd name="T39" fmla="*/ 51 h 68"/>
                <a:gd name="T40" fmla="*/ 14 w 7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8"/>
                <a:gd name="T64" fmla="*/ 0 h 68"/>
                <a:gd name="T65" fmla="*/ 78 w 78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7" name="Freeform 62"/>
            <p:cNvSpPr>
              <a:spLocks/>
            </p:cNvSpPr>
            <p:nvPr/>
          </p:nvSpPr>
          <p:spPr bwMode="black">
            <a:xfrm>
              <a:off x="1405" y="3549"/>
              <a:ext cx="111" cy="68"/>
            </a:xfrm>
            <a:custGeom>
              <a:avLst/>
              <a:gdLst>
                <a:gd name="T0" fmla="*/ 81 w 111"/>
                <a:gd name="T1" fmla="*/ 19 h 68"/>
                <a:gd name="T2" fmla="*/ 61 w 111"/>
                <a:gd name="T3" fmla="*/ 67 h 68"/>
                <a:gd name="T4" fmla="*/ 34 w 111"/>
                <a:gd name="T5" fmla="*/ 67 h 68"/>
                <a:gd name="T6" fmla="*/ 36 w 111"/>
                <a:gd name="T7" fmla="*/ 19 h 68"/>
                <a:gd name="T8" fmla="*/ 35 w 111"/>
                <a:gd name="T9" fmla="*/ 19 h 68"/>
                <a:gd name="T10" fmla="*/ 24 w 111"/>
                <a:gd name="T11" fmla="*/ 67 h 68"/>
                <a:gd name="T12" fmla="*/ 0 w 111"/>
                <a:gd name="T13" fmla="*/ 67 h 68"/>
                <a:gd name="T14" fmla="*/ 16 w 111"/>
                <a:gd name="T15" fmla="*/ 0 h 68"/>
                <a:gd name="T16" fmla="*/ 54 w 111"/>
                <a:gd name="T17" fmla="*/ 0 h 68"/>
                <a:gd name="T18" fmla="*/ 53 w 111"/>
                <a:gd name="T19" fmla="*/ 39 h 68"/>
                <a:gd name="T20" fmla="*/ 54 w 111"/>
                <a:gd name="T21" fmla="*/ 39 h 68"/>
                <a:gd name="T22" fmla="*/ 70 w 111"/>
                <a:gd name="T23" fmla="*/ 0 h 68"/>
                <a:gd name="T24" fmla="*/ 110 w 111"/>
                <a:gd name="T25" fmla="*/ 0 h 68"/>
                <a:gd name="T26" fmla="*/ 94 w 111"/>
                <a:gd name="T27" fmla="*/ 67 h 68"/>
                <a:gd name="T28" fmla="*/ 71 w 111"/>
                <a:gd name="T29" fmla="*/ 67 h 68"/>
                <a:gd name="T30" fmla="*/ 81 w 111"/>
                <a:gd name="T31" fmla="*/ 19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1"/>
                <a:gd name="T49" fmla="*/ 0 h 68"/>
                <a:gd name="T50" fmla="*/ 111 w 111"/>
                <a:gd name="T51" fmla="*/ 68 h 6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8" name="Freeform 63"/>
            <p:cNvSpPr>
              <a:spLocks/>
            </p:cNvSpPr>
            <p:nvPr/>
          </p:nvSpPr>
          <p:spPr bwMode="black">
            <a:xfrm>
              <a:off x="1562" y="3549"/>
              <a:ext cx="82" cy="68"/>
            </a:xfrm>
            <a:custGeom>
              <a:avLst/>
              <a:gdLst>
                <a:gd name="T0" fmla="*/ 37 w 82"/>
                <a:gd name="T1" fmla="*/ 0 h 68"/>
                <a:gd name="T2" fmla="*/ 73 w 82"/>
                <a:gd name="T3" fmla="*/ 0 h 68"/>
                <a:gd name="T4" fmla="*/ 81 w 82"/>
                <a:gd name="T5" fmla="*/ 67 h 68"/>
                <a:gd name="T6" fmla="*/ 52 w 82"/>
                <a:gd name="T7" fmla="*/ 67 h 68"/>
                <a:gd name="T8" fmla="*/ 51 w 82"/>
                <a:gd name="T9" fmla="*/ 55 h 68"/>
                <a:gd name="T10" fmla="*/ 32 w 82"/>
                <a:gd name="T11" fmla="*/ 55 h 68"/>
                <a:gd name="T12" fmla="*/ 27 w 82"/>
                <a:gd name="T13" fmla="*/ 67 h 68"/>
                <a:gd name="T14" fmla="*/ 0 w 82"/>
                <a:gd name="T15" fmla="*/ 67 h 68"/>
                <a:gd name="T16" fmla="*/ 37 w 82"/>
                <a:gd name="T17" fmla="*/ 0 h 68"/>
                <a:gd name="T18" fmla="*/ 51 w 82"/>
                <a:gd name="T19" fmla="*/ 39 h 68"/>
                <a:gd name="T20" fmla="*/ 51 w 82"/>
                <a:gd name="T21" fmla="*/ 14 h 68"/>
                <a:gd name="T22" fmla="*/ 41 w 82"/>
                <a:gd name="T23" fmla="*/ 39 h 68"/>
                <a:gd name="T24" fmla="*/ 51 w 82"/>
                <a:gd name="T25" fmla="*/ 39 h 68"/>
                <a:gd name="T26" fmla="*/ 37 w 82"/>
                <a:gd name="T27" fmla="*/ 0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68"/>
                <a:gd name="T44" fmla="*/ 82 w 82"/>
                <a:gd name="T45" fmla="*/ 68 h 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49" name="Freeform 64"/>
            <p:cNvSpPr>
              <a:spLocks/>
            </p:cNvSpPr>
            <p:nvPr/>
          </p:nvSpPr>
          <p:spPr bwMode="black">
            <a:xfrm>
              <a:off x="1714" y="3549"/>
              <a:ext cx="78" cy="68"/>
            </a:xfrm>
            <a:custGeom>
              <a:avLst/>
              <a:gdLst>
                <a:gd name="T0" fmla="*/ 15 w 78"/>
                <a:gd name="T1" fmla="*/ 0 h 68"/>
                <a:gd name="T2" fmla="*/ 56 w 78"/>
                <a:gd name="T3" fmla="*/ 0 h 68"/>
                <a:gd name="T4" fmla="*/ 73 w 78"/>
                <a:gd name="T5" fmla="*/ 4 h 68"/>
                <a:gd name="T6" fmla="*/ 77 w 78"/>
                <a:gd name="T7" fmla="*/ 18 h 68"/>
                <a:gd name="T8" fmla="*/ 71 w 78"/>
                <a:gd name="T9" fmla="*/ 27 h 68"/>
                <a:gd name="T10" fmla="*/ 58 w 78"/>
                <a:gd name="T11" fmla="*/ 34 h 68"/>
                <a:gd name="T12" fmla="*/ 69 w 78"/>
                <a:gd name="T13" fmla="*/ 41 h 68"/>
                <a:gd name="T14" fmla="*/ 69 w 78"/>
                <a:gd name="T15" fmla="*/ 52 h 68"/>
                <a:gd name="T16" fmla="*/ 69 w 78"/>
                <a:gd name="T17" fmla="*/ 67 h 68"/>
                <a:gd name="T18" fmla="*/ 41 w 78"/>
                <a:gd name="T19" fmla="*/ 67 h 68"/>
                <a:gd name="T20" fmla="*/ 42 w 78"/>
                <a:gd name="T21" fmla="*/ 47 h 68"/>
                <a:gd name="T22" fmla="*/ 36 w 78"/>
                <a:gd name="T23" fmla="*/ 42 h 68"/>
                <a:gd name="T24" fmla="*/ 33 w 78"/>
                <a:gd name="T25" fmla="*/ 42 h 68"/>
                <a:gd name="T26" fmla="*/ 28 w 78"/>
                <a:gd name="T27" fmla="*/ 67 h 68"/>
                <a:gd name="T28" fmla="*/ 0 w 78"/>
                <a:gd name="T29" fmla="*/ 67 h 68"/>
                <a:gd name="T30" fmla="*/ 15 w 78"/>
                <a:gd name="T31" fmla="*/ 0 h 68"/>
                <a:gd name="T32" fmla="*/ 38 w 78"/>
                <a:gd name="T33" fmla="*/ 28 h 68"/>
                <a:gd name="T34" fmla="*/ 46 w 78"/>
                <a:gd name="T35" fmla="*/ 26 h 68"/>
                <a:gd name="T36" fmla="*/ 48 w 78"/>
                <a:gd name="T37" fmla="*/ 21 h 68"/>
                <a:gd name="T38" fmla="*/ 41 w 78"/>
                <a:gd name="T39" fmla="*/ 15 h 68"/>
                <a:gd name="T40" fmla="*/ 39 w 78"/>
                <a:gd name="T41" fmla="*/ 15 h 68"/>
                <a:gd name="T42" fmla="*/ 36 w 78"/>
                <a:gd name="T43" fmla="*/ 28 h 68"/>
                <a:gd name="T44" fmla="*/ 38 w 78"/>
                <a:gd name="T45" fmla="*/ 28 h 68"/>
                <a:gd name="T46" fmla="*/ 15 w 78"/>
                <a:gd name="T47" fmla="*/ 0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8"/>
                <a:gd name="T73" fmla="*/ 0 h 68"/>
                <a:gd name="T74" fmla="*/ 78 w 78"/>
                <a:gd name="T75" fmla="*/ 68 h 6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50" name="Freeform 65"/>
            <p:cNvSpPr>
              <a:spLocks/>
            </p:cNvSpPr>
            <p:nvPr/>
          </p:nvSpPr>
          <p:spPr bwMode="black">
            <a:xfrm>
              <a:off x="1863" y="3549"/>
              <a:ext cx="65" cy="68"/>
            </a:xfrm>
            <a:custGeom>
              <a:avLst/>
              <a:gdLst>
                <a:gd name="T0" fmla="*/ 16 w 65"/>
                <a:gd name="T1" fmla="*/ 18 h 68"/>
                <a:gd name="T2" fmla="*/ 0 w 65"/>
                <a:gd name="T3" fmla="*/ 18 h 68"/>
                <a:gd name="T4" fmla="*/ 4 w 65"/>
                <a:gd name="T5" fmla="*/ 0 h 68"/>
                <a:gd name="T6" fmla="*/ 64 w 65"/>
                <a:gd name="T7" fmla="*/ 0 h 68"/>
                <a:gd name="T8" fmla="*/ 60 w 65"/>
                <a:gd name="T9" fmla="*/ 18 h 68"/>
                <a:gd name="T10" fmla="*/ 43 w 65"/>
                <a:gd name="T11" fmla="*/ 18 h 68"/>
                <a:gd name="T12" fmla="*/ 32 w 65"/>
                <a:gd name="T13" fmla="*/ 67 h 68"/>
                <a:gd name="T14" fmla="*/ 6 w 65"/>
                <a:gd name="T15" fmla="*/ 67 h 68"/>
                <a:gd name="T16" fmla="*/ 16 w 65"/>
                <a:gd name="T17" fmla="*/ 18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68"/>
                <a:gd name="T29" fmla="*/ 65 w 6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51" name="Freeform 66"/>
            <p:cNvSpPr>
              <a:spLocks/>
            </p:cNvSpPr>
            <p:nvPr/>
          </p:nvSpPr>
          <p:spPr bwMode="black">
            <a:xfrm>
              <a:off x="1985" y="3549"/>
              <a:ext cx="39" cy="68"/>
            </a:xfrm>
            <a:custGeom>
              <a:avLst/>
              <a:gdLst>
                <a:gd name="T0" fmla="*/ 12 w 39"/>
                <a:gd name="T1" fmla="*/ 0 h 68"/>
                <a:gd name="T2" fmla="*/ 38 w 39"/>
                <a:gd name="T3" fmla="*/ 0 h 68"/>
                <a:gd name="T4" fmla="*/ 24 w 39"/>
                <a:gd name="T5" fmla="*/ 67 h 68"/>
                <a:gd name="T6" fmla="*/ 0 w 39"/>
                <a:gd name="T7" fmla="*/ 67 h 68"/>
                <a:gd name="T8" fmla="*/ 12 w 39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68"/>
                <a:gd name="T17" fmla="*/ 39 w 39"/>
                <a:gd name="T18" fmla="*/ 68 h 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  <p:sp>
          <p:nvSpPr>
            <p:cNvPr id="52" name="Freeform 67"/>
            <p:cNvSpPr>
              <a:spLocks/>
            </p:cNvSpPr>
            <p:nvPr/>
          </p:nvSpPr>
          <p:spPr bwMode="black">
            <a:xfrm>
              <a:off x="2086" y="3549"/>
              <a:ext cx="87" cy="68"/>
            </a:xfrm>
            <a:custGeom>
              <a:avLst/>
              <a:gdLst>
                <a:gd name="T0" fmla="*/ 14 w 87"/>
                <a:gd name="T1" fmla="*/ 0 h 68"/>
                <a:gd name="T2" fmla="*/ 48 w 87"/>
                <a:gd name="T3" fmla="*/ 0 h 68"/>
                <a:gd name="T4" fmla="*/ 54 w 87"/>
                <a:gd name="T5" fmla="*/ 39 h 68"/>
                <a:gd name="T6" fmla="*/ 63 w 87"/>
                <a:gd name="T7" fmla="*/ 0 h 68"/>
                <a:gd name="T8" fmla="*/ 86 w 87"/>
                <a:gd name="T9" fmla="*/ 0 h 68"/>
                <a:gd name="T10" fmla="*/ 71 w 87"/>
                <a:gd name="T11" fmla="*/ 67 h 68"/>
                <a:gd name="T12" fmla="*/ 37 w 87"/>
                <a:gd name="T13" fmla="*/ 67 h 68"/>
                <a:gd name="T14" fmla="*/ 32 w 87"/>
                <a:gd name="T15" fmla="*/ 26 h 68"/>
                <a:gd name="T16" fmla="*/ 22 w 87"/>
                <a:gd name="T17" fmla="*/ 67 h 68"/>
                <a:gd name="T18" fmla="*/ 0 w 87"/>
                <a:gd name="T19" fmla="*/ 67 h 68"/>
                <a:gd name="T20" fmla="*/ 14 w 87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7"/>
                <a:gd name="T34" fmla="*/ 0 h 68"/>
                <a:gd name="T35" fmla="*/ 87 w 87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grpFill/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u="none" dirty="0"/>
            </a:p>
          </p:txBody>
        </p:sp>
      </p:grpSp>
      <p:pic>
        <p:nvPicPr>
          <p:cNvPr id="53" name="Picture 68" descr="ATC-hea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9100" y="2514600"/>
            <a:ext cx="19621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3"/>
          <p:cNvSpPr/>
          <p:nvPr/>
        </p:nvSpPr>
        <p:spPr>
          <a:xfrm>
            <a:off x="228600" y="816248"/>
            <a:ext cx="8736905" cy="1377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buSzPct val="50000"/>
            </a:pPr>
            <a:r>
              <a:rPr lang="en-US" sz="1400" i="1" dirty="0" smtClean="0"/>
              <a:t>GOES-R </a:t>
            </a:r>
            <a:r>
              <a:rPr lang="en-US" sz="1400" i="1" dirty="0"/>
              <a:t>supports NOAA mission </a:t>
            </a:r>
            <a:r>
              <a:rPr lang="en-US" sz="1400" i="1" dirty="0" smtClean="0"/>
              <a:t>to provide </a:t>
            </a:r>
            <a:r>
              <a:rPr lang="en-US" sz="1400" i="1" dirty="0"/>
              <a:t>forecasts and warnings for the United States, its territories, </a:t>
            </a:r>
            <a:r>
              <a:rPr lang="en-US" sz="1400" i="1" dirty="0" smtClean="0"/>
              <a:t>and adjacent waters for </a:t>
            </a:r>
            <a:r>
              <a:rPr lang="en-US" sz="1400" i="1" dirty="0"/>
              <a:t>the protection of life and property and the enhancement of the national </a:t>
            </a:r>
            <a:r>
              <a:rPr lang="en-US" sz="1400" i="1" dirty="0" smtClean="0"/>
              <a:t>economy.</a:t>
            </a:r>
            <a:r>
              <a:rPr lang="en-US" sz="1400" i="1" dirty="0">
                <a:sym typeface="Symbol" pitchFamily="18" charset="2"/>
              </a:rPr>
              <a:t> </a:t>
            </a:r>
            <a:endParaRPr lang="en-US" sz="1400" i="1" dirty="0" smtClean="0">
              <a:sym typeface="Symbol" pitchFamily="18" charset="2"/>
            </a:endParaRPr>
          </a:p>
          <a:p>
            <a:pPr>
              <a:spcBef>
                <a:spcPts val="1200"/>
              </a:spcBef>
              <a:buSzPct val="50000"/>
            </a:pPr>
            <a:r>
              <a:rPr lang="en-US" sz="1400" i="1" dirty="0" smtClean="0">
                <a:sym typeface="Symbol" pitchFamily="18" charset="2"/>
              </a:rPr>
              <a:t>GOES-R </a:t>
            </a:r>
            <a:r>
              <a:rPr lang="en-US" sz="1400" i="1" dirty="0">
                <a:sym typeface="Symbol" pitchFamily="18" charset="2"/>
              </a:rPr>
              <a:t>is the next generation of GOES satellites that will provide a major improvement in quality, quantity, and timeliness of data collected. </a:t>
            </a:r>
          </a:p>
          <a:p>
            <a:pPr>
              <a:spcBef>
                <a:spcPct val="25000"/>
              </a:spcBef>
              <a:buSzPct val="50000"/>
            </a:pPr>
            <a:endParaRPr lang="en-US" sz="1400" i="1" dirty="0">
              <a:sym typeface="Symbol" pitchFamily="18" charset="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4850" y="1981200"/>
            <a:ext cx="4398485" cy="338554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Earth Pointing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6903725" y="1981200"/>
            <a:ext cx="168623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Sun Pointing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4820651" y="1981200"/>
            <a:ext cx="1981200" cy="338554"/>
          </a:xfrm>
          <a:prstGeom prst="rect">
            <a:avLst/>
          </a:prstGeom>
          <a:solidFill>
            <a:schemeClr val="tx1">
              <a:lumMod val="75000"/>
              <a:alpha val="35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In-Situ</a:t>
            </a:r>
            <a:endParaRPr lang="en-US" sz="1600" dirty="0"/>
          </a:p>
        </p:txBody>
      </p:sp>
      <p:sp>
        <p:nvSpPr>
          <p:cNvPr id="58" name="Rectangle 57"/>
          <p:cNvSpPr/>
          <p:nvPr/>
        </p:nvSpPr>
        <p:spPr>
          <a:xfrm>
            <a:off x="114299" y="5218331"/>
            <a:ext cx="8554007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 algn="l" eaLnBrk="1" hangingPunct="1">
              <a:spcBef>
                <a:spcPct val="25000"/>
              </a:spcBef>
              <a:spcAft>
                <a:spcPts val="300"/>
              </a:spcAft>
              <a:buClr>
                <a:srgbClr val="002060"/>
              </a:buClr>
              <a:defRPr/>
            </a:pPr>
            <a:r>
              <a:rPr lang="en-US" b="1" dirty="0" smtClean="0">
                <a:solidFill>
                  <a:srgbClr val="002060"/>
                </a:solidFill>
              </a:rPr>
              <a:t>New and improved capabilities for:</a:t>
            </a:r>
          </a:p>
          <a:p>
            <a:pPr lvl="1" indent="-182880" algn="l" eaLnBrk="1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increased lead times for severe weather warnings</a:t>
            </a:r>
          </a:p>
          <a:p>
            <a:pPr lvl="1" indent="-182880" algn="l" eaLnBrk="1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better storm tracking capabilities</a:t>
            </a:r>
          </a:p>
          <a:p>
            <a:pPr lvl="1" indent="-182880" algn="l" eaLnBrk="1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solar, space weather, and climate analyses</a:t>
            </a:r>
          </a:p>
          <a:p>
            <a:pPr lvl="1" indent="-182880" algn="l" eaLnBrk="1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advanced products for aviation, transportation, commerce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60" name="Picture 3" descr="GOES_E_W_GLM fov combin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7335" y="3134298"/>
            <a:ext cx="2286000" cy="142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7" y="2486554"/>
            <a:ext cx="14573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187" y="65088"/>
            <a:ext cx="7351601" cy="752475"/>
          </a:xfrm>
        </p:spPr>
        <p:txBody>
          <a:bodyPr/>
          <a:lstStyle/>
          <a:p>
            <a:r>
              <a:rPr lang="en-US" dirty="0" smtClean="0"/>
              <a:t>GOES-R Data and Product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54601" y="6481640"/>
            <a:ext cx="2133600" cy="352425"/>
          </a:xfrm>
        </p:spPr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187" y="776678"/>
            <a:ext cx="249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/>
              <a:t>GOES-R </a:t>
            </a:r>
            <a:r>
              <a:rPr lang="en-US" b="1" dirty="0" smtClean="0"/>
              <a:t>Products</a:t>
            </a:r>
            <a:endParaRPr lang="en-US" b="1" dirty="0"/>
          </a:p>
        </p:txBody>
      </p:sp>
      <p:graphicFrame>
        <p:nvGraphicFramePr>
          <p:cNvPr id="1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050846"/>
              </p:ext>
            </p:extLst>
          </p:nvPr>
        </p:nvGraphicFramePr>
        <p:xfrm>
          <a:off x="741144" y="1146010"/>
          <a:ext cx="3426356" cy="4596373"/>
        </p:xfrm>
        <a:graphic>
          <a:graphicData uri="http://schemas.openxmlformats.org/drawingml/2006/table">
            <a:tbl>
              <a:tblPr/>
              <a:tblGrid>
                <a:gridCol w="1721920"/>
                <a:gridCol w="1704436"/>
              </a:tblGrid>
              <a:tr h="15036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Radiances*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Cloud and Moisture Imagery (KPP)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Solar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Imagery: X-ray*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Rainfall Rate / QPE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58667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Energetic Heavy Ions*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09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Legacy Vertical Moisture Profile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6136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Magnetospheric Electrons and Protons: Low Energy*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09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Legacy Vertical Temperature Profile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5965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Magnetospheric Electrons and Protons: Medium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and High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Energy*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09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Derived Stability Indices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5904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Solar and Galactic Protons*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099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 Precipitable Water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4002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Geomagnetic Field*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Clear Sky Masks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4002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Solar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Flux: EUV*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Downward Shortwave Rad.: Surface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4992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Solar Flux: X-Ray*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Fire / Hot Spot Characterization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4930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Lightnin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g </a:t>
                      </a:r>
                      <a:r>
                        <a:rPr lang="en-US" sz="1000" b="0" i="0" u="none" strike="noStrike" baseline="0" dirty="0" err="1" smtClean="0">
                          <a:solidFill>
                            <a:srgbClr val="FFFFFF"/>
                          </a:solidFill>
                          <a:latin typeface="Calibri"/>
                        </a:rPr>
                        <a:t>Det</a:t>
                      </a:r>
                      <a:r>
                        <a:rPr lang="en-US" sz="1000" b="0" i="0" u="none" strike="noStrike" baseline="0" dirty="0" smtClean="0">
                          <a:solidFill>
                            <a:srgbClr val="FFFFFF"/>
                          </a:solidFill>
                          <a:latin typeface="Calibri"/>
                        </a:rPr>
                        <a:t>: Events, Groups</a:t>
                      </a:r>
                      <a:r>
                        <a:rPr lang="en-US" sz="1000" b="0" i="0" u="none" strike="noStrike" baseline="0" smtClean="0">
                          <a:solidFill>
                            <a:srgbClr val="FFFFFF"/>
                          </a:solidFill>
                          <a:latin typeface="Calibri"/>
                        </a:rPr>
                        <a:t>, Flashes</a:t>
                      </a:r>
                      <a:r>
                        <a:rPr lang="en-US" sz="1000" b="0" i="0" u="none" strike="noStrike" smtClean="0">
                          <a:solidFill>
                            <a:srgbClr val="FFFFFF"/>
                          </a:solidFill>
                          <a:latin typeface="Calibri"/>
                        </a:rPr>
                        <a:t>*</a:t>
                      </a:r>
                      <a:endParaRPr lang="en-US" sz="1000" b="0" i="0" u="none" strike="noStrike" dirty="0" smtClean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Land Surface (Skin) Temperature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74361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Aerosol Detection (including Smoke &amp; Dust)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Sea Surface Temperature (skin)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62328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Aerosol Optical Depth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Reflected Shortwave Rad.: TOA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52716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Volcanic Ash: Detection &amp; Height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Snow Cover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Cloud Optical Depth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Derived Motion Winds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Cloud Particle Size Distribution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Hurricane Intensity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Cloud Top Phase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Cloud Top Pressure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Cloud Top Height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Cloud Top Temperature 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</a:tr>
              <a:tr h="13943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5" marR="7945" marT="794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94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ABI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GLM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SEISS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099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EXIS</a:t>
                      </a: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SUVI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Magnetometer</a:t>
                      </a:r>
                      <a:endParaRPr 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7945" marR="7945" marT="79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9437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945" marR="7945" marT="794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* Included in GRB</a:t>
                      </a:r>
                    </a:p>
                  </a:txBody>
                  <a:tcPr marL="7945" marR="7945" marT="794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509403659"/>
              </p:ext>
            </p:extLst>
          </p:nvPr>
        </p:nvGraphicFramePr>
        <p:xfrm>
          <a:off x="4569821" y="1157979"/>
          <a:ext cx="3757014" cy="268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Line 9"/>
          <p:cNvSpPr>
            <a:spLocks noChangeShapeType="1"/>
          </p:cNvSpPr>
          <p:nvPr/>
        </p:nvSpPr>
        <p:spPr bwMode="auto">
          <a:xfrm flipH="1" flipV="1">
            <a:off x="6211319" y="2188488"/>
            <a:ext cx="1969077" cy="301339"/>
          </a:xfrm>
          <a:prstGeom prst="line">
            <a:avLst/>
          </a:prstGeom>
          <a:noFill/>
          <a:ln w="31750">
            <a:solidFill>
              <a:schemeClr val="accent5">
                <a:lumMod val="9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80396" y="2320550"/>
            <a:ext cx="636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1600" dirty="0" smtClean="0">
                <a:latin typeface="+mn-lt"/>
              </a:rPr>
              <a:t>GLM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13886" y="3042320"/>
            <a:ext cx="520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1600" dirty="0" smtClean="0">
                <a:latin typeface="+mn-lt"/>
              </a:rPr>
              <a:t>ABI</a:t>
            </a:r>
            <a:endParaRPr lang="en-US" sz="1600" dirty="0">
              <a:latin typeface="+mn-lt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 flipV="1">
            <a:off x="6211398" y="2767473"/>
            <a:ext cx="1968998" cy="437749"/>
          </a:xfrm>
          <a:prstGeom prst="line">
            <a:avLst/>
          </a:prstGeom>
          <a:noFill/>
          <a:ln w="317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 flipV="1">
            <a:off x="6211397" y="2074189"/>
            <a:ext cx="1541982" cy="0"/>
          </a:xfrm>
          <a:prstGeom prst="line">
            <a:avLst/>
          </a:prstGeom>
          <a:noFill/>
          <a:ln w="31750">
            <a:solidFill>
              <a:srgbClr val="CC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753379" y="1867855"/>
            <a:ext cx="11279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1600" dirty="0">
                <a:latin typeface="+mn-lt"/>
              </a:rPr>
              <a:t>Space </a:t>
            </a:r>
            <a:r>
              <a:rPr lang="en-US" sz="1600" dirty="0" err="1" smtClean="0">
                <a:latin typeface="+mn-lt"/>
              </a:rPr>
              <a:t>Wx</a:t>
            </a:r>
            <a:endParaRPr lang="en-US" sz="1600" dirty="0">
              <a:latin typeface="+mn-lt"/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>
            <a:off x="6218819" y="1469156"/>
            <a:ext cx="1645181" cy="306315"/>
          </a:xfrm>
          <a:prstGeom prst="line">
            <a:avLst/>
          </a:prstGeom>
          <a:noFill/>
          <a:ln w="3175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864000" y="1220337"/>
            <a:ext cx="1345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1600" dirty="0">
                <a:latin typeface="+mn-lt"/>
              </a:rPr>
              <a:t>Fill Packets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6200000">
            <a:off x="3600711" y="2282258"/>
            <a:ext cx="1809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sz="1600" b="0" dirty="0"/>
              <a:t>Mbps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41266" y="4170308"/>
            <a:ext cx="3809036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ABI provides 3x spectral, 4x coverage, and 5x temporal resolution of current imager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426367" y="5263571"/>
            <a:ext cx="456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GOES-R product </a:t>
            </a:r>
            <a:r>
              <a:rPr lang="en-US" b="1" i="1" dirty="0"/>
              <a:t>r</a:t>
            </a:r>
            <a:r>
              <a:rPr lang="en-US" b="1" i="1" dirty="0" smtClean="0"/>
              <a:t>equirements drive instrument performance requirements, which often are the same as, or more strict than, heritage GOES. </a:t>
            </a:r>
            <a:endParaRPr lang="en-US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4887819" y="782505"/>
            <a:ext cx="375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GOES-R Raw Data Throughput</a:t>
            </a:r>
            <a:endParaRPr lang="en-US" b="1" dirty="0"/>
          </a:p>
        </p:txBody>
      </p:sp>
      <p:sp>
        <p:nvSpPr>
          <p:cNvPr id="33" name="Rounded Rectangle 32"/>
          <p:cNvSpPr/>
          <p:nvPr/>
        </p:nvSpPr>
        <p:spPr bwMode="auto">
          <a:xfrm>
            <a:off x="664143" y="1130796"/>
            <a:ext cx="1767734" cy="257493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41872" y="1623156"/>
            <a:ext cx="617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L1b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20140" y="1796121"/>
            <a:ext cx="244003" cy="242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66632" y="5838833"/>
            <a:ext cx="4079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L2+ Products are remainder outside of oval</a:t>
            </a:r>
          </a:p>
        </p:txBody>
      </p:sp>
    </p:spTree>
    <p:extLst>
      <p:ext uri="{BB962C8B-B14F-4D97-AF65-F5344CB8AC3E}">
        <p14:creationId xmlns:p14="http://schemas.microsoft.com/office/powerpoint/2010/main" val="169266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33" grpId="0" animBg="1"/>
      <p:bldP spid="34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564" y="100256"/>
            <a:ext cx="8106936" cy="75247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ABI Comparison to Current </a:t>
            </a:r>
            <a:r>
              <a:rPr lang="en-US" b="1" dirty="0" smtClean="0">
                <a:solidFill>
                  <a:schemeClr val="tx1"/>
                </a:solidFill>
              </a:rPr>
              <a:t>GOES Imager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74695" y="6502400"/>
            <a:ext cx="507379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11882" y="1116681"/>
            <a:ext cx="766281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568325" eaLnBrk="0" hangingPunct="0"/>
            <a:r>
              <a:rPr lang="en-US" sz="1400" b="1" dirty="0"/>
              <a:t>				  			ABI				Current</a:t>
            </a:r>
          </a:p>
          <a:p>
            <a:pPr defTabSz="568325" eaLnBrk="0" hangingPunct="0"/>
            <a:endParaRPr lang="en-US" sz="1400" b="1" dirty="0"/>
          </a:p>
          <a:p>
            <a:pPr defTabSz="568325" eaLnBrk="0" hangingPunct="0"/>
            <a:r>
              <a:rPr lang="en-US" sz="1400" b="1" dirty="0"/>
              <a:t>Spectral Coverage</a:t>
            </a:r>
            <a:r>
              <a:rPr lang="en-US" sz="1400" dirty="0"/>
              <a:t>			</a:t>
            </a:r>
            <a:r>
              <a:rPr lang="en-US" sz="1400" dirty="0" smtClean="0"/>
              <a:t>     </a:t>
            </a:r>
            <a:r>
              <a:rPr lang="en-US" sz="1400" dirty="0"/>
              <a:t>	</a:t>
            </a:r>
            <a:r>
              <a:rPr lang="en-US" sz="1400" dirty="0" smtClean="0"/>
              <a:t>        16 bands			            5 bands</a:t>
            </a:r>
            <a:endParaRPr lang="en-US" sz="1400" dirty="0"/>
          </a:p>
          <a:p>
            <a:pPr defTabSz="568325" eaLnBrk="0" hangingPunct="0"/>
            <a:endParaRPr lang="en-US" sz="1400" b="1" dirty="0"/>
          </a:p>
          <a:p>
            <a:pPr defTabSz="568325" eaLnBrk="0" hangingPunct="0"/>
            <a:r>
              <a:rPr lang="en-US" sz="1400" b="1" dirty="0"/>
              <a:t>Spatial resolution </a:t>
            </a:r>
            <a:r>
              <a:rPr lang="en-US" sz="1400" dirty="0"/>
              <a:t>	</a:t>
            </a:r>
          </a:p>
          <a:p>
            <a:pPr defTabSz="568325" eaLnBrk="0" hangingPunct="0"/>
            <a:r>
              <a:rPr lang="en-US" sz="1400" dirty="0"/>
              <a:t>	0.64 </a:t>
            </a:r>
            <a:r>
              <a:rPr lang="en-US" sz="1400" dirty="0">
                <a:latin typeface="Symbol" pitchFamily="18" charset="2"/>
              </a:rPr>
              <a:t>m</a:t>
            </a:r>
            <a:r>
              <a:rPr lang="en-US" sz="1400" dirty="0"/>
              <a:t>m Visible 			</a:t>
            </a:r>
            <a:r>
              <a:rPr lang="en-US" sz="1400" dirty="0" smtClean="0"/>
              <a:t>           0.5 </a:t>
            </a:r>
            <a:r>
              <a:rPr lang="en-US" sz="1400" dirty="0"/>
              <a:t>km 			</a:t>
            </a:r>
            <a:r>
              <a:rPr lang="en-US" sz="1400" dirty="0" smtClean="0"/>
              <a:t>              1 </a:t>
            </a:r>
            <a:r>
              <a:rPr lang="en-US" sz="1400" dirty="0"/>
              <a:t>km</a:t>
            </a:r>
          </a:p>
          <a:p>
            <a:pPr defTabSz="568325" eaLnBrk="0" hangingPunct="0"/>
            <a:r>
              <a:rPr lang="en-US" sz="1400" dirty="0"/>
              <a:t>	Other Visible/near-IR	</a:t>
            </a:r>
            <a:r>
              <a:rPr lang="en-US" sz="1400" dirty="0" smtClean="0"/>
              <a:t>	                      1.0 </a:t>
            </a:r>
            <a:r>
              <a:rPr lang="en-US" sz="1400" dirty="0"/>
              <a:t>km			</a:t>
            </a:r>
            <a:r>
              <a:rPr lang="en-US" sz="1400" dirty="0" smtClean="0"/>
              <a:t>               n/a</a:t>
            </a:r>
            <a:endParaRPr lang="en-US" sz="1400" dirty="0"/>
          </a:p>
          <a:p>
            <a:pPr defTabSz="568325" eaLnBrk="0" hangingPunct="0"/>
            <a:r>
              <a:rPr lang="en-US" sz="1400" dirty="0"/>
              <a:t>	Bands (&gt;2 </a:t>
            </a:r>
            <a:r>
              <a:rPr lang="en-US" sz="1400" dirty="0">
                <a:latin typeface="Symbol" pitchFamily="18" charset="2"/>
              </a:rPr>
              <a:t>m</a:t>
            </a:r>
            <a:r>
              <a:rPr lang="en-US" sz="1400" dirty="0"/>
              <a:t>m)			</a:t>
            </a:r>
            <a:r>
              <a:rPr lang="en-US" sz="1400" dirty="0" smtClean="0"/>
              <a:t>	2 </a:t>
            </a:r>
            <a:r>
              <a:rPr lang="en-US" sz="1400" dirty="0"/>
              <a:t>km			</a:t>
            </a:r>
            <a:r>
              <a:rPr lang="en-US" sz="1400" dirty="0" smtClean="0"/>
              <a:t>	   4 </a:t>
            </a:r>
            <a:r>
              <a:rPr lang="en-US" sz="1400" dirty="0"/>
              <a:t>km</a:t>
            </a:r>
          </a:p>
          <a:p>
            <a:pPr defTabSz="568325" eaLnBrk="0" hangingPunct="0"/>
            <a:endParaRPr lang="en-US" sz="1400" dirty="0"/>
          </a:p>
          <a:p>
            <a:pPr defTabSz="568325" eaLnBrk="0" hangingPunct="0"/>
            <a:r>
              <a:rPr lang="en-US" sz="1400" b="1" dirty="0"/>
              <a:t>Spatial coverage	</a:t>
            </a:r>
          </a:p>
          <a:p>
            <a:pPr defTabSz="568325" eaLnBrk="0" hangingPunct="0"/>
            <a:r>
              <a:rPr lang="en-US" sz="1400" b="1" dirty="0"/>
              <a:t>	</a:t>
            </a:r>
            <a:r>
              <a:rPr lang="en-US" sz="1400" dirty="0"/>
              <a:t>Full disk				</a:t>
            </a:r>
            <a:r>
              <a:rPr lang="en-US" sz="1400" dirty="0" smtClean="0"/>
              <a:t>        4 </a:t>
            </a:r>
            <a:r>
              <a:rPr lang="en-US" sz="1400" dirty="0"/>
              <a:t>per hour		</a:t>
            </a:r>
            <a:r>
              <a:rPr lang="en-US" sz="1400" dirty="0" smtClean="0"/>
              <a:t>            every 3 hr</a:t>
            </a:r>
            <a:endParaRPr lang="en-US" sz="1400" dirty="0"/>
          </a:p>
          <a:p>
            <a:pPr defTabSz="568325" eaLnBrk="0" hangingPunct="0"/>
            <a:r>
              <a:rPr lang="en-US" sz="1400" dirty="0"/>
              <a:t>	CONUS        			</a:t>
            </a:r>
            <a:r>
              <a:rPr lang="en-US" sz="1400" dirty="0" smtClean="0"/>
              <a:t>	      12 </a:t>
            </a:r>
            <a:r>
              <a:rPr lang="en-US" sz="1400" dirty="0"/>
              <a:t>per hour		</a:t>
            </a:r>
            <a:r>
              <a:rPr lang="en-US" sz="1400" dirty="0" smtClean="0"/>
              <a:t>          ~</a:t>
            </a:r>
            <a:r>
              <a:rPr lang="en-US" sz="1400" dirty="0"/>
              <a:t>4 per hour</a:t>
            </a:r>
          </a:p>
          <a:p>
            <a:pPr defTabSz="568325" eaLnBrk="0" hangingPunct="0"/>
            <a:r>
              <a:rPr lang="en-US" sz="1400" dirty="0"/>
              <a:t>	Mesoscale				</a:t>
            </a:r>
            <a:r>
              <a:rPr lang="en-US" sz="1400" dirty="0" smtClean="0"/>
              <a:t>      30 sec (typical)	                           n/a</a:t>
            </a:r>
            <a:endParaRPr lang="en-US" sz="1400" dirty="0"/>
          </a:p>
          <a:p>
            <a:pPr defTabSz="568325" eaLnBrk="0" hangingPunct="0"/>
            <a:r>
              <a:rPr lang="en-US" sz="1400" dirty="0"/>
              <a:t>	</a:t>
            </a:r>
          </a:p>
        </p:txBody>
      </p:sp>
      <p:sp>
        <p:nvSpPr>
          <p:cNvPr id="8" name="Rectangle 3" descr="cube_imager"/>
          <p:cNvSpPr>
            <a:spLocks noGrp="1" noChangeAspect="1" noChangeArrowheads="1"/>
          </p:cNvSpPr>
          <p:nvPr isPhoto="1"/>
        </p:nvSpPr>
        <p:spPr bwMode="auto">
          <a:xfrm>
            <a:off x="3196274" y="4590853"/>
            <a:ext cx="2894029" cy="2170522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3185" y="4574987"/>
            <a:ext cx="868020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ABI provides 3x spectral, 4x coverage, and 5x temporal resolution of current imager</a:t>
            </a:r>
            <a:endParaRPr lang="en-US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 rot="20633217">
            <a:off x="4365807" y="6162694"/>
            <a:ext cx="554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 dirty="0" smtClean="0"/>
              <a:t>Current</a:t>
            </a:r>
          </a:p>
          <a:p>
            <a:r>
              <a:rPr lang="en-US" sz="800" b="1" dirty="0" smtClean="0"/>
              <a:t>GOES</a:t>
            </a:r>
            <a:endParaRPr lang="en-US" sz="800" b="1" dirty="0"/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5" y="5002075"/>
            <a:ext cx="1856474" cy="125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37" y="5037480"/>
            <a:ext cx="2112459" cy="134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57629" y="6435494"/>
            <a:ext cx="1282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GOES Imager</a:t>
            </a:r>
            <a:endParaRPr lang="en-US" sz="12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4218" y="6363900"/>
            <a:ext cx="1282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GOES-R ABI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976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13" y="100256"/>
            <a:ext cx="6955276" cy="752475"/>
          </a:xfrm>
        </p:spPr>
        <p:txBody>
          <a:bodyPr>
            <a:noAutofit/>
          </a:bodyPr>
          <a:lstStyle/>
          <a:p>
            <a:r>
              <a:rPr lang="en-US" dirty="0" smtClean="0"/>
              <a:t>Importance of Calibration &amp; Validation (Cal/Val)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861" y="1487830"/>
            <a:ext cx="9029701" cy="944285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en-US" sz="1800" b="1" dirty="0" smtClean="0"/>
              <a:t>Calibration:  </a:t>
            </a:r>
            <a:r>
              <a:rPr lang="en-US" sz="1800" i="1" dirty="0" smtClean="0"/>
              <a:t>The process to determine factors for converting and correcting raw detector measurements into science data units (e.g., radiance) with the specified level of accuracy.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80288" y="2531225"/>
            <a:ext cx="8867777" cy="72994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ea typeface="SimSun" pitchFamily="2" charset="-122"/>
              </a:rPr>
              <a:t>C</a:t>
            </a:r>
            <a:r>
              <a:rPr lang="en-US" altLang="zh-CN" sz="2000" dirty="0" smtClean="0">
                <a:ea typeface="SimSun" pitchFamily="2" charset="-122"/>
              </a:rPr>
              <a:t>alibration is applied to </a:t>
            </a:r>
            <a:r>
              <a:rPr lang="en-US" altLang="zh-CN" sz="2000" dirty="0">
                <a:ea typeface="SimSun" pitchFamily="2" charset="-122"/>
              </a:rPr>
              <a:t>GOES-R </a:t>
            </a:r>
            <a:r>
              <a:rPr lang="en-US" altLang="zh-CN" sz="2000" dirty="0" smtClean="0">
                <a:ea typeface="SimSun" pitchFamily="2" charset="-122"/>
              </a:rPr>
              <a:t>raw instrument data to transform them into L1b measurements … the </a:t>
            </a:r>
            <a:r>
              <a:rPr lang="en-US" altLang="zh-CN" sz="2000" dirty="0" smtClean="0">
                <a:solidFill>
                  <a:schemeClr val="tx2"/>
                </a:solidFill>
                <a:ea typeface="SimSun" pitchFamily="2" charset="-122"/>
              </a:rPr>
              <a:t>fundamental building blocks </a:t>
            </a:r>
            <a:r>
              <a:rPr lang="en-US" altLang="zh-CN" sz="2000" dirty="0" smtClean="0">
                <a:ea typeface="SimSun" pitchFamily="2" charset="-122"/>
              </a:rPr>
              <a:t>for all L2+ products.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6145" y="4568822"/>
            <a:ext cx="8815931" cy="779706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ea typeface="SimSun" pitchFamily="2" charset="-122"/>
              </a:rPr>
              <a:t>Validation provides user confidence that GOES-R data can be used for their intended purpose, .</a:t>
            </a:r>
            <a:r>
              <a:rPr lang="en-US" altLang="zh-CN" sz="2000" dirty="0" err="1" smtClean="0">
                <a:ea typeface="SimSun" pitchFamily="2" charset="-122"/>
              </a:rPr>
              <a:t>e.g</a:t>
            </a:r>
            <a:r>
              <a:rPr lang="en-US" altLang="zh-CN" sz="2000" dirty="0" smtClean="0">
                <a:ea typeface="SimSun" pitchFamily="2" charset="-122"/>
              </a:rPr>
              <a:t> weather forecasting or numerical weather prediction.</a:t>
            </a:r>
            <a:endParaRPr kumimoji="0" lang="en-US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66145" y="3857913"/>
            <a:ext cx="8520657" cy="68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100"/>
              </a:lnSpc>
              <a:buFontTx/>
              <a:buNone/>
            </a:pPr>
            <a:r>
              <a:rPr lang="en-US" sz="1800" b="1" dirty="0" smtClean="0"/>
              <a:t>Validation: </a:t>
            </a:r>
            <a:r>
              <a:rPr lang="en-US" sz="1800" i="1" dirty="0" smtClean="0"/>
              <a:t>The process of determining that the deliverable item satisfies its intended use in its intended environment.</a:t>
            </a:r>
          </a:p>
        </p:txBody>
      </p:sp>
    </p:spTree>
    <p:extLst>
      <p:ext uri="{BB962C8B-B14F-4D97-AF65-F5344CB8AC3E}">
        <p14:creationId xmlns:p14="http://schemas.microsoft.com/office/powerpoint/2010/main" val="9483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4168" y="79387"/>
            <a:ext cx="7296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GOES-R Program Calibration and Product Validation Strategy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/>
          <a:srcRect r="3263" b="2816"/>
          <a:stretch/>
        </p:blipFill>
        <p:spPr bwMode="auto">
          <a:xfrm>
            <a:off x="667549" y="1172640"/>
            <a:ext cx="3692686" cy="504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0120" y="2046285"/>
            <a:ext cx="41439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Describes</a:t>
            </a:r>
            <a:r>
              <a:rPr lang="en-US" sz="2400" b="1" dirty="0" smtClean="0"/>
              <a:t>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Scope of effort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Organizational elements and working groups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ctivities, and roles and responsibilities, for each </a:t>
            </a:r>
            <a:r>
              <a:rPr lang="en-US" sz="2000" dirty="0"/>
              <a:t>m</a:t>
            </a:r>
            <a:r>
              <a:rPr lang="en-US" sz="2000" dirty="0" smtClean="0"/>
              <a:t>ission </a:t>
            </a:r>
            <a:r>
              <a:rPr lang="en-US" sz="2000" dirty="0"/>
              <a:t>p</a:t>
            </a:r>
            <a:r>
              <a:rPr lang="en-US" sz="2000" dirty="0" smtClean="0"/>
              <a:t>hase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Resources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Schedules</a:t>
            </a:r>
          </a:p>
        </p:txBody>
      </p:sp>
    </p:spTree>
    <p:extLst>
      <p:ext uri="{BB962C8B-B14F-4D97-AF65-F5344CB8AC3E}">
        <p14:creationId xmlns:p14="http://schemas.microsoft.com/office/powerpoint/2010/main" val="19464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62488" y="158043"/>
            <a:ext cx="729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GOES-R Program Cal/Val Plans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757" y="2280623"/>
            <a:ext cx="18687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Describe </a:t>
            </a:r>
            <a:r>
              <a:rPr lang="en-US" sz="2400" b="1" dirty="0" err="1" smtClean="0"/>
              <a:t>cal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val</a:t>
            </a:r>
            <a:r>
              <a:rPr lang="en-US" sz="2400" b="1" dirty="0" smtClean="0"/>
              <a:t> methods and processes as a function of mission phase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r="6272"/>
          <a:stretch/>
        </p:blipFill>
        <p:spPr bwMode="auto">
          <a:xfrm>
            <a:off x="282099" y="1202776"/>
            <a:ext cx="2972967" cy="446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 bwMode="auto">
          <a:xfrm>
            <a:off x="42517" y="2710559"/>
            <a:ext cx="3358871" cy="831273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561" y="1862311"/>
            <a:ext cx="2836237" cy="425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2703715" y="3541832"/>
            <a:ext cx="3725694" cy="892366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66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1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684" y="65088"/>
            <a:ext cx="7519481" cy="752475"/>
          </a:xfrm>
        </p:spPr>
        <p:txBody>
          <a:bodyPr/>
          <a:lstStyle/>
          <a:p>
            <a:r>
              <a:rPr lang="en-US" dirty="0" smtClean="0"/>
              <a:t>GOES-R Cal/Val Collaborators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280956"/>
              </p:ext>
            </p:extLst>
          </p:nvPr>
        </p:nvGraphicFramePr>
        <p:xfrm>
          <a:off x="241243" y="1036167"/>
          <a:ext cx="8503923" cy="533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19127"/>
                <a:gridCol w="2491740"/>
                <a:gridCol w="937260"/>
                <a:gridCol w="1211580"/>
                <a:gridCol w="1144216"/>
              </a:tblGrid>
              <a:tr h="5490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Collaborator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Main Responsibilities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L1b Prod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Val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L2+</a:t>
                      </a:r>
                      <a:r>
                        <a:rPr lang="en-US" sz="1600" baseline="0" dirty="0" smtClean="0"/>
                        <a:t> Prod Val</a:t>
                      </a:r>
                      <a:endParaRPr lang="en-US" sz="1600" dirty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Flight Project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Over</a:t>
                      </a:r>
                      <a:r>
                        <a:rPr lang="en-US" sz="1400" b="0" baseline="0" dirty="0" smtClean="0"/>
                        <a:t>see SC/Instr. Design, </a:t>
                      </a:r>
                      <a:r>
                        <a:rPr lang="en-US" sz="1400" b="0" baseline="0" dirty="0" err="1" smtClean="0"/>
                        <a:t>Fabr</a:t>
                      </a:r>
                      <a:r>
                        <a:rPr lang="en-US" sz="1400" b="0" baseline="0" dirty="0" smtClean="0"/>
                        <a:t>., </a:t>
                      </a:r>
                      <a:r>
                        <a:rPr lang="en-US" sz="1400" b="0" baseline="0" dirty="0" err="1" smtClean="0"/>
                        <a:t>Integ</a:t>
                      </a:r>
                      <a:r>
                        <a:rPr lang="en-US" sz="1400" b="0" baseline="0" dirty="0" smtClean="0"/>
                        <a:t>., and Test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SC/</a:t>
                      </a:r>
                      <a:r>
                        <a:rPr lang="en-US" sz="1400" b="1" dirty="0" err="1" smtClean="0"/>
                        <a:t>Instr</a:t>
                      </a:r>
                      <a:r>
                        <a:rPr lang="en-US" sz="1400" b="1" baseline="0" dirty="0" smtClean="0"/>
                        <a:t> Vendors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/>
                        <a:t>SC/Instr. Design, </a:t>
                      </a:r>
                      <a:r>
                        <a:rPr lang="en-US" sz="1400" b="0" baseline="0" dirty="0" err="1" smtClean="0"/>
                        <a:t>Fabr</a:t>
                      </a:r>
                      <a:r>
                        <a:rPr lang="en-US" sz="1400" b="0" baseline="0" dirty="0" smtClean="0"/>
                        <a:t>., </a:t>
                      </a:r>
                      <a:r>
                        <a:rPr lang="en-US" sz="1400" b="0" baseline="0" dirty="0" err="1" smtClean="0"/>
                        <a:t>Integ</a:t>
                      </a:r>
                      <a:r>
                        <a:rPr lang="en-US" sz="1400" b="0" baseline="0" dirty="0" smtClean="0"/>
                        <a:t>., and Test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Ground Segment (GS) Project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/>
                        <a:t>Oversee GS Design, </a:t>
                      </a:r>
                      <a:r>
                        <a:rPr lang="en-US" sz="1400" b="0" baseline="0" dirty="0" err="1" smtClean="0"/>
                        <a:t>Fabr</a:t>
                      </a:r>
                      <a:r>
                        <a:rPr lang="en-US" sz="1400" b="0" baseline="0" dirty="0" smtClean="0"/>
                        <a:t>., </a:t>
                      </a:r>
                      <a:r>
                        <a:rPr lang="en-US" sz="1400" b="0" baseline="0" dirty="0" err="1" smtClean="0"/>
                        <a:t>Integ</a:t>
                      </a:r>
                      <a:r>
                        <a:rPr lang="en-US" sz="1400" b="0" baseline="0" dirty="0" smtClean="0"/>
                        <a:t>., and Test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GS</a:t>
                      </a:r>
                      <a:r>
                        <a:rPr lang="en-US" sz="1400" b="1" baseline="0" dirty="0" smtClean="0"/>
                        <a:t> Vendor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/>
                        <a:t>GS Design, </a:t>
                      </a:r>
                      <a:r>
                        <a:rPr lang="en-US" sz="1400" b="0" baseline="0" dirty="0" err="1" smtClean="0"/>
                        <a:t>Fabr</a:t>
                      </a:r>
                      <a:r>
                        <a:rPr lang="en-US" sz="1400" b="0" baseline="0" dirty="0" smtClean="0"/>
                        <a:t>., </a:t>
                      </a:r>
                      <a:r>
                        <a:rPr lang="en-US" sz="1400" b="0" baseline="0" dirty="0" err="1" smtClean="0"/>
                        <a:t>Integ</a:t>
                      </a:r>
                      <a:r>
                        <a:rPr lang="en-US" sz="1400" b="0" baseline="0" dirty="0" smtClean="0"/>
                        <a:t>., and Test</a:t>
                      </a:r>
                      <a:endParaRPr lang="en-US" sz="1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Mission</a:t>
                      </a:r>
                      <a:r>
                        <a:rPr lang="en-US" sz="1400" b="1" baseline="0" dirty="0" smtClean="0"/>
                        <a:t> Ops Support Team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Gov’t SC/</a:t>
                      </a:r>
                      <a:r>
                        <a:rPr lang="en-US" sz="1400" b="0" dirty="0" err="1" smtClean="0"/>
                        <a:t>Instr</a:t>
                      </a:r>
                      <a:r>
                        <a:rPr lang="en-US" sz="1400" b="0" dirty="0" smtClean="0"/>
                        <a:t>/GS</a:t>
                      </a:r>
                      <a:r>
                        <a:rPr lang="en-US" sz="1400" b="0" baseline="0" dirty="0" smtClean="0"/>
                        <a:t> Test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2957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Data</a:t>
                      </a:r>
                      <a:r>
                        <a:rPr lang="en-US" sz="1400" b="1" baseline="0" dirty="0" smtClean="0"/>
                        <a:t> Ops Support Team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Gov’t GS 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2957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Cal</a:t>
                      </a:r>
                      <a:r>
                        <a:rPr lang="en-US" sz="1400" b="1" baseline="0" dirty="0" smtClean="0"/>
                        <a:t> Coordination Team (CCT)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PSE</a:t>
                      </a:r>
                      <a:r>
                        <a:rPr lang="en-US" sz="1400" b="0" baseline="0" dirty="0" smtClean="0"/>
                        <a:t> Coordination Support to GOES-R Instr. Cal &amp; L1b Val</a:t>
                      </a:r>
                      <a:endParaRPr lang="en-US" sz="14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anchor="ctr"/>
                </a:tc>
              </a:tr>
              <a:tr h="2957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Cal Working</a:t>
                      </a:r>
                      <a:r>
                        <a:rPr lang="en-US" sz="1400" b="1" baseline="0" dirty="0" smtClean="0"/>
                        <a:t> Group (CWG)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PSE Technical Support</a:t>
                      </a:r>
                      <a:r>
                        <a:rPr lang="en-US" sz="1400" b="0" baseline="0" dirty="0" smtClean="0"/>
                        <a:t> to GOES-R Instr. Cal &amp; L1b Val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anchor="ctr"/>
                </a:tc>
              </a:tr>
              <a:tr h="2957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Algorithm Working Group (AWG)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L2+ Product</a:t>
                      </a:r>
                      <a:r>
                        <a:rPr lang="en-US" sz="1400" b="0" baseline="0" dirty="0" smtClean="0"/>
                        <a:t> </a:t>
                      </a:r>
                      <a:r>
                        <a:rPr lang="en-US" sz="1400" b="0" baseline="0" dirty="0" err="1" smtClean="0"/>
                        <a:t>Dev</a:t>
                      </a:r>
                      <a:r>
                        <a:rPr lang="en-US" sz="1400" b="0" baseline="0" dirty="0" smtClean="0"/>
                        <a:t> and V&amp;V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2957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NESDIS Office of Satellite</a:t>
                      </a:r>
                      <a:r>
                        <a:rPr lang="en-US" sz="1400" b="1" baseline="0" dirty="0" smtClean="0"/>
                        <a:t> and Product Operations (</a:t>
                      </a:r>
                      <a:r>
                        <a:rPr lang="en-US" sz="1400" b="1" dirty="0" smtClean="0"/>
                        <a:t>OSPO)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Ops Support to Cal/Val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9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540" y="65088"/>
            <a:ext cx="6351638" cy="752475"/>
          </a:xfrm>
        </p:spPr>
        <p:txBody>
          <a:bodyPr/>
          <a:lstStyle/>
          <a:p>
            <a:r>
              <a:rPr lang="en-US" dirty="0" smtClean="0"/>
              <a:t>GOES-R Cal/Val </a:t>
            </a:r>
            <a:r>
              <a:rPr lang="en-US" dirty="0"/>
              <a:t>Resources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441348"/>
              </p:ext>
            </p:extLst>
          </p:nvPr>
        </p:nvGraphicFramePr>
        <p:xfrm>
          <a:off x="144430" y="1138464"/>
          <a:ext cx="8867776" cy="40328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59281"/>
                <a:gridCol w="1046747"/>
                <a:gridCol w="1479885"/>
                <a:gridCol w="1281863"/>
              </a:tblGrid>
              <a:tr h="55006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Resource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Pre-Launch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Post-Launch Testing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Mission Operations</a:t>
                      </a:r>
                      <a:endParaRPr lang="en-US" sz="1600" dirty="0"/>
                    </a:p>
                  </a:txBody>
                  <a:tcPr anchor="ctr"/>
                </a:tc>
              </a:tr>
              <a:tr h="31633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Data and</a:t>
                      </a:r>
                      <a:r>
                        <a:rPr lang="en-US" sz="1400" b="1" baseline="0" dirty="0" smtClean="0"/>
                        <a:t> Tools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noFill/>
                  </a:tcPr>
                </a:tc>
              </a:tr>
              <a:tr h="3163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Cal/Val,</a:t>
                      </a:r>
                      <a:r>
                        <a:rPr lang="en-US" sz="1400" baseline="0" dirty="0" smtClean="0"/>
                        <a:t> L0, L1b </a:t>
                      </a:r>
                      <a:r>
                        <a:rPr lang="en-US" sz="1400" dirty="0" smtClean="0"/>
                        <a:t>Data</a:t>
                      </a:r>
                      <a:r>
                        <a:rPr lang="en-US" sz="1400" baseline="0" dirty="0" smtClean="0"/>
                        <a:t> Archive/Storage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3163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Models/Analysis Tools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3163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GOES-R</a:t>
                      </a:r>
                      <a:r>
                        <a:rPr lang="en-US" sz="1400" baseline="0" dirty="0" smtClean="0"/>
                        <a:t> Portal and Web Sites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/>
                </a:tc>
              </a:tr>
              <a:tr h="3163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Facilities</a:t>
                      </a:r>
                      <a:r>
                        <a:rPr lang="en-US" sz="1400" b="1" baseline="0" dirty="0" smtClean="0"/>
                        <a:t> and Equipment</a:t>
                      </a:r>
                      <a:endParaRPr lang="en-US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noFill/>
                  </a:tcPr>
                </a:tc>
              </a:tr>
              <a:tr h="3120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Vendor Offices,</a:t>
                      </a:r>
                      <a:r>
                        <a:rPr lang="en-US" sz="1400" baseline="0" dirty="0" smtClean="0"/>
                        <a:t> Manufacturing Centers, Test Labs/Equipment</a:t>
                      </a:r>
                      <a:endParaRPr lang="en-US" sz="1400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</a:tr>
              <a:tr h="3120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NIST Test Labs/Equipment</a:t>
                      </a:r>
                      <a:endParaRPr lang="en-US" sz="1400" dirty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</a:tr>
              <a:tr h="3120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NASA</a:t>
                      </a:r>
                      <a:r>
                        <a:rPr lang="en-US" sz="1400" baseline="0" dirty="0" smtClean="0"/>
                        <a:t> Offices &amp; Test Labs/Equipment</a:t>
                      </a:r>
                      <a:endParaRPr lang="en-US" sz="1400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</a:tr>
              <a:tr h="3120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NOAA</a:t>
                      </a:r>
                      <a:r>
                        <a:rPr lang="en-US" sz="1400" baseline="0" dirty="0" smtClean="0"/>
                        <a:t> Offices</a:t>
                      </a:r>
                      <a:endParaRPr lang="en-US" sz="1400" dirty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</a:tr>
              <a:tr h="3120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Independent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Test</a:t>
                      </a:r>
                      <a:r>
                        <a:rPr lang="en-US" sz="1400" baseline="0" dirty="0" smtClean="0"/>
                        <a:t> Facilities</a:t>
                      </a:r>
                      <a:endParaRPr lang="en-US" sz="1400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>
                    <a:solidFill>
                      <a:srgbClr val="E8E8EF"/>
                    </a:solidFill>
                  </a:tcPr>
                </a:tc>
              </a:tr>
              <a:tr h="3120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Field Campaign</a:t>
                      </a:r>
                      <a:r>
                        <a:rPr lang="en-US" sz="1400" baseline="0" dirty="0" smtClean="0"/>
                        <a:t> Assets</a:t>
                      </a:r>
                      <a:endParaRPr lang="en-US" sz="1400" dirty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ym typeface="Wingdings"/>
                        </a:rPr>
                        <a:t></a:t>
                      </a:r>
                      <a:endParaRPr lang="en-US" sz="1400" b="1" dirty="0" smtClean="0"/>
                    </a:p>
                  </a:txBody>
                  <a:tcPr anchor="ctr"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850" y="65088"/>
            <a:ext cx="6019800" cy="752475"/>
          </a:xfrm>
        </p:spPr>
        <p:txBody>
          <a:bodyPr/>
          <a:lstStyle/>
          <a:p>
            <a:r>
              <a:rPr lang="en-US" dirty="0" smtClean="0"/>
              <a:t>Instrument Calibration: ABI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887177"/>
              </p:ext>
            </p:extLst>
          </p:nvPr>
        </p:nvGraphicFramePr>
        <p:xfrm>
          <a:off x="114300" y="1050125"/>
          <a:ext cx="8951641" cy="46326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20637"/>
                <a:gridCol w="2107580"/>
                <a:gridCol w="1728439"/>
                <a:gridCol w="1694985"/>
              </a:tblGrid>
              <a:tr h="6106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Radiometric Characterization &amp; Calibration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Spectral Response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Image Navigation &amp; Registration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Spatial Resolution &amp; Response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</a:tr>
              <a:tr h="3901085"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System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linearity and dynamic range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Signal-to-Noise, NEDN, and Coherent Noise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Pixel-to-pixel, swath-to-swath, channel-to-channel-, image-to-image, and blackbody calibration-to-calibration repeatability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Irradiance to radiance transfer (VNIR)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External/Internal calibration target comparison (TIR)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Polarization (VNIR)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Channel-to-channel and within channel optical cross talk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Electronic cross talk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In-flight electronic calibration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Blooming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Quantization step size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Hot, marginal and dead pixels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Spectral response envelope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Spectral response uniformity over the focal plane detector array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Out-of-band response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Evaluation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of spectral response function uncertainty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Inference of possible spectral shifts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Consistency between system-level and integrated component-level spectral response functions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Navigation (including star sensing)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Frame-to-frame, within frame, swath-to-swath, and channel-to-channel registration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System modulation transfer function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Spatial response uniformity (e.g., response vs. scan angle)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Ringing from a sharp edge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Near field scatter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Far field scatter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Ghosting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450"/>
                        </a:spcAft>
                        <a:buFont typeface="Arial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Pointing knowledge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3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619" y="16960"/>
            <a:ext cx="7313197" cy="752475"/>
          </a:xfrm>
        </p:spPr>
        <p:txBody>
          <a:bodyPr/>
          <a:lstStyle/>
          <a:p>
            <a:r>
              <a:rPr lang="en-US" dirty="0" smtClean="0"/>
              <a:t>On-Orbit Instrument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436718"/>
              </p:ext>
            </p:extLst>
          </p:nvPr>
        </p:nvGraphicFramePr>
        <p:xfrm>
          <a:off x="114298" y="886852"/>
          <a:ext cx="8963714" cy="563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3237"/>
                <a:gridCol w="2980589"/>
                <a:gridCol w="2027076"/>
                <a:gridCol w="1762812"/>
              </a:tblGrid>
              <a:tr h="5490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Instrument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On-Board Cal Devices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Vicarious</a:t>
                      </a:r>
                      <a:r>
                        <a:rPr lang="en-US" sz="1400" baseline="0" dirty="0" smtClean="0"/>
                        <a:t> Targets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Inter-Calibration with Other Satellite Assets</a:t>
                      </a:r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Advanced Baseline Imager (ABI)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IR Cal (NEDT[@300K]: 0.1K all</a:t>
                      </a:r>
                      <a:r>
                        <a:rPr lang="en-US" sz="1200" b="1" i="1" baseline="0" dirty="0" smtClean="0"/>
                        <a:t> but </a:t>
                      </a:r>
                      <a:r>
                        <a:rPr lang="en-US" sz="1200" b="1" i="1" dirty="0" smtClean="0"/>
                        <a:t>13.3 </a:t>
                      </a:r>
                      <a:r>
                        <a:rPr lang="en-US" sz="1200" b="1" i="1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200" b="1" i="1" dirty="0" smtClean="0">
                          <a:latin typeface="+mn-lt"/>
                        </a:rPr>
                        <a:t>m</a:t>
                      </a:r>
                      <a:r>
                        <a:rPr lang="en-US" sz="1200" b="1" i="1" dirty="0" smtClean="0"/>
                        <a:t>, 0.3K for 13.3 </a:t>
                      </a:r>
                      <a:r>
                        <a:rPr lang="en-US" sz="1200" b="1" i="1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200" b="1" i="1" dirty="0" smtClean="0">
                          <a:latin typeface="+mn-lt"/>
                        </a:rPr>
                        <a:t>m</a:t>
                      </a:r>
                      <a:r>
                        <a:rPr lang="en-US" sz="1200" b="1" i="1" dirty="0" smtClean="0"/>
                        <a:t>) </a:t>
                      </a:r>
                      <a:r>
                        <a:rPr lang="en-US" sz="1200" b="0" dirty="0" smtClean="0"/>
                        <a:t>– Blackbody;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VNIR</a:t>
                      </a:r>
                      <a:r>
                        <a:rPr lang="en-US" sz="1200" b="1" i="1" baseline="0" dirty="0" smtClean="0"/>
                        <a:t> Cal (5%)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Solar Diffuser;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Self-Emission</a:t>
                      </a:r>
                      <a:r>
                        <a:rPr lang="en-US" sz="1200" b="0" i="1" baseline="0" dirty="0" smtClean="0"/>
                        <a:t> </a:t>
                      </a:r>
                      <a:r>
                        <a:rPr lang="en-US" sz="1200" b="0" i="0" baseline="0" dirty="0" smtClean="0"/>
                        <a:t>- </a:t>
                      </a:r>
                      <a:r>
                        <a:rPr lang="en-US" sz="1200" b="0" dirty="0" smtClean="0"/>
                        <a:t>Space View; </a:t>
                      </a:r>
                      <a:r>
                        <a:rPr lang="en-US" sz="1200" b="1" i="1" dirty="0" smtClean="0"/>
                        <a:t>Electronics Linearity</a:t>
                      </a:r>
                      <a:r>
                        <a:rPr lang="en-US" sz="1200" b="1" i="1" baseline="0" dirty="0" smtClean="0"/>
                        <a:t> </a:t>
                      </a:r>
                      <a:r>
                        <a:rPr lang="en-US" sz="1200" b="0" baseline="0" dirty="0" smtClean="0"/>
                        <a:t>- </a:t>
                      </a:r>
                      <a:r>
                        <a:rPr lang="en-US" sz="1200" b="0" dirty="0" smtClean="0"/>
                        <a:t>Electronic</a:t>
                      </a:r>
                      <a:r>
                        <a:rPr lang="en-US" sz="1200" b="0" baseline="0" dirty="0" smtClean="0"/>
                        <a:t> Stimulus</a:t>
                      </a:r>
                      <a:endParaRPr lang="en-US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ym typeface="Wingdings"/>
                        </a:rPr>
                        <a:t>VNIR Cal </a:t>
                      </a:r>
                      <a:r>
                        <a:rPr lang="en-US" sz="1200" b="0" i="1" dirty="0" smtClean="0">
                          <a:sym typeface="Wingdings"/>
                        </a:rPr>
                        <a:t>- </a:t>
                      </a:r>
                      <a:r>
                        <a:rPr lang="en-US" sz="1200" b="0" dirty="0" smtClean="0">
                          <a:sym typeface="Wingdings"/>
                        </a:rPr>
                        <a:t>Moon, Stars,</a:t>
                      </a:r>
                      <a:r>
                        <a:rPr lang="en-US" sz="1200" b="0" baseline="0" dirty="0" smtClean="0">
                          <a:sym typeface="Wingdings"/>
                        </a:rPr>
                        <a:t> Deserts, Test Sites, </a:t>
                      </a:r>
                      <a:r>
                        <a:rPr lang="en-US" sz="1200" b="0" dirty="0" smtClean="0">
                          <a:sym typeface="Wingdings"/>
                        </a:rPr>
                        <a:t>Deep Convective</a:t>
                      </a:r>
                      <a:r>
                        <a:rPr lang="en-US" sz="1200" b="0" baseline="0" dirty="0" smtClean="0">
                          <a:sym typeface="Wingdings"/>
                        </a:rPr>
                        <a:t> Clouds (DCCs), </a:t>
                      </a:r>
                      <a:r>
                        <a:rPr lang="en-US" sz="1200" b="0" baseline="0" dirty="0" err="1" smtClean="0">
                          <a:sym typeface="Wingdings"/>
                        </a:rPr>
                        <a:t>Rayliegh</a:t>
                      </a:r>
                      <a:r>
                        <a:rPr lang="en-US" sz="1200" b="0" baseline="0" dirty="0" smtClean="0">
                          <a:sym typeface="Wingdings"/>
                        </a:rPr>
                        <a:t> Scattering, </a:t>
                      </a:r>
                      <a:r>
                        <a:rPr lang="en-US" sz="1200" b="0" baseline="0" dirty="0" err="1" smtClean="0">
                          <a:sym typeface="Wingdings"/>
                        </a:rPr>
                        <a:t>etc</a:t>
                      </a:r>
                      <a:r>
                        <a:rPr lang="en-US" sz="1200" b="0" baseline="0" dirty="0" smtClean="0">
                          <a:sym typeface="Wingdings"/>
                        </a:rPr>
                        <a:t>;            </a:t>
                      </a:r>
                      <a:r>
                        <a:rPr lang="en-US" sz="1200" b="1" i="1" baseline="0" dirty="0" smtClean="0">
                          <a:sym typeface="Wingdings"/>
                        </a:rPr>
                        <a:t>MTF, B2B </a:t>
                      </a:r>
                      <a:r>
                        <a:rPr lang="en-US" sz="1200" b="1" i="1" baseline="0" dirty="0" err="1" smtClean="0">
                          <a:sym typeface="Wingdings"/>
                        </a:rPr>
                        <a:t>Reg</a:t>
                      </a:r>
                      <a:r>
                        <a:rPr lang="en-US" sz="1200" b="0" i="1" baseline="0" dirty="0" smtClean="0">
                          <a:sym typeface="Wingdings"/>
                        </a:rPr>
                        <a:t> - </a:t>
                      </a:r>
                      <a:r>
                        <a:rPr lang="en-US" sz="1200" b="0" i="0" baseline="0" dirty="0" smtClean="0">
                          <a:sym typeface="Wingdings"/>
                        </a:rPr>
                        <a:t>Moon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/>
                        <a:t>VNIR/IR</a:t>
                      </a:r>
                      <a:r>
                        <a:rPr lang="en-US" sz="1200" b="0" i="1" baseline="0" dirty="0" smtClean="0"/>
                        <a:t> </a:t>
                      </a:r>
                      <a:r>
                        <a:rPr lang="en-US" sz="1200" b="1" i="1" baseline="0" dirty="0" smtClean="0"/>
                        <a:t>Cal</a:t>
                      </a:r>
                      <a:r>
                        <a:rPr lang="en-US" sz="1200" b="0" i="1" baseline="0" dirty="0" smtClean="0"/>
                        <a:t> </a:t>
                      </a:r>
                      <a:r>
                        <a:rPr lang="en-US" sz="1200" b="0" i="0" baseline="0" dirty="0" smtClean="0"/>
                        <a:t>- </a:t>
                      </a:r>
                      <a:r>
                        <a:rPr lang="en-US" sz="1200" b="0" dirty="0" smtClean="0"/>
                        <a:t>GEO</a:t>
                      </a:r>
                      <a:r>
                        <a:rPr lang="en-US" sz="1200" b="0" baseline="0" dirty="0" smtClean="0"/>
                        <a:t> and LEO Imagers;</a:t>
                      </a:r>
                    </a:p>
                    <a:p>
                      <a:pPr algn="ctr"/>
                      <a:r>
                        <a:rPr lang="en-US" sz="1200" b="1" i="1" baseline="0" dirty="0" smtClean="0"/>
                        <a:t>Spectral Cal </a:t>
                      </a:r>
                      <a:r>
                        <a:rPr lang="en-US" sz="1200" b="0" i="1" baseline="0" dirty="0" smtClean="0"/>
                        <a:t>– </a:t>
                      </a:r>
                      <a:r>
                        <a:rPr lang="en-US" sz="1200" b="0" i="0" baseline="0" dirty="0" err="1" smtClean="0"/>
                        <a:t>Hyperspectral</a:t>
                      </a:r>
                      <a:r>
                        <a:rPr lang="en-US" sz="1200" b="0" i="0" baseline="0" dirty="0" smtClean="0"/>
                        <a:t> Imagers</a:t>
                      </a:r>
                      <a:endParaRPr lang="en-US" sz="1200" b="0" dirty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Geostationary Lightning Mapper (GLM)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dirty="0" smtClean="0"/>
                        <a:t>None</a:t>
                      </a:r>
                      <a:endParaRPr lang="en-US" sz="12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Cal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DCCs,</a:t>
                      </a:r>
                      <a:r>
                        <a:rPr lang="en-US" sz="1200" b="0" baseline="0" dirty="0" smtClean="0"/>
                        <a:t> Deserts, Sun-glint</a:t>
                      </a:r>
                      <a:endParaRPr lang="en-US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Cal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GEO</a:t>
                      </a:r>
                      <a:r>
                        <a:rPr lang="en-US" sz="1200" b="0" baseline="0" dirty="0" smtClean="0"/>
                        <a:t> and LEO Imagers</a:t>
                      </a:r>
                      <a:endParaRPr lang="en-US" sz="1200" b="0" dirty="0" smtClean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Extreme Ultraviolet and X-Ray Irradiance Sensor (EXIS)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baseline="0" dirty="0" smtClean="0"/>
                        <a:t>Response Linearity </a:t>
                      </a:r>
                      <a:r>
                        <a:rPr lang="en-US" sz="1200" b="0" i="0" baseline="0" dirty="0" smtClean="0"/>
                        <a:t>- </a:t>
                      </a:r>
                      <a:r>
                        <a:rPr lang="en-US" sz="1200" b="0" baseline="0" dirty="0" smtClean="0"/>
                        <a:t>Light Sources; </a:t>
                      </a:r>
                      <a:r>
                        <a:rPr lang="en-US" sz="1200" b="1" i="1" baseline="0" dirty="0" smtClean="0"/>
                        <a:t>Dark Measurements and </a:t>
                      </a:r>
                      <a:r>
                        <a:rPr lang="en-US" sz="1200" b="1" i="1" baseline="0" dirty="0" err="1" smtClean="0"/>
                        <a:t>Flatfields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0" baseline="0" dirty="0" smtClean="0"/>
                        <a:t>- Off-point Mechanism; </a:t>
                      </a:r>
                      <a:r>
                        <a:rPr lang="en-US" sz="1200" b="1" i="1" baseline="0" dirty="0" smtClean="0"/>
                        <a:t>Electronics Linearity</a:t>
                      </a:r>
                      <a:r>
                        <a:rPr lang="en-US" sz="1200" b="0" i="1" baseline="0" dirty="0" smtClean="0"/>
                        <a:t> </a:t>
                      </a:r>
                      <a:r>
                        <a:rPr lang="en-US" sz="1200" b="0" baseline="0" dirty="0" smtClean="0"/>
                        <a:t>- Electronic Stimulus</a:t>
                      </a:r>
                      <a:endParaRPr lang="en-US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</a:t>
                      </a:r>
                      <a:r>
                        <a:rPr lang="en-US" sz="1200" b="1" i="1" baseline="0" dirty="0" err="1" smtClean="0"/>
                        <a:t>Flatfield</a:t>
                      </a:r>
                      <a:r>
                        <a:rPr lang="en-US" sz="1200" b="1" i="1" baseline="0" dirty="0" smtClean="0"/>
                        <a:t>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Sun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Cal </a:t>
                      </a:r>
                      <a:r>
                        <a:rPr lang="en-US" sz="1200" b="0" i="1" baseline="0" dirty="0" smtClean="0"/>
                        <a:t>– </a:t>
                      </a:r>
                      <a:r>
                        <a:rPr lang="en-US" sz="1200" b="0" dirty="0" smtClean="0"/>
                        <a:t>GEO</a:t>
                      </a:r>
                      <a:r>
                        <a:rPr lang="en-US" sz="1200" b="0" baseline="0" dirty="0" smtClean="0"/>
                        <a:t> Solar Sensors (e.g., SDO/EVE)</a:t>
                      </a:r>
                      <a:endParaRPr lang="en-US" sz="1200" b="0" dirty="0" smtClean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Solar Ultraviolet Imager  (SUVI)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baseline="0" dirty="0" smtClean="0"/>
                        <a:t>Aliveness</a:t>
                      </a:r>
                      <a:r>
                        <a:rPr lang="en-US" sz="1200" b="0" i="1" baseline="0" dirty="0" smtClean="0"/>
                        <a:t> </a:t>
                      </a:r>
                      <a:r>
                        <a:rPr lang="en-US" sz="1200" b="0" i="0" baseline="0" dirty="0" smtClean="0"/>
                        <a:t>- </a:t>
                      </a:r>
                      <a:r>
                        <a:rPr lang="en-US" sz="1200" b="0" baseline="0" dirty="0" smtClean="0"/>
                        <a:t>Light Source; </a:t>
                      </a:r>
                      <a:r>
                        <a:rPr lang="en-US" sz="1200" b="1" i="1" baseline="0" dirty="0" smtClean="0"/>
                        <a:t>Dark Measurements and </a:t>
                      </a:r>
                      <a:r>
                        <a:rPr lang="en-US" sz="1200" b="1" i="1" baseline="0" dirty="0" err="1" smtClean="0"/>
                        <a:t>Flatfields</a:t>
                      </a:r>
                      <a:r>
                        <a:rPr lang="en-US" sz="1200" b="0" baseline="0" dirty="0" smtClean="0"/>
                        <a:t> - Off-point Mechanism; </a:t>
                      </a:r>
                      <a:r>
                        <a:rPr lang="en-US" sz="1200" b="1" i="1" baseline="0" dirty="0" smtClean="0"/>
                        <a:t>Out-of-band Rejection </a:t>
                      </a:r>
                      <a:r>
                        <a:rPr lang="en-US" sz="1200" b="0" i="0" baseline="0" dirty="0" smtClean="0"/>
                        <a:t>- </a:t>
                      </a:r>
                      <a:r>
                        <a:rPr lang="en-US" sz="1200" b="0" baseline="0" dirty="0" smtClean="0"/>
                        <a:t>Glass/Analysis Filters; </a:t>
                      </a:r>
                      <a:r>
                        <a:rPr lang="en-US" sz="1200" b="1" i="1" baseline="0" dirty="0" smtClean="0"/>
                        <a:t>Electronics Linearity </a:t>
                      </a:r>
                      <a:r>
                        <a:rPr lang="en-US" sz="1200" b="0" baseline="0" dirty="0" smtClean="0"/>
                        <a:t>- Electronic Stimulus</a:t>
                      </a:r>
                      <a:endParaRPr lang="en-US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</a:t>
                      </a:r>
                      <a:r>
                        <a:rPr lang="en-US" sz="1200" b="1" i="1" baseline="0" dirty="0" err="1" smtClean="0"/>
                        <a:t>Flatfield</a:t>
                      </a:r>
                      <a:r>
                        <a:rPr lang="en-US" sz="1200" b="1" i="1" baseline="0" dirty="0" smtClean="0"/>
                        <a:t>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Sun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Cal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EXIS</a:t>
                      </a:r>
                      <a:r>
                        <a:rPr lang="en-US" sz="1200" b="0" baseline="0" dirty="0" smtClean="0"/>
                        <a:t> and other </a:t>
                      </a:r>
                      <a:r>
                        <a:rPr lang="en-US" sz="1200" b="0" dirty="0" smtClean="0"/>
                        <a:t>GEO</a:t>
                      </a:r>
                      <a:r>
                        <a:rPr lang="en-US" sz="1200" b="0" baseline="0" dirty="0" smtClean="0"/>
                        <a:t> Solar Sensors (e.g., SDO/EVE)</a:t>
                      </a:r>
                      <a:endParaRPr lang="en-US" sz="1200" b="0" dirty="0" smtClean="0"/>
                    </a:p>
                  </a:txBody>
                  <a:tcPr anchor="ctr"/>
                </a:tc>
              </a:tr>
              <a:tr h="2998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Space Environment In-Situ Suite  (SEISS)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baseline="0" dirty="0" smtClean="0"/>
                        <a:t>Electronics Linearity </a:t>
                      </a:r>
                      <a:r>
                        <a:rPr lang="en-US" sz="1200" b="0" baseline="0" dirty="0" smtClean="0"/>
                        <a:t>- Electronic Stimulus</a:t>
                      </a:r>
                      <a:endParaRPr lang="en-US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Cal </a:t>
                      </a:r>
                      <a:r>
                        <a:rPr lang="en-US" sz="1200" b="0" i="1" baseline="0" dirty="0" smtClean="0"/>
                        <a:t>– </a:t>
                      </a:r>
                      <a:r>
                        <a:rPr lang="en-US" sz="1200" b="0" dirty="0" smtClean="0"/>
                        <a:t>GEO</a:t>
                      </a:r>
                      <a:r>
                        <a:rPr lang="en-US" sz="1200" b="0" baseline="0" dirty="0" smtClean="0"/>
                        <a:t> Particle Sensors</a:t>
                      </a:r>
                      <a:endParaRPr lang="en-US" sz="1200" b="0" dirty="0" smtClean="0"/>
                    </a:p>
                  </a:txBody>
                  <a:tcPr anchor="ctr"/>
                </a:tc>
              </a:tr>
              <a:tr h="29579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</a:rPr>
                        <a:t>Magnetometer (MAG)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baseline="0" dirty="0" smtClean="0"/>
                        <a:t>Electronics Linearity </a:t>
                      </a:r>
                      <a:r>
                        <a:rPr lang="en-US" sz="1200" b="0" baseline="0" dirty="0" smtClean="0"/>
                        <a:t>- Electronic Stimulus</a:t>
                      </a:r>
                      <a:endParaRPr lang="en-US" sz="1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/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/>
                        <a:t>Response</a:t>
                      </a:r>
                      <a:r>
                        <a:rPr lang="en-US" sz="1200" b="1" i="1" baseline="0" dirty="0" smtClean="0"/>
                        <a:t> Cal </a:t>
                      </a:r>
                      <a:r>
                        <a:rPr lang="en-US" sz="1200" b="0" i="1" baseline="0" dirty="0" smtClean="0"/>
                        <a:t>- </a:t>
                      </a:r>
                      <a:r>
                        <a:rPr lang="en-US" sz="1200" b="0" dirty="0" smtClean="0"/>
                        <a:t>GEO</a:t>
                      </a:r>
                      <a:r>
                        <a:rPr lang="en-US" sz="1200" b="0" baseline="0" dirty="0" smtClean="0"/>
                        <a:t> Mag Sensors</a:t>
                      </a:r>
                      <a:endParaRPr lang="en-US" sz="1200" b="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66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439" y="65088"/>
            <a:ext cx="7374422" cy="752475"/>
          </a:xfrm>
        </p:spPr>
        <p:txBody>
          <a:bodyPr/>
          <a:lstStyle/>
          <a:p>
            <a:r>
              <a:rPr lang="en-US" dirty="0" smtClean="0"/>
              <a:t>GOES-R Cal/Val Overview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898639"/>
              </p:ext>
            </p:extLst>
          </p:nvPr>
        </p:nvGraphicFramePr>
        <p:xfrm>
          <a:off x="174737" y="1055143"/>
          <a:ext cx="8784593" cy="3639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/>
                <a:gridCol w="274320"/>
                <a:gridCol w="274320"/>
                <a:gridCol w="274320"/>
                <a:gridCol w="274320"/>
                <a:gridCol w="274320"/>
                <a:gridCol w="274320"/>
                <a:gridCol w="274320"/>
                <a:gridCol w="274320"/>
                <a:gridCol w="399479"/>
                <a:gridCol w="399479"/>
                <a:gridCol w="190254"/>
                <a:gridCol w="190254"/>
                <a:gridCol w="190254"/>
                <a:gridCol w="190254"/>
                <a:gridCol w="732379"/>
              </a:tblGrid>
              <a:tr h="3418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Activity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250" marR="71250" marT="35625" marB="35625"/>
                </a:tc>
                <a:tc gridSpan="4"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Instr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and L1b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Dev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gridSpan="4"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Sat and L1b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I&amp;T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PLT ACT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gridSpan="4"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PLT SPOT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1250" marR="71250" marT="35625" marB="35625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Ops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38">
                <a:tc rowSpan="2">
                  <a:txBody>
                    <a:bodyPr/>
                    <a:lstStyle/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Instr</a:t>
                      </a:r>
                      <a:r>
                        <a:rPr lang="en-US" sz="1200" b="1" dirty="0" smtClean="0"/>
                        <a:t> and GS Design Review</a:t>
                      </a:r>
                    </a:p>
                  </a:txBody>
                  <a:tcPr marL="71250" marR="71250" marT="35625" marB="35625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05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985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Instr</a:t>
                      </a:r>
                      <a:r>
                        <a:rPr lang="en-US" sz="1200" b="1" dirty="0" smtClean="0"/>
                        <a:t> Cal and Cal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Test Report</a:t>
                      </a:r>
                      <a:r>
                        <a:rPr lang="en-US" sz="1200" b="1" baseline="0" dirty="0" smtClean="0"/>
                        <a:t> Review</a:t>
                      </a:r>
                      <a:endParaRPr lang="en-US" sz="1200" b="1" dirty="0" smtClean="0"/>
                    </a:p>
                  </a:txBody>
                  <a:tcPr marL="71250" marR="71250" marT="35625" marB="35625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985">
                <a:tc rowSpan="2">
                  <a:txBody>
                    <a:bodyPr/>
                    <a:lstStyle/>
                    <a:p>
                      <a:r>
                        <a:rPr lang="en-US" sz="1200" b="1" dirty="0" smtClean="0"/>
                        <a:t>Product </a:t>
                      </a:r>
                      <a:r>
                        <a:rPr lang="en-US" sz="1200" b="1" dirty="0" err="1" smtClean="0"/>
                        <a:t>Dev</a:t>
                      </a:r>
                      <a:r>
                        <a:rPr lang="en-US" sz="1200" b="1" baseline="0" dirty="0" smtClean="0"/>
                        <a:t> and Implementation</a:t>
                      </a:r>
                      <a:endParaRPr lang="en-US" sz="1200" b="1" dirty="0" smtClean="0"/>
                    </a:p>
                  </a:txBody>
                  <a:tcPr marL="71250" marR="71250" marT="35625" marB="35625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chemeClr val="tx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489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985">
                <a:tc rowSpan="2">
                  <a:txBody>
                    <a:bodyPr/>
                    <a:lstStyle/>
                    <a:p>
                      <a:r>
                        <a:rPr lang="en-US" sz="1200" b="1" baseline="0" dirty="0" smtClean="0"/>
                        <a:t>Pre-launch System-Level Testing and Post-Launch Cal/Val Preparation</a:t>
                      </a:r>
                      <a:endParaRPr lang="en-US" sz="1200" b="1" dirty="0" smtClean="0"/>
                    </a:p>
                  </a:txBody>
                  <a:tcPr marL="71250" marR="71250" marT="35625" marB="35625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2489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6633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090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Cal/Val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On-Orbit </a:t>
                      </a:r>
                      <a:r>
                        <a:rPr lang="en-US" sz="1200" b="1" baseline="0" dirty="0" smtClean="0"/>
                        <a:t>Checkout</a:t>
                      </a:r>
                      <a:endParaRPr lang="en-US" sz="1200" b="1" dirty="0" smtClean="0"/>
                    </a:p>
                  </a:txBody>
                  <a:tcPr marL="71250" marR="71250" marT="35625" marB="35625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6FF"/>
                    </a:solidFill>
                  </a:tcPr>
                </a:tc>
              </a:tr>
              <a:tr h="1709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</a:tr>
              <a:tr h="26228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Cal Parameter and Product Algorithm </a:t>
                      </a:r>
                      <a:r>
                        <a:rPr lang="en-US" sz="1200" b="1" dirty="0" smtClean="0"/>
                        <a:t>Anomaly Resolution</a:t>
                      </a:r>
                      <a:r>
                        <a:rPr lang="en-US" sz="1200" b="1" baseline="0" dirty="0" smtClean="0"/>
                        <a:t> and Updates</a:t>
                      </a:r>
                      <a:endParaRPr lang="en-US" sz="1200" b="1" dirty="0" smtClean="0"/>
                    </a:p>
                  </a:txBody>
                  <a:tcPr marL="71250" marR="71250" marT="35625" marB="35625"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pattFill prst="solidDmnd">
                      <a:fgClr>
                        <a:srgbClr val="9900CC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6FF"/>
                    </a:solidFill>
                  </a:tcPr>
                </a:tc>
              </a:tr>
              <a:tr h="17090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/>
                    </a:p>
                  </a:txBody>
                  <a:tcPr marL="71250" marR="71250" marT="35625" marB="35625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sphere">
                      <a:fgClr>
                        <a:srgbClr val="00FF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</a:tr>
              <a:tr h="1709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“Deep-Dive” Cal/Val Analysis Tools</a:t>
                      </a:r>
                    </a:p>
                  </a:txBody>
                  <a:tcPr marL="71250" marR="71250" marT="35625" marB="35625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7F5"/>
                    </a:solidFill>
                  </a:tcPr>
                </a:tc>
              </a:tr>
              <a:tr h="1709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Cal Trending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Initialization &amp; Long-term monitoring</a:t>
                      </a:r>
                    </a:p>
                  </a:txBody>
                  <a:tcPr marL="71250" marR="71250" marT="35625" marB="35625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7F5"/>
                    </a:solidFill>
                  </a:tcPr>
                </a:tc>
              </a:tr>
              <a:tr h="1709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Product </a:t>
                      </a:r>
                      <a:r>
                        <a:rPr lang="en-US" sz="1200" b="1" dirty="0" smtClean="0"/>
                        <a:t>Validation</a:t>
                      </a:r>
                    </a:p>
                  </a:txBody>
                  <a:tcPr marL="71250" marR="71250" marT="35625" marB="35625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zigZag">
                      <a:fgClr>
                        <a:schemeClr val="bg1"/>
                      </a:fgClr>
                      <a:bgClr>
                        <a:srgbClr val="BF67F5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71250" marR="71250" marT="35625" marB="35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7F5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 bwMode="auto">
          <a:xfrm>
            <a:off x="6068096" y="6016166"/>
            <a:ext cx="457200" cy="133814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7200" y="5967907"/>
            <a:ext cx="22513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OSPO Responsible</a:t>
            </a:r>
          </a:p>
          <a:p>
            <a:r>
              <a:rPr lang="en-US" sz="1100" dirty="0" smtClean="0"/>
              <a:t>STAR/NGDC/MSFC Support</a:t>
            </a:r>
          </a:p>
          <a:p>
            <a:r>
              <a:rPr lang="en-US" sz="1100" dirty="0" smtClean="0"/>
              <a:t>Vendor Support as Requested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546603" y="2876006"/>
            <a:ext cx="741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MCDR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6073620" y="1813950"/>
            <a:ext cx="94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LAUNCH</a:t>
            </a:r>
            <a:endParaRPr lang="en-US" sz="1400" b="1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166405" y="4800545"/>
            <a:ext cx="2465284" cy="170185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4726" y="4827525"/>
            <a:ext cx="2453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Space Segment Development</a:t>
            </a:r>
            <a:endParaRPr lang="en-US" sz="1100" b="1" dirty="0"/>
          </a:p>
        </p:txBody>
      </p:sp>
      <p:sp>
        <p:nvSpPr>
          <p:cNvPr id="37" name="Rectangle 36"/>
          <p:cNvSpPr/>
          <p:nvPr/>
        </p:nvSpPr>
        <p:spPr bwMode="auto">
          <a:xfrm>
            <a:off x="322052" y="5213340"/>
            <a:ext cx="457200" cy="133814"/>
          </a:xfrm>
          <a:prstGeom prst="rect">
            <a:avLst/>
          </a:prstGeom>
          <a:pattFill prst="solidDmnd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5565" y="5145561"/>
            <a:ext cx="2019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Flight Oversight</a:t>
            </a:r>
          </a:p>
          <a:p>
            <a:r>
              <a:rPr lang="en-US" sz="1100" dirty="0" smtClean="0"/>
              <a:t>CCT/CWG/OSPO Support</a:t>
            </a:r>
          </a:p>
          <a:p>
            <a:r>
              <a:rPr lang="en-US" sz="1100" dirty="0" smtClean="0"/>
              <a:t>Instr. Vendor Responsible </a:t>
            </a:r>
            <a:endParaRPr lang="en-US" sz="1100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322052" y="5934452"/>
            <a:ext cx="457200" cy="133814"/>
          </a:xfrm>
          <a:prstGeom prst="rect">
            <a:avLst/>
          </a:prstGeom>
          <a:pattFill prst="solidDmnd">
            <a:fgClr>
              <a:srgbClr val="9900CC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694" y="5863699"/>
            <a:ext cx="20260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Flight/MOST Responsible</a:t>
            </a:r>
          </a:p>
          <a:p>
            <a:r>
              <a:rPr lang="en-US" sz="1100" dirty="0" smtClean="0"/>
              <a:t>CCT/CWG/OSPO Support</a:t>
            </a:r>
          </a:p>
          <a:p>
            <a:r>
              <a:rPr lang="en-US" sz="1100" dirty="0" smtClean="0"/>
              <a:t>Instr. Vendor Support </a:t>
            </a:r>
            <a:endParaRPr lang="en-US" sz="1100" dirty="0"/>
          </a:p>
        </p:txBody>
      </p:sp>
      <p:sp>
        <p:nvSpPr>
          <p:cNvPr id="41" name="Rectangle 40"/>
          <p:cNvSpPr/>
          <p:nvPr/>
        </p:nvSpPr>
        <p:spPr bwMode="auto">
          <a:xfrm>
            <a:off x="2857500" y="4796831"/>
            <a:ext cx="2971800" cy="170185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2574" y="4823811"/>
            <a:ext cx="24534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Ground Segment Development</a:t>
            </a:r>
            <a:endParaRPr lang="en-US" sz="1100" b="1" dirty="0"/>
          </a:p>
        </p:txBody>
      </p:sp>
      <p:sp>
        <p:nvSpPr>
          <p:cNvPr id="47" name="Rectangle 46"/>
          <p:cNvSpPr/>
          <p:nvPr/>
        </p:nvSpPr>
        <p:spPr bwMode="auto">
          <a:xfrm>
            <a:off x="2973519" y="5136413"/>
            <a:ext cx="457200" cy="133814"/>
          </a:xfrm>
          <a:prstGeom prst="rect">
            <a:avLst/>
          </a:prstGeom>
          <a:pattFill prst="sphere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00425" y="5081800"/>
            <a:ext cx="22484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GSP Oversight</a:t>
            </a:r>
          </a:p>
          <a:p>
            <a:r>
              <a:rPr lang="en-US" sz="1100" dirty="0" smtClean="0"/>
              <a:t>CCT/CWG/AWG/OSPO Support</a:t>
            </a:r>
          </a:p>
          <a:p>
            <a:r>
              <a:rPr lang="en-US" sz="1100" dirty="0" smtClean="0"/>
              <a:t>GS Vendor Responsible</a:t>
            </a:r>
            <a:endParaRPr lang="en-US" sz="1100" dirty="0"/>
          </a:p>
        </p:txBody>
      </p:sp>
      <p:sp>
        <p:nvSpPr>
          <p:cNvPr id="49" name="Rectangle 48"/>
          <p:cNvSpPr/>
          <p:nvPr/>
        </p:nvSpPr>
        <p:spPr bwMode="auto">
          <a:xfrm>
            <a:off x="2969101" y="5846696"/>
            <a:ext cx="457200" cy="133814"/>
          </a:xfrm>
          <a:prstGeom prst="rect">
            <a:avLst/>
          </a:prstGeom>
          <a:pattFill prst="sphere">
            <a:fgClr>
              <a:srgbClr val="00FF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00426" y="5780741"/>
            <a:ext cx="2221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100" dirty="0" smtClean="0"/>
              <a:t>GSP/MOST/DOST Responsible</a:t>
            </a:r>
          </a:p>
          <a:p>
            <a:r>
              <a:rPr lang="en-US" sz="1100" dirty="0" smtClean="0"/>
              <a:t>CCT/CWG/AWG/OSPO Support</a:t>
            </a:r>
          </a:p>
          <a:p>
            <a:r>
              <a:rPr lang="en-US" sz="1100" dirty="0" smtClean="0"/>
              <a:t>GS Vendor Support</a:t>
            </a:r>
            <a:endParaRPr lang="en-US" sz="1100" dirty="0"/>
          </a:p>
        </p:txBody>
      </p:sp>
      <p:sp>
        <p:nvSpPr>
          <p:cNvPr id="51" name="Rectangle 50"/>
          <p:cNvSpPr/>
          <p:nvPr/>
        </p:nvSpPr>
        <p:spPr bwMode="auto">
          <a:xfrm>
            <a:off x="6014521" y="4791863"/>
            <a:ext cx="2777869" cy="10548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76713" y="4816395"/>
            <a:ext cx="25820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Long-term Cal/Val Readiness</a:t>
            </a:r>
            <a:endParaRPr lang="en-US" sz="1100" b="1" dirty="0"/>
          </a:p>
        </p:txBody>
      </p:sp>
      <p:sp>
        <p:nvSpPr>
          <p:cNvPr id="54" name="Rectangle 53"/>
          <p:cNvSpPr/>
          <p:nvPr/>
        </p:nvSpPr>
        <p:spPr bwMode="auto">
          <a:xfrm>
            <a:off x="6063453" y="5580701"/>
            <a:ext cx="457200" cy="133814"/>
          </a:xfrm>
          <a:prstGeom prst="rect">
            <a:avLst/>
          </a:prstGeom>
          <a:solidFill>
            <a:srgbClr val="BF67F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87199" y="5518592"/>
            <a:ext cx="2389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STAR/NGDC/MSFC Responsible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089993" y="5125264"/>
            <a:ext cx="457200" cy="133814"/>
          </a:xfrm>
          <a:prstGeom prst="rect">
            <a:avLst/>
          </a:prstGeom>
          <a:pattFill prst="zigZag">
            <a:fgClr>
              <a:schemeClr val="bg1"/>
            </a:fgClr>
            <a:bgClr>
              <a:srgbClr val="BF67F5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502602" y="5058359"/>
            <a:ext cx="2373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PSE CCT/CWG/AWG Responsible</a:t>
            </a:r>
          </a:p>
          <a:p>
            <a:r>
              <a:rPr lang="en-US" sz="1100" dirty="0" smtClean="0"/>
              <a:t>MOST/DOST Support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181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813599" y="2632950"/>
            <a:ext cx="3283695" cy="119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sz="3600" b="1" dirty="0" smtClean="0">
                <a:latin typeface="+mj-lt"/>
              </a:rPr>
              <a:t>ABI Cal/Val Updates</a:t>
            </a: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5760" r="12106"/>
          <a:stretch/>
        </p:blipFill>
        <p:spPr bwMode="auto">
          <a:xfrm>
            <a:off x="5223760" y="1778525"/>
            <a:ext cx="3443592" cy="296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4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1498083"/>
            <a:ext cx="8942152" cy="42048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i="1" dirty="0" smtClean="0"/>
              <a:t>Proto-Type Model (PTM)</a:t>
            </a:r>
          </a:p>
          <a:p>
            <a:pPr marL="460375" lvl="1" indent="-227013">
              <a:lnSpc>
                <a:spcPct val="100000"/>
              </a:lnSpc>
            </a:pPr>
            <a:r>
              <a:rPr lang="en-US" sz="2000" dirty="0" smtClean="0"/>
              <a:t>Formal testing period complete</a:t>
            </a:r>
          </a:p>
          <a:p>
            <a:pPr marL="460375" lvl="1" indent="-227013">
              <a:lnSpc>
                <a:spcPct val="100000"/>
              </a:lnSpc>
            </a:pPr>
            <a:r>
              <a:rPr lang="en-US" sz="2000" dirty="0"/>
              <a:t>R</a:t>
            </a:r>
            <a:r>
              <a:rPr lang="en-US" sz="2000" dirty="0" smtClean="0"/>
              <a:t>etested on an as-needed basis to learn about instrument behavior </a:t>
            </a:r>
          </a:p>
          <a:p>
            <a:pPr marL="460375" lvl="1" indent="-227013">
              <a:lnSpc>
                <a:spcPct val="100000"/>
              </a:lnSpc>
            </a:pPr>
            <a:r>
              <a:rPr lang="en-US" sz="2000" dirty="0" smtClean="0"/>
              <a:t>PTM not used to verify performance specifications</a:t>
            </a:r>
          </a:p>
          <a:p>
            <a:pPr>
              <a:lnSpc>
                <a:spcPct val="100000"/>
              </a:lnSpc>
            </a:pPr>
            <a:r>
              <a:rPr lang="en-US" sz="2400" i="1" dirty="0" smtClean="0"/>
              <a:t>Proto-Flight Model (PFM) </a:t>
            </a:r>
          </a:p>
          <a:p>
            <a:pPr marL="460375" lvl="1" indent="-227013">
              <a:lnSpc>
                <a:spcPct val="100000"/>
              </a:lnSpc>
            </a:pPr>
            <a:r>
              <a:rPr lang="en-US" sz="2000" dirty="0" smtClean="0"/>
              <a:t>Bench Testing</a:t>
            </a:r>
          </a:p>
          <a:p>
            <a:pPr marL="685800" lvl="2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800" dirty="0"/>
              <a:t>R</a:t>
            </a:r>
            <a:r>
              <a:rPr lang="en-US" sz="1800" dirty="0" smtClean="0"/>
              <a:t>evealed a ghosting issue that has been resolved.  </a:t>
            </a:r>
            <a:endParaRPr lang="en-US" sz="1800" dirty="0"/>
          </a:p>
          <a:p>
            <a:pPr marL="685800" lvl="2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800" dirty="0" smtClean="0"/>
              <a:t>Other </a:t>
            </a:r>
            <a:r>
              <a:rPr lang="en-US" sz="1800" dirty="0" smtClean="0"/>
              <a:t>tests </a:t>
            </a:r>
            <a:r>
              <a:rPr lang="en-US" sz="1800" dirty="0" smtClean="0"/>
              <a:t>show ABI meets requirements with few </a:t>
            </a:r>
            <a:r>
              <a:rPr lang="en-US" sz="1800" dirty="0" smtClean="0"/>
              <a:t>ex</a:t>
            </a:r>
            <a:r>
              <a:rPr lang="en-US" sz="1800" dirty="0" smtClean="0"/>
              <a:t>ceptions.</a:t>
            </a:r>
            <a:r>
              <a:rPr lang="en-US" sz="1800" dirty="0" smtClean="0"/>
              <a:t> </a:t>
            </a:r>
            <a:endParaRPr lang="en-US" sz="1800" dirty="0" smtClean="0"/>
          </a:p>
          <a:p>
            <a:pPr marL="452438" lvl="1" indent="-228600">
              <a:lnSpc>
                <a:spcPct val="100000"/>
              </a:lnSpc>
            </a:pPr>
            <a:r>
              <a:rPr lang="en-US" sz="2000" dirty="0" smtClean="0"/>
              <a:t>Pre-Environmental Review set for 16-18 October</a:t>
            </a:r>
            <a:endParaRPr lang="en-US" sz="2000" dirty="0" smtClean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400784" y="103758"/>
            <a:ext cx="7393020" cy="103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+mj-lt"/>
              </a:rPr>
              <a:t>Test </a:t>
            </a:r>
            <a:r>
              <a:rPr lang="en-US" sz="3200" b="1" dirty="0" smtClean="0">
                <a:latin typeface="+mj-lt"/>
              </a:rPr>
              <a:t>Activities:                       ABI </a:t>
            </a:r>
            <a:r>
              <a:rPr lang="en-US" sz="3200" b="1" dirty="0">
                <a:latin typeface="+mj-lt"/>
              </a:rPr>
              <a:t>Vendor (ITT </a:t>
            </a:r>
            <a:r>
              <a:rPr lang="en-US" sz="3200" b="1" dirty="0" err="1">
                <a:latin typeface="+mj-lt"/>
              </a:rPr>
              <a:t>Exelis</a:t>
            </a:r>
            <a:r>
              <a:rPr lang="en-US" sz="3200" b="1" dirty="0" smtClean="0">
                <a:latin typeface="+mj-lt"/>
              </a:rPr>
              <a:t>)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16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noFill/>
        </p:spPr>
        <p:txBody>
          <a:bodyPr/>
          <a:lstStyle/>
          <a:p>
            <a:fld id="{69B2068F-EA3C-415E-A2D4-A10F988B893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348479" y="142671"/>
            <a:ext cx="5034876" cy="5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US" sz="3200" b="1" dirty="0" smtClean="0">
                <a:latin typeface="+mj-lt"/>
              </a:rPr>
              <a:t>Test Activities: NIST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278974"/>
              </p:ext>
            </p:extLst>
          </p:nvPr>
        </p:nvGraphicFramePr>
        <p:xfrm>
          <a:off x="1576954" y="4739940"/>
          <a:ext cx="2679903" cy="2067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73" name="Artwork" r:id="rId4" imgW="8876190" imgH="7323810" progId="">
                  <p:embed/>
                </p:oleObj>
              </mc:Choice>
              <mc:Fallback>
                <p:oleObj name="Artwork" r:id="rId4" imgW="8876190" imgH="73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499"/>
                      <a:stretch>
                        <a:fillRect/>
                      </a:stretch>
                    </p:blipFill>
                    <p:spPr bwMode="auto">
                      <a:xfrm>
                        <a:off x="1576954" y="4739940"/>
                        <a:ext cx="2679903" cy="2067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9088" y="4176420"/>
            <a:ext cx="3566337" cy="26024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21055" y="6471079"/>
            <a:ext cx="1507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NIST SIRCUS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16736" y="724067"/>
            <a:ext cx="90175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>
              <a:buFont typeface="Arial" pitchFamily="34" charset="0"/>
              <a:buChar char="•"/>
            </a:pPr>
            <a:r>
              <a:rPr lang="en-US" sz="2000" dirty="0" smtClean="0"/>
              <a:t>Completed Testing </a:t>
            </a:r>
          </a:p>
          <a:p>
            <a:pPr marL="800100" lvl="2" indent="-342900">
              <a:buFont typeface="Arial" pitchFamily="34" charset="0"/>
              <a:buChar char="‒"/>
            </a:pPr>
            <a:r>
              <a:rPr lang="en-US" dirty="0" smtClean="0"/>
              <a:t>Instrument-level testing using NIST Traveling </a:t>
            </a:r>
            <a:r>
              <a:rPr lang="en-US" dirty="0"/>
              <a:t>Spectral Irradiance and Radiance </a:t>
            </a:r>
            <a:r>
              <a:rPr lang="en-US" dirty="0" err="1"/>
              <a:t>Responsivity</a:t>
            </a:r>
            <a:r>
              <a:rPr lang="en-US" dirty="0"/>
              <a:t> Calibrations using Uniform </a:t>
            </a:r>
            <a:r>
              <a:rPr lang="en-US" dirty="0" smtClean="0"/>
              <a:t>Sources (SIRCUS)</a:t>
            </a:r>
          </a:p>
          <a:p>
            <a:pPr marL="1257300" lvl="3" indent="-342900">
              <a:buFont typeface="Wingdings" pitchFamily="2" charset="2"/>
              <a:buChar char="Ø"/>
            </a:pPr>
            <a:r>
              <a:rPr lang="en-US" sz="1600" dirty="0" smtClean="0"/>
              <a:t>Irradiance to radiance transformation validation</a:t>
            </a:r>
          </a:p>
          <a:p>
            <a:pPr marL="1257300" lvl="3" indent="-342900">
              <a:buFont typeface="Wingdings" pitchFamily="2" charset="2"/>
              <a:buChar char="Ø"/>
            </a:pPr>
            <a:r>
              <a:rPr lang="en-US" sz="1600" dirty="0"/>
              <a:t>S</a:t>
            </a:r>
            <a:r>
              <a:rPr lang="en-US" sz="1600" dirty="0" smtClean="0"/>
              <a:t>pectral response validation</a:t>
            </a:r>
          </a:p>
          <a:p>
            <a:pPr marL="800100" lvl="2" indent="-342900">
              <a:buFont typeface="Arial" pitchFamily="34" charset="0"/>
              <a:buChar char="‒"/>
            </a:pPr>
            <a:r>
              <a:rPr lang="en-US" dirty="0"/>
              <a:t>Small integration sphere characterization at the NIST </a:t>
            </a:r>
            <a:r>
              <a:rPr lang="en-US" dirty="0" err="1"/>
              <a:t>FAcility</a:t>
            </a:r>
            <a:r>
              <a:rPr lang="en-US" dirty="0"/>
              <a:t> for </a:t>
            </a:r>
            <a:r>
              <a:rPr lang="en-US" dirty="0" err="1"/>
              <a:t>Spectroradiometric</a:t>
            </a:r>
            <a:r>
              <a:rPr lang="en-US" dirty="0"/>
              <a:t> </a:t>
            </a:r>
            <a:r>
              <a:rPr lang="en-US" dirty="0" err="1"/>
              <a:t>CALibrations</a:t>
            </a:r>
            <a:r>
              <a:rPr lang="en-US" dirty="0"/>
              <a:t> 2 (FASCAL 2</a:t>
            </a:r>
            <a:r>
              <a:rPr lang="en-US" dirty="0" smtClean="0"/>
              <a:t>)</a:t>
            </a:r>
          </a:p>
          <a:p>
            <a:pPr marL="800100" lvl="2" indent="-342900">
              <a:buFont typeface="Arial" pitchFamily="34" charset="0"/>
              <a:buChar char="‒"/>
            </a:pPr>
            <a:r>
              <a:rPr lang="en-US" dirty="0"/>
              <a:t>External blackbody characterized using the NIST Thermal Transfer Radiometer (TXR</a:t>
            </a:r>
            <a:r>
              <a:rPr lang="en-US" dirty="0" smtClean="0"/>
              <a:t>)</a:t>
            </a:r>
          </a:p>
          <a:p>
            <a:pPr marL="800100" lvl="2" indent="-342900">
              <a:buFont typeface="Arial" pitchFamily="34" charset="0"/>
              <a:buChar char="‒"/>
            </a:pPr>
            <a:r>
              <a:rPr lang="en-US" dirty="0" err="1"/>
              <a:t>Exelis</a:t>
            </a:r>
            <a:r>
              <a:rPr lang="en-US" dirty="0"/>
              <a:t> FEL lamp calibration process validation and spatial uniformity </a:t>
            </a:r>
            <a:r>
              <a:rPr lang="en-US" dirty="0" smtClean="0"/>
              <a:t>test</a:t>
            </a:r>
            <a:endParaRPr lang="en-US" dirty="0"/>
          </a:p>
          <a:p>
            <a:pPr marL="233363" lvl="1" indent="-233363">
              <a:buFont typeface="Arial" pitchFamily="34" charset="0"/>
              <a:buChar char="•"/>
            </a:pPr>
            <a:r>
              <a:rPr lang="en-US" sz="2000" dirty="0" smtClean="0"/>
              <a:t>Coming in FY ‘13 </a:t>
            </a:r>
          </a:p>
          <a:p>
            <a:pPr marL="800100" lvl="2" indent="-342900">
              <a:buFont typeface="Arial" pitchFamily="34" charset="0"/>
              <a:buChar char="‒"/>
            </a:pPr>
            <a:r>
              <a:rPr lang="en-US" dirty="0"/>
              <a:t>L</a:t>
            </a:r>
            <a:r>
              <a:rPr lang="en-US" dirty="0" smtClean="0"/>
              <a:t>arge integration sphere radiance scale validation using the NIST Visible Transfer Radiometer (VXR)</a:t>
            </a:r>
          </a:p>
          <a:p>
            <a:pPr marL="800100" lvl="2" indent="-342900">
              <a:buFont typeface="Arial" pitchFamily="34" charset="0"/>
              <a:buChar char="‒"/>
            </a:pPr>
            <a:r>
              <a:rPr lang="en-US" dirty="0"/>
              <a:t>Determination of witness filter spectral </a:t>
            </a:r>
            <a:r>
              <a:rPr lang="en-US" dirty="0" smtClean="0"/>
              <a:t>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63953" y="1416095"/>
            <a:ext cx="6435854" cy="768942"/>
          </a:xfrm>
        </p:spPr>
        <p:txBody>
          <a:bodyPr/>
          <a:lstStyle/>
          <a:p>
            <a:pPr marL="3175" indent="-3175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Calibration Working Group (CWG) conducted detailed data analysis on pre-launch tests for </a:t>
            </a:r>
            <a:r>
              <a:rPr lang="en-US" sz="1800" b="1" dirty="0" smtClean="0">
                <a:solidFill>
                  <a:schemeClr val="tx1"/>
                </a:solidFill>
              </a:rPr>
              <a:t>proto-type model (PTM</a:t>
            </a:r>
            <a:r>
              <a:rPr lang="en-US" sz="1800" b="1" dirty="0"/>
              <a:t>)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7" name="Shape 122"/>
          <p:cNvSpPr txBox="1"/>
          <p:nvPr/>
        </p:nvSpPr>
        <p:spPr>
          <a:xfrm>
            <a:off x="3776871" y="3705894"/>
            <a:ext cx="5327666" cy="369302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i="1" dirty="0" smtClean="0"/>
              <a:t>Emissive (top) and Reflective (bottom) channel calibration test </a:t>
            </a:r>
            <a:r>
              <a:rPr lang="en" sz="1200" i="1" dirty="0"/>
              <a:t>arrangement</a:t>
            </a:r>
          </a:p>
        </p:txBody>
      </p:sp>
      <p:sp>
        <p:nvSpPr>
          <p:cNvPr id="8" name="Shape 125"/>
          <p:cNvSpPr>
            <a:spLocks noChangeAspect="1"/>
          </p:cNvSpPr>
          <p:nvPr/>
        </p:nvSpPr>
        <p:spPr>
          <a:xfrm>
            <a:off x="6321292" y="4726275"/>
            <a:ext cx="2777520" cy="1554480"/>
          </a:xfrm>
          <a:prstGeom prst="rect">
            <a:avLst/>
          </a:prstGeom>
          <a:blipFill>
            <a:blip r:embed="rId3" cstate="print"/>
            <a:srcRect/>
            <a:stretch>
              <a:fillRect l="1" r="-3732"/>
            </a:stretch>
          </a:blipFill>
        </p:spPr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9807" y="2485833"/>
            <a:ext cx="2549471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53539" y="2076866"/>
            <a:ext cx="4703287" cy="100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233363" indent="-233363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Reflective and emissive channel calibration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</a:pPr>
            <a:r>
              <a:rPr lang="en" sz="1600" dirty="0" smtClean="0"/>
              <a:t>Coherent noise; </a:t>
            </a:r>
            <a:r>
              <a:rPr lang="en" sz="1600" dirty="0"/>
              <a:t>i</a:t>
            </a:r>
            <a:r>
              <a:rPr lang="en" sz="1600" dirty="0" smtClean="0"/>
              <a:t>rradiance calibration; and MTF-focus-registration</a:t>
            </a:r>
          </a:p>
        </p:txBody>
      </p:sp>
      <p:sp>
        <p:nvSpPr>
          <p:cNvPr id="14" name="Shape 136"/>
          <p:cNvSpPr>
            <a:spLocks noChangeAspect="1"/>
          </p:cNvSpPr>
          <p:nvPr/>
        </p:nvSpPr>
        <p:spPr>
          <a:xfrm>
            <a:off x="6830143" y="945741"/>
            <a:ext cx="1989772" cy="1463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  <p:sp>
        <p:nvSpPr>
          <p:cNvPr id="15" name="Shape 141"/>
          <p:cNvSpPr txBox="1"/>
          <p:nvPr/>
        </p:nvSpPr>
        <p:spPr>
          <a:xfrm>
            <a:off x="1828801" y="6219724"/>
            <a:ext cx="7277099" cy="369302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 i="1" dirty="0"/>
              <a:t>Emissive </a:t>
            </a:r>
            <a:r>
              <a:rPr lang="en" sz="1200" i="1" dirty="0" smtClean="0"/>
              <a:t>(left) and reflective (right) channel </a:t>
            </a:r>
            <a:r>
              <a:rPr lang="en" sz="1200" i="1" dirty="0"/>
              <a:t>calibration test results - ratio of CWG to Exelis cal coefficient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 l="1359" t="4003" r="6969" b="1493"/>
          <a:stretch>
            <a:fillRect/>
          </a:stretch>
        </p:blipFill>
        <p:spPr bwMode="auto">
          <a:xfrm>
            <a:off x="2968676" y="4726275"/>
            <a:ext cx="3356031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Shape 137"/>
          <p:cNvSpPr>
            <a:spLocks noChangeAspect="1"/>
          </p:cNvSpPr>
          <p:nvPr/>
        </p:nvSpPr>
        <p:spPr>
          <a:xfrm>
            <a:off x="82075" y="3294346"/>
            <a:ext cx="2862093" cy="1421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</p:sp>
      <p:sp>
        <p:nvSpPr>
          <p:cNvPr id="19" name="Shape 138"/>
          <p:cNvSpPr txBox="1"/>
          <p:nvPr/>
        </p:nvSpPr>
        <p:spPr>
          <a:xfrm>
            <a:off x="120576" y="4706273"/>
            <a:ext cx="2642728" cy="553968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spAutoFit/>
          </a:bodyPr>
          <a:lstStyle/>
          <a:p>
            <a:pPr lvl="0" algn="ctr">
              <a:buClr>
                <a:srgbClr val="000000"/>
              </a:buClr>
              <a:buSzPct val="91666"/>
            </a:pPr>
            <a:r>
              <a:rPr lang="en" sz="1200" i="1" dirty="0"/>
              <a:t>Coherent noise test results - exceedances for </a:t>
            </a:r>
            <a:r>
              <a:rPr lang="en" sz="1200" i="1" dirty="0" smtClean="0"/>
              <a:t>2.25 µm channel</a:t>
            </a:r>
            <a:endParaRPr lang="en" sz="1200" i="1" dirty="0"/>
          </a:p>
        </p:txBody>
      </p:sp>
      <p:sp>
        <p:nvSpPr>
          <p:cNvPr id="20" name="Shape 139"/>
          <p:cNvSpPr txBox="1"/>
          <p:nvPr/>
        </p:nvSpPr>
        <p:spPr>
          <a:xfrm>
            <a:off x="126947" y="3253514"/>
            <a:ext cx="707099" cy="40007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>
              <a:buNone/>
            </a:pPr>
            <a:r>
              <a:rPr lang="en" sz="1400" dirty="0">
                <a:solidFill>
                  <a:srgbClr val="EFEFEF"/>
                </a:solidFill>
              </a:rPr>
              <a:t>Exelis</a:t>
            </a:r>
          </a:p>
        </p:txBody>
      </p:sp>
      <p:sp>
        <p:nvSpPr>
          <p:cNvPr id="21" name="Shape 140"/>
          <p:cNvSpPr txBox="1"/>
          <p:nvPr/>
        </p:nvSpPr>
        <p:spPr>
          <a:xfrm>
            <a:off x="1572567" y="3264201"/>
            <a:ext cx="707099" cy="400079"/>
          </a:xfrm>
          <a:prstGeom prst="rect">
            <a:avLst/>
          </a:prstGeom>
          <a:noFill/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 dirty="0">
                <a:solidFill>
                  <a:srgbClr val="EFEFEF"/>
                </a:solidFill>
              </a:rPr>
              <a:t>CWG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2785333" y="5392401"/>
            <a:ext cx="3108793" cy="62926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264596" y="103758"/>
            <a:ext cx="7451387" cy="103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3200" b="1" dirty="0" smtClean="0">
                <a:latin typeface="+mj-lt"/>
              </a:rPr>
              <a:t>Test Activities: Government Witness and Analysis</a:t>
            </a:r>
          </a:p>
        </p:txBody>
      </p:sp>
      <p:cxnSp>
        <p:nvCxnSpPr>
          <p:cNvPr id="24" name="Shape 126"/>
          <p:cNvCxnSpPr/>
          <p:nvPr/>
        </p:nvCxnSpPr>
        <p:spPr>
          <a:xfrm>
            <a:off x="7147081" y="4652191"/>
            <a:ext cx="0" cy="432577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" name="Shape 127"/>
          <p:cNvSpPr txBox="1"/>
          <p:nvPr/>
        </p:nvSpPr>
        <p:spPr>
          <a:xfrm>
            <a:off x="3077197" y="4036306"/>
            <a:ext cx="3099863" cy="6155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5" tIns="91425" rIns="91425" bIns="91425" anchor="ctr" anchorCtr="0">
            <a:spAutoFit/>
          </a:bodyPr>
          <a:lstStyle/>
          <a:p>
            <a:pPr algn="ctr">
              <a:buNone/>
            </a:pPr>
            <a:r>
              <a:rPr lang="en" sz="1400" dirty="0" smtClean="0"/>
              <a:t>Anomalies </a:t>
            </a:r>
            <a:r>
              <a:rPr lang="en" sz="1400" dirty="0"/>
              <a:t>caused by </a:t>
            </a:r>
            <a:r>
              <a:rPr lang="en" sz="1400" dirty="0" smtClean="0"/>
              <a:t>not using actual scan </a:t>
            </a:r>
            <a:r>
              <a:rPr lang="en" sz="1400" dirty="0"/>
              <a:t>mirror reflectance </a:t>
            </a:r>
            <a:r>
              <a:rPr lang="en" sz="1400" dirty="0" smtClean="0"/>
              <a:t>values</a:t>
            </a:r>
            <a:endParaRPr lang="en" sz="1400" dirty="0"/>
          </a:p>
        </p:txBody>
      </p:sp>
      <p:cxnSp>
        <p:nvCxnSpPr>
          <p:cNvPr id="26" name="Shape 126"/>
          <p:cNvCxnSpPr/>
          <p:nvPr/>
        </p:nvCxnSpPr>
        <p:spPr>
          <a:xfrm flipH="1">
            <a:off x="4166479" y="4651829"/>
            <a:ext cx="989510" cy="707531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127"/>
          <p:cNvSpPr txBox="1"/>
          <p:nvPr/>
        </p:nvSpPr>
        <p:spPr>
          <a:xfrm>
            <a:off x="6287097" y="4026780"/>
            <a:ext cx="2730462" cy="6155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5" tIns="91425" rIns="91425" bIns="91425" anchor="ctr" anchorCtr="0">
            <a:spAutoFit/>
          </a:bodyPr>
          <a:lstStyle/>
          <a:p>
            <a:pPr algn="ctr">
              <a:buNone/>
            </a:pPr>
            <a:r>
              <a:rPr lang="en" sz="1400" dirty="0" smtClean="0"/>
              <a:t>Anomalies </a:t>
            </a:r>
            <a:r>
              <a:rPr lang="en" sz="1400" dirty="0"/>
              <a:t>caused by </a:t>
            </a:r>
            <a:r>
              <a:rPr lang="en" sz="1400" dirty="0" smtClean="0"/>
              <a:t>incorrectly reported sphere level</a:t>
            </a:r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6666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AB42F3-0C86-4CFA-B693-8C297A7F7D5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060316" y="103759"/>
            <a:ext cx="8083684" cy="100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US" sz="2800" b="1" dirty="0">
                <a:latin typeface="+mj-lt"/>
              </a:rPr>
              <a:t>Post-Launch Cal/Val Support Readiness: Lunar </a:t>
            </a:r>
            <a:r>
              <a:rPr lang="en-US" sz="2800" b="1" dirty="0" err="1" smtClean="0">
                <a:latin typeface="+mj-lt"/>
              </a:rPr>
              <a:t>cal</a:t>
            </a:r>
            <a:r>
              <a:rPr lang="en-US" sz="2800" b="1" dirty="0" smtClean="0">
                <a:latin typeface="+mj-lt"/>
              </a:rPr>
              <a:t> method implementation</a:t>
            </a:r>
            <a:endParaRPr lang="en-US" sz="2800" b="1" dirty="0">
              <a:latin typeface="+mj-lt"/>
            </a:endParaRPr>
          </a:p>
        </p:txBody>
      </p:sp>
      <p:sp>
        <p:nvSpPr>
          <p:cNvPr id="26" name="Shape 141"/>
          <p:cNvSpPr>
            <a:spLocks noChangeAspect="1"/>
          </p:cNvSpPr>
          <p:nvPr/>
        </p:nvSpPr>
        <p:spPr>
          <a:xfrm>
            <a:off x="658652" y="1044277"/>
            <a:ext cx="3327574" cy="2495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sp>
      <p:sp>
        <p:nvSpPr>
          <p:cNvPr id="27" name="Shape 142"/>
          <p:cNvSpPr txBox="1"/>
          <p:nvPr/>
        </p:nvSpPr>
        <p:spPr>
          <a:xfrm>
            <a:off x="490736" y="3471135"/>
            <a:ext cx="3796772" cy="461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marL="0" marR="0" lvl="0" indent="0" algn="ctr" rtl="0">
              <a:buClr>
                <a:schemeClr val="dk1"/>
              </a:buClr>
              <a:buSzPct val="25000"/>
              <a:buFont typeface="Arial"/>
              <a:buNone/>
            </a:pPr>
            <a:r>
              <a:rPr lang="x-none" sz="1200" b="0" i="1" u="none" strike="noStrike" cap="none" baseline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Predict</a:t>
            </a:r>
            <a:r>
              <a:rPr lang="en-US" sz="1200" i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ion of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lunar </a:t>
            </a:r>
            <a:r>
              <a:rPr lang="x-none" sz="1200" b="0" i="1" u="none" strike="noStrike" cap="none" baseline="0">
                <a:solidFill>
                  <a:schemeClr val="dk1"/>
                </a:solidFill>
                <a:ea typeface="Arial"/>
                <a:cs typeface="Arial"/>
                <a:sym typeface="Arial"/>
              </a:rPr>
              <a:t>imaging windows of opportunit</a:t>
            </a:r>
            <a:r>
              <a:rPr lang="x-none" sz="1200" i="1">
                <a:solidFill>
                  <a:schemeClr val="dk1"/>
                </a:solidFill>
              </a:rPr>
              <a:t>y</a:t>
            </a:r>
            <a:r>
              <a:rPr lang="x-none" sz="1200" b="0" i="1" u="none" strike="noStrike" cap="none" baseline="0">
                <a:solidFill>
                  <a:schemeClr val="dk1"/>
                </a:solidFill>
                <a:ea typeface="Arial"/>
                <a:cs typeface="Arial"/>
                <a:sym typeface="Arial"/>
              </a:rPr>
              <a:t> for 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GOES-EAS</a:t>
            </a:r>
            <a:r>
              <a:rPr lang="en-US" sz="1200" b="0" i="1" u="none" strike="noStrike" cap="none" baseline="0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T for</a:t>
            </a:r>
            <a:r>
              <a:rPr lang="en-US" sz="1200" i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year 2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016,</a:t>
            </a:r>
            <a:r>
              <a:rPr lang="en-US" sz="1200" b="0" i="1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l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unar phase &lt;</a:t>
            </a:r>
            <a:r>
              <a:rPr lang="en-US" sz="1200" b="0" i="1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±6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0°.</a:t>
            </a:r>
            <a:endParaRPr lang="x-none" sz="1200" b="0" i="1" u="none" strike="noStrike" cap="none" baseline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391" t="4944" r="1962"/>
          <a:stretch/>
        </p:blipFill>
        <p:spPr bwMode="auto">
          <a:xfrm>
            <a:off x="624267" y="4107655"/>
            <a:ext cx="3918858" cy="159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1901" t="6550" r="2452"/>
          <a:stretch/>
        </p:blipFill>
        <p:spPr bwMode="auto">
          <a:xfrm>
            <a:off x="4542646" y="4163291"/>
            <a:ext cx="3918858" cy="157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Content Placeholder 4"/>
          <p:cNvSpPr txBox="1">
            <a:spLocks/>
          </p:cNvSpPr>
          <p:nvPr/>
        </p:nvSpPr>
        <p:spPr bwMode="auto">
          <a:xfrm>
            <a:off x="554478" y="5627867"/>
            <a:ext cx="8180960" cy="25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5000"/>
              </a:lnSpc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1200" i="1" dirty="0" smtClean="0"/>
              <a:t>Simulated ABI Lunar irradiance inter-comparisons using Hyperion data and ROLO and Miller-Turner Lunar Models</a:t>
            </a: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5909657" y="1354220"/>
            <a:ext cx="2330930" cy="1877895"/>
            <a:chOff x="5867400" y="2209800"/>
            <a:chExt cx="3124200" cy="2516981"/>
          </a:xfrm>
        </p:grpSpPr>
        <p:grpSp>
          <p:nvGrpSpPr>
            <p:cNvPr id="32" name="Group 31"/>
            <p:cNvGrpSpPr/>
            <p:nvPr/>
          </p:nvGrpSpPr>
          <p:grpSpPr>
            <a:xfrm>
              <a:off x="5867400" y="2209800"/>
              <a:ext cx="3124200" cy="2516981"/>
              <a:chOff x="5791200" y="2209800"/>
              <a:chExt cx="3124200" cy="251698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7696200" y="2210990"/>
                <a:ext cx="1219200" cy="2514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829" r="1645" b="1494"/>
              <a:stretch>
                <a:fillRect/>
              </a:stretch>
            </p:blipFill>
            <p:spPr bwMode="auto">
              <a:xfrm>
                <a:off x="5791200" y="2209800"/>
                <a:ext cx="2752725" cy="2516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5943600" y="2209800"/>
              <a:ext cx="457200" cy="5322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Shape 152"/>
          <p:cNvSpPr txBox="1"/>
          <p:nvPr/>
        </p:nvSpPr>
        <p:spPr>
          <a:xfrm>
            <a:off x="5831833" y="3253066"/>
            <a:ext cx="2426924" cy="6462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x-none" sz="1200" b="0" i="1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Synthetic </a:t>
            </a:r>
            <a:r>
              <a:rPr lang="en-US" sz="12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ABI</a:t>
            </a:r>
            <a:r>
              <a:rPr lang="en-US" sz="12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0.47 </a:t>
            </a:r>
            <a:r>
              <a:rPr lang="en" sz="1200" i="1" dirty="0" smtClean="0"/>
              <a:t>µ</a:t>
            </a:r>
            <a:r>
              <a:rPr lang="en-US" sz="12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channel </a:t>
            </a:r>
            <a:r>
              <a:rPr lang="en-US" sz="12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unar observation</a:t>
            </a:r>
            <a:r>
              <a:rPr lang="en-US" sz="1200" b="0" i="1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erived </a:t>
            </a:r>
            <a:r>
              <a:rPr lang="x-none" sz="1200" b="0" i="1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Hyperion </a:t>
            </a:r>
            <a:r>
              <a:rPr lang="en-US" sz="12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x-none" sz="1200" b="0" i="1" u="none" strike="noStrike" cap="none" baseline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bservation</a:t>
            </a:r>
            <a:r>
              <a:rPr lang="en-US" sz="1200" b="0" i="1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s.</a:t>
            </a:r>
            <a:endParaRPr lang="x-none" sz="1200" b="0" i="1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8775" y="6129838"/>
            <a:ext cx="5099100" cy="646331"/>
          </a:xfrm>
          <a:prstGeom prst="rect">
            <a:avLst/>
          </a:prstGeom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NIST currently has a proposal out to improve the calibration of ROLO </a:t>
            </a:r>
            <a:r>
              <a:rPr lang="en-US" dirty="0" smtClean="0"/>
              <a:t>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</p:bldLst>
  </p:timing>
</p:sld>
</file>

<file path=ppt/theme/theme1.xml><?xml version="1.0" encoding="utf-8"?>
<a:theme xmlns:a="http://schemas.openxmlformats.org/drawingml/2006/main" name="GOES-R PDR Brief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GOES-R PDR Brief Template</Template>
  <TotalTime>12137</TotalTime>
  <Words>3504</Words>
  <Application>Microsoft Office PowerPoint</Application>
  <PresentationFormat>On-screen Show (4:3)</PresentationFormat>
  <Paragraphs>681</Paragraphs>
  <Slides>39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GOES-R PDR Brief Template</vt:lpstr>
      <vt:lpstr>Artwork</vt:lpstr>
      <vt:lpstr>GOES-R Calibration &amp; Validation Update</vt:lpstr>
      <vt:lpstr>Outline</vt:lpstr>
      <vt:lpstr>GOES-R Cal/Val Scope</vt:lpstr>
      <vt:lpstr>GOES-R Cal/Val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Activities: EXIS (Lab for Atmospheric and Space Physics) </vt:lpstr>
      <vt:lpstr>PowerPoint Presentation</vt:lpstr>
      <vt:lpstr>PowerPoint Presentation</vt:lpstr>
      <vt:lpstr>L1b Dev and Implementation</vt:lpstr>
      <vt:lpstr>ABI Lunar Image Ground Processing Operational Concept Finalized</vt:lpstr>
      <vt:lpstr>Instrument Calibration Data</vt:lpstr>
      <vt:lpstr>PowerPoint Presentation</vt:lpstr>
      <vt:lpstr>PowerPoint Presentation</vt:lpstr>
      <vt:lpstr>Summary</vt:lpstr>
      <vt:lpstr>PowerPoint Presentation</vt:lpstr>
      <vt:lpstr>GOES Fleet and GOES-R Architecture</vt:lpstr>
      <vt:lpstr>GOES-R Satellite</vt:lpstr>
      <vt:lpstr>Instrument Overview</vt:lpstr>
      <vt:lpstr>GOES-R Data and Product Overview</vt:lpstr>
      <vt:lpstr>ABI Comparison to Current GOES Imager</vt:lpstr>
      <vt:lpstr>Importance of Calibration &amp; Validation (Cal/Val)</vt:lpstr>
      <vt:lpstr>PowerPoint Presentation</vt:lpstr>
      <vt:lpstr>PowerPoint Presentation</vt:lpstr>
      <vt:lpstr>GOES-R Cal/Val Collaborators</vt:lpstr>
      <vt:lpstr>GOES-R Cal/Val Resources </vt:lpstr>
      <vt:lpstr>Instrument Calibration: ABI</vt:lpstr>
      <vt:lpstr>On-Orbit Instrument Calibration</vt:lpstr>
    </vt:vector>
  </TitlesOfParts>
  <Manager/>
  <Company>NOAA / NESDIS / STAR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Program PDR  Brief Template</dc:title>
  <dc:subject/>
  <dc:creator>jdarnel</dc:creator>
  <cp:keywords/>
  <dc:description/>
  <cp:lastModifiedBy>IACOVAZZI, ROBERT A. (GSFC-417.0)[NOAA]</cp:lastModifiedBy>
  <cp:revision>1130</cp:revision>
  <cp:lastPrinted>2012-05-09T12:44:24Z</cp:lastPrinted>
  <dcterms:created xsi:type="dcterms:W3CDTF">2011-04-04T14:12:12Z</dcterms:created>
  <dcterms:modified xsi:type="dcterms:W3CDTF">2012-09-20T01:32:17Z</dcterms:modified>
  <cp:category/>
</cp:coreProperties>
</file>