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307" r:id="rId3"/>
    <p:sldId id="277" r:id="rId4"/>
    <p:sldId id="304" r:id="rId5"/>
    <p:sldId id="271" r:id="rId6"/>
    <p:sldId id="348" r:id="rId7"/>
    <p:sldId id="360" r:id="rId8"/>
    <p:sldId id="368" r:id="rId9"/>
    <p:sldId id="369" r:id="rId10"/>
    <p:sldId id="347" r:id="rId11"/>
    <p:sldId id="339" r:id="rId12"/>
    <p:sldId id="299" r:id="rId13"/>
    <p:sldId id="361" r:id="rId14"/>
    <p:sldId id="325" r:id="rId15"/>
    <p:sldId id="359" r:id="rId16"/>
    <p:sldId id="330" r:id="rId17"/>
    <p:sldId id="321" r:id="rId18"/>
    <p:sldId id="291" r:id="rId19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339F40"/>
    <a:srgbClr val="0066FF"/>
    <a:srgbClr val="852B54"/>
    <a:srgbClr val="378539"/>
    <a:srgbClr val="3399FF"/>
    <a:srgbClr val="33CC33"/>
    <a:srgbClr val="3333FF"/>
    <a:srgbClr val="006600"/>
    <a:srgbClr val="378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6005" autoAdjust="0"/>
  </p:normalViewPr>
  <p:slideViewPr>
    <p:cSldViewPr snapToGrid="0" snapToObjects="1">
      <p:cViewPr varScale="1">
        <p:scale>
          <a:sx n="89" d="100"/>
          <a:sy n="8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4572E2-EFA2-1F45-9D1E-98E89EE3F54C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8311FDA-E9E1-4142-9549-F617B3998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116"/>
            <a:fld id="{2BEAC543-E8B4-4C6E-A781-7A251E38AC49}" type="slidenum">
              <a:rPr lang="en-US">
                <a:solidFill>
                  <a:srgbClr val="000000"/>
                </a:solidFill>
                <a:latin typeface="Calibri"/>
              </a:rPr>
              <a:pPr defTabSz="912116"/>
              <a:t>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Cal/Val Plan &amp; Strategy</a:t>
            </a:r>
            <a:r>
              <a:rPr lang="en-US" baseline="0" dirty="0" smtClean="0"/>
              <a:t> overarch all of the calibration phases.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116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12116"/>
              <a:t>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116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12116"/>
              <a:t>10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116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12116"/>
              <a:t>11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5D-</a:t>
            </a: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7" y="494056"/>
            <a:ext cx="3571906" cy="2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F089-0889-44A4-984F-58611C7B0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5E78-D596-4944-815D-240708AB0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6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9244-F950-4A22-B445-C1093BC8E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18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B54-F53C-4765-AB41-138604904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14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5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42F3-0C86-4CFA-B693-8C297A7F7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2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6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4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A5B3-7BD3-4F0B-8388-E8B7F04D3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2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2946-E9B8-4B3F-8DB4-ED0F65EB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12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375F-E57D-44DF-9788-410294AFE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8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1B24-03D9-408F-9ED4-156501DE2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448-7904-4606-A25C-97D406B7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D401-3161-4C3C-A0F7-641972BE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4810-6D40-479C-BEAB-E643AC0A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5E-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" y="0"/>
            <a:ext cx="1226345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137121"/>
            <a:ext cx="6400800" cy="930192"/>
          </a:xfrm>
        </p:spPr>
        <p:txBody>
          <a:bodyPr/>
          <a:lstStyle/>
          <a:p>
            <a:r>
              <a:rPr lang="en-US" sz="1800" dirty="0" smtClean="0"/>
              <a:t>Bob </a:t>
            </a:r>
            <a:r>
              <a:rPr lang="en-US" sz="1800" dirty="0" err="1" smtClean="0"/>
              <a:t>Iacovazzi</a:t>
            </a:r>
            <a:r>
              <a:rPr lang="en-US" sz="1800" dirty="0" smtClean="0"/>
              <a:t> Jr</a:t>
            </a:r>
            <a:r>
              <a:rPr lang="en-US" sz="1800" dirty="0"/>
              <a:t>.</a:t>
            </a:r>
            <a:endParaRPr lang="en-US" sz="1800" dirty="0" smtClean="0"/>
          </a:p>
          <a:p>
            <a:r>
              <a:rPr lang="en-US" sz="1800" dirty="0" smtClean="0"/>
              <a:t>September 20, 2011</a:t>
            </a:r>
            <a:endParaRPr lang="en-US" sz="18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00461" y="3176092"/>
            <a:ext cx="7196866" cy="752475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GLM Calibration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78405" y="4103068"/>
            <a:ext cx="621330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2400" i="1" dirty="0" smtClean="0">
                <a:latin typeface="Arial Black" charset="0"/>
              </a:rPr>
              <a:t>GLM Science Meeting 2011</a:t>
            </a:r>
          </a:p>
        </p:txBody>
      </p:sp>
    </p:spTree>
    <p:extLst>
      <p:ext uri="{BB962C8B-B14F-4D97-AF65-F5344CB8AC3E}">
        <p14:creationId xmlns:p14="http://schemas.microsoft.com/office/powerpoint/2010/main" val="7211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23339" y="160916"/>
            <a:ext cx="7886680" cy="731969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Pre-Launch Design &amp; Development Review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30066" y="1026319"/>
            <a:ext cx="8891424" cy="5125647"/>
            <a:chOff x="90651" y="1105149"/>
            <a:chExt cx="8891424" cy="5125647"/>
          </a:xfrm>
        </p:grpSpPr>
        <p:grpSp>
          <p:nvGrpSpPr>
            <p:cNvPr id="2" name="Group 101"/>
            <p:cNvGrpSpPr/>
            <p:nvPr/>
          </p:nvGrpSpPr>
          <p:grpSpPr>
            <a:xfrm>
              <a:off x="90651" y="1186775"/>
              <a:ext cx="8891424" cy="5044021"/>
              <a:chOff x="90651" y="1186774"/>
              <a:chExt cx="8891424" cy="5044021"/>
            </a:xfrm>
          </p:grpSpPr>
          <p:cxnSp>
            <p:nvCxnSpPr>
              <p:cNvPr id="92" name="Straight Arrow Connector 91"/>
              <p:cNvCxnSpPr/>
              <p:nvPr/>
            </p:nvCxnSpPr>
            <p:spPr bwMode="auto">
              <a:xfrm rot="5400000" flipH="1" flipV="1">
                <a:off x="3629714" y="2807921"/>
                <a:ext cx="1954352" cy="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428017" y="2062163"/>
                <a:ext cx="8554058" cy="972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2">
                    <a:lumMod val="50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ounded Rectangle 36"/>
              <p:cNvSpPr/>
              <p:nvPr/>
            </p:nvSpPr>
            <p:spPr>
              <a:xfrm>
                <a:off x="3029434" y="1186774"/>
                <a:ext cx="1818468" cy="64158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D9CD37"/>
                    </a:solidFill>
                  </a:rPr>
                  <a:t>Lockheed-Martin</a:t>
                </a:r>
                <a:endParaRPr lang="en-US" sz="1700" b="1" dirty="0" smtClean="0">
                  <a:solidFill>
                    <a:srgbClr val="ECE965"/>
                  </a:solidFill>
                </a:endParaRPr>
              </a:p>
              <a:p>
                <a:pPr algn="ctr"/>
                <a:endParaRPr lang="en-US" sz="1600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773822" y="3785098"/>
                <a:ext cx="2864796" cy="58959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algn="ctr"/>
                <a:endParaRPr lang="en-US" sz="1600" b="1" dirty="0" smtClean="0">
                  <a:solidFill>
                    <a:srgbClr val="D9CD37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FFFF00"/>
                    </a:solidFill>
                  </a:rPr>
                  <a:t>GLM Instrument Manager</a:t>
                </a:r>
                <a:endParaRPr lang="en-US" sz="1300" dirty="0" smtClean="0">
                  <a:solidFill>
                    <a:srgbClr val="FFFF00"/>
                  </a:solidFill>
                </a:endParaRPr>
              </a:p>
              <a:p>
                <a:pPr algn="ctr"/>
                <a:endParaRPr lang="en-US" sz="1600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 rot="10800000" flipV="1">
                <a:off x="4834016" y="1443035"/>
                <a:ext cx="2297828" cy="2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4847903" y="1684549"/>
                <a:ext cx="2254051" cy="158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" name="Straight Arrow Connector 61"/>
              <p:cNvCxnSpPr>
                <a:endCxn id="63" idx="1"/>
              </p:cNvCxnSpPr>
              <p:nvPr/>
            </p:nvCxnSpPr>
            <p:spPr bwMode="auto">
              <a:xfrm rot="10800000" flipV="1">
                <a:off x="1083924" y="1838027"/>
                <a:ext cx="2036751" cy="1793817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3" name="Flowchart: Magnetic Disk 62"/>
              <p:cNvSpPr/>
              <p:nvPr/>
            </p:nvSpPr>
            <p:spPr bwMode="auto">
              <a:xfrm>
                <a:off x="90651" y="3631845"/>
                <a:ext cx="1986543" cy="953311"/>
              </a:xfrm>
              <a:prstGeom prst="flowChartMagneticDisk">
                <a:avLst/>
              </a:prstGeom>
              <a:solidFill>
                <a:schemeClr val="accent5">
                  <a:lumMod val="75000"/>
                </a:schemeClr>
              </a:solidFill>
              <a:ln w="1587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</a:rPr>
                  <a:t>GOES-R Portal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1300" y="1818560"/>
                <a:ext cx="1739772" cy="49244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300" b="1" i="1" dirty="0" smtClean="0"/>
                  <a:t>Flight / Instrument Vendor Interface</a:t>
                </a:r>
                <a:endParaRPr lang="en-US" sz="1300" b="1" i="1" dirty="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3505200" y="5449994"/>
                <a:ext cx="1597721" cy="780801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Flight/CWG</a:t>
                </a:r>
              </a:p>
              <a:p>
                <a:pPr algn="ctr"/>
                <a:r>
                  <a:rPr lang="en-US" sz="1400" b="1" dirty="0" smtClean="0">
                    <a:solidFill>
                      <a:srgbClr val="C00000"/>
                    </a:solidFill>
                  </a:rPr>
                  <a:t>Review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63" idx="3"/>
                <a:endCxn id="72" idx="1"/>
              </p:cNvCxnSpPr>
              <p:nvPr/>
            </p:nvCxnSpPr>
            <p:spPr bwMode="auto">
              <a:xfrm rot="16200000" flipH="1">
                <a:off x="1666942" y="4002136"/>
                <a:ext cx="1255239" cy="2421277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 rot="5400000">
                <a:off x="2329408" y="2813133"/>
                <a:ext cx="1964783" cy="1589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2632551" y="2534826"/>
              <a:ext cx="1371891" cy="1015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indent="1588"/>
              <a:r>
                <a:rPr lang="en-US" sz="1000" dirty="0" smtClean="0">
                  <a:solidFill>
                    <a:srgbClr val="000000"/>
                  </a:solidFill>
                </a:rPr>
                <a:t>Development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</a:rPr>
                <a:t>Plans, Procedures, Reports, Draft CDRLs, RFA Responses, Requested Items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15667" y="2188723"/>
              <a:ext cx="1222615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27013" lvl="0" indent="-227013"/>
              <a:r>
                <a:rPr lang="en-US" sz="1000" dirty="0" smtClean="0">
                  <a:solidFill>
                    <a:srgbClr val="000000"/>
                  </a:solidFill>
                </a:rPr>
                <a:t>CDRLs, Reports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054329" y="1105149"/>
              <a:ext cx="1916275" cy="852517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C00000"/>
                  </a:solidFill>
                </a:rPr>
                <a:t>Reviews, TIMs, and TRRs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75196" y="1569322"/>
              <a:ext cx="1540914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dirty="0" smtClean="0">
                  <a:solidFill>
                    <a:srgbClr val="000000"/>
                  </a:solidFill>
                </a:rPr>
                <a:t>Reports, Presentations</a:t>
              </a:r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rot="5400000" flipH="1" flipV="1">
            <a:off x="5622419" y="1918684"/>
            <a:ext cx="2103120" cy="19918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 flipV="1">
            <a:off x="4337947" y="4821793"/>
            <a:ext cx="1075298" cy="2344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389207" y="4484320"/>
            <a:ext cx="96320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0"/>
            <a:r>
              <a:rPr lang="en-US" sz="1000" dirty="0" smtClean="0">
                <a:solidFill>
                  <a:srgbClr val="000000"/>
                </a:solidFill>
              </a:rPr>
              <a:t>Feedback, Comments, Requests, RFAs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2100843" y="4029672"/>
            <a:ext cx="703125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 rot="16200000">
            <a:off x="1767902" y="4495026"/>
            <a:ext cx="1320477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7013" lvl="0" indent="-227013" algn="ctr"/>
            <a:r>
              <a:rPr lang="en-US" sz="1000" dirty="0" smtClean="0">
                <a:solidFill>
                  <a:srgbClr val="000000"/>
                </a:solidFill>
              </a:rPr>
              <a:t>CDRLs, Reports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 rot="5400000">
            <a:off x="3250135" y="4843712"/>
            <a:ext cx="109728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3319742" y="4475904"/>
            <a:ext cx="96320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0"/>
            <a:r>
              <a:rPr lang="en-US" sz="1000" dirty="0" smtClean="0">
                <a:solidFill>
                  <a:srgbClr val="000000"/>
                </a:solidFill>
              </a:rPr>
              <a:t>RFA Responses, Requested Items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15875" y="1212739"/>
            <a:ext cx="528144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solidFill>
                  <a:srgbClr val="000000"/>
                </a:solidFill>
              </a:rPr>
              <a:t>RFAs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01286" y="2539251"/>
            <a:ext cx="89004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Feedback, Comments,</a:t>
            </a:r>
          </a:p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Requests, Direction, RFAs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3" name="Straight Arrow Connector 102"/>
          <p:cNvCxnSpPr>
            <a:stCxn id="58" idx="4"/>
            <a:endCxn id="72" idx="3"/>
          </p:cNvCxnSpPr>
          <p:nvPr/>
        </p:nvCxnSpPr>
        <p:spPr bwMode="auto">
          <a:xfrm rot="5400000">
            <a:off x="4655744" y="2365428"/>
            <a:ext cx="3882730" cy="290954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333610" y="2745026"/>
            <a:ext cx="1029729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0"/>
            <a:r>
              <a:rPr lang="en-US" sz="1000" dirty="0" smtClean="0">
                <a:solidFill>
                  <a:srgbClr val="000000"/>
                </a:solidFill>
              </a:rPr>
              <a:t>Feedback, Comments, RFAs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43989" y="76691"/>
            <a:ext cx="8109494" cy="752475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Pre-Launch Calibration Data Management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30220" y="1186774"/>
            <a:ext cx="7867407" cy="4930247"/>
            <a:chOff x="196655" y="1186774"/>
            <a:chExt cx="7867407" cy="4930247"/>
          </a:xfrm>
        </p:grpSpPr>
        <p:grpSp>
          <p:nvGrpSpPr>
            <p:cNvPr id="89" name="Group 88"/>
            <p:cNvGrpSpPr/>
            <p:nvPr/>
          </p:nvGrpSpPr>
          <p:grpSpPr>
            <a:xfrm>
              <a:off x="196655" y="1186774"/>
              <a:ext cx="7867407" cy="4930247"/>
              <a:chOff x="196655" y="1186774"/>
              <a:chExt cx="7867407" cy="4930247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96655" y="1186774"/>
                <a:ext cx="7867407" cy="4930247"/>
                <a:chOff x="196655" y="1186774"/>
                <a:chExt cx="7867407" cy="4930247"/>
              </a:xfrm>
            </p:grpSpPr>
            <p:cxnSp>
              <p:nvCxnSpPr>
                <p:cNvPr id="97" name="Straight Arrow Connector 96"/>
                <p:cNvCxnSpPr/>
                <p:nvPr/>
              </p:nvCxnSpPr>
              <p:spPr bwMode="auto">
                <a:xfrm rot="5400000">
                  <a:off x="4731480" y="2595979"/>
                  <a:ext cx="15336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flipV="1">
                  <a:off x="428017" y="3258766"/>
                  <a:ext cx="7636045" cy="972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2">
                      <a:lumMod val="50000"/>
                    </a:schemeClr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7" name="Rounded Rectangle 36"/>
                <p:cNvSpPr/>
                <p:nvPr/>
              </p:nvSpPr>
              <p:spPr>
                <a:xfrm>
                  <a:off x="3280323" y="1186774"/>
                  <a:ext cx="2460047" cy="64158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algn="ctr"/>
                  <a:endParaRPr lang="en-US" sz="1600" b="1" dirty="0" smtClean="0">
                    <a:solidFill>
                      <a:srgbClr val="D9CD37"/>
                    </a:solidFill>
                  </a:endParaRPr>
                </a:p>
                <a:p>
                  <a:pPr algn="ctr"/>
                  <a:r>
                    <a:rPr lang="en-US" sz="1700" b="1" dirty="0" smtClean="0">
                      <a:solidFill>
                        <a:srgbClr val="ECE965"/>
                      </a:solidFill>
                    </a:rPr>
                    <a:t>Lockheed-Martin</a:t>
                  </a:r>
                </a:p>
                <a:p>
                  <a:pPr algn="ctr"/>
                  <a:endParaRPr lang="en-US" sz="1600" dirty="0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189927" y="1290638"/>
                  <a:ext cx="1467825" cy="437745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algn="ctr"/>
                  <a:endParaRPr lang="en-US" sz="1600" b="1" dirty="0" smtClean="0">
                    <a:solidFill>
                      <a:srgbClr val="D9CD37"/>
                    </a:solidFill>
                  </a:endParaRPr>
                </a:p>
                <a:p>
                  <a:pPr algn="ctr"/>
                  <a:r>
                    <a:rPr lang="en-US" sz="1700" b="1" dirty="0" smtClean="0">
                      <a:solidFill>
                        <a:srgbClr val="C00000"/>
                      </a:solidFill>
                    </a:rPr>
                    <a:t>Cal Testing</a:t>
                  </a:r>
                </a:p>
                <a:p>
                  <a:pPr algn="ctr"/>
                  <a:endParaRPr lang="en-US" sz="1600" dirty="0"/>
                </a:p>
              </p:txBody>
            </p:sp>
            <p:sp>
              <p:nvSpPr>
                <p:cNvPr id="40" name="Left-Right Arrow 39"/>
                <p:cNvSpPr/>
                <p:nvPr/>
              </p:nvSpPr>
              <p:spPr bwMode="auto">
                <a:xfrm>
                  <a:off x="2657752" y="1397540"/>
                  <a:ext cx="622571" cy="252919"/>
                </a:xfrm>
                <a:prstGeom prst="leftRightArrow">
                  <a:avLst/>
                </a:prstGeom>
                <a:solidFill>
                  <a:srgbClr val="903E3C"/>
                </a:solidFill>
                <a:ln w="9525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2" name="Left-Right Arrow 41"/>
                <p:cNvSpPr/>
                <p:nvPr/>
              </p:nvSpPr>
              <p:spPr bwMode="auto">
                <a:xfrm>
                  <a:off x="5740370" y="1397540"/>
                  <a:ext cx="622571" cy="252919"/>
                </a:xfrm>
                <a:prstGeom prst="leftRightArrow">
                  <a:avLst/>
                </a:prstGeom>
                <a:solidFill>
                  <a:srgbClr val="903E3C"/>
                </a:solidFill>
                <a:ln w="9525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6362941" y="1290638"/>
                  <a:ext cx="1467825" cy="437745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algn="ctr"/>
                  <a:endParaRPr lang="en-US" sz="1600" b="1" dirty="0" smtClean="0">
                    <a:solidFill>
                      <a:srgbClr val="D9CD37"/>
                    </a:solidFill>
                  </a:endParaRPr>
                </a:p>
                <a:p>
                  <a:pPr algn="ctr"/>
                  <a:r>
                    <a:rPr lang="en-US" sz="1700" b="1" dirty="0" smtClean="0">
                      <a:solidFill>
                        <a:srgbClr val="C00000"/>
                      </a:solidFill>
                    </a:rPr>
                    <a:t>Cal Analysis</a:t>
                  </a:r>
                </a:p>
                <a:p>
                  <a:pPr algn="ctr"/>
                  <a:endParaRPr lang="en-US" sz="1600" dirty="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2875574" y="3362804"/>
                  <a:ext cx="2864796" cy="589597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algn="ctr"/>
                  <a:endParaRPr lang="en-US" sz="1600" b="1" dirty="0" smtClean="0">
                    <a:solidFill>
                      <a:srgbClr val="D9CD37"/>
                    </a:solidFill>
                  </a:endParaRPr>
                </a:p>
                <a:p>
                  <a:pPr algn="ctr"/>
                  <a:r>
                    <a:rPr lang="en-US" sz="1600" b="1" dirty="0" smtClean="0">
                      <a:solidFill>
                        <a:srgbClr val="FFFF00"/>
                      </a:solidFill>
                    </a:rPr>
                    <a:t>GLM Instrument Manager</a:t>
                  </a:r>
                  <a:endParaRPr lang="en-US" sz="1300" dirty="0" smtClean="0">
                    <a:solidFill>
                      <a:srgbClr val="FFFF00"/>
                    </a:solidFill>
                  </a:endParaRPr>
                </a:p>
                <a:p>
                  <a:pPr algn="ctr"/>
                  <a:endParaRPr lang="en-US" sz="1600" dirty="0"/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 bwMode="auto">
                <a:xfrm rot="16200000" flipV="1">
                  <a:off x="2954966" y="4501840"/>
                  <a:ext cx="1099673" cy="79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2" name="Straight Arrow Connector 61"/>
                <p:cNvCxnSpPr/>
                <p:nvPr/>
              </p:nvCxnSpPr>
              <p:spPr bwMode="auto">
                <a:xfrm rot="10800000">
                  <a:off x="2187137" y="4602459"/>
                  <a:ext cx="1093187" cy="67966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3" name="Flowchart: Magnetic Disk 62"/>
                <p:cNvSpPr/>
                <p:nvPr/>
              </p:nvSpPr>
              <p:spPr bwMode="auto">
                <a:xfrm>
                  <a:off x="196655" y="3887595"/>
                  <a:ext cx="1986543" cy="953311"/>
                </a:xfrm>
                <a:prstGeom prst="flowChartMagneticDisk">
                  <a:avLst/>
                </a:prstGeom>
                <a:solidFill>
                  <a:schemeClr val="accent5">
                    <a:lumMod val="75000"/>
                  </a:schemeClr>
                </a:solidFill>
                <a:ln w="15875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</a:rPr>
                    <a:t>GOES-R Portal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209952" y="2999131"/>
                  <a:ext cx="1694309" cy="49244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b="1" dirty="0" smtClean="0"/>
                    <a:t>Flight / Instrument Vendor Interface</a:t>
                  </a:r>
                  <a:endParaRPr lang="en-US" sz="1300" b="1" dirty="0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3280323" y="5052868"/>
                  <a:ext cx="1597721" cy="1064153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22860" rIns="45720" bIns="22860"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C00000"/>
                      </a:solidFill>
                    </a:rPr>
                    <a:t>Flight/CWG</a:t>
                  </a:r>
                </a:p>
                <a:p>
                  <a:pPr algn="ctr"/>
                  <a:r>
                    <a:rPr lang="en-US" sz="1400" b="1" dirty="0" smtClean="0">
                      <a:solidFill>
                        <a:srgbClr val="C00000"/>
                      </a:solidFill>
                    </a:rPr>
                    <a:t>Verification</a:t>
                  </a:r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3694155" y="2595581"/>
                  <a:ext cx="1534444" cy="2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>
                  <a:endCxn id="63" idx="1"/>
                </p:cNvCxnSpPr>
                <p:nvPr/>
              </p:nvCxnSpPr>
              <p:spPr bwMode="auto">
                <a:xfrm rot="5400000">
                  <a:off x="815991" y="3513658"/>
                  <a:ext cx="747873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>
                  <a:off x="428017" y="4805263"/>
                  <a:ext cx="2852307" cy="1177751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382323" y="3324183"/>
                  <a:ext cx="1627790" cy="40011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227013" lvl="0" indent="-227013"/>
                  <a:r>
                    <a:rPr lang="en-US" sz="1000" dirty="0" smtClean="0">
                      <a:solidFill>
                        <a:srgbClr val="000000"/>
                      </a:solidFill>
                    </a:rPr>
                    <a:t>Selected</a:t>
                  </a:r>
                  <a:r>
                    <a:rPr lang="en-US" sz="1000" b="1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Cal Reports &amp; Data for CDRLs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066136" y="2126389"/>
                  <a:ext cx="873264" cy="707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Cal Test Data, Results &amp; Reports</a:t>
                  </a:r>
                  <a:endParaRPr lang="en-US" sz="1000" b="1" dirty="0" smtClean="0"/>
                </a:p>
              </p:txBody>
            </p:sp>
          </p:grpSp>
          <p:sp>
            <p:nvSpPr>
              <p:cNvPr id="34" name="Flowchart: Magnetic Disk 33"/>
              <p:cNvSpPr/>
              <p:nvPr/>
            </p:nvSpPr>
            <p:spPr bwMode="auto">
              <a:xfrm>
                <a:off x="196655" y="2186410"/>
                <a:ext cx="1986543" cy="953311"/>
              </a:xfrm>
              <a:prstGeom prst="flowChartMagneticDisk">
                <a:avLst/>
              </a:prstGeom>
              <a:solidFill>
                <a:srgbClr val="00B0F0"/>
              </a:solidFill>
              <a:ln w="1587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Vendor Archive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</a:rPr>
                  <a:t>2030</a:t>
                </a: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</a:rPr>
                  <a:t> expiration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</a:endParaRPr>
              </a:p>
            </p:txBody>
          </p:sp>
          <p:cxnSp>
            <p:nvCxnSpPr>
              <p:cNvPr id="54" name="Elbow Connector 53"/>
              <p:cNvCxnSpPr>
                <a:endCxn id="34" idx="4"/>
              </p:cNvCxnSpPr>
              <p:nvPr/>
            </p:nvCxnSpPr>
            <p:spPr bwMode="auto">
              <a:xfrm rot="10800000" flipV="1">
                <a:off x="2183199" y="1828360"/>
                <a:ext cx="1668955" cy="834706"/>
              </a:xfrm>
              <a:prstGeom prst="bentConnector3">
                <a:avLst>
                  <a:gd name="adj1" fmla="val 166"/>
                </a:avLst>
              </a:prstGeom>
              <a:solidFill>
                <a:schemeClr val="accent1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2414559" y="2457015"/>
              <a:ext cx="1334139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91440" lvl="0"/>
              <a:r>
                <a:rPr lang="en-US" sz="1000" dirty="0" smtClean="0">
                  <a:solidFill>
                    <a:srgbClr val="000000"/>
                  </a:solidFill>
                </a:rPr>
                <a:t>All Instrument Test Data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389833" y="2109069"/>
            <a:ext cx="983674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Cal Test Data Requests,</a:t>
            </a:r>
          </a:p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Discrepancy Notification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rot="5400000">
            <a:off x="4574763" y="4503031"/>
            <a:ext cx="109967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342080" y="4164552"/>
            <a:ext cx="1130305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Cal Test Data Requests,</a:t>
            </a:r>
          </a:p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Discrepancy Notification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69604" y="4251265"/>
            <a:ext cx="1130305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Cal Test Data,</a:t>
            </a:r>
          </a:p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Discrepancy Resolution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5303" y="4981921"/>
            <a:ext cx="1076422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Cal Test Data, Documentation, Results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69941" y="4808195"/>
            <a:ext cx="909075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1588"/>
            <a:r>
              <a:rPr lang="en-US" sz="1000" dirty="0" smtClean="0">
                <a:solidFill>
                  <a:srgbClr val="000000"/>
                </a:solidFill>
              </a:rPr>
              <a:t>Cal Test Validation Reports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5" name="Left-Right Arrow 34"/>
          <p:cNvSpPr/>
          <p:nvPr/>
        </p:nvSpPr>
        <p:spPr bwMode="auto">
          <a:xfrm>
            <a:off x="5311609" y="5469095"/>
            <a:ext cx="622571" cy="252919"/>
          </a:xfrm>
          <a:prstGeom prst="leftRightArrow">
            <a:avLst/>
          </a:prstGeom>
          <a:solidFill>
            <a:srgbClr val="903E3C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34180" y="5282119"/>
            <a:ext cx="2330151" cy="7008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600" b="1" dirty="0" smtClean="0">
              <a:solidFill>
                <a:srgbClr val="D9CD37"/>
              </a:solidFill>
            </a:endParaRPr>
          </a:p>
          <a:p>
            <a:pPr algn="ctr"/>
            <a:r>
              <a:rPr lang="en-US" sz="1700" b="1" dirty="0" smtClean="0">
                <a:solidFill>
                  <a:srgbClr val="C00000"/>
                </a:solidFill>
              </a:rPr>
              <a:t>Cal/Val Long-term Stewardship  </a:t>
            </a:r>
          </a:p>
          <a:p>
            <a:pPr algn="ctr"/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23056" y="1105162"/>
            <a:ext cx="8108950" cy="5245100"/>
            <a:chOff x="114300" y="1054100"/>
            <a:chExt cx="8108950" cy="5245100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2698749" y="1054100"/>
              <a:ext cx="5374345" cy="6096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Lockheed-Martin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L1b GPA Development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18095" y="2324100"/>
              <a:ext cx="7605155" cy="0"/>
            </a:xfrm>
            <a:prstGeom prst="line">
              <a:avLst/>
            </a:prstGeom>
            <a:grpFill/>
            <a:ln w="44450" cap="flat" cmpd="sng" algn="ctr">
              <a:solidFill>
                <a:schemeClr val="tx1">
                  <a:alpha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6394851" y="3138354"/>
              <a:ext cx="1019969" cy="61964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>
              <a:off x="749300" y="2870200"/>
              <a:ext cx="1949450" cy="1549400"/>
            </a:xfrm>
            <a:prstGeom prst="flowChartMagneticDisk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</a:rPr>
                <a:t>GOES-R Portal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</a:rPr>
                <a:t>CLASS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888523" y="4787900"/>
              <a:ext cx="7334727" cy="0"/>
            </a:xfrm>
            <a:prstGeom prst="line">
              <a:avLst/>
            </a:prstGeom>
            <a:grpFill/>
            <a:ln w="44450" cap="flat" cmpd="sng" algn="ctr">
              <a:solidFill>
                <a:schemeClr val="tx1">
                  <a:alpha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14300" y="4524853"/>
              <a:ext cx="1917700" cy="73866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/>
                <a:t>Ground / Ground Segment Vendor Interface</a:t>
              </a:r>
              <a:endParaRPr lang="en-US" sz="1400" b="1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2032000" y="1663699"/>
              <a:ext cx="1676401" cy="1206501"/>
            </a:xfrm>
            <a:prstGeom prst="straightConnector1">
              <a:avLst/>
            </a:prstGeom>
            <a:grp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rot="16200000" flipH="1">
              <a:off x="2612894" y="4263893"/>
              <a:ext cx="1260736" cy="1260475"/>
            </a:xfrm>
            <a:prstGeom prst="straightConnector1">
              <a:avLst/>
            </a:prstGeom>
            <a:grp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10800000">
              <a:off x="2698750" y="4143376"/>
              <a:ext cx="1447006" cy="1381124"/>
            </a:xfrm>
            <a:prstGeom prst="straightConnector1">
              <a:avLst/>
            </a:prstGeom>
            <a:grp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307958" y="4897968"/>
              <a:ext cx="2683512" cy="40011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27013" lvl="0" indent="-227013"/>
              <a:r>
                <a:rPr lang="en-US" sz="1000" b="1" dirty="0" smtClean="0">
                  <a:solidFill>
                    <a:srgbClr val="000000"/>
                  </a:solidFill>
                </a:rPr>
                <a:t>Import: </a:t>
              </a:r>
              <a:r>
                <a:rPr lang="en-US" sz="1000" dirty="0" smtClean="0">
                  <a:solidFill>
                    <a:srgbClr val="000000"/>
                  </a:solidFill>
                </a:rPr>
                <a:t>L1b GPA, Test Case IO</a:t>
              </a:r>
            </a:p>
            <a:p>
              <a:pPr marL="227013" lvl="0" indent="-227013"/>
              <a:r>
                <a:rPr lang="en-US" sz="1000" b="1" dirty="0" smtClean="0">
                  <a:solidFill>
                    <a:srgbClr val="000000"/>
                  </a:solidFill>
                </a:rPr>
                <a:t>Export: </a:t>
              </a:r>
              <a:r>
                <a:rPr lang="en-US" sz="1000" dirty="0" smtClean="0">
                  <a:solidFill>
                    <a:srgbClr val="000000"/>
                  </a:solidFill>
                </a:rPr>
                <a:t>L1b GPA Implementation Results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0800000">
              <a:off x="2698753" y="3365500"/>
              <a:ext cx="3696099" cy="1588"/>
            </a:xfrm>
            <a:prstGeom prst="straightConnector1">
              <a:avLst/>
            </a:prstGeom>
            <a:grp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2698750" y="3521076"/>
              <a:ext cx="3696102" cy="1588"/>
            </a:xfrm>
            <a:prstGeom prst="straightConnector1">
              <a:avLst/>
            </a:prstGeom>
            <a:grp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205012" y="3128392"/>
              <a:ext cx="1907176" cy="553998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27013" lvl="0" indent="-227013"/>
              <a:r>
                <a:rPr lang="en-US" sz="1000" b="1" dirty="0" smtClean="0">
                  <a:solidFill>
                    <a:srgbClr val="000000"/>
                  </a:solidFill>
                </a:rPr>
                <a:t>Import: </a:t>
              </a:r>
              <a:r>
                <a:rPr lang="en-US" sz="1000" dirty="0" smtClean="0">
                  <a:solidFill>
                    <a:srgbClr val="000000"/>
                  </a:solidFill>
                </a:rPr>
                <a:t>GPA, Test IO, Cal Database, etc.</a:t>
              </a:r>
            </a:p>
            <a:p>
              <a:pPr marL="227013" lvl="0" indent="-227013"/>
              <a:r>
                <a:rPr lang="en-US" sz="1000" b="1" dirty="0" smtClean="0">
                  <a:solidFill>
                    <a:srgbClr val="000000"/>
                  </a:solidFill>
                </a:rPr>
                <a:t>Export: </a:t>
              </a:r>
              <a:r>
                <a:rPr lang="en-US" sz="1000" dirty="0" smtClean="0">
                  <a:solidFill>
                    <a:srgbClr val="000000"/>
                  </a:solidFill>
                </a:rPr>
                <a:t>L1b GPA </a:t>
              </a:r>
              <a:r>
                <a:rPr lang="en-US" sz="1000" dirty="0" smtClean="0"/>
                <a:t>Review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300797" y="5524500"/>
              <a:ext cx="4772297" cy="774700"/>
            </a:xfrm>
            <a:prstGeom prst="roundRect">
              <a:avLst/>
            </a:prstGeom>
            <a:solidFill>
              <a:srgbClr val="33CC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Harris 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L1b GPA Implementation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" y="2095889"/>
              <a:ext cx="1917700" cy="52322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/>
                <a:t>Flight / Instrument Vendor Interface</a:t>
              </a:r>
              <a:endParaRPr lang="en-US" sz="1400" b="1" dirty="0"/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V="1">
            <a:off x="2473168" y="1717939"/>
            <a:ext cx="1750489" cy="12490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022625" y="0"/>
            <a:ext cx="818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0" dirty="0" smtClean="0">
                <a:latin typeface="+mj-lt"/>
              </a:rPr>
              <a:t>L1b Ground Processing Algorithm (GPA)</a:t>
            </a:r>
            <a:r>
              <a:rPr lang="en-US" sz="2800" b="1" dirty="0" smtClean="0">
                <a:latin typeface="+mj-lt"/>
              </a:rPr>
              <a:t> Development and Implementation</a:t>
            </a:r>
            <a:endParaRPr lang="en-US" sz="28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2504" y="1874010"/>
            <a:ext cx="413400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Export: </a:t>
            </a:r>
            <a:r>
              <a:rPr lang="en-US" sz="1000" dirty="0" smtClean="0"/>
              <a:t>L1b GPA (CDRLs), Test IO , Description, and Implementation Certification  </a:t>
            </a:r>
            <a:r>
              <a:rPr lang="en-US" sz="1000" b="1" dirty="0" smtClean="0"/>
              <a:t>Import: </a:t>
            </a:r>
            <a:r>
              <a:rPr lang="en-US" sz="1000" dirty="0" smtClean="0">
                <a:solidFill>
                  <a:srgbClr val="000000"/>
                </a:solidFill>
              </a:rPr>
              <a:t>L1b GPA GS Vendor Implementation Results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6766588" y="329167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CWG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331525" y="4541818"/>
            <a:ext cx="1897192" cy="6196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64264" y="4606010"/>
            <a:ext cx="15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TIMs (GSP L1b IPT Chair facilitating)</a:t>
            </a:r>
            <a:endParaRPr lang="en-US" sz="1200" dirty="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6501209" y="2050529"/>
            <a:ext cx="1754554" cy="6196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60606" y="2067832"/>
            <a:ext cx="16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TIMs (GLM </a:t>
            </a:r>
          </a:p>
          <a:p>
            <a:r>
              <a:rPr lang="en-US" sz="1200" dirty="0" smtClean="0"/>
              <a:t>Instrument Manager Facilitating)</a:t>
            </a:r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0" flipH="1" flipV="1">
            <a:off x="7242640" y="2924019"/>
            <a:ext cx="50928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H="1">
            <a:off x="7069176" y="2935013"/>
            <a:ext cx="488884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 flipH="1" flipV="1">
            <a:off x="7356403" y="1878382"/>
            <a:ext cx="342708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endCxn id="49" idx="0"/>
          </p:cNvCxnSpPr>
          <p:nvPr/>
        </p:nvCxnSpPr>
        <p:spPr bwMode="auto">
          <a:xfrm rot="5400000">
            <a:off x="7212191" y="1884234"/>
            <a:ext cx="3325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5400000" flipH="1" flipV="1">
            <a:off x="7143472" y="4175744"/>
            <a:ext cx="732149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rot="16200000" flipH="1">
            <a:off x="6962554" y="4173791"/>
            <a:ext cx="732147" cy="39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16200000" flipV="1">
            <a:off x="7264621" y="5359538"/>
            <a:ext cx="432048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rot="16200000" flipH="1">
            <a:off x="7091552" y="5370134"/>
            <a:ext cx="410856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7101007" y="3605598"/>
            <a:ext cx="187085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16200000" flipH="1">
            <a:off x="6925537" y="3595577"/>
            <a:ext cx="1874267" cy="1821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14301" y="1038288"/>
            <a:ext cx="4378871" cy="27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/>
          <a:lstStyle/>
          <a:p>
            <a:pPr marL="287338" lvl="1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>
                    <a:lumMod val="85000"/>
                  </a:schemeClr>
                </a:solidFill>
              </a:rPr>
              <a:t>Pre-Launch</a:t>
            </a:r>
          </a:p>
          <a:p>
            <a:pPr marL="458788" lvl="2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Schedule determined by Flight and Vendors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Instrument and Test Design and Review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Instrument Testing and Test Verification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L1b Algorithm Development, Implementation and Review</a:t>
            </a:r>
          </a:p>
        </p:txBody>
      </p:sp>
      <p:sp>
        <p:nvSpPr>
          <p:cNvPr id="8" name="Content Placeholder 5"/>
          <p:cNvSpPr txBox="1">
            <a:spLocks noChangeArrowheads="1"/>
          </p:cNvSpPr>
          <p:nvPr/>
        </p:nvSpPr>
        <p:spPr bwMode="auto">
          <a:xfrm>
            <a:off x="4493172" y="977460"/>
            <a:ext cx="4508608" cy="33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733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Post-Launch Testing (PLT)</a:t>
            </a:r>
          </a:p>
          <a:p>
            <a:pPr marL="4587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Schedule determined by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MOST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and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DOST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Science Test Design and Review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Science Tests Analysis and Verification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Cal Parameter Verification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Long-Term Monitoring Initialization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Performance Analysis/Anomaly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Resolution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Content Placeholder 5"/>
          <p:cNvSpPr txBox="1">
            <a:spLocks noChangeArrowheads="1"/>
          </p:cNvSpPr>
          <p:nvPr/>
        </p:nvSpPr>
        <p:spPr bwMode="auto">
          <a:xfrm>
            <a:off x="2518567" y="4372979"/>
            <a:ext cx="4329907" cy="19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733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Mission Operational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Lifetime</a:t>
            </a:r>
          </a:p>
          <a:p>
            <a:pPr marL="6873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Schedule determined by Ops</a:t>
            </a:r>
          </a:p>
          <a:p>
            <a:pPr marL="1144588" lvl="3" indent="-23018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b="1" kern="0" dirty="0" smtClean="0"/>
              <a:t>Long-Term Instrument and </a:t>
            </a:r>
            <a:r>
              <a:rPr lang="en-US" sz="1600" b="1" kern="0" dirty="0" smtClean="0"/>
              <a:t>L1b </a:t>
            </a:r>
            <a:r>
              <a:rPr lang="en-US" sz="1600" b="1" kern="0" dirty="0" smtClean="0"/>
              <a:t>Product Monitoring</a:t>
            </a:r>
          </a:p>
          <a:p>
            <a:pPr marL="1144588" lvl="3" indent="-23018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b="1" kern="0" dirty="0" smtClean="0"/>
              <a:t>Cal Parameter Updates</a:t>
            </a:r>
          </a:p>
          <a:p>
            <a:pPr marL="1144588" lvl="3" indent="-23018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b="1" kern="0" dirty="0" smtClean="0"/>
              <a:t>Anomaly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7439" y="65088"/>
            <a:ext cx="7374422" cy="752475"/>
          </a:xfrm>
        </p:spPr>
        <p:txBody>
          <a:bodyPr/>
          <a:lstStyle/>
          <a:p>
            <a:r>
              <a:rPr lang="en-US" dirty="0" smtClean="0"/>
              <a:t>Major GLM Cal-related Activities in Each Mission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Arrow Connector 98"/>
          <p:cNvCxnSpPr/>
          <p:nvPr/>
        </p:nvCxnSpPr>
        <p:spPr bwMode="auto">
          <a:xfrm rot="5400000" flipH="1" flipV="1">
            <a:off x="2908459" y="4875719"/>
            <a:ext cx="29250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1933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5400000" flipH="1" flipV="1">
            <a:off x="4137954" y="5015633"/>
            <a:ext cx="377028" cy="15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7853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1073414" y="89713"/>
            <a:ext cx="7785573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Postlaunch 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Instrument Calibration Data Flow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7438112" y="3882728"/>
            <a:ext cx="3657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C0D9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Flowchart: Magnetic Disk 67"/>
          <p:cNvSpPr/>
          <p:nvPr/>
        </p:nvSpPr>
        <p:spPr bwMode="auto">
          <a:xfrm>
            <a:off x="2449116" y="1767330"/>
            <a:ext cx="951032" cy="254108"/>
          </a:xfrm>
          <a:prstGeom prst="flowChartMagneticDisk">
            <a:avLst/>
          </a:prstGeom>
          <a:solidFill>
            <a:srgbClr val="6C7FB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FFFFE1"/>
                </a:solidFill>
                <a:effectLst/>
                <a:latin typeface="Arial" charset="0"/>
              </a:rPr>
              <a:t>2-Day Store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>
            <a:off x="1350216" y="3438087"/>
            <a:ext cx="1451662" cy="103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endCxn id="90" idx="2"/>
          </p:cNvCxnSpPr>
          <p:nvPr/>
        </p:nvCxnSpPr>
        <p:spPr bwMode="auto">
          <a:xfrm flipV="1">
            <a:off x="2076047" y="1558903"/>
            <a:ext cx="525469" cy="12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78539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5400000">
            <a:off x="3087075" y="5200111"/>
            <a:ext cx="8686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785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4390221" y="4947482"/>
            <a:ext cx="3325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206220"/>
                </a:solidFill>
              </a:rPr>
              <a:t>Cal Parameter Tables and Algorithms (Wallops only)</a:t>
            </a:r>
            <a:endParaRPr lang="en-US" sz="900" b="1" dirty="0">
              <a:solidFill>
                <a:srgbClr val="20622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9106" y="662797"/>
            <a:ext cx="8219874" cy="6119064"/>
            <a:chOff x="389106" y="778211"/>
            <a:chExt cx="8219874" cy="6119064"/>
          </a:xfrm>
        </p:grpSpPr>
        <p:grpSp>
          <p:nvGrpSpPr>
            <p:cNvPr id="9" name="Group 160"/>
            <p:cNvGrpSpPr/>
            <p:nvPr/>
          </p:nvGrpSpPr>
          <p:grpSpPr>
            <a:xfrm>
              <a:off x="389106" y="778211"/>
              <a:ext cx="8219874" cy="6119064"/>
              <a:chOff x="389106" y="778211"/>
              <a:chExt cx="8219874" cy="6119064"/>
            </a:xfrm>
          </p:grpSpPr>
          <p:grpSp>
            <p:nvGrpSpPr>
              <p:cNvPr id="15" name="Group 152"/>
              <p:cNvGrpSpPr/>
              <p:nvPr/>
            </p:nvGrpSpPr>
            <p:grpSpPr>
              <a:xfrm>
                <a:off x="389106" y="778211"/>
                <a:ext cx="8219874" cy="6119064"/>
                <a:chOff x="389106" y="778211"/>
                <a:chExt cx="8219874" cy="6119064"/>
              </a:xfrm>
            </p:grpSpPr>
            <p:grpSp>
              <p:nvGrpSpPr>
                <p:cNvPr id="17" name="Group 47"/>
                <p:cNvGrpSpPr/>
                <p:nvPr/>
              </p:nvGrpSpPr>
              <p:grpSpPr>
                <a:xfrm>
                  <a:off x="389106" y="778211"/>
                  <a:ext cx="8047510" cy="5796508"/>
                  <a:chOff x="389105" y="1064569"/>
                  <a:chExt cx="8047510" cy="5796508"/>
                </a:xfrm>
              </p:grpSpPr>
              <p:pic>
                <p:nvPicPr>
                  <p:cNvPr id="48" name="Picture 47" descr="sat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616148" y="1064569"/>
                    <a:ext cx="820467" cy="665244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59668" y="1397191"/>
                    <a:ext cx="704242" cy="7915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51" name="Elbow Connector 9"/>
                  <p:cNvCxnSpPr>
                    <a:stCxn id="48" idx="1"/>
                  </p:cNvCxnSpPr>
                  <p:nvPr/>
                </p:nvCxnSpPr>
                <p:spPr bwMode="auto">
                  <a:xfrm rot="10800000" flipV="1">
                    <a:off x="1263910" y="1397190"/>
                    <a:ext cx="6352238" cy="332621"/>
                  </a:xfrm>
                  <a:prstGeom prst="bentConnector3">
                    <a:avLst>
                      <a:gd name="adj1" fmla="val 50000"/>
                    </a:avLst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7C0D9F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2" name="Lightning Bolt 51"/>
                  <p:cNvSpPr/>
                  <p:nvPr/>
                </p:nvSpPr>
                <p:spPr bwMode="auto">
                  <a:xfrm>
                    <a:off x="4325669" y="1433900"/>
                    <a:ext cx="262647" cy="295912"/>
                  </a:xfrm>
                  <a:prstGeom prst="lightningBolt">
                    <a:avLst/>
                  </a:prstGeom>
                  <a:solidFill>
                    <a:srgbClr val="7C0D9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1200000"/>
                    </a:camera>
                    <a:lightRig rig="threePt" dir="t"/>
                  </a:scene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516656" y="1196501"/>
                    <a:ext cx="3004758" cy="2974173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rgbClr val="002B8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89967" y="1196502"/>
                    <a:ext cx="273144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i="1" dirty="0" smtClean="0">
                        <a:solidFill>
                          <a:srgbClr val="002774"/>
                        </a:solidFill>
                      </a:rPr>
                      <a:t>NOAA Satellite Operations Facility (NSOF)</a:t>
                    </a:r>
                    <a:endParaRPr lang="en-US" sz="1000" b="1" i="1" dirty="0">
                      <a:solidFill>
                        <a:srgbClr val="002774"/>
                      </a:solidFill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819927" y="1483595"/>
                    <a:ext cx="17014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>
                        <a:solidFill>
                          <a:srgbClr val="7030A0"/>
                        </a:solidFill>
                      </a:rPr>
                      <a:t>L1b Data, </a:t>
                    </a:r>
                    <a:r>
                      <a:rPr lang="en-US" sz="1000" b="1" dirty="0" smtClean="0">
                        <a:solidFill>
                          <a:srgbClr val="7030A0"/>
                        </a:solidFill>
                      </a:rPr>
                      <a:t>GLM L2+ GRB</a:t>
                    </a:r>
                    <a:endParaRPr lang="en-US" sz="1000" b="1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56" name="Flowchart: Magnetic Disk 55"/>
                  <p:cNvSpPr/>
                  <p:nvPr/>
                </p:nvSpPr>
                <p:spPr bwMode="auto">
                  <a:xfrm>
                    <a:off x="1903730" y="4570861"/>
                    <a:ext cx="839467" cy="386954"/>
                  </a:xfrm>
                  <a:prstGeom prst="flowChartMagneticDisk">
                    <a:avLst/>
                  </a:prstGeom>
                  <a:solidFill>
                    <a:srgbClr val="6C7FBC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Arial" charset="0"/>
                      </a:rPr>
                      <a:t>CLASS</a:t>
                    </a:r>
                  </a:p>
                </p:txBody>
              </p:sp>
              <p:sp>
                <p:nvSpPr>
                  <p:cNvPr id="57" name="Flowchart: Magnetic Disk 56"/>
                  <p:cNvSpPr/>
                  <p:nvPr/>
                </p:nvSpPr>
                <p:spPr bwMode="auto">
                  <a:xfrm>
                    <a:off x="922330" y="3781954"/>
                    <a:ext cx="870964" cy="335880"/>
                  </a:xfrm>
                  <a:prstGeom prst="flowChartMagneticDisk">
                    <a:avLst/>
                  </a:prstGeom>
                  <a:solidFill>
                    <a:srgbClr val="6C7FBC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Arial" charset="0"/>
                      </a:rPr>
                      <a:t>GAS</a:t>
                    </a: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 bwMode="auto">
                  <a:xfrm rot="5400000">
                    <a:off x="698528" y="2278575"/>
                    <a:ext cx="182880" cy="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7A0D9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9" name="Straight Arrow Connector 58"/>
                  <p:cNvCxnSpPr/>
                  <p:nvPr/>
                </p:nvCxnSpPr>
                <p:spPr bwMode="auto">
                  <a:xfrm rot="5400000">
                    <a:off x="676680" y="3116972"/>
                    <a:ext cx="137160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60" name="Straight Arrow Connector 59"/>
                  <p:cNvCxnSpPr/>
                  <p:nvPr/>
                </p:nvCxnSpPr>
                <p:spPr bwMode="auto">
                  <a:xfrm flipV="1">
                    <a:off x="789967" y="2373549"/>
                    <a:ext cx="521242" cy="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7A0D9F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1311210" y="1843393"/>
                    <a:ext cx="764836" cy="600165"/>
                  </a:xfrm>
                  <a:prstGeom prst="rect">
                    <a:avLst/>
                  </a:prstGeom>
                  <a:solidFill>
                    <a:srgbClr val="ECC48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000" b="1" dirty="0" smtClean="0">
                        <a:latin typeface="Arial" charset="0"/>
                      </a:rPr>
                      <a:t>MM, PG, PD and DE</a:t>
                    </a:r>
                    <a:endPara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63" name="Straight Arrow Connector 62"/>
                  <p:cNvCxnSpPr/>
                  <p:nvPr/>
                </p:nvCxnSpPr>
                <p:spPr bwMode="auto">
                  <a:xfrm rot="10800000">
                    <a:off x="1745657" y="4802726"/>
                    <a:ext cx="148541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378539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65" name="Straight Arrow Connector 64"/>
                  <p:cNvCxnSpPr/>
                  <p:nvPr/>
                </p:nvCxnSpPr>
                <p:spPr bwMode="auto">
                  <a:xfrm rot="5400000">
                    <a:off x="682531" y="4732827"/>
                    <a:ext cx="1219439" cy="317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378539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789969" y="4563615"/>
                    <a:ext cx="1003325" cy="447468"/>
                  </a:xfrm>
                  <a:prstGeom prst="ellipse">
                    <a:avLst/>
                  </a:prstGeom>
                  <a:solidFill>
                    <a:srgbClr val="4A73CE"/>
                  </a:solidFill>
                  <a:ln w="15875" cap="flat" cmpd="sng" algn="ctr">
                    <a:solidFill>
                      <a:srgbClr val="233F8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Arial" charset="0"/>
                      </a:rPr>
                      <a:t>CWG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389105" y="5344136"/>
                    <a:ext cx="2899477" cy="1516941"/>
                  </a:xfrm>
                  <a:prstGeom prst="rect">
                    <a:avLst/>
                  </a:prstGeom>
                  <a:solidFill>
                    <a:srgbClr val="6694FA"/>
                  </a:solidFill>
                  <a:ln w="15875" cap="flat" cmpd="sng" algn="ctr">
                    <a:solidFill>
                      <a:srgbClr val="233F8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</a:rPr>
                      <a:t>Instrument</a:t>
                    </a:r>
                    <a:r>
                      <a:rPr kumimoji="0" lang="en-US" sz="1200" b="1" i="0" u="none" strike="noStrike" cap="none" normalizeH="0" dirty="0" smtClean="0">
                        <a:ln>
                          <a:noFill/>
                        </a:ln>
                        <a:effectLst/>
                        <a:latin typeface="Arial" charset="0"/>
                      </a:rPr>
                      <a:t> Radiometric, Spectral. Spatial Calibration Data Quality Assurance for GOES Series-R</a:t>
                    </a:r>
                  </a:p>
                  <a:p>
                    <a:pPr marL="233363" lvl="1" indent="-11906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</a:pPr>
                    <a:r>
                      <a:rPr lang="en-US" sz="1200" dirty="0" smtClean="0">
                        <a:latin typeface="Arial" charset="0"/>
                      </a:rPr>
                      <a:t>Post Launch Verification</a:t>
                    </a:r>
                  </a:p>
                  <a:p>
                    <a:pPr marL="233363" lvl="1" indent="-11906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</a:pPr>
                    <a:r>
                      <a:rPr kumimoji="0" lang="en-US" sz="1200" i="0" u="none" strike="noStrike" cap="none" normalizeH="0" dirty="0" smtClean="0">
                        <a:ln>
                          <a:noFill/>
                        </a:ln>
                        <a:effectLst/>
                        <a:latin typeface="Arial" charset="0"/>
                      </a:rPr>
                      <a:t>Long-term Instr. Monitoring</a:t>
                    </a:r>
                  </a:p>
                  <a:p>
                    <a:pPr marL="233363" lvl="1" indent="-11906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</a:pPr>
                    <a:r>
                      <a:rPr kumimoji="0" lang="en-US" sz="1200" i="0" u="none" strike="noStrike" cap="none" normalizeH="0" dirty="0" smtClean="0">
                        <a:ln>
                          <a:noFill/>
                        </a:ln>
                        <a:effectLst/>
                        <a:latin typeface="Arial" charset="0"/>
                      </a:rPr>
                      <a:t>Deep-Dive Calibration Analysis and L1b Product Anomaly Resolution</a:t>
                    </a:r>
                  </a:p>
                  <a:p>
                    <a:pPr marL="233363" lvl="1" indent="-11906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</a:pPr>
                    <a:r>
                      <a:rPr lang="en-US" sz="1200" dirty="0" smtClean="0">
                        <a:latin typeface="Arial" charset="0"/>
                      </a:rPr>
                      <a:t>Calibration Parameter Updates</a:t>
                    </a:r>
                    <a:endParaRPr kumimoji="0" lang="en-US" sz="1200" i="0" u="none" strike="noStrike" cap="none" normalizeH="0" dirty="0" smtClean="0">
                      <a:ln>
                        <a:noFill/>
                      </a:ln>
                      <a:effectLst/>
                      <a:latin typeface="Arial" charset="0"/>
                    </a:endParaRPr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 bwMode="auto">
                <a:xfrm>
                  <a:off x="3814764" y="1545378"/>
                  <a:ext cx="4794216" cy="4976071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002B8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848297" y="1557035"/>
                  <a:ext cx="427175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i="1" dirty="0" smtClean="0">
                      <a:solidFill>
                        <a:srgbClr val="002774"/>
                      </a:solidFill>
                    </a:rPr>
                    <a:t>Wallops Command and Data Acquisition System (WCDAS)</a:t>
                  </a:r>
                  <a:endParaRPr lang="en-US" sz="1000" b="1" i="1" dirty="0">
                    <a:solidFill>
                      <a:srgbClr val="002774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48113" y="1803256"/>
                  <a:ext cx="4552949" cy="3254521"/>
                </a:xfrm>
                <a:prstGeom prst="rect">
                  <a:avLst/>
                </a:prstGeom>
                <a:noFill/>
                <a:ln w="25400" cap="rnd" cmpd="sng" algn="ctr">
                  <a:solidFill>
                    <a:schemeClr val="bg2">
                      <a:lumMod val="5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948113" y="1803256"/>
                  <a:ext cx="376758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i="1" dirty="0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Fairmount, WV (RBU)</a:t>
                  </a:r>
                  <a:endParaRPr lang="en-US" sz="1000" b="1" i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4325669" y="2136853"/>
                  <a:ext cx="3558940" cy="1292756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233F8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Instrument Calibration</a:t>
                  </a:r>
                  <a:r>
                    <a:rPr kumimoji="0" lang="en-US" sz="16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 Data</a:t>
                  </a:r>
                </a:p>
                <a:p>
                  <a:pPr marL="114300" marR="0" indent="-11430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</a:pPr>
                  <a:r>
                    <a:rPr lang="en-US" sz="1600" dirty="0" smtClean="0">
                      <a:latin typeface="Arial" charset="0"/>
                    </a:rPr>
                    <a:t>GLM Background Images</a:t>
                  </a:r>
                  <a:endParaRPr lang="en-US" sz="1600" dirty="0" smtClean="0">
                    <a:latin typeface="Arial"/>
                    <a:cs typeface="Arial"/>
                  </a:endParaRPr>
                </a:p>
                <a:p>
                  <a:pPr marL="114300" marR="0" indent="-11430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Char char="•"/>
                    <a:tabLst/>
                  </a:pPr>
                  <a:r>
                    <a:rPr lang="en-US" sz="1600" dirty="0" smtClean="0">
                      <a:latin typeface="Arial" charset="0"/>
                    </a:rPr>
                    <a:t>Calibration-relevant instrument housekeeping &amp; engineering data</a:t>
                  </a:r>
                </a:p>
              </p:txBody>
            </p:sp>
            <p:cxnSp>
              <p:nvCxnSpPr>
                <p:cNvPr id="27" name="Elbow Connector 26"/>
                <p:cNvCxnSpPr/>
                <p:nvPr/>
              </p:nvCxnSpPr>
              <p:spPr bwMode="auto">
                <a:xfrm rot="16200000" flipH="1">
                  <a:off x="7106414" y="2523805"/>
                  <a:ext cx="2327362" cy="16666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" name="Lightning Bolt 27"/>
                <p:cNvSpPr/>
                <p:nvPr/>
              </p:nvSpPr>
              <p:spPr bwMode="auto">
                <a:xfrm>
                  <a:off x="7958139" y="2513136"/>
                  <a:ext cx="159552" cy="163960"/>
                </a:xfrm>
                <a:prstGeom prst="lightningBolt">
                  <a:avLst/>
                </a:prstGeom>
                <a:solidFill>
                  <a:srgbClr val="7C0D9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Lightning Bolt 28"/>
                <p:cNvSpPr/>
                <p:nvPr/>
              </p:nvSpPr>
              <p:spPr bwMode="auto">
                <a:xfrm>
                  <a:off x="8176729" y="2486882"/>
                  <a:ext cx="169069" cy="163960"/>
                </a:xfrm>
                <a:prstGeom prst="lightningBolt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1740000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796820" y="3770814"/>
                  <a:ext cx="704242" cy="791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8121607" y="1914901"/>
                  <a:ext cx="4636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C00000"/>
                      </a:solidFill>
                    </a:rPr>
                    <a:t>L0</a:t>
                  </a:r>
                </a:p>
                <a:p>
                  <a:r>
                    <a:rPr lang="en-US" sz="1000" b="1" dirty="0" smtClean="0">
                      <a:solidFill>
                        <a:srgbClr val="C00000"/>
                      </a:solidFill>
                    </a:rPr>
                    <a:t>Data</a:t>
                  </a:r>
                  <a:endParaRPr lang="en-US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8987" y="1757090"/>
                  <a:ext cx="1624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7C0D9F"/>
                      </a:solidFill>
                    </a:rPr>
                    <a:t>L1Data</a:t>
                  </a:r>
                  <a:r>
                    <a:rPr lang="en-US" sz="1000" b="1" dirty="0" smtClean="0">
                      <a:solidFill>
                        <a:srgbClr val="7C0D9F"/>
                      </a:solidFill>
                    </a:rPr>
                    <a:t>, GLM L2+ GRB</a:t>
                  </a:r>
                  <a:endParaRPr lang="en-US" sz="1000" b="1" dirty="0">
                    <a:solidFill>
                      <a:srgbClr val="7C0D9F"/>
                    </a:solidFill>
                  </a:endParaRPr>
                </a:p>
              </p:txBody>
            </p:sp>
            <p:grpSp>
              <p:nvGrpSpPr>
                <p:cNvPr id="33" name="Group 113"/>
                <p:cNvGrpSpPr/>
                <p:nvPr/>
              </p:nvGrpSpPr>
              <p:grpSpPr>
                <a:xfrm>
                  <a:off x="4046301" y="3784792"/>
                  <a:ext cx="3391811" cy="1199776"/>
                  <a:chOff x="4066060" y="3946136"/>
                  <a:chExt cx="3391811" cy="1360910"/>
                </a:xfrm>
              </p:grpSpPr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4066060" y="3946136"/>
                    <a:ext cx="3391811" cy="1360910"/>
                  </a:xfrm>
                  <a:prstGeom prst="rect">
                    <a:avLst/>
                  </a:prstGeom>
                  <a:solidFill>
                    <a:srgbClr val="6AC473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Product Generation Operational</a:t>
                    </a:r>
                    <a:r>
                      <a:rPr kumimoji="0" lang="en-US" sz="1150" b="1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 Environment</a:t>
                    </a:r>
                    <a:endParaRPr kumimoji="0" lang="en-US" sz="115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94531" y="4504741"/>
                    <a:ext cx="904064" cy="400110"/>
                  </a:xfrm>
                  <a:prstGeom prst="rect">
                    <a:avLst/>
                  </a:prstGeom>
                  <a:solidFill>
                    <a:srgbClr val="5E84F0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L0 &amp; Input Data</a:t>
                    </a:r>
                    <a:endParaRPr lang="en-US" sz="1000" b="1" dirty="0"/>
                  </a:p>
                </p:txBody>
              </p:sp>
              <p:sp>
                <p:nvSpPr>
                  <p:cNvPr id="46" name="Left Arrow 45"/>
                  <p:cNvSpPr/>
                  <p:nvPr/>
                </p:nvSpPr>
                <p:spPr bwMode="auto">
                  <a:xfrm>
                    <a:off x="5086349" y="4230149"/>
                    <a:ext cx="1349073" cy="1040193"/>
                  </a:xfrm>
                  <a:prstGeom prst="leftArrow">
                    <a:avLst/>
                  </a:prstGeom>
                  <a:solidFill>
                    <a:srgbClr val="A71534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000" b="1" dirty="0" smtClean="0">
                        <a:solidFill>
                          <a:srgbClr val="FFFFE1"/>
                        </a:solidFill>
                        <a:latin typeface="Arial" charset="0"/>
                      </a:rPr>
                      <a:t>Ground Processing Algorithm</a:t>
                    </a:r>
                    <a:endPara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E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110849" y="4504741"/>
                    <a:ext cx="904064" cy="629414"/>
                  </a:xfrm>
                  <a:prstGeom prst="rect">
                    <a:avLst/>
                  </a:prstGeom>
                  <a:solidFill>
                    <a:srgbClr val="5E84F0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L1b Calibrated</a:t>
                    </a:r>
                  </a:p>
                  <a:p>
                    <a:r>
                      <a:rPr lang="en-US" sz="1000" b="1" dirty="0" smtClean="0"/>
                      <a:t>Data</a:t>
                    </a:r>
                    <a:endParaRPr lang="en-US" sz="1000" b="1" dirty="0"/>
                  </a:p>
                </p:txBody>
              </p:sp>
            </p:grpSp>
            <p:cxnSp>
              <p:nvCxnSpPr>
                <p:cNvPr id="34" name="Elbow Connector 33"/>
                <p:cNvCxnSpPr/>
                <p:nvPr/>
              </p:nvCxnSpPr>
              <p:spPr bwMode="auto">
                <a:xfrm rot="5400000">
                  <a:off x="6875416" y="2526178"/>
                  <a:ext cx="2327363" cy="161917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25400" cap="flat" cmpd="sng" algn="ctr">
                  <a:solidFill>
                    <a:srgbClr val="7C0D9F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  <p:grpSp>
              <p:nvGrpSpPr>
                <p:cNvPr id="35" name="Group 127"/>
                <p:cNvGrpSpPr/>
                <p:nvPr/>
              </p:nvGrpSpPr>
              <p:grpSpPr>
                <a:xfrm>
                  <a:off x="4048937" y="5264149"/>
                  <a:ext cx="3391811" cy="1199776"/>
                  <a:chOff x="4068696" y="4080490"/>
                  <a:chExt cx="3391811" cy="1360910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4068696" y="4080490"/>
                    <a:ext cx="3391811" cy="1360910"/>
                  </a:xfrm>
                  <a:prstGeom prst="rect">
                    <a:avLst/>
                  </a:prstGeom>
                  <a:solidFill>
                    <a:srgbClr val="DEAB78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Product Generation Development</a:t>
                    </a:r>
                    <a:r>
                      <a:rPr kumimoji="0" lang="en-US" sz="1100" b="1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 Environment</a:t>
                    </a:r>
                    <a:endPara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494531" y="4705977"/>
                    <a:ext cx="904064" cy="400110"/>
                  </a:xfrm>
                  <a:prstGeom prst="rect">
                    <a:avLst/>
                  </a:prstGeom>
                  <a:solidFill>
                    <a:srgbClr val="5E84F0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L0 &amp; Input Data</a:t>
                    </a:r>
                    <a:endParaRPr lang="en-US" sz="1000" b="1" dirty="0"/>
                  </a:p>
                </p:txBody>
              </p:sp>
              <p:sp>
                <p:nvSpPr>
                  <p:cNvPr id="42" name="Left Arrow 41"/>
                  <p:cNvSpPr/>
                  <p:nvPr/>
                </p:nvSpPr>
                <p:spPr bwMode="auto">
                  <a:xfrm>
                    <a:off x="5086349" y="4372951"/>
                    <a:ext cx="1349073" cy="1040193"/>
                  </a:xfrm>
                  <a:prstGeom prst="leftArrow">
                    <a:avLst>
                      <a:gd name="adj1" fmla="val 64851"/>
                      <a:gd name="adj2" fmla="val 50000"/>
                    </a:avLst>
                  </a:prstGeom>
                  <a:solidFill>
                    <a:srgbClr val="A71534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900" b="1" dirty="0" smtClean="0">
                        <a:solidFill>
                          <a:srgbClr val="FFFFE1"/>
                        </a:solidFill>
                        <a:latin typeface="Arial" charset="0"/>
                      </a:rPr>
                      <a:t>Experimental Ground Processing Algorithm</a:t>
                    </a:r>
                    <a:endParaRPr kumimoji="0" lang="en-US" sz="9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E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110849" y="4581216"/>
                    <a:ext cx="904064" cy="733135"/>
                  </a:xfrm>
                  <a:prstGeom prst="rect">
                    <a:avLst/>
                  </a:prstGeom>
                  <a:solidFill>
                    <a:srgbClr val="5E84F0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/>
                      <a:t>ExperimentalL1b Calibrated</a:t>
                    </a:r>
                  </a:p>
                  <a:p>
                    <a:r>
                      <a:rPr lang="en-US" sz="900" b="1" dirty="0" smtClean="0"/>
                      <a:t>Data</a:t>
                    </a:r>
                    <a:endParaRPr lang="en-US" sz="900" b="1" dirty="0"/>
                  </a:p>
                </p:txBody>
              </p:sp>
            </p:grpSp>
            <p:sp>
              <p:nvSpPr>
                <p:cNvPr id="36" name="Flowchart: Magnetic Disk 35"/>
                <p:cNvSpPr/>
                <p:nvPr/>
              </p:nvSpPr>
              <p:spPr bwMode="auto">
                <a:xfrm>
                  <a:off x="7680657" y="6573139"/>
                  <a:ext cx="820405" cy="324136"/>
                </a:xfrm>
                <a:prstGeom prst="flowChartMagneticDisk">
                  <a:avLst/>
                </a:prstGeom>
                <a:solidFill>
                  <a:srgbClr val="6C7FB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dirty="0" smtClean="0">
                      <a:ln>
                        <a:noFill/>
                      </a:ln>
                      <a:solidFill>
                        <a:srgbClr val="FFFFE1"/>
                      </a:solidFill>
                      <a:effectLst/>
                      <a:latin typeface="Arial" charset="0"/>
                    </a:rPr>
                    <a:t>CLASS</a:t>
                  </a:r>
                </a:p>
              </p:txBody>
            </p:sp>
            <p:cxnSp>
              <p:nvCxnSpPr>
                <p:cNvPr id="37" name="Straight Arrow Connector 36"/>
                <p:cNvCxnSpPr>
                  <a:stCxn id="30" idx="1"/>
                </p:cNvCxnSpPr>
                <p:nvPr/>
              </p:nvCxnSpPr>
              <p:spPr bwMode="auto">
                <a:xfrm rot="10800000">
                  <a:off x="7440748" y="4166580"/>
                  <a:ext cx="356072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D629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8" name="Elbow Connector 37"/>
                <p:cNvCxnSpPr/>
                <p:nvPr/>
              </p:nvCxnSpPr>
              <p:spPr bwMode="auto">
                <a:xfrm rot="16200000" flipH="1">
                  <a:off x="6707072" y="5160181"/>
                  <a:ext cx="2423160" cy="405916"/>
                </a:xfrm>
                <a:prstGeom prst="bentConnector3">
                  <a:avLst>
                    <a:gd name="adj1" fmla="val 48869"/>
                  </a:avLst>
                </a:prstGeom>
                <a:solidFill>
                  <a:schemeClr val="accent1"/>
                </a:solidFill>
                <a:ln w="25400" cap="flat" cmpd="sng" algn="ctr">
                  <a:solidFill>
                    <a:srgbClr val="D629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 rot="10800000">
                  <a:off x="7438113" y="5346994"/>
                  <a:ext cx="356072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D629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6" name="Rounded Rectangle 15"/>
              <p:cNvSpPr/>
              <p:nvPr/>
            </p:nvSpPr>
            <p:spPr bwMode="auto">
              <a:xfrm>
                <a:off x="2796466" y="4086679"/>
                <a:ext cx="998563" cy="785628"/>
              </a:xfrm>
              <a:prstGeom prst="roundRect">
                <a:avLst/>
              </a:prstGeom>
              <a:solidFill>
                <a:srgbClr val="339F40"/>
              </a:solidFill>
              <a:ln w="15875" cap="flat" cmpd="sng" algn="ctr">
                <a:solidFill>
                  <a:srgbClr val="37853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FFE1"/>
                    </a:solidFill>
                    <a:effectLst/>
                    <a:latin typeface="Arial" charset="0"/>
                  </a:rPr>
                  <a:t>Updated</a:t>
                </a:r>
                <a:r>
                  <a:rPr kumimoji="0" lang="en-US" sz="1000" b="1" i="0" u="none" strike="noStrike" cap="none" normalizeH="0" dirty="0" smtClean="0">
                    <a:ln>
                      <a:noFill/>
                    </a:ln>
                    <a:solidFill>
                      <a:srgbClr val="FFFFE1"/>
                    </a:solidFill>
                    <a:effectLst/>
                    <a:latin typeface="Arial" charset="0"/>
                  </a:rPr>
                  <a:t> Calibration Parameter Tables</a:t>
                </a: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E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3524439" y="5745165"/>
                <a:ext cx="54864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31933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6677079" y="3613395"/>
              <a:ext cx="341205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37853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39783" y="3465046"/>
              <a:ext cx="20706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206220"/>
                  </a:solidFill>
                </a:rPr>
                <a:t>Cal L0 and Processing Data</a:t>
              </a:r>
              <a:endParaRPr lang="en-US" sz="1100" b="1" dirty="0">
                <a:solidFill>
                  <a:srgbClr val="20622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81050" y="2317320"/>
            <a:ext cx="1391259" cy="400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</a:rPr>
              <a:t>L1b, L2+ Products,</a:t>
            </a:r>
          </a:p>
          <a:p>
            <a:r>
              <a:rPr lang="en-US" sz="1000" b="1" dirty="0" smtClean="0">
                <a:solidFill>
                  <a:srgbClr val="0070C0"/>
                </a:solidFill>
              </a:rPr>
              <a:t>Instr. Cal Data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96102" y="5089533"/>
            <a:ext cx="579303" cy="400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L0 Data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89" name="Bent-Up Arrow 88"/>
          <p:cNvSpPr/>
          <p:nvPr/>
        </p:nvSpPr>
        <p:spPr bwMode="auto">
          <a:xfrm flipH="1">
            <a:off x="2663301" y="2033224"/>
            <a:ext cx="1614301" cy="1023509"/>
          </a:xfrm>
          <a:prstGeom prst="bentUpArrow">
            <a:avLst>
              <a:gd name="adj1" fmla="val 50000"/>
              <a:gd name="adj2" fmla="val 25000"/>
              <a:gd name="adj3" fmla="val 26488"/>
            </a:avLst>
          </a:prstGeom>
          <a:solidFill>
            <a:srgbClr val="339F4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2290" y="2545636"/>
            <a:ext cx="1743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Instrument Calibration Data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Via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Terrestrial Data Link</a:t>
            </a:r>
          </a:p>
        </p:txBody>
      </p:sp>
      <p:sp>
        <p:nvSpPr>
          <p:cNvPr id="90" name="Flowchart: Magnetic Disk 89"/>
          <p:cNvSpPr/>
          <p:nvPr/>
        </p:nvSpPr>
        <p:spPr bwMode="auto">
          <a:xfrm>
            <a:off x="2601516" y="1429964"/>
            <a:ext cx="612666" cy="257878"/>
          </a:xfrm>
          <a:prstGeom prst="flowChartMagneticDisk">
            <a:avLst/>
          </a:prstGeom>
          <a:solidFill>
            <a:srgbClr val="6C7FB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FFFFE1"/>
                </a:solidFill>
                <a:effectLst/>
                <a:latin typeface="Arial" charset="0"/>
              </a:rPr>
              <a:t>MLS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rot="10800000">
            <a:off x="2064801" y="1905841"/>
            <a:ext cx="39319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7853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7" name="Straight Arrow Connector 476"/>
          <p:cNvCxnSpPr/>
          <p:nvPr/>
        </p:nvCxnSpPr>
        <p:spPr bwMode="auto">
          <a:xfrm>
            <a:off x="4436963" y="3095275"/>
            <a:ext cx="358065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7853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2" name="Text Box 31"/>
          <p:cNvSpPr txBox="1">
            <a:spLocks noChangeArrowheads="1"/>
          </p:cNvSpPr>
          <p:nvPr/>
        </p:nvSpPr>
        <p:spPr bwMode="auto">
          <a:xfrm>
            <a:off x="6692090" y="1170163"/>
            <a:ext cx="2351898" cy="1481001"/>
          </a:xfrm>
          <a:prstGeom prst="rect">
            <a:avLst/>
          </a:prstGeom>
          <a:solidFill>
            <a:srgbClr val="C35613">
              <a:alpha val="7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1000" b="1" dirty="0" smtClean="0"/>
              <a:t>Anomaly  Resolution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 rot="5400000">
            <a:off x="2462522" y="2174783"/>
            <a:ext cx="2593008" cy="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5000"/>
                <a:lumOff val="3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1247231" y="4947917"/>
            <a:ext cx="2150864" cy="1412194"/>
          </a:xfrm>
          <a:prstGeom prst="rect">
            <a:avLst/>
          </a:prstGeom>
          <a:solidFill>
            <a:srgbClr val="C35613">
              <a:alpha val="7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r"/>
            <a:r>
              <a:rPr lang="en-US" sz="1000" b="1" dirty="0" smtClean="0"/>
              <a:t>Anomaly  Resolution</a:t>
            </a:r>
          </a:p>
        </p:txBody>
      </p:sp>
      <p:cxnSp>
        <p:nvCxnSpPr>
          <p:cNvPr id="109" name="Shape 108"/>
          <p:cNvCxnSpPr>
            <a:endCxn id="37" idx="1"/>
          </p:cNvCxnSpPr>
          <p:nvPr/>
        </p:nvCxnSpPr>
        <p:spPr bwMode="auto">
          <a:xfrm rot="5400000" flipH="1" flipV="1">
            <a:off x="-631799" y="2586495"/>
            <a:ext cx="3066952" cy="94979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-1669443" y="3624053"/>
            <a:ext cx="5514441" cy="229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5000"/>
                <a:lumOff val="3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hape 79"/>
          <p:cNvCxnSpPr/>
          <p:nvPr/>
        </p:nvCxnSpPr>
        <p:spPr bwMode="auto">
          <a:xfrm rot="5400000" flipH="1" flipV="1">
            <a:off x="-123721" y="3764576"/>
            <a:ext cx="1903530" cy="776059"/>
          </a:xfrm>
          <a:prstGeom prst="bentConnector4">
            <a:avLst>
              <a:gd name="adj1" fmla="val -34395"/>
              <a:gd name="adj2" fmla="val 54582"/>
            </a:avLst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231" y="65088"/>
            <a:ext cx="7734843" cy="752475"/>
          </a:xfrm>
        </p:spPr>
        <p:txBody>
          <a:bodyPr/>
          <a:lstStyle/>
          <a:p>
            <a:r>
              <a:rPr lang="en-US" dirty="0" smtClean="0"/>
              <a:t>L1b Product Performance Monitoring </a:t>
            </a:r>
            <a:br>
              <a:rPr lang="en-US" dirty="0" smtClean="0"/>
            </a:br>
            <a:r>
              <a:rPr lang="en-US" dirty="0" smtClean="0"/>
              <a:t>and Anomaly Resolution</a:t>
            </a:r>
            <a:endParaRPr lang="en-US" dirty="0"/>
          </a:p>
        </p:txBody>
      </p:sp>
      <p:pic>
        <p:nvPicPr>
          <p:cNvPr id="6" name="Content Placeholder 5" descr="s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" y="4594866"/>
            <a:ext cx="713745" cy="5787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1572746" y="4807204"/>
            <a:ext cx="274320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51236" y="1290476"/>
            <a:ext cx="984926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Instr. Telemetry</a:t>
            </a:r>
            <a:endParaRPr lang="en-US" sz="1200" b="1" dirty="0"/>
          </a:p>
        </p:txBody>
      </p:sp>
      <p:sp>
        <p:nvSpPr>
          <p:cNvPr id="26" name="Flowchart: Magnetic Disk 25"/>
          <p:cNvSpPr/>
          <p:nvPr/>
        </p:nvSpPr>
        <p:spPr bwMode="auto">
          <a:xfrm>
            <a:off x="1247231" y="4111746"/>
            <a:ext cx="925346" cy="544749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5-Day RDR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lowchart: Magnetic Disk 33"/>
          <p:cNvSpPr/>
          <p:nvPr/>
        </p:nvSpPr>
        <p:spPr bwMode="auto">
          <a:xfrm>
            <a:off x="3053859" y="6440013"/>
            <a:ext cx="952394" cy="402214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CLASS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 Box 49"/>
          <p:cNvSpPr txBox="1">
            <a:spLocks noChangeArrowheads="1"/>
          </p:cNvSpPr>
          <p:nvPr/>
        </p:nvSpPr>
        <p:spPr bwMode="auto">
          <a:xfrm>
            <a:off x="1649872" y="876873"/>
            <a:ext cx="169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6600"/>
                </a:solidFill>
              </a:rPr>
              <a:t>WCDAS/RBU-SOZ</a:t>
            </a:r>
            <a:endParaRPr lang="en-US" sz="1200" b="1" dirty="0">
              <a:solidFill>
                <a:srgbClr val="006600"/>
              </a:solidFill>
            </a:endParaRP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5508902" y="817563"/>
            <a:ext cx="1183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6600"/>
                </a:solidFill>
              </a:rPr>
              <a:t>NSOF-SOZ</a:t>
            </a:r>
            <a:endParaRPr lang="en-US" sz="1200" b="1" dirty="0">
              <a:solidFill>
                <a:srgbClr val="006600"/>
              </a:solidFill>
            </a:endParaRPr>
          </a:p>
        </p:txBody>
      </p:sp>
      <p:sp>
        <p:nvSpPr>
          <p:cNvPr id="143" name="Text Box 49"/>
          <p:cNvSpPr txBox="1">
            <a:spLocks noChangeArrowheads="1"/>
          </p:cNvSpPr>
          <p:nvPr/>
        </p:nvSpPr>
        <p:spPr bwMode="auto">
          <a:xfrm>
            <a:off x="1924399" y="4731662"/>
            <a:ext cx="15637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6600"/>
                </a:solidFill>
              </a:rPr>
              <a:t>DE in WCDAS SOZ</a:t>
            </a:r>
            <a:endParaRPr lang="en-US" sz="1200" b="1" dirty="0">
              <a:solidFill>
                <a:srgbClr val="006600"/>
              </a:solidFill>
            </a:endParaRPr>
          </a:p>
        </p:txBody>
      </p:sp>
      <p:sp>
        <p:nvSpPr>
          <p:cNvPr id="144" name="AutoShape 5"/>
          <p:cNvSpPr>
            <a:spLocks noChangeArrowheads="1"/>
          </p:cNvSpPr>
          <p:nvPr/>
        </p:nvSpPr>
        <p:spPr bwMode="auto">
          <a:xfrm>
            <a:off x="1270677" y="6039779"/>
            <a:ext cx="2094401" cy="26919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/>
              <a:t>SOZ-wide Access to Cal Terminals</a:t>
            </a:r>
            <a:endParaRPr lang="en-US" sz="1000" dirty="0"/>
          </a:p>
        </p:txBody>
      </p:sp>
      <p:sp>
        <p:nvSpPr>
          <p:cNvPr id="145" name="Text Box 31"/>
          <p:cNvSpPr txBox="1">
            <a:spLocks noChangeArrowheads="1"/>
          </p:cNvSpPr>
          <p:nvPr/>
        </p:nvSpPr>
        <p:spPr bwMode="auto">
          <a:xfrm>
            <a:off x="1560681" y="5352754"/>
            <a:ext cx="1461186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CALVAL Workstation</a:t>
            </a:r>
          </a:p>
          <a:p>
            <a:pPr algn="ctr"/>
            <a:r>
              <a:rPr lang="en-US" sz="900" dirty="0" err="1" smtClean="0"/>
              <a:t>Gov’t</a:t>
            </a:r>
            <a:r>
              <a:rPr lang="en-US" sz="900" dirty="0" smtClean="0"/>
              <a:t> Tools</a:t>
            </a:r>
            <a:endParaRPr lang="en-US" sz="900" dirty="0"/>
          </a:p>
        </p:txBody>
      </p:sp>
      <p:cxnSp>
        <p:nvCxnSpPr>
          <p:cNvPr id="151" name="Straight Arrow Connector 150"/>
          <p:cNvCxnSpPr>
            <a:endCxn id="144" idx="0"/>
          </p:cNvCxnSpPr>
          <p:nvPr/>
        </p:nvCxnSpPr>
        <p:spPr bwMode="auto">
          <a:xfrm rot="5400000">
            <a:off x="2159881" y="5880879"/>
            <a:ext cx="316897" cy="9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93" name="Flowchart: Magnetic Disk 192"/>
          <p:cNvSpPr/>
          <p:nvPr/>
        </p:nvSpPr>
        <p:spPr bwMode="auto">
          <a:xfrm>
            <a:off x="5147441" y="2238355"/>
            <a:ext cx="609160" cy="327651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MLS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6" name="Straight Connector 245"/>
          <p:cNvCxnSpPr/>
          <p:nvPr/>
        </p:nvCxnSpPr>
        <p:spPr bwMode="auto">
          <a:xfrm>
            <a:off x="3759028" y="3483401"/>
            <a:ext cx="526724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5000"/>
                <a:lumOff val="3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sp>
        <p:nvSpPr>
          <p:cNvPr id="247" name="Flowchart: Magnetic Disk 246"/>
          <p:cNvSpPr/>
          <p:nvPr/>
        </p:nvSpPr>
        <p:spPr bwMode="auto">
          <a:xfrm>
            <a:off x="4429674" y="5383335"/>
            <a:ext cx="609160" cy="353565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MLS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Flowchart: Magnetic Disk 247"/>
          <p:cNvSpPr/>
          <p:nvPr/>
        </p:nvSpPr>
        <p:spPr bwMode="auto">
          <a:xfrm>
            <a:off x="4121506" y="3651209"/>
            <a:ext cx="639773" cy="463727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2-day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8" name="Elbow Connector 267"/>
          <p:cNvCxnSpPr>
            <a:stCxn id="193" idx="4"/>
            <a:endCxn id="266" idx="1"/>
          </p:cNvCxnSpPr>
          <p:nvPr/>
        </p:nvCxnSpPr>
        <p:spPr bwMode="auto">
          <a:xfrm flipV="1">
            <a:off x="5756601" y="2399440"/>
            <a:ext cx="1305685" cy="27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/>
          <p:nvPr/>
        </p:nvCxnSpPr>
        <p:spPr bwMode="auto">
          <a:xfrm rot="5400000">
            <a:off x="7605895" y="2022218"/>
            <a:ext cx="336874" cy="10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288" name="Flowchart: Magnetic Disk 287"/>
          <p:cNvSpPr/>
          <p:nvPr/>
        </p:nvSpPr>
        <p:spPr bwMode="auto">
          <a:xfrm>
            <a:off x="8017619" y="2802159"/>
            <a:ext cx="925346" cy="544749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</a:t>
            </a:r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6790004" y="1585102"/>
            <a:ext cx="2152961" cy="26919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/>
              <a:t>SOZ-wide Access to Cal Terminals</a:t>
            </a:r>
            <a:endParaRPr lang="en-US" sz="1000" dirty="0"/>
          </a:p>
        </p:txBody>
      </p:sp>
      <p:sp>
        <p:nvSpPr>
          <p:cNvPr id="291" name="Flowchart: Magnetic Disk 290"/>
          <p:cNvSpPr/>
          <p:nvPr/>
        </p:nvSpPr>
        <p:spPr bwMode="auto">
          <a:xfrm>
            <a:off x="7438620" y="6404501"/>
            <a:ext cx="925346" cy="413717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</a:t>
            </a:r>
          </a:p>
        </p:txBody>
      </p:sp>
      <p:cxnSp>
        <p:nvCxnSpPr>
          <p:cNvPr id="313" name="Straight Connector 312"/>
          <p:cNvCxnSpPr/>
          <p:nvPr/>
        </p:nvCxnSpPr>
        <p:spPr bwMode="auto">
          <a:xfrm rot="16200000" flipH="1">
            <a:off x="4819501" y="5008468"/>
            <a:ext cx="2697480" cy="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D62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/>
          <p:cNvCxnSpPr/>
          <p:nvPr/>
        </p:nvCxnSpPr>
        <p:spPr bwMode="auto">
          <a:xfrm>
            <a:off x="6155688" y="3639007"/>
            <a:ext cx="935122" cy="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D62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traight Connector 331"/>
          <p:cNvCxnSpPr/>
          <p:nvPr/>
        </p:nvCxnSpPr>
        <p:spPr bwMode="auto">
          <a:xfrm flipV="1">
            <a:off x="7062286" y="3639007"/>
            <a:ext cx="1237442" cy="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D62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>
            <a:off x="8609196" y="3639010"/>
            <a:ext cx="48809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D62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2" name="Text Box 31"/>
          <p:cNvSpPr txBox="1">
            <a:spLocks noChangeArrowheads="1"/>
          </p:cNvSpPr>
          <p:nvPr/>
        </p:nvSpPr>
        <p:spPr bwMode="auto">
          <a:xfrm>
            <a:off x="6354143" y="3773138"/>
            <a:ext cx="2672130" cy="2019482"/>
          </a:xfrm>
          <a:prstGeom prst="rect">
            <a:avLst/>
          </a:prstGeom>
          <a:solidFill>
            <a:srgbClr val="7391F1">
              <a:alpha val="7686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1600" b="1" dirty="0" smtClean="0"/>
              <a:t>External Org</a:t>
            </a:r>
          </a:p>
          <a:p>
            <a:pPr algn="ctr"/>
            <a:r>
              <a:rPr lang="en-US" sz="1000" b="1" dirty="0" smtClean="0"/>
              <a:t>Anomaly Resolution</a:t>
            </a:r>
          </a:p>
        </p:txBody>
      </p:sp>
      <p:sp>
        <p:nvSpPr>
          <p:cNvPr id="343" name="Flowchart: Magnetic Disk 342"/>
          <p:cNvSpPr/>
          <p:nvPr/>
        </p:nvSpPr>
        <p:spPr bwMode="auto">
          <a:xfrm>
            <a:off x="6534608" y="5946394"/>
            <a:ext cx="1070529" cy="362576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Org LS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4" name="Text Box 31"/>
          <p:cNvSpPr txBox="1">
            <a:spLocks noChangeArrowheads="1"/>
          </p:cNvSpPr>
          <p:nvPr/>
        </p:nvSpPr>
        <p:spPr bwMode="auto">
          <a:xfrm>
            <a:off x="6527260" y="4947915"/>
            <a:ext cx="2454814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External Org Workstations</a:t>
            </a:r>
          </a:p>
          <a:p>
            <a:pPr algn="ctr"/>
            <a:r>
              <a:rPr lang="en-US" sz="900" dirty="0" smtClean="0"/>
              <a:t>Automated Cal Data Acquisition</a:t>
            </a:r>
          </a:p>
          <a:p>
            <a:pPr algn="ctr"/>
            <a:r>
              <a:rPr lang="en-US" sz="900" dirty="0" smtClean="0"/>
              <a:t>GOES-R Integrated Cal/Val</a:t>
            </a:r>
          </a:p>
          <a:p>
            <a:pPr algn="ctr"/>
            <a:r>
              <a:rPr lang="en-US" sz="900" dirty="0" smtClean="0"/>
              <a:t>Instrument Performance  Web Displays</a:t>
            </a:r>
            <a:endParaRPr lang="en-US" sz="900" dirty="0"/>
          </a:p>
        </p:txBody>
      </p:sp>
      <p:sp>
        <p:nvSpPr>
          <p:cNvPr id="266" name="Text Box 31"/>
          <p:cNvSpPr txBox="1">
            <a:spLocks noChangeArrowheads="1"/>
          </p:cNvSpPr>
          <p:nvPr/>
        </p:nvSpPr>
        <p:spPr bwMode="auto">
          <a:xfrm>
            <a:off x="7062286" y="2214774"/>
            <a:ext cx="1461186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CALVAL Workstation</a:t>
            </a:r>
          </a:p>
          <a:p>
            <a:pPr algn="ctr"/>
            <a:r>
              <a:rPr lang="en-US" sz="900" dirty="0" err="1" smtClean="0"/>
              <a:t>Gov’t</a:t>
            </a:r>
            <a:r>
              <a:rPr lang="en-US" sz="900" dirty="0" smtClean="0"/>
              <a:t> Tools</a:t>
            </a:r>
            <a:endParaRPr lang="en-US" sz="900" dirty="0"/>
          </a:p>
        </p:txBody>
      </p:sp>
      <p:cxnSp>
        <p:nvCxnSpPr>
          <p:cNvPr id="346" name="Straight Arrow Connector 345"/>
          <p:cNvCxnSpPr/>
          <p:nvPr/>
        </p:nvCxnSpPr>
        <p:spPr bwMode="auto">
          <a:xfrm rot="5400000">
            <a:off x="7502285" y="5993087"/>
            <a:ext cx="79768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cxnSp>
        <p:nvCxnSpPr>
          <p:cNvPr id="348" name="Straight Arrow Connector 347"/>
          <p:cNvCxnSpPr/>
          <p:nvPr/>
        </p:nvCxnSpPr>
        <p:spPr bwMode="auto">
          <a:xfrm rot="5400000">
            <a:off x="6905856" y="5770320"/>
            <a:ext cx="35215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cxnSp>
        <p:nvCxnSpPr>
          <p:cNvPr id="8" name="Straight Arrow Connector 7"/>
          <p:cNvCxnSpPr>
            <a:stCxn id="288" idx="3"/>
          </p:cNvCxnSpPr>
          <p:nvPr/>
        </p:nvCxnSpPr>
        <p:spPr bwMode="auto">
          <a:xfrm rot="16200000" flipH="1">
            <a:off x="7688433" y="4138766"/>
            <a:ext cx="1583719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66" name="Straight Arrow Connector 365"/>
          <p:cNvCxnSpPr/>
          <p:nvPr/>
        </p:nvCxnSpPr>
        <p:spPr bwMode="auto">
          <a:xfrm rot="16200000" flipH="1">
            <a:off x="7251988" y="4761285"/>
            <a:ext cx="373261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350" name="AutoShape 5"/>
          <p:cNvSpPr>
            <a:spLocks noChangeArrowheads="1"/>
          </p:cNvSpPr>
          <p:nvPr/>
        </p:nvSpPr>
        <p:spPr bwMode="auto">
          <a:xfrm>
            <a:off x="6692091" y="4305466"/>
            <a:ext cx="1607637" cy="28888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/>
              <a:t>Org GOES-R Terminals</a:t>
            </a:r>
            <a:endParaRPr lang="en-US" sz="1000" dirty="0"/>
          </a:p>
        </p:txBody>
      </p:sp>
      <p:cxnSp>
        <p:nvCxnSpPr>
          <p:cNvPr id="468" name="Straight Arrow Connector 467"/>
          <p:cNvCxnSpPr/>
          <p:nvPr/>
        </p:nvCxnSpPr>
        <p:spPr bwMode="auto">
          <a:xfrm rot="5400000" flipH="1" flipV="1">
            <a:off x="5205816" y="1983008"/>
            <a:ext cx="51228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7936591" y="5925434"/>
            <a:ext cx="11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Org Firewall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76" name="Elbow Connector 75"/>
          <p:cNvCxnSpPr/>
          <p:nvPr/>
        </p:nvCxnSpPr>
        <p:spPr bwMode="auto">
          <a:xfrm rot="16200000" flipH="1">
            <a:off x="829785" y="3240504"/>
            <a:ext cx="919783" cy="8404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rot="5400000" flipH="1" flipV="1">
            <a:off x="3486516" y="2686987"/>
            <a:ext cx="192024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10800000" flipV="1">
            <a:off x="2493578" y="3840032"/>
            <a:ext cx="164951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rot="5400000" flipH="1" flipV="1">
            <a:off x="4559362" y="5219849"/>
            <a:ext cx="333828" cy="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6010704" y="2867865"/>
            <a:ext cx="841551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L1b,  CAL</a:t>
            </a: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3696164" y="4408793"/>
            <a:ext cx="2154737" cy="646331"/>
          </a:xfrm>
          <a:prstGeom prst="rect">
            <a:avLst/>
          </a:prstGeom>
          <a:solidFill>
            <a:srgbClr val="49BF9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Product Generation:               </a:t>
            </a:r>
            <a:r>
              <a:rPr lang="en-US" sz="1200" i="1" dirty="0" smtClean="0"/>
              <a:t>Product Performance  Monitor</a:t>
            </a:r>
            <a:endParaRPr lang="en-US" sz="1200" dirty="0" smtClean="0"/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855968" y="1253663"/>
            <a:ext cx="1900633" cy="461665"/>
          </a:xfrm>
          <a:prstGeom prst="rect">
            <a:avLst/>
          </a:prstGeom>
          <a:solidFill>
            <a:srgbClr val="49BF9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Mission Mgmt: </a:t>
            </a:r>
            <a:r>
              <a:rPr lang="en-US" sz="1200" i="1" dirty="0" smtClean="0"/>
              <a:t>GRB Downlink &amp; Monitor</a:t>
            </a:r>
            <a:endParaRPr lang="en-US" sz="1200" dirty="0" smtClean="0"/>
          </a:p>
        </p:txBody>
      </p:sp>
      <p:sp>
        <p:nvSpPr>
          <p:cNvPr id="91" name="Text Box 36"/>
          <p:cNvSpPr txBox="1">
            <a:spLocks noChangeArrowheads="1"/>
          </p:cNvSpPr>
          <p:nvPr/>
        </p:nvSpPr>
        <p:spPr bwMode="auto">
          <a:xfrm>
            <a:off x="585694" y="3536334"/>
            <a:ext cx="537968" cy="276999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L0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2322905" y="2828198"/>
            <a:ext cx="2020499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cxnSp>
        <p:nvCxnSpPr>
          <p:cNvPr id="111" name="Straight Arrow Connector 110"/>
          <p:cNvCxnSpPr>
            <a:endCxn id="248" idx="3"/>
          </p:cNvCxnSpPr>
          <p:nvPr/>
        </p:nvCxnSpPr>
        <p:spPr bwMode="auto">
          <a:xfrm rot="5400000" flipH="1" flipV="1">
            <a:off x="4290545" y="4261355"/>
            <a:ext cx="297266" cy="44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0800000" flipV="1">
            <a:off x="2780670" y="2988129"/>
            <a:ext cx="228600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sp>
        <p:nvSpPr>
          <p:cNvPr id="141" name="Text Box 36"/>
          <p:cNvSpPr txBox="1">
            <a:spLocks noChangeArrowheads="1"/>
          </p:cNvSpPr>
          <p:nvPr/>
        </p:nvSpPr>
        <p:spPr bwMode="auto">
          <a:xfrm>
            <a:off x="466649" y="1860621"/>
            <a:ext cx="596148" cy="430887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L1b </a:t>
            </a:r>
            <a:r>
              <a:rPr lang="en-US" sz="900" b="1" dirty="0" smtClean="0"/>
              <a:t>(GRB)</a:t>
            </a:r>
            <a:endParaRPr lang="en-US" sz="900" b="1" dirty="0"/>
          </a:p>
        </p:txBody>
      </p:sp>
      <p:cxnSp>
        <p:nvCxnSpPr>
          <p:cNvPr id="157" name="Straight Connector 156"/>
          <p:cNvCxnSpPr/>
          <p:nvPr/>
        </p:nvCxnSpPr>
        <p:spPr bwMode="auto">
          <a:xfrm rot="5400000" flipH="1" flipV="1">
            <a:off x="1924502" y="2294491"/>
            <a:ext cx="211808" cy="5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Arrow Connector 158"/>
          <p:cNvCxnSpPr/>
          <p:nvPr/>
        </p:nvCxnSpPr>
        <p:spPr bwMode="auto">
          <a:xfrm>
            <a:off x="1042118" y="2149268"/>
            <a:ext cx="23411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sp>
        <p:nvSpPr>
          <p:cNvPr id="150" name="Text Box 31"/>
          <p:cNvSpPr txBox="1">
            <a:spLocks noChangeArrowheads="1"/>
          </p:cNvSpPr>
          <p:nvPr/>
        </p:nvSpPr>
        <p:spPr bwMode="auto">
          <a:xfrm>
            <a:off x="1216076" y="1916317"/>
            <a:ext cx="122265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i="1" dirty="0"/>
              <a:t>Mission Mgmt: </a:t>
            </a:r>
            <a:r>
              <a:rPr lang="en-US" sz="900" dirty="0" smtClean="0"/>
              <a:t>GRB Uplink</a:t>
            </a:r>
            <a:endParaRPr lang="en-US" sz="900" dirty="0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376572" y="1204748"/>
            <a:ext cx="2289908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Mission Mgmt: </a:t>
            </a:r>
            <a:endParaRPr lang="en-US" sz="1200" dirty="0" smtClean="0"/>
          </a:p>
          <a:p>
            <a:pPr algn="ctr"/>
            <a:r>
              <a:rPr lang="en-US" sz="1200" dirty="0" smtClean="0"/>
              <a:t>Instr. Temps, etc. H &amp; S Monitor </a:t>
            </a:r>
            <a:endParaRPr lang="en-US" sz="1200" dirty="0"/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2995234" y="2763438"/>
            <a:ext cx="644612" cy="430887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CAL </a:t>
            </a:r>
            <a:r>
              <a:rPr lang="en-US" sz="1000" b="1" dirty="0" smtClean="0"/>
              <a:t>(RDL)</a:t>
            </a:r>
            <a:endParaRPr lang="en-US" sz="1000" b="1" dirty="0"/>
          </a:p>
        </p:txBody>
      </p:sp>
      <p:sp>
        <p:nvSpPr>
          <p:cNvPr id="165" name="Text Box 36"/>
          <p:cNvSpPr txBox="1">
            <a:spLocks noChangeArrowheads="1"/>
          </p:cNvSpPr>
          <p:nvPr/>
        </p:nvSpPr>
        <p:spPr bwMode="auto">
          <a:xfrm>
            <a:off x="3871648" y="827129"/>
            <a:ext cx="889631" cy="276999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L1b </a:t>
            </a:r>
            <a:r>
              <a:rPr lang="en-US" sz="900" b="1" dirty="0" smtClean="0"/>
              <a:t>(GRB)</a:t>
            </a:r>
            <a:endParaRPr lang="en-US" sz="900" b="1" dirty="0"/>
          </a:p>
        </p:txBody>
      </p:sp>
      <p:cxnSp>
        <p:nvCxnSpPr>
          <p:cNvPr id="166" name="Straight Arrow Connector 165"/>
          <p:cNvCxnSpPr/>
          <p:nvPr/>
        </p:nvCxnSpPr>
        <p:spPr bwMode="auto">
          <a:xfrm rot="5400000" flipH="1" flipV="1">
            <a:off x="4250248" y="1174411"/>
            <a:ext cx="1828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sp>
        <p:nvSpPr>
          <p:cNvPr id="219" name="Flowchart: Magnetic Disk 218"/>
          <p:cNvSpPr/>
          <p:nvPr/>
        </p:nvSpPr>
        <p:spPr bwMode="auto">
          <a:xfrm>
            <a:off x="4107126" y="2237706"/>
            <a:ext cx="686176" cy="305503"/>
          </a:xfrm>
          <a:prstGeom prst="flowChartMagneticDisk">
            <a:avLst/>
          </a:prstGeom>
          <a:solidFill>
            <a:srgbClr val="4987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2-day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3" name="Straight Arrow Connector 172"/>
          <p:cNvCxnSpPr/>
          <p:nvPr/>
        </p:nvCxnSpPr>
        <p:spPr bwMode="auto">
          <a:xfrm flipV="1">
            <a:off x="3007628" y="5576488"/>
            <a:ext cx="141732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cxnSp>
        <p:nvCxnSpPr>
          <p:cNvPr id="177" name="Elbow Connector 176"/>
          <p:cNvCxnSpPr>
            <a:endCxn id="34" idx="1"/>
          </p:cNvCxnSpPr>
          <p:nvPr/>
        </p:nvCxnSpPr>
        <p:spPr bwMode="auto">
          <a:xfrm rot="16200000" flipH="1">
            <a:off x="1436886" y="4382613"/>
            <a:ext cx="2926080" cy="1188720"/>
          </a:xfrm>
          <a:prstGeom prst="bentConnector3">
            <a:avLst>
              <a:gd name="adj1" fmla="val 36989"/>
            </a:avLst>
          </a:prstGeom>
          <a:solidFill>
            <a:schemeClr val="accent1"/>
          </a:solidFill>
          <a:ln w="25400" cap="flat" cmpd="sng" algn="ctr">
            <a:solidFill>
              <a:srgbClr val="1F8362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2142178" y="3707640"/>
            <a:ext cx="351399" cy="261610"/>
          </a:xfrm>
          <a:prstGeom prst="rect">
            <a:avLst/>
          </a:prstGeom>
          <a:solidFill>
            <a:schemeClr val="bg1"/>
          </a:solidFill>
          <a:ln w="15875">
            <a:solidFill>
              <a:srgbClr val="9C1B1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/>
              <a:t>L0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1062541" y="6404501"/>
            <a:ext cx="49481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5000"/>
                <a:lumOff val="3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>
            <a:off x="6166309" y="6353362"/>
            <a:ext cx="1608535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D62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8017619" y="6353359"/>
            <a:ext cx="1126381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D62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>
            <a:off x="4552802" y="4929193"/>
            <a:ext cx="2915811" cy="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5000"/>
                <a:lumOff val="3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1216076" y="2338345"/>
            <a:ext cx="1578482" cy="1200329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/>
              <a:t>Product </a:t>
            </a:r>
            <a:r>
              <a:rPr lang="en-US" sz="1200" b="1" i="1" dirty="0" smtClean="0"/>
              <a:t>Generation/ Distribution: </a:t>
            </a:r>
            <a:r>
              <a:rPr lang="en-US" sz="1200" dirty="0" smtClean="0"/>
              <a:t>Create L0, </a:t>
            </a:r>
            <a:r>
              <a:rPr lang="en-US" sz="1200" b="1" dirty="0" smtClean="0"/>
              <a:t> </a:t>
            </a:r>
            <a:r>
              <a:rPr lang="en-US" sz="1200" dirty="0"/>
              <a:t>L0 to L1b processing and GRB generation.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906" y="1071054"/>
            <a:ext cx="4478169" cy="512282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Long-term Radiometric Trending</a:t>
            </a:r>
            <a:endParaRPr lang="en-US" sz="2400" dirty="0"/>
          </a:p>
          <a:p>
            <a:pPr marL="117475" indent="-117475"/>
            <a:r>
              <a:rPr lang="en-US" sz="1600" dirty="0" smtClean="0"/>
              <a:t>Comparison of GOES-E/W GLM background images</a:t>
            </a:r>
          </a:p>
          <a:p>
            <a:pPr marL="117475" indent="-117475"/>
            <a:r>
              <a:rPr lang="en-US" sz="1600" dirty="0" smtClean="0"/>
              <a:t>Ratio of GLM background image radiances with ABI and other instruments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6" y="65088"/>
            <a:ext cx="7597303" cy="752475"/>
          </a:xfrm>
        </p:spPr>
        <p:txBody>
          <a:bodyPr/>
          <a:lstStyle/>
          <a:p>
            <a:r>
              <a:rPr lang="en-US" dirty="0" smtClean="0"/>
              <a:t>Post-Launch Calibration Evaluation</a:t>
            </a:r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616203" y="3187735"/>
            <a:ext cx="2286000" cy="173836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extBox 42"/>
          <p:cNvSpPr txBox="1"/>
          <p:nvPr/>
        </p:nvSpPr>
        <p:spPr>
          <a:xfrm>
            <a:off x="5212328" y="375041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GEO-LEO</a:t>
            </a:r>
            <a:endParaRPr lang="en-US" sz="2000" b="1" dirty="0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620638" y="4151899"/>
            <a:ext cx="2103120" cy="1955984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TextBox 48"/>
          <p:cNvSpPr txBox="1"/>
          <p:nvPr/>
        </p:nvSpPr>
        <p:spPr>
          <a:xfrm>
            <a:off x="6665295" y="496086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GEO-GEO</a:t>
            </a:r>
            <a:endParaRPr lang="en-US" sz="20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14300" y="1071054"/>
            <a:ext cx="4239638" cy="51228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588" algn="ctr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r>
              <a:rPr lang="en-US" sz="2400" b="1" dirty="0" smtClean="0"/>
              <a:t>Instrument Performance Monitoring</a:t>
            </a:r>
          </a:p>
          <a:p>
            <a:pPr marL="342900" lvl="0" indent="-34290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/>
              <a:t>Tracking of thermal stability of GLM components</a:t>
            </a:r>
          </a:p>
          <a:p>
            <a:pPr lvl="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endParaRPr lang="en-US" sz="2000" b="1" dirty="0"/>
          </a:p>
          <a:p>
            <a:pPr lvl="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endParaRPr lang="en-US" sz="2000" b="1" dirty="0" smtClean="0"/>
          </a:p>
          <a:p>
            <a:pPr lvl="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endParaRPr lang="en-US" sz="2000" b="1" dirty="0"/>
          </a:p>
          <a:p>
            <a:pPr lvl="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endParaRPr lang="en-US" sz="2000" b="1" dirty="0" smtClean="0"/>
          </a:p>
          <a:p>
            <a:pPr lvl="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endParaRPr lang="en-US" sz="2000" b="1" dirty="0" smtClean="0"/>
          </a:p>
          <a:p>
            <a:pPr marL="342900" lvl="0" indent="-34290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/>
              <a:t>Quick views of GLM background images, output every 2.5 minutes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732" y="2710217"/>
            <a:ext cx="3002773" cy="225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2783" y="980058"/>
            <a:ext cx="4929361" cy="530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</a:pPr>
            <a:r>
              <a:rPr lang="en-US" sz="2400" b="1" dirty="0" smtClean="0"/>
              <a:t>Long-term Radiometric Trending</a:t>
            </a:r>
          </a:p>
        </p:txBody>
      </p:sp>
      <p:pic>
        <p:nvPicPr>
          <p:cNvPr id="14" name="Picture 5" descr="LISBG_r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078" y="4473215"/>
            <a:ext cx="2463350" cy="15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725" y="971766"/>
            <a:ext cx="3895954" cy="53213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Sonoran</a:t>
            </a:r>
            <a:r>
              <a:rPr lang="en-US" sz="2400" b="1" dirty="0" smtClean="0"/>
              <a:t> Desert and White Sands Site Characterization</a:t>
            </a:r>
          </a:p>
          <a:p>
            <a:pPr marL="228600" lvl="1" indent="-228600">
              <a:buFont typeface="Wingdings" pitchFamily="2" charset="2"/>
              <a:buChar char="Ø"/>
            </a:pPr>
            <a:r>
              <a:rPr lang="en-US" sz="1400" dirty="0" err="1" smtClean="0"/>
              <a:t>Sonoran</a:t>
            </a:r>
            <a:r>
              <a:rPr lang="en-US" sz="1400" dirty="0" smtClean="0"/>
              <a:t> Desert has been used for GOES Imager long-term radiometric trending</a:t>
            </a:r>
          </a:p>
          <a:p>
            <a:pPr marL="228600" lvl="1" indent="-228600">
              <a:buFont typeface="Wingdings" pitchFamily="2" charset="2"/>
              <a:buChar char="Ø"/>
            </a:pPr>
            <a:r>
              <a:rPr lang="en-US" sz="1400" dirty="0" smtClean="0"/>
              <a:t>White Sands is a possible new site for GOES-R  </a:t>
            </a:r>
          </a:p>
          <a:p>
            <a:pPr marL="228600" lvl="1" indent="-228600">
              <a:buFont typeface="Wingdings" pitchFamily="2" charset="2"/>
              <a:buChar char="Ø"/>
            </a:pPr>
            <a:r>
              <a:rPr lang="en-US" sz="1400" dirty="0" smtClean="0"/>
              <a:t>Characterization of BRDF to remove seasonal signal variation for vicarious calibration. </a:t>
            </a:r>
            <a:endParaRPr lang="en-US" sz="14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553" y="4049997"/>
            <a:ext cx="2378525" cy="21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0017429">
            <a:off x="5852901" y="4358002"/>
            <a:ext cx="326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ER-2 AVIRIS/MASTER Flight Acquisitions Completed:         WSMR (May 23, 2011),            </a:t>
            </a:r>
            <a:r>
              <a:rPr lang="en-US" sz="1600" b="1" dirty="0" err="1" smtClean="0">
                <a:solidFill>
                  <a:srgbClr val="002060"/>
                </a:solidFill>
              </a:rPr>
              <a:t>Sonoran</a:t>
            </a:r>
            <a:r>
              <a:rPr lang="en-US" sz="1600" b="1" dirty="0" smtClean="0">
                <a:solidFill>
                  <a:srgbClr val="002060"/>
                </a:solidFill>
              </a:rPr>
              <a:t> Desert (June 10, 2011) 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12" name="Picture 7" descr="katrina_lis_050826_2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071" y="1461846"/>
            <a:ext cx="2425850" cy="1988845"/>
          </a:xfrm>
          <a:prstGeom prst="rect">
            <a:avLst/>
          </a:prstGeom>
          <a:ln>
            <a:noFill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Picture 7" descr="LISBG_dist"/>
          <p:cNvPicPr>
            <a:picLocks noChangeAspect="1" noChangeArrowheads="1"/>
          </p:cNvPicPr>
          <p:nvPr/>
        </p:nvPicPr>
        <p:blipFill rotWithShape="1">
          <a:blip r:embed="rId5" cstate="print"/>
          <a:srcRect r="15781"/>
          <a:stretch/>
        </p:blipFill>
        <p:spPr bwMode="auto">
          <a:xfrm>
            <a:off x="2597038" y="2865072"/>
            <a:ext cx="2373010" cy="18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0985" y="1451088"/>
            <a:ext cx="2317094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cs typeface="ＭＳ Ｐゴシック" pitchFamily="29" charset="-128"/>
              </a:rPr>
              <a:t>Several </a:t>
            </a:r>
            <a:r>
              <a:rPr lang="en-US" kern="0" dirty="0">
                <a:cs typeface="ＭＳ Ｐゴシック" pitchFamily="29" charset="-128"/>
              </a:rPr>
              <a:t>methods have applicability to determining lifetime GLM radiometric calibration drift:</a:t>
            </a:r>
          </a:p>
          <a:p>
            <a:pPr marL="347663" lvl="2" indent="-228600" eaLnBrk="0" hangingPunct="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1600" kern="0" dirty="0">
                <a:cs typeface="ＭＳ Ｐゴシック" pitchFamily="29" charset="-128"/>
              </a:rPr>
              <a:t>Vicarious calibration using deep convective clouds (DCC), sun glint, and deserts</a:t>
            </a:r>
          </a:p>
          <a:p>
            <a:pPr marL="347663" lvl="2" indent="-228600" eaLnBrk="0" hangingPunct="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1600" kern="0" dirty="0">
                <a:cs typeface="ＭＳ Ｐゴシック" pitchFamily="29" charset="-128"/>
              </a:rPr>
              <a:t>Radiance bias estimate using NWP and </a:t>
            </a:r>
            <a:r>
              <a:rPr lang="en-US" sz="1600" kern="0" dirty="0" err="1">
                <a:cs typeface="ＭＳ Ｐゴシック" pitchFamily="29" charset="-128"/>
              </a:rPr>
              <a:t>radiative</a:t>
            </a:r>
            <a:r>
              <a:rPr lang="en-US" sz="1600" kern="0" dirty="0">
                <a:cs typeface="ＭＳ Ｐゴシック" pitchFamily="29" charset="-128"/>
              </a:rPr>
              <a:t> transfer </a:t>
            </a:r>
            <a:r>
              <a:rPr lang="en-US" sz="1600" kern="0" dirty="0" smtClean="0">
                <a:cs typeface="ＭＳ Ｐゴシック" pitchFamily="29" charset="-128"/>
              </a:rPr>
              <a:t>models</a:t>
            </a:r>
            <a:endParaRPr lang="en-US" sz="1600" kern="0" dirty="0">
              <a:cs typeface="ＭＳ Ｐゴシック" pitchFamily="2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251676" y="65088"/>
            <a:ext cx="759730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Post-Launch Calibration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458834"/>
          </a:xfrm>
        </p:spPr>
        <p:txBody>
          <a:bodyPr/>
          <a:lstStyle/>
          <a:p>
            <a:r>
              <a:rPr lang="en-US" sz="2400" dirty="0"/>
              <a:t>GLM </a:t>
            </a:r>
            <a:r>
              <a:rPr lang="en-US" sz="2400" dirty="0" smtClean="0"/>
              <a:t>calibration </a:t>
            </a:r>
            <a:r>
              <a:rPr lang="en-US" sz="2400" dirty="0"/>
              <a:t>leveraging diverse complementary technical capabilities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omprehensive GOES-R GLM Cal/Val Strategy and Plan </a:t>
            </a:r>
            <a:r>
              <a:rPr lang="en-US" sz="2400" dirty="0" smtClean="0"/>
              <a:t>developed </a:t>
            </a:r>
            <a:r>
              <a:rPr lang="en-US" sz="2400" dirty="0" smtClean="0"/>
              <a:t>to ensure product quality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Pre-launch Vendor implementation and Government review processes for GLM calibration testing and data, and </a:t>
            </a:r>
            <a:r>
              <a:rPr lang="en-US" sz="2200" dirty="0"/>
              <a:t>g</a:t>
            </a:r>
            <a:r>
              <a:rPr lang="en-US" sz="2200" dirty="0" smtClean="0"/>
              <a:t>round processing algorithm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Post-launch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/>
              <a:t>GLM calibration-relevant data capture and monitoring to support anomaly resolution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/>
              <a:t>Long-term calibration </a:t>
            </a:r>
            <a:r>
              <a:rPr lang="en-US" sz="2000" dirty="0" smtClean="0"/>
              <a:t>trending</a:t>
            </a:r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GOES-R Calibration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051"/>
            <a:ext cx="8229600" cy="369399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2800" b="1" dirty="0" smtClean="0"/>
              <a:t>Calibration:</a:t>
            </a:r>
          </a:p>
          <a:p>
            <a:pPr indent="-3175">
              <a:lnSpc>
                <a:spcPct val="100000"/>
              </a:lnSpc>
              <a:buNone/>
            </a:pPr>
            <a:r>
              <a:rPr lang="en-US" sz="2800" i="1" dirty="0" smtClean="0"/>
              <a:t>The process to determine factors for converting and correcting raw detector measurements into science data units (e.g., radiance) with the specified level of accuracy. </a:t>
            </a:r>
            <a:r>
              <a:rPr lang="en-US" sz="2800" dirty="0" smtClean="0">
                <a:solidFill>
                  <a:srgbClr val="0070C0"/>
                </a:solidFill>
              </a:rPr>
              <a:t>[Calibration requirements are found in MRD Sections 3.4.2.1-7]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pPr algn="r">
              <a:lnSpc>
                <a:spcPts val="2100"/>
              </a:lnSpc>
              <a:buFontTx/>
              <a:buChar char="-"/>
            </a:pPr>
            <a:r>
              <a:rPr lang="en-US" sz="1800" i="1" dirty="0" smtClean="0"/>
              <a:t>GOES-R Program Acronym and Glossary</a:t>
            </a:r>
          </a:p>
          <a:p>
            <a:pPr indent="-3175">
              <a:lnSpc>
                <a:spcPct val="100000"/>
              </a:lnSpc>
              <a:buNone/>
            </a:pPr>
            <a:endParaRPr lang="en-US" sz="18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2488" y="142655"/>
            <a:ext cx="729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GOES-R Program Cal/Val Documents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99966" y="1235390"/>
            <a:ext cx="4075849" cy="5067835"/>
            <a:chOff x="528810" y="1518099"/>
            <a:chExt cx="3514380" cy="4369716"/>
          </a:xfrm>
        </p:grpSpPr>
        <p:grpSp>
          <p:nvGrpSpPr>
            <p:cNvPr id="13" name="Group 12"/>
            <p:cNvGrpSpPr/>
            <p:nvPr/>
          </p:nvGrpSpPr>
          <p:grpSpPr>
            <a:xfrm>
              <a:off x="528810" y="1518099"/>
              <a:ext cx="3514380" cy="4369716"/>
              <a:chOff x="528810" y="1518099"/>
              <a:chExt cx="3514380" cy="4369716"/>
            </a:xfrm>
          </p:grpSpPr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61012" y="1518099"/>
                <a:ext cx="3213026" cy="436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528810" y="3602516"/>
                <a:ext cx="3514380" cy="892366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8900000">
              <a:off x="2072984" y="4215655"/>
              <a:ext cx="1955345" cy="61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Roles and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Responsibilities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15" descr="cal_val_plan_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2" y="1073150"/>
            <a:ext cx="4200525" cy="54292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4912468" y="3416632"/>
            <a:ext cx="3725694" cy="8923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9214" y="4362788"/>
            <a:ext cx="2025363" cy="400110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Technical</a:t>
            </a:r>
            <a:r>
              <a:rPr lang="en-US" dirty="0" smtClean="0">
                <a:solidFill>
                  <a:srgbClr val="FF0000"/>
                </a:solidFill>
              </a:rPr>
              <a:t> Details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88" y="97362"/>
            <a:ext cx="7519481" cy="763248"/>
          </a:xfrm>
        </p:spPr>
        <p:txBody>
          <a:bodyPr/>
          <a:lstStyle/>
          <a:p>
            <a:r>
              <a:rPr lang="en-US" dirty="0" smtClean="0"/>
              <a:t>Calibration Support for GLM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40468" y="1150808"/>
            <a:ext cx="8404698" cy="540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/>
          <a:lstStyle/>
          <a:p>
            <a:pPr marL="228600" lvl="1" indent="-22860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/>
              <a:t>Instrument, Spacecraft and Ground Segments Vendors</a:t>
            </a:r>
          </a:p>
          <a:p>
            <a:pPr marL="228600" lvl="1" indent="-22860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/>
              <a:t>GOES-R </a:t>
            </a:r>
            <a:r>
              <a:rPr lang="en-US" sz="2400" b="1" dirty="0"/>
              <a:t>Cal/Val Working (</a:t>
            </a:r>
            <a:r>
              <a:rPr lang="en-US" sz="2400" b="1" dirty="0" smtClean="0"/>
              <a:t>CWG) Group </a:t>
            </a:r>
            <a:r>
              <a:rPr lang="en-US" sz="2400" b="1" dirty="0"/>
              <a:t>Members and </a:t>
            </a:r>
            <a:r>
              <a:rPr lang="en-US" sz="2400" b="1" dirty="0" smtClean="0"/>
              <a:t>Partners</a:t>
            </a:r>
          </a:p>
          <a:p>
            <a:pPr marL="685800" lvl="2" indent="-28575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400" i="1" dirty="0" smtClean="0"/>
              <a:t>Flight Project</a:t>
            </a:r>
          </a:p>
          <a:p>
            <a:pPr marL="685800" lvl="2" indent="-28575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400" i="1" dirty="0" smtClean="0"/>
              <a:t>Ground Segment Project</a:t>
            </a:r>
          </a:p>
          <a:p>
            <a:pPr marL="685800" lvl="2" indent="-28575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400" i="1" dirty="0" smtClean="0"/>
              <a:t>NOAA/NESDIS/STAR</a:t>
            </a:r>
          </a:p>
          <a:p>
            <a:pPr marL="685800" lvl="2" indent="-28575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400" i="1" dirty="0" smtClean="0"/>
              <a:t>MIT Lincoln Laboratory</a:t>
            </a:r>
          </a:p>
          <a:p>
            <a:pPr marL="685800" lvl="2" indent="-28575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400" i="1" dirty="0" smtClean="0"/>
              <a:t>Field Campaign Support                                        (NASA, NOAA, JPL, etc.) </a:t>
            </a:r>
          </a:p>
          <a:p>
            <a:pPr marL="685800" lvl="2" indent="-285750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2400" i="1" dirty="0" smtClean="0"/>
              <a:t>Marshall Space Flight Center/UAH</a:t>
            </a:r>
          </a:p>
        </p:txBody>
      </p:sp>
      <p:pic>
        <p:nvPicPr>
          <p:cNvPr id="7" name="Picture 6" descr="ss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33" y="2502130"/>
            <a:ext cx="3143250" cy="27196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0"/>
            <a:ext cx="670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Calibration Coordination Team (CCT) Formed Under New PSE Leadership</a:t>
            </a:r>
            <a:endParaRPr lang="en-US" sz="2400" b="1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4983" y="2226472"/>
            <a:ext cx="4953000" cy="3657600"/>
            <a:chOff x="457200" y="1981200"/>
            <a:chExt cx="4953000" cy="3657600"/>
          </a:xfrm>
        </p:grpSpPr>
        <p:sp>
          <p:nvSpPr>
            <p:cNvPr id="7" name="Oval 6"/>
            <p:cNvSpPr/>
            <p:nvPr/>
          </p:nvSpPr>
          <p:spPr>
            <a:xfrm>
              <a:off x="2971800" y="1981200"/>
              <a:ext cx="12192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AWG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743199"/>
              <a:ext cx="14478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PSE &amp; Program Science 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3962400"/>
              <a:ext cx="12192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Flight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048000" y="4876800"/>
              <a:ext cx="12192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GSP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453069" y="4876800"/>
              <a:ext cx="1366331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Instr./SC Vendor</a:t>
              </a:r>
              <a:endParaRPr lang="en-US" sz="1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3962400"/>
              <a:ext cx="12192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GS Vendor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57200" y="2743200"/>
              <a:ext cx="12192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MOST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00200" y="1981200"/>
              <a:ext cx="1219200" cy="762000"/>
            </a:xfrm>
            <a:prstGeom prst="ellipse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DOST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6400" y="3276600"/>
              <a:ext cx="609600" cy="304800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4"/>
            </p:cNvCxnSpPr>
            <p:nvPr/>
          </p:nvCxnSpPr>
          <p:spPr>
            <a:xfrm rot="16200000" flipH="1">
              <a:off x="1981200" y="2971800"/>
              <a:ext cx="838200" cy="381000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</p:cNvCxnSpPr>
            <p:nvPr/>
          </p:nvCxnSpPr>
          <p:spPr>
            <a:xfrm rot="5400000">
              <a:off x="2971800" y="2971800"/>
              <a:ext cx="838200" cy="381000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8" idx="3"/>
            </p:cNvCxnSpPr>
            <p:nvPr/>
          </p:nvCxnSpPr>
          <p:spPr>
            <a:xfrm flipV="1">
              <a:off x="3581400" y="3393607"/>
              <a:ext cx="593026" cy="187793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05200" y="3962400"/>
              <a:ext cx="533400" cy="228600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0" idx="0"/>
            </p:cNvCxnSpPr>
            <p:nvPr/>
          </p:nvCxnSpPr>
          <p:spPr>
            <a:xfrm rot="16200000" flipH="1">
              <a:off x="2933700" y="4152900"/>
              <a:ext cx="914400" cy="533400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6"/>
            </p:cNvCxnSpPr>
            <p:nvPr/>
          </p:nvCxnSpPr>
          <p:spPr>
            <a:xfrm flipV="1">
              <a:off x="1676400" y="3962400"/>
              <a:ext cx="609600" cy="381000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1" idx="0"/>
            </p:cNvCxnSpPr>
            <p:nvPr/>
          </p:nvCxnSpPr>
          <p:spPr>
            <a:xfrm rot="5400000">
              <a:off x="1944419" y="4154217"/>
              <a:ext cx="914399" cy="530766"/>
            </a:xfrm>
            <a:prstGeom prst="line">
              <a:avLst/>
            </a:prstGeom>
            <a:ln w="28575">
              <a:solidFill>
                <a:srgbClr val="193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133600" y="3276600"/>
              <a:ext cx="1447800" cy="914400"/>
            </a:xfrm>
            <a:prstGeom prst="rect">
              <a:avLst/>
            </a:prstGeom>
            <a:solidFill>
              <a:srgbClr val="3962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GOES-R Calibration Coordination Team</a:t>
              </a:r>
              <a:endParaRPr lang="en-US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1452" y="1000101"/>
            <a:ext cx="8572500" cy="1015663"/>
          </a:xfrm>
          <a:prstGeom prst="rect">
            <a:avLst/>
          </a:prstGeom>
          <a:solidFill>
            <a:srgbClr val="73ACD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Scope – </a:t>
            </a:r>
            <a:r>
              <a:rPr lang="en-US" sz="2000" b="1" i="1" dirty="0" smtClean="0"/>
              <a:t>A coordinating body to ensure efficient implementation of calibration activities throughout the GOES-R Program during all mission phases.</a:t>
            </a:r>
            <a:endParaRPr lang="en-US" sz="2000" i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244640" y="5948098"/>
            <a:ext cx="30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GOES-R Calibration Coordination Team membership diagram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2080082"/>
            <a:ext cx="335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CCT members - </a:t>
            </a:r>
            <a:r>
              <a:rPr lang="en-US" sz="1600" dirty="0" smtClean="0"/>
              <a:t>Representatives of any group with responsibility to ensure L1b Product integrity, </a:t>
            </a:r>
            <a:r>
              <a:rPr lang="en-US" sz="1600" i="1" dirty="0" smtClean="0"/>
              <a:t>e.g.,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PSE &amp; Program Science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Flight (Deputy Project Manager, Instrument Managers)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Ground (Deputy Project Manager)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Other CWG reps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Vendors (Instrument, Spacecraft and Ground)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MOST (MOM)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DOST (DOM)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/>
              <a:t>AWG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2803" y="5553577"/>
            <a:ext cx="4991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/>
            <a:r>
              <a:rPr lang="en-US" sz="1600" b="1" dirty="0" smtClean="0"/>
              <a:t>CCT provides a forum to clarify GOES-R cal/</a:t>
            </a:r>
            <a:r>
              <a:rPr lang="en-US" sz="1600" b="1" dirty="0" err="1" smtClean="0"/>
              <a:t>val</a:t>
            </a:r>
            <a:r>
              <a:rPr lang="en-US" sz="1600" b="1" dirty="0" smtClean="0"/>
              <a:t> activities and associated member roles and responsibilities  </a:t>
            </a:r>
          </a:p>
          <a:p>
            <a:pPr marL="120650" indent="-120650"/>
            <a:r>
              <a:rPr lang="en-US" sz="1600" b="1" dirty="0" smtClean="0"/>
              <a:t>PSE lead has the final authority on cal/</a:t>
            </a:r>
            <a:r>
              <a:rPr lang="en-US" sz="1600" b="1" dirty="0" err="1" smtClean="0"/>
              <a:t>val</a:t>
            </a:r>
            <a:r>
              <a:rPr lang="en-US" sz="1600" b="1" dirty="0" smtClean="0"/>
              <a:t> topics</a:t>
            </a: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2A1B24-03D9-408F-9ED4-156501DE24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39" y="65088"/>
            <a:ext cx="7374422" cy="752475"/>
          </a:xfrm>
        </p:spPr>
        <p:txBody>
          <a:bodyPr/>
          <a:lstStyle/>
          <a:p>
            <a:r>
              <a:rPr lang="en-US" dirty="0" smtClean="0"/>
              <a:t>Major GLM Cal-related Activities in Each Mission Phase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14301" y="1038288"/>
            <a:ext cx="4378871" cy="27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/>
          <a:lstStyle/>
          <a:p>
            <a:pPr marL="287338" lvl="1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200" b="1" dirty="0" smtClean="0"/>
              <a:t>Pre-Launch</a:t>
            </a:r>
          </a:p>
          <a:p>
            <a:pPr marL="458788" lvl="2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1800" b="1" dirty="0" smtClean="0"/>
              <a:t>Schedule determined by Flight and Vendors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/>
              <a:t>Instrument and Test Design and Review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/>
              <a:t>Instrument Testing and Test Verification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/>
              <a:t>L1b Algorithm Development, Implementation and Review</a:t>
            </a:r>
          </a:p>
        </p:txBody>
      </p:sp>
      <p:sp>
        <p:nvSpPr>
          <p:cNvPr id="8" name="Content Placeholder 5"/>
          <p:cNvSpPr txBox="1">
            <a:spLocks noChangeArrowheads="1"/>
          </p:cNvSpPr>
          <p:nvPr/>
        </p:nvSpPr>
        <p:spPr bwMode="auto">
          <a:xfrm>
            <a:off x="4493172" y="977461"/>
            <a:ext cx="4508608" cy="30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733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Post-Launch Testing (PLT)</a:t>
            </a:r>
          </a:p>
          <a:p>
            <a:pPr marL="4587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Schedule determined by MOST and DOST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Science Test Design and Review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Science Tests Analysis and Verification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Cal Parameter Verification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Long-Term Monitoring Initialization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Performance Analysis/Anomaly Resolution</a:t>
            </a:r>
          </a:p>
        </p:txBody>
      </p:sp>
      <p:sp>
        <p:nvSpPr>
          <p:cNvPr id="9" name="Content Placeholder 5"/>
          <p:cNvSpPr txBox="1">
            <a:spLocks noChangeArrowheads="1"/>
          </p:cNvSpPr>
          <p:nvPr/>
        </p:nvSpPr>
        <p:spPr bwMode="auto">
          <a:xfrm>
            <a:off x="2518566" y="4372979"/>
            <a:ext cx="4586321" cy="197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733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Mission </a:t>
            </a:r>
            <a:r>
              <a:rPr lang="en-US" sz="2200" b="1" kern="0" dirty="0" smtClean="0"/>
              <a:t>O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perational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Lifetime</a:t>
            </a:r>
          </a:p>
          <a:p>
            <a:pPr marL="6873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Schedule determined by Ops</a:t>
            </a:r>
          </a:p>
          <a:p>
            <a:pPr marL="1144588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Long-Term Instrument and L1b Product Monitoring</a:t>
            </a:r>
          </a:p>
          <a:p>
            <a:pPr marL="1144588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Cal Parameter Updates</a:t>
            </a:r>
          </a:p>
          <a:p>
            <a:pPr marL="1144588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Anomaly Resolution</a:t>
            </a:r>
          </a:p>
          <a:p>
            <a:pPr marL="6873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14301" y="1038288"/>
            <a:ext cx="4378871" cy="27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/>
          <a:lstStyle/>
          <a:p>
            <a:pPr marL="287338" lvl="1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200" b="1" dirty="0" smtClean="0"/>
              <a:t>Pre-Launch</a:t>
            </a:r>
          </a:p>
          <a:p>
            <a:pPr marL="458788" lvl="2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n-US" sz="1800" b="1" dirty="0" smtClean="0"/>
              <a:t>Schedule determined by Flight and Vendors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/>
              <a:t>Instrument and Test Design and Review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/>
              <a:t>Instrument Testing and Test Verification</a:t>
            </a:r>
          </a:p>
          <a:p>
            <a:pPr marL="804863" lvl="3" indent="-230188" ea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en-US" sz="1600" b="1" dirty="0" smtClean="0"/>
              <a:t>L1b Algorithm Development, Implementation and Review</a:t>
            </a:r>
          </a:p>
        </p:txBody>
      </p:sp>
      <p:sp>
        <p:nvSpPr>
          <p:cNvPr id="8" name="Content Placeholder 5"/>
          <p:cNvSpPr txBox="1">
            <a:spLocks noChangeArrowheads="1"/>
          </p:cNvSpPr>
          <p:nvPr/>
        </p:nvSpPr>
        <p:spPr bwMode="auto">
          <a:xfrm>
            <a:off x="4493172" y="977460"/>
            <a:ext cx="4508608" cy="33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733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Post-Launch Testing (PLT)</a:t>
            </a:r>
          </a:p>
          <a:p>
            <a:pPr marL="4587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Schedule determined by MOST and DOST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Science Test Design and Review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Science Tests Analysis and Verification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Cal Parameter Verification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Long-Term Monitoring Initialization</a:t>
            </a:r>
          </a:p>
          <a:p>
            <a:pPr marL="804863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Performance Analysis/Anomaly Resolution</a:t>
            </a:r>
          </a:p>
        </p:txBody>
      </p:sp>
      <p:sp>
        <p:nvSpPr>
          <p:cNvPr id="9" name="Content Placeholder 5"/>
          <p:cNvSpPr txBox="1">
            <a:spLocks noChangeArrowheads="1"/>
          </p:cNvSpPr>
          <p:nvPr/>
        </p:nvSpPr>
        <p:spPr bwMode="auto">
          <a:xfrm>
            <a:off x="2518567" y="4372978"/>
            <a:ext cx="4329907" cy="23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733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Mission </a:t>
            </a:r>
            <a:r>
              <a:rPr lang="en-US" sz="2200" b="1" kern="0" dirty="0" smtClean="0">
                <a:solidFill>
                  <a:schemeClr val="bg1">
                    <a:lumMod val="85000"/>
                  </a:schemeClr>
                </a:solidFill>
              </a:rPr>
              <a:t>Operational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Lifetime</a:t>
            </a:r>
          </a:p>
          <a:p>
            <a:pPr marL="687388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Schedule determined by Ops</a:t>
            </a:r>
          </a:p>
          <a:p>
            <a:pPr marL="1144588" lvl="3" indent="-23018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b="1" kern="0" dirty="0" smtClean="0">
                <a:solidFill>
                  <a:schemeClr val="bg1">
                    <a:lumMod val="85000"/>
                  </a:schemeClr>
                </a:solidFill>
              </a:rPr>
              <a:t>Long-Term Instrument and </a:t>
            </a:r>
            <a:r>
              <a:rPr lang="en-US" sz="1600" b="1" kern="0" dirty="0" smtClean="0">
                <a:solidFill>
                  <a:schemeClr val="bg1">
                    <a:lumMod val="85000"/>
                  </a:schemeClr>
                </a:solidFill>
              </a:rPr>
              <a:t>L1b </a:t>
            </a:r>
            <a:r>
              <a:rPr lang="en-US" sz="1600" b="1" kern="0" dirty="0" smtClean="0">
                <a:solidFill>
                  <a:schemeClr val="bg1">
                    <a:lumMod val="85000"/>
                  </a:schemeClr>
                </a:solidFill>
              </a:rPr>
              <a:t>Product Monitoring</a:t>
            </a:r>
          </a:p>
          <a:p>
            <a:pPr marL="1144588" lvl="3" indent="-23018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b="1" kern="0" dirty="0" smtClean="0">
                <a:solidFill>
                  <a:schemeClr val="bg1">
                    <a:lumMod val="85000"/>
                  </a:schemeClr>
                </a:solidFill>
              </a:rPr>
              <a:t>Cal Parameter Updates</a:t>
            </a:r>
          </a:p>
          <a:p>
            <a:pPr marL="1144588" lvl="3" indent="-23018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b="1" kern="0" dirty="0" smtClean="0">
                <a:solidFill>
                  <a:schemeClr val="bg1">
                    <a:lumMod val="85000"/>
                  </a:schemeClr>
                </a:solidFill>
              </a:rPr>
              <a:t>Anomaly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7439" y="65088"/>
            <a:ext cx="7374422" cy="752475"/>
          </a:xfrm>
        </p:spPr>
        <p:txBody>
          <a:bodyPr/>
          <a:lstStyle/>
          <a:p>
            <a:r>
              <a:rPr lang="en-US" dirty="0" smtClean="0"/>
              <a:t>Major GLM Cal-related Activities in Each Mission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819" y="915539"/>
            <a:ext cx="8971877" cy="5840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GLM is an imager and an event detector and must be </a:t>
            </a:r>
            <a:r>
              <a:rPr lang="en-US" sz="2800" dirty="0" err="1" smtClean="0"/>
              <a:t>radiometrically</a:t>
            </a:r>
            <a:r>
              <a:rPr lang="en-US" sz="2800" dirty="0"/>
              <a:t> </a:t>
            </a:r>
            <a:r>
              <a:rPr lang="en-US" sz="2800" dirty="0" smtClean="0"/>
              <a:t>calibrated for background scenes (images) and for lightning events (optical pulses)</a:t>
            </a:r>
          </a:p>
          <a:p>
            <a:r>
              <a:rPr lang="en-US" sz="2800" dirty="0" smtClean="0"/>
              <a:t>Calibration activities consist of six procedures: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Static </a:t>
            </a:r>
            <a:r>
              <a:rPr lang="en-US" sz="2400" dirty="0" smtClean="0"/>
              <a:t>radiometric response (</a:t>
            </a:r>
            <a:r>
              <a:rPr lang="en-US" sz="2400" dirty="0" smtClean="0"/>
              <a:t>Linearity </a:t>
            </a:r>
            <a:r>
              <a:rPr lang="en-US" sz="2400" dirty="0" smtClean="0"/>
              <a:t>and </a:t>
            </a:r>
            <a:r>
              <a:rPr lang="en-US" sz="2400" dirty="0" smtClean="0"/>
              <a:t>uniformity) 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Transient radiometric response (instrument calibration)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Performance </a:t>
            </a:r>
            <a:r>
              <a:rPr lang="en-US" sz="2400" dirty="0" smtClean="0"/>
              <a:t>test (detection efficiency, false event rate, etc.) 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Field of view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Spectral response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Spacecraft motion and jitter simulation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2873" y="-454"/>
            <a:ext cx="8020662" cy="904091"/>
          </a:xfrm>
        </p:spPr>
        <p:txBody>
          <a:bodyPr/>
          <a:lstStyle/>
          <a:p>
            <a:pPr algn="ctr"/>
            <a:r>
              <a:rPr lang="en-US" sz="2800" cap="none" dirty="0" smtClean="0">
                <a:latin typeface="Arial Black" charset="0"/>
              </a:rPr>
              <a:t>Lockheed-Martin Pre-launch   Calibration Overview</a:t>
            </a:r>
          </a:p>
        </p:txBody>
      </p:sp>
    </p:spTree>
    <p:extLst>
      <p:ext uri="{BB962C8B-B14F-4D97-AF65-F5344CB8AC3E}">
        <p14:creationId xmlns:p14="http://schemas.microsoft.com/office/powerpoint/2010/main" val="7398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2588" y="1238279"/>
            <a:ext cx="8380412" cy="55175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Calibration is performed in a class 10K clean room at LMATC</a:t>
            </a:r>
          </a:p>
          <a:p>
            <a:r>
              <a:rPr lang="en-US" sz="2800" dirty="0" smtClean="0"/>
              <a:t>Principal equipment includes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Large integrating sphere (</a:t>
            </a:r>
            <a:r>
              <a:rPr lang="en-US" sz="2400" i="1" dirty="0" smtClean="0"/>
              <a:t>NIST Certified</a:t>
            </a:r>
            <a:r>
              <a:rPr lang="en-US" sz="24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Integrating sphere with co-aligned optical pulse </a:t>
            </a:r>
            <a:r>
              <a:rPr lang="en-US" sz="2400" dirty="0" smtClean="0"/>
              <a:t>emitter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Two precision rotary stages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Collimator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Tunable laser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GLM GSD including a dedicated lightning calibration computer system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2873" y="-454"/>
            <a:ext cx="8020662" cy="9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cap="none" smtClean="0">
                <a:latin typeface="Arial Black" charset="0"/>
              </a:rPr>
              <a:t>Lockheed-Martin Pre-launch   Calibration Overview</a:t>
            </a:r>
            <a:endParaRPr lang="en-US" sz="2800" cap="none" dirty="0" smtClean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21070"/>
      </p:ext>
    </p:extLst>
  </p:cSld>
  <p:clrMapOvr>
    <a:masterClrMapping/>
  </p:clrMapOvr>
</p:sld>
</file>

<file path=ppt/theme/theme1.xml><?xml version="1.0" encoding="utf-8"?>
<a:theme xmlns:a="http://schemas.openxmlformats.org/drawingml/2006/main" name="GOES-R PDR Brief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GOES-R PDR Brief Template</Template>
  <TotalTime>4759</TotalTime>
  <Words>1408</Words>
  <Application>Microsoft Office PowerPoint</Application>
  <PresentationFormat>On-screen Show (4:3)</PresentationFormat>
  <Paragraphs>322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GOES-R PDR Brief Template</vt:lpstr>
      <vt:lpstr>GOES-R GLM Calibration</vt:lpstr>
      <vt:lpstr>GOES-R Calibration Definition</vt:lpstr>
      <vt:lpstr>PowerPoint Presentation</vt:lpstr>
      <vt:lpstr>Calibration Support for GLM</vt:lpstr>
      <vt:lpstr>PowerPoint Presentation</vt:lpstr>
      <vt:lpstr>Major GLM Cal-related Activities in Each Mission Phase</vt:lpstr>
      <vt:lpstr>Major GLM Cal-related Activities in Each Mission Phase</vt:lpstr>
      <vt:lpstr>Lockheed-Martin Pre-launch   Calibration Overview</vt:lpstr>
      <vt:lpstr>PowerPoint Presentation</vt:lpstr>
      <vt:lpstr>Pre-Launch Design &amp; Development Review</vt:lpstr>
      <vt:lpstr>Pre-Launch Calibration Data Management</vt:lpstr>
      <vt:lpstr>PowerPoint Presentation</vt:lpstr>
      <vt:lpstr>Major GLM Cal-related Activities in Each Mission Phase</vt:lpstr>
      <vt:lpstr>PowerPoint Presentation</vt:lpstr>
      <vt:lpstr>L1b Product Performance Monitoring  and Anomaly Resolution</vt:lpstr>
      <vt:lpstr>Post-Launch Calibration Evaluation</vt:lpstr>
      <vt:lpstr>PowerPoint Presentation</vt:lpstr>
      <vt:lpstr>Summary</vt:lpstr>
    </vt:vector>
  </TitlesOfParts>
  <Company>NOAA / NESDIS / STAR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Program PDR  Brief Template</dc:title>
  <dc:creator>jdarnel</dc:creator>
  <cp:lastModifiedBy>IACOVAZZI, ROBERT A. (GSFC-417.0)[NOAA]</cp:lastModifiedBy>
  <cp:revision>645</cp:revision>
  <cp:lastPrinted>2011-03-21T15:54:45Z</cp:lastPrinted>
  <dcterms:created xsi:type="dcterms:W3CDTF">2011-04-04T14:12:12Z</dcterms:created>
  <dcterms:modified xsi:type="dcterms:W3CDTF">2011-09-20T02:01:04Z</dcterms:modified>
</cp:coreProperties>
</file>