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4073" r:id="rId1"/>
  </p:sldMasterIdLst>
  <p:notesMasterIdLst>
    <p:notesMasterId r:id="rId18"/>
  </p:notesMasterIdLst>
  <p:sldIdLst>
    <p:sldId id="256" r:id="rId2"/>
    <p:sldId id="257" r:id="rId3"/>
    <p:sldId id="258" r:id="rId4"/>
    <p:sldId id="269" r:id="rId5"/>
    <p:sldId id="270" r:id="rId6"/>
    <p:sldId id="259" r:id="rId7"/>
    <p:sldId id="260" r:id="rId8"/>
    <p:sldId id="262" r:id="rId9"/>
    <p:sldId id="264" r:id="rId10"/>
    <p:sldId id="267" r:id="rId11"/>
    <p:sldId id="266" r:id="rId12"/>
    <p:sldId id="261" r:id="rId13"/>
    <p:sldId id="271" r:id="rId14"/>
    <p:sldId id="268" r:id="rId15"/>
    <p:sldId id="265" r:id="rId16"/>
    <p:sldId id="272"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01" d="100"/>
          <a:sy n="101" d="100"/>
        </p:scale>
        <p:origin x="-110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presProps" Target="presProps.xml"/><Relationship Id="rId4" Type="http://schemas.openxmlformats.org/officeDocument/2006/relationships/slide" Target="slides/slide3.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slide" Target="slides/slide15.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slide" Target="slides/slide14.xml"/><Relationship Id="rId12" Type="http://schemas.openxmlformats.org/officeDocument/2006/relationships/slide" Target="slides/slide11.xml"/><Relationship Id="rId17" Type="http://schemas.openxmlformats.org/officeDocument/2006/relationships/slide" Target="slides/slide16.xml"/><Relationship Id="rId19" Type="http://schemas.openxmlformats.org/officeDocument/2006/relationships/printerSettings" Target="printerSettings/printerSettings1.bin"/><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620741-49BF-1941-855A-8274E4470D7D}" type="datetimeFigureOut">
              <a:rPr lang="en-US" smtClean="0"/>
              <a:pPr/>
              <a:t>9/19/11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B3B4E-A07E-9B4D-B370-763804A3F6A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lnSpc>
                <a:spcPct val="90000"/>
              </a:lnSpc>
              <a:buFont typeface="Arial" charset="0"/>
              <a:buChar char="•"/>
            </a:pPr>
            <a:r>
              <a:rPr lang="en-US" sz="2000" dirty="0" smtClean="0">
                <a:latin typeface="Microsoft Sans Serif"/>
                <a:cs typeface="Microsoft Sans Serif"/>
              </a:rPr>
              <a:t>Feedback from experiments used for improvements</a:t>
            </a:r>
          </a:p>
          <a:p>
            <a:pPr lvl="1">
              <a:lnSpc>
                <a:spcPct val="90000"/>
              </a:lnSpc>
              <a:buFont typeface="Arial" charset="0"/>
              <a:buChar char="•"/>
            </a:pPr>
            <a:r>
              <a:rPr lang="en-US" sz="2000" dirty="0" smtClean="0">
                <a:latin typeface="Microsoft Sans Serif"/>
                <a:cs typeface="Microsoft Sans Serif"/>
              </a:rPr>
              <a:t>Immerse forecasters in a research environment</a:t>
            </a:r>
          </a:p>
          <a:p>
            <a:pPr lvl="1">
              <a:lnSpc>
                <a:spcPct val="90000"/>
              </a:lnSpc>
              <a:buFont typeface="Arial" charset="0"/>
              <a:buChar char="•"/>
            </a:pPr>
            <a:r>
              <a:rPr lang="en-US" sz="2000" dirty="0" smtClean="0">
                <a:latin typeface="Microsoft Sans Serif"/>
                <a:cs typeface="Microsoft Sans Serif"/>
              </a:rPr>
              <a:t>Provide researchers information about operational requirements</a:t>
            </a:r>
            <a:endParaRPr lang="en-US" sz="2400" dirty="0" smtClean="0">
              <a:latin typeface="Microsoft Sans Serif"/>
              <a:cs typeface="Microsoft Sans Serif"/>
            </a:endParaRPr>
          </a:p>
          <a:p>
            <a:endParaRPr lang="en-US" dirty="0"/>
          </a:p>
        </p:txBody>
      </p:sp>
      <p:sp>
        <p:nvSpPr>
          <p:cNvPr id="4" name="Slide Number Placeholder 3"/>
          <p:cNvSpPr>
            <a:spLocks noGrp="1"/>
          </p:cNvSpPr>
          <p:nvPr>
            <p:ph type="sldNum" sz="quarter" idx="10"/>
          </p:nvPr>
        </p:nvSpPr>
        <p:spPr/>
        <p:txBody>
          <a:bodyPr/>
          <a:lstStyle/>
          <a:p>
            <a:fld id="{9C7B3B4E-A07E-9B4D-B370-763804A3F6AA}"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60 min tracks of max &amp; Sum</a:t>
            </a:r>
          </a:p>
          <a:p>
            <a:r>
              <a:rPr lang="en-US" dirty="0" smtClean="0"/>
              <a:t>Not shown:</a:t>
            </a:r>
            <a:r>
              <a:rPr lang="en-US" baseline="0" dirty="0" smtClean="0"/>
              <a:t>  120 min tracks and flash initiation products</a:t>
            </a:r>
            <a:endParaRPr lang="en-US" dirty="0"/>
          </a:p>
        </p:txBody>
      </p:sp>
      <p:sp>
        <p:nvSpPr>
          <p:cNvPr id="4" name="Slide Number Placeholder 3"/>
          <p:cNvSpPr>
            <a:spLocks noGrp="1"/>
          </p:cNvSpPr>
          <p:nvPr>
            <p:ph type="sldNum" sz="quarter" idx="10"/>
          </p:nvPr>
        </p:nvSpPr>
        <p:spPr/>
        <p:txBody>
          <a:bodyPr/>
          <a:lstStyle/>
          <a:p>
            <a:fld id="{9C7B3B4E-A07E-9B4D-B370-763804A3F6AA}"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Ultimate CI:  </a:t>
            </a:r>
            <a:r>
              <a:rPr lang="en-US" sz="1200" kern="1200" dirty="0" smtClean="0">
                <a:solidFill>
                  <a:schemeClr val="tx1"/>
                </a:solidFill>
                <a:latin typeface="+mn-lt"/>
                <a:ea typeface="+mn-ea"/>
                <a:cs typeface="+mn-cs"/>
              </a:rPr>
              <a:t>Starting from top left and moving (clockwise) we have the visible with SATCAST, visible with UWCI, visible with MRMS reflectivity at -10 C</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finally visible with PGLM and NLDN lightning detections.</a:t>
            </a:r>
            <a:endParaRPr lang="en-US" dirty="0"/>
          </a:p>
        </p:txBody>
      </p:sp>
      <p:sp>
        <p:nvSpPr>
          <p:cNvPr id="4" name="Slide Number Placeholder 3"/>
          <p:cNvSpPr>
            <a:spLocks noGrp="1"/>
          </p:cNvSpPr>
          <p:nvPr>
            <p:ph type="sldNum" sz="quarter" idx="10"/>
          </p:nvPr>
        </p:nvSpPr>
        <p:spPr/>
        <p:txBody>
          <a:bodyPr/>
          <a:lstStyle/>
          <a:p>
            <a:fld id="{9C7B3B4E-A07E-9B4D-B370-763804A3F6AA}"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pGLM</a:t>
            </a:r>
            <a:r>
              <a:rPr lang="en-US" sz="1200" kern="1200" dirty="0" smtClean="0">
                <a:solidFill>
                  <a:schemeClr val="tx1"/>
                </a:solidFill>
                <a:latin typeface="+mn-lt"/>
                <a:ea typeface="+mn-ea"/>
                <a:cs typeface="+mn-cs"/>
              </a:rPr>
              <a:t> flash rate (bright) and 60 min Max Track (shadowed), reflectivity at -10 C, 60 min max MESH </a:t>
            </a:r>
            <a:r>
              <a:rPr lang="en-US" sz="1200" kern="1200" dirty="0" err="1" smtClean="0">
                <a:solidFill>
                  <a:schemeClr val="tx1"/>
                </a:solidFill>
                <a:latin typeface="+mn-lt"/>
                <a:ea typeface="+mn-ea"/>
                <a:cs typeface="+mn-cs"/>
              </a:rPr>
              <a:t>trackk</a:t>
            </a:r>
            <a:r>
              <a:rPr lang="en-US" sz="1200" kern="1200" dirty="0" smtClean="0">
                <a:solidFill>
                  <a:schemeClr val="tx1"/>
                </a:solidFill>
                <a:latin typeface="+mn-lt"/>
                <a:ea typeface="+mn-ea"/>
                <a:cs typeface="+mn-cs"/>
              </a:rPr>
              <a:t>, 60 min updraft track from 3D-Var.</a:t>
            </a:r>
            <a:endParaRPr lang="en-US" dirty="0"/>
          </a:p>
        </p:txBody>
      </p:sp>
      <p:sp>
        <p:nvSpPr>
          <p:cNvPr id="4" name="Slide Number Placeholder 3"/>
          <p:cNvSpPr>
            <a:spLocks noGrp="1"/>
          </p:cNvSpPr>
          <p:nvPr>
            <p:ph type="sldNum" sz="quarter" idx="10"/>
          </p:nvPr>
        </p:nvSpPr>
        <p:spPr/>
        <p:txBody>
          <a:bodyPr/>
          <a:lstStyle/>
          <a:p>
            <a:fld id="{9C7B3B4E-A07E-9B4D-B370-763804A3F6AA}"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1-minute PGLM flash extent density (and the corresponding NLDN cloud-to-ground lightning data) are tightly clustered with the the stronger convective regions, indicated by strong radar reflectivity. However, unlike the NLDN data, the PGLM flash extent density still showed that lightning flashes were extended anywhere from 8-32 km into the </a:t>
            </a:r>
            <a:r>
              <a:rPr lang="en-US" sz="1200" kern="1200" dirty="0" err="1" smtClean="0">
                <a:solidFill>
                  <a:schemeClr val="tx1"/>
                </a:solidFill>
                <a:latin typeface="+mn-lt"/>
                <a:ea typeface="+mn-ea"/>
                <a:cs typeface="+mn-cs"/>
              </a:rPr>
              <a:t>stratiform</a:t>
            </a:r>
            <a:r>
              <a:rPr lang="en-US" sz="1200" kern="1200" dirty="0" smtClean="0">
                <a:solidFill>
                  <a:schemeClr val="tx1"/>
                </a:solidFill>
                <a:latin typeface="+mn-lt"/>
                <a:ea typeface="+mn-ea"/>
                <a:cs typeface="+mn-cs"/>
              </a:rPr>
              <a:t> region. This shows the advantage of seeing the spatial extent of lightning activity available from total lightning observations.</a:t>
            </a:r>
            <a:endParaRPr lang="en-US" dirty="0"/>
          </a:p>
        </p:txBody>
      </p:sp>
      <p:sp>
        <p:nvSpPr>
          <p:cNvPr id="4" name="Slide Number Placeholder 3"/>
          <p:cNvSpPr>
            <a:spLocks noGrp="1"/>
          </p:cNvSpPr>
          <p:nvPr>
            <p:ph type="sldNum" sz="quarter" idx="10"/>
          </p:nvPr>
        </p:nvSpPr>
        <p:spPr/>
        <p:txBody>
          <a:bodyPr/>
          <a:lstStyle/>
          <a:p>
            <a:fld id="{9C7B3B4E-A07E-9B4D-B370-763804A3F6AA}"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continued to rapidly increase through 2220 UTC when the PGLM flash extent density observe 82 flashes in a 1 minute interval for a single 8×8 km grid box.  This was one of the largest lightning jumps of the day with an increase of 75 flashes per minute in a nine minute time span.  With this major lightning jump, along with the forecaster’s interrogation of radar data, a new severe thunderstorm warning was issued at 2226 UTC.  This warning was later verified with several severe hail reports</a:t>
            </a:r>
            <a:endParaRPr lang="en-US" dirty="0"/>
          </a:p>
        </p:txBody>
      </p:sp>
      <p:sp>
        <p:nvSpPr>
          <p:cNvPr id="4" name="Slide Number Placeholder 3"/>
          <p:cNvSpPr>
            <a:spLocks noGrp="1"/>
          </p:cNvSpPr>
          <p:nvPr>
            <p:ph type="sldNum" sz="quarter" idx="10"/>
          </p:nvPr>
        </p:nvSpPr>
        <p:spPr/>
        <p:txBody>
          <a:bodyPr/>
          <a:lstStyle/>
          <a:p>
            <a:fld id="{9C7B3B4E-A07E-9B4D-B370-763804A3F6AA}"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is an intense flash rate for a particular type of storm?  Jump from 10 to 20 flashes per min?  What about a jump from 40 to 80?  </a:t>
            </a:r>
            <a:endParaRPr lang="en-US" dirty="0"/>
          </a:p>
        </p:txBody>
      </p:sp>
      <p:sp>
        <p:nvSpPr>
          <p:cNvPr id="4" name="Slide Number Placeholder 3"/>
          <p:cNvSpPr>
            <a:spLocks noGrp="1"/>
          </p:cNvSpPr>
          <p:nvPr>
            <p:ph type="sldNum" sz="quarter" idx="10"/>
          </p:nvPr>
        </p:nvSpPr>
        <p:spPr/>
        <p:txBody>
          <a:bodyPr/>
          <a:lstStyle/>
          <a:p>
            <a:fld id="{9C7B3B4E-A07E-9B4D-B370-763804A3F6AA}"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4AB02A5-4FE5-49D9-9E24-09F23B90C450}" type="datetimeFigureOut">
              <a:rPr lang="en-US" smtClean="0"/>
              <a:pPr/>
              <a:t>9/19/11</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kumimoji="0"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FC56213-B4C4-4C5C-8EAE-01416D175C4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21B99C-90F1-2F43-9136-23A03E0CCC98}" type="datetimeFigureOut">
              <a:rPr lang="en-US" smtClean="0"/>
              <a:pPr/>
              <a:t>9/19/11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6C8C00-BCEE-2849-918A-049C78FCD73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121B99C-90F1-2F43-9136-23A03E0CCC98}" type="datetimeFigureOut">
              <a:rPr lang="en-US" smtClean="0"/>
              <a:pPr/>
              <a:t>9/19/11</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96C8C00-BCEE-2849-918A-049C78FCD73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121B99C-90F1-2F43-9136-23A03E0CCC98}" type="datetimeFigureOut">
              <a:rPr lang="en-US" smtClean="0"/>
              <a:pPr/>
              <a:t>9/19/11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96C8C00-BCEE-2849-918A-049C78FCD73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C3F416CD-67A3-4CF0-A210-F6AF31AC147F}" type="datetimeFigureOut">
              <a:rPr lang="en-US" smtClean="0"/>
              <a:pPr/>
              <a:t>9/19/11</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6652B35-718D-4E28-AFEB-B694A3B357E8}" type="slidenum">
              <a:rPr kumimoji="0" lang="en-US" smtClean="0"/>
              <a:pPr/>
              <a:t>‹#›</a:t>
            </a:fld>
            <a:endParaRPr kumimoji="0" lang="en-US"/>
          </a:p>
        </p:txBody>
      </p:sp>
      <p:sp>
        <p:nvSpPr>
          <p:cNvPr id="14" name="Footer Placeholder 13"/>
          <p:cNvSpPr>
            <a:spLocks noGrp="1"/>
          </p:cNvSpPr>
          <p:nvPr>
            <p:ph type="ftr" sz="quarter" idx="12"/>
          </p:nvPr>
        </p:nvSpPr>
        <p:spPr/>
        <p:txBody>
          <a:bodyPr/>
          <a:lstStyle/>
          <a:p>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121B99C-90F1-2F43-9136-23A03E0CCC98}" type="datetimeFigureOut">
              <a:rPr lang="en-US" smtClean="0"/>
              <a:pPr/>
              <a:t>9/19/11</a:t>
            </a:fld>
            <a:endParaRPr lang="en-US"/>
          </a:p>
        </p:txBody>
      </p:sp>
      <p:sp>
        <p:nvSpPr>
          <p:cNvPr id="10" name="Slide Number Placeholder 9"/>
          <p:cNvSpPr>
            <a:spLocks noGrp="1"/>
          </p:cNvSpPr>
          <p:nvPr>
            <p:ph type="sldNum" sz="quarter" idx="16"/>
          </p:nvPr>
        </p:nvSpPr>
        <p:spPr/>
        <p:txBody>
          <a:bodyPr rtlCol="0"/>
          <a:lstStyle/>
          <a:p>
            <a:fld id="{096C8C00-BCEE-2849-918A-049C78FCD73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121B99C-90F1-2F43-9136-23A03E0CCC98}" type="datetimeFigureOut">
              <a:rPr lang="en-US" smtClean="0"/>
              <a:pPr/>
              <a:t>9/19/11</a:t>
            </a:fld>
            <a:endParaRPr lang="en-US"/>
          </a:p>
        </p:txBody>
      </p:sp>
      <p:sp>
        <p:nvSpPr>
          <p:cNvPr id="12" name="Slide Number Placeholder 11"/>
          <p:cNvSpPr>
            <a:spLocks noGrp="1"/>
          </p:cNvSpPr>
          <p:nvPr>
            <p:ph type="sldNum" sz="quarter" idx="16"/>
          </p:nvPr>
        </p:nvSpPr>
        <p:spPr/>
        <p:txBody>
          <a:bodyPr rtlCol="0"/>
          <a:lstStyle/>
          <a:p>
            <a:fld id="{096C8C00-BCEE-2849-918A-049C78FCD73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121B99C-90F1-2F43-9136-23A03E0CCC98}" type="datetimeFigureOut">
              <a:rPr lang="en-US" smtClean="0"/>
              <a:pPr/>
              <a:t>9/19/11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96C8C00-BCEE-2849-918A-049C78FCD73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1B99C-90F1-2F43-9136-23A03E0CCC98}" type="datetimeFigureOut">
              <a:rPr lang="en-US" smtClean="0"/>
              <a:pPr/>
              <a:t>9/19/11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96C8C00-BCEE-2849-918A-049C78FCD73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121B99C-90F1-2F43-9136-23A03E0CCC98}" type="datetimeFigureOut">
              <a:rPr lang="en-US" smtClean="0"/>
              <a:pPr/>
              <a:t>9/19/11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96C8C00-BCEE-2849-918A-049C78FCD73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121B99C-90F1-2F43-9136-23A03E0CCC98}" type="datetimeFigureOut">
              <a:rPr lang="en-US" smtClean="0"/>
              <a:pPr/>
              <a:t>9/19/11</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96C8C00-BCEE-2849-918A-049C78FCD73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121B99C-90F1-2F43-9136-23A03E0CCC98}" type="datetimeFigureOut">
              <a:rPr lang="en-US" smtClean="0"/>
              <a:pPr/>
              <a:t>9/19/11</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96C8C00-BCEE-2849-918A-049C78FCD73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image" Target="../media/image12.png"/><Relationship Id="rId1" Type="http://schemas.openxmlformats.org/officeDocument/2006/relationships/video" Target="file://localhost/Users/kkuhlman/Documents/EWP/Ops_Images/old/jump.gif" TargetMode="Externa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977" y="284897"/>
            <a:ext cx="7915328" cy="2000548"/>
          </a:xfrm>
        </p:spPr>
        <p:txBody>
          <a:bodyPr wrap="square">
            <a:spAutoFit/>
          </a:bodyPr>
          <a:lstStyle/>
          <a:p>
            <a:pPr>
              <a:spcAft>
                <a:spcPts val="600"/>
              </a:spcAft>
            </a:pPr>
            <a:r>
              <a:rPr lang="en-US" sz="3100" b="1" dirty="0" smtClean="0">
                <a:latin typeface="Microsoft Sans Serif"/>
                <a:cs typeface="Microsoft Sans Serif"/>
              </a:rPr>
              <a:t>Use and Evaluation of Total Lightning Data in the </a:t>
            </a:r>
            <a:r>
              <a:rPr lang="en-US" sz="3100" b="1" dirty="0" smtClean="0">
                <a:solidFill>
                  <a:schemeClr val="accent2">
                    <a:lumMod val="60000"/>
                    <a:lumOff val="40000"/>
                  </a:schemeClr>
                </a:solidFill>
                <a:latin typeface="Microsoft Sans Serif"/>
                <a:cs typeface="Microsoft Sans Serif"/>
              </a:rPr>
              <a:t>GOES-R Proving Ground </a:t>
            </a:r>
            <a:r>
              <a:rPr lang="en-US" sz="3100" b="1" dirty="0" smtClean="0">
                <a:solidFill>
                  <a:srgbClr val="EBDDC3"/>
                </a:solidFill>
                <a:latin typeface="Microsoft Sans Serif"/>
                <a:cs typeface="Microsoft Sans Serif"/>
              </a:rPr>
              <a:t>and</a:t>
            </a:r>
            <a:r>
              <a:rPr lang="en-US" sz="3100" b="1" dirty="0" smtClean="0">
                <a:solidFill>
                  <a:schemeClr val="accent1">
                    <a:lumMod val="60000"/>
                    <a:lumOff val="40000"/>
                  </a:schemeClr>
                </a:solidFill>
                <a:latin typeface="Microsoft Sans Serif"/>
                <a:cs typeface="Microsoft Sans Serif"/>
              </a:rPr>
              <a:t> </a:t>
            </a:r>
            <a:r>
              <a:rPr lang="en-US" sz="3100" b="1" dirty="0" smtClean="0">
                <a:solidFill>
                  <a:schemeClr val="accent2">
                    <a:lumMod val="60000"/>
                    <a:lumOff val="40000"/>
                  </a:schemeClr>
                </a:solidFill>
                <a:latin typeface="Microsoft Sans Serif"/>
                <a:cs typeface="Microsoft Sans Serif"/>
              </a:rPr>
              <a:t>Experimental Warning Program</a:t>
            </a:r>
            <a:endParaRPr lang="en-US" sz="3100" b="1" dirty="0">
              <a:solidFill>
                <a:schemeClr val="accent2">
                  <a:lumMod val="60000"/>
                  <a:lumOff val="40000"/>
                </a:schemeClr>
              </a:solidFill>
              <a:latin typeface="Microsoft Sans Serif"/>
              <a:cs typeface="Microsoft Sans Serif"/>
            </a:endParaRPr>
          </a:p>
        </p:txBody>
      </p:sp>
      <p:sp>
        <p:nvSpPr>
          <p:cNvPr id="3" name="Subtitle 2"/>
          <p:cNvSpPr>
            <a:spLocks noGrp="1"/>
          </p:cNvSpPr>
          <p:nvPr>
            <p:ph type="subTitle" idx="1"/>
          </p:nvPr>
        </p:nvSpPr>
        <p:spPr>
          <a:xfrm>
            <a:off x="453030" y="2826493"/>
            <a:ext cx="7915328" cy="2560975"/>
          </a:xfrm>
        </p:spPr>
        <p:txBody>
          <a:bodyPr>
            <a:noAutofit/>
          </a:bodyPr>
          <a:lstStyle/>
          <a:p>
            <a:r>
              <a:rPr lang="en-US" sz="1900" dirty="0" smtClean="0">
                <a:latin typeface="Microsoft Sans Serif"/>
                <a:cs typeface="Microsoft Sans Serif"/>
              </a:rPr>
              <a:t>Kristin Kuhlman (CIMMS/NSSL)</a:t>
            </a:r>
          </a:p>
          <a:p>
            <a:r>
              <a:rPr lang="en-US" sz="1900" dirty="0" smtClean="0">
                <a:latin typeface="Microsoft Sans Serif"/>
                <a:cs typeface="Microsoft Sans Serif"/>
              </a:rPr>
              <a:t>Geoffrey </a:t>
            </a:r>
            <a:r>
              <a:rPr lang="en-US" sz="1900" dirty="0" err="1" smtClean="0">
                <a:latin typeface="Microsoft Sans Serif"/>
                <a:cs typeface="Microsoft Sans Serif"/>
              </a:rPr>
              <a:t>Stano</a:t>
            </a:r>
            <a:r>
              <a:rPr lang="en-US" sz="1900" dirty="0" smtClean="0">
                <a:latin typeface="Microsoft Sans Serif"/>
                <a:cs typeface="Microsoft Sans Serif"/>
              </a:rPr>
              <a:t> (NASA/SPORT)</a:t>
            </a:r>
          </a:p>
          <a:p>
            <a:r>
              <a:rPr lang="en-US" sz="1900" dirty="0" smtClean="0">
                <a:latin typeface="Microsoft Sans Serif"/>
                <a:cs typeface="Microsoft Sans Serif"/>
              </a:rPr>
              <a:t>Chris </a:t>
            </a:r>
            <a:r>
              <a:rPr lang="en-US" sz="1900" dirty="0" err="1" smtClean="0">
                <a:latin typeface="Microsoft Sans Serif"/>
                <a:cs typeface="Microsoft Sans Serif"/>
              </a:rPr>
              <a:t>Siewert</a:t>
            </a:r>
            <a:r>
              <a:rPr lang="en-US" sz="1900" dirty="0" smtClean="0">
                <a:latin typeface="Microsoft Sans Serif"/>
                <a:cs typeface="Microsoft Sans Serif"/>
              </a:rPr>
              <a:t> (CIMMS/SPC)</a:t>
            </a:r>
          </a:p>
          <a:p>
            <a:r>
              <a:rPr lang="en-US" sz="1900" dirty="0" smtClean="0">
                <a:latin typeface="Microsoft Sans Serif"/>
                <a:cs typeface="Microsoft Sans Serif"/>
              </a:rPr>
              <a:t>Scott </a:t>
            </a:r>
            <a:r>
              <a:rPr lang="en-US" sz="1900" dirty="0" err="1" smtClean="0">
                <a:latin typeface="Microsoft Sans Serif"/>
                <a:cs typeface="Microsoft Sans Serif"/>
              </a:rPr>
              <a:t>Rudlosky</a:t>
            </a:r>
            <a:r>
              <a:rPr lang="en-US" sz="1900" dirty="0" smtClean="0">
                <a:latin typeface="Microsoft Sans Serif"/>
                <a:cs typeface="Microsoft Sans Serif"/>
              </a:rPr>
              <a:t> (NOAA/NESDIS)</a:t>
            </a:r>
            <a:endParaRPr lang="en-US" sz="1900" dirty="0" smtClean="0">
              <a:latin typeface="Microsoft Sans Serif"/>
              <a:cs typeface="Microsoft Sans Serif"/>
            </a:endParaRPr>
          </a:p>
          <a:p>
            <a:r>
              <a:rPr lang="en-US" sz="1900" dirty="0" smtClean="0">
                <a:latin typeface="Microsoft Sans Serif"/>
                <a:cs typeface="Microsoft Sans Serif"/>
              </a:rPr>
              <a:t>Eric </a:t>
            </a:r>
            <a:r>
              <a:rPr lang="en-US" sz="1900" dirty="0" err="1" smtClean="0">
                <a:latin typeface="Microsoft Sans Serif"/>
                <a:cs typeface="Microsoft Sans Serif"/>
              </a:rPr>
              <a:t>Bruning</a:t>
            </a:r>
            <a:r>
              <a:rPr lang="en-US" sz="1900" dirty="0" smtClean="0">
                <a:latin typeface="Microsoft Sans Serif"/>
                <a:cs typeface="Microsoft Sans Serif"/>
              </a:rPr>
              <a:t> (TTU)</a:t>
            </a:r>
          </a:p>
          <a:p>
            <a:r>
              <a:rPr lang="en-US" sz="1900" dirty="0" smtClean="0">
                <a:latin typeface="Microsoft Sans Serif"/>
                <a:cs typeface="Microsoft Sans Serif"/>
              </a:rPr>
              <a:t>Greg </a:t>
            </a:r>
            <a:r>
              <a:rPr lang="en-US" sz="1900" dirty="0" err="1" smtClean="0">
                <a:latin typeface="Microsoft Sans Serif"/>
                <a:cs typeface="Microsoft Sans Serif"/>
              </a:rPr>
              <a:t>Stumpf</a:t>
            </a:r>
            <a:r>
              <a:rPr lang="en-US" sz="1900" dirty="0" smtClean="0">
                <a:latin typeface="Microsoft Sans Serif"/>
                <a:cs typeface="Microsoft Sans Serif"/>
              </a:rPr>
              <a:t> (CIMMS/MDL)</a:t>
            </a:r>
          </a:p>
          <a:p>
            <a:r>
              <a:rPr lang="en-US" sz="1900" dirty="0" smtClean="0">
                <a:latin typeface="Microsoft Sans Serif"/>
                <a:cs typeface="Microsoft Sans Serif"/>
              </a:rPr>
              <a:t>Travis Smith (CIMMS/NSSL)</a:t>
            </a:r>
            <a:endParaRPr lang="en-US" sz="1900" dirty="0">
              <a:latin typeface="Microsoft Sans Serif"/>
              <a:cs typeface="Microsoft Sans Serif"/>
            </a:endParaRPr>
          </a:p>
        </p:txBody>
      </p:sp>
      <p:pic>
        <p:nvPicPr>
          <p:cNvPr id="4" name="Picture 3" descr="06082011410.jpg"/>
          <p:cNvPicPr>
            <a:picLocks noChangeAspect="1"/>
          </p:cNvPicPr>
          <p:nvPr/>
        </p:nvPicPr>
        <p:blipFill>
          <a:blip r:embed="rId2"/>
          <a:srcRect t="5666" r="14583" b="20241"/>
          <a:stretch>
            <a:fillRect/>
          </a:stretch>
        </p:blipFill>
        <p:spPr>
          <a:xfrm>
            <a:off x="4410694" y="2826493"/>
            <a:ext cx="4364609" cy="283948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11 May 2011: Flash Rate / CG comp</a:t>
            </a:r>
            <a:endParaRPr lang="en-US" dirty="0"/>
          </a:p>
        </p:txBody>
      </p:sp>
      <p:pic>
        <p:nvPicPr>
          <p:cNvPr id="4" name="Content Placeholder 3" descr="lightning_four_panel_11may11_20593.png"/>
          <p:cNvPicPr>
            <a:picLocks noGrp="1" noChangeAspect="1"/>
          </p:cNvPicPr>
          <p:nvPr>
            <p:ph sz="quarter" idx="1"/>
          </p:nvPr>
        </p:nvPicPr>
        <p:blipFill>
          <a:blip r:embed="rId3"/>
          <a:srcRect l="-94" r="49857" b="49372"/>
          <a:stretch>
            <a:fillRect/>
          </a:stretch>
        </p:blipFill>
        <p:spPr>
          <a:xfrm>
            <a:off x="4547237" y="1970634"/>
            <a:ext cx="4555166" cy="4428201"/>
          </a:xfrm>
        </p:spPr>
      </p:pic>
      <p:pic>
        <p:nvPicPr>
          <p:cNvPr id="5" name="Picture 4" descr="lightning_four_panel_11may11_20593.png"/>
          <p:cNvPicPr>
            <a:picLocks noChangeAspect="1"/>
          </p:cNvPicPr>
          <p:nvPr/>
        </p:nvPicPr>
        <p:blipFill>
          <a:blip r:embed="rId3"/>
          <a:srcRect l="51434" t="49961"/>
          <a:stretch>
            <a:fillRect/>
          </a:stretch>
        </p:blipFill>
        <p:spPr>
          <a:xfrm>
            <a:off x="54046" y="1970634"/>
            <a:ext cx="4441041" cy="4414233"/>
          </a:xfrm>
          <a:prstGeom prst="rect">
            <a:avLst/>
          </a:prstGeom>
        </p:spPr>
      </p:pic>
      <p:pic>
        <p:nvPicPr>
          <p:cNvPr id="6" name="Picture 5" descr="lightning_four_panel_11may11_20593.png"/>
          <p:cNvPicPr>
            <a:picLocks noChangeAspect="1"/>
          </p:cNvPicPr>
          <p:nvPr/>
        </p:nvPicPr>
        <p:blipFill>
          <a:blip r:embed="rId3"/>
          <a:srcRect l="50181" b="49997"/>
          <a:stretch>
            <a:fillRect/>
          </a:stretch>
        </p:blipFill>
        <p:spPr>
          <a:xfrm>
            <a:off x="-87157" y="1970633"/>
            <a:ext cx="4558917" cy="44142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1336" y="109530"/>
            <a:ext cx="8514712" cy="990600"/>
          </a:xfrm>
        </p:spPr>
        <p:txBody>
          <a:bodyPr>
            <a:normAutofit/>
          </a:bodyPr>
          <a:lstStyle/>
          <a:p>
            <a:r>
              <a:rPr lang="en-US" sz="3700" dirty="0" smtClean="0">
                <a:latin typeface="Microsoft Sans Serif"/>
                <a:cs typeface="Microsoft Sans Serif"/>
              </a:rPr>
              <a:t>Warning Decision: Lightning Jump</a:t>
            </a:r>
            <a:endParaRPr lang="en-US" sz="3700" dirty="0">
              <a:latin typeface="Microsoft Sans Serif"/>
              <a:cs typeface="Microsoft Sans Serif"/>
            </a:endParaRPr>
          </a:p>
        </p:txBody>
      </p:sp>
      <p:pic>
        <p:nvPicPr>
          <p:cNvPr id="4" name="jump.gif">
            <a:hlinkClick r:id="" action="ppaction://media"/>
          </p:cNvPr>
          <p:cNvPicPr/>
          <p:nvPr>
            <p:ph sz="quarter" idx="1"/>
            <a:videoFile r:link="rId1"/>
          </p:nvPr>
        </p:nvPicPr>
        <p:blipFill>
          <a:blip r:embed="rId4"/>
          <a:stretch>
            <a:fillRect/>
          </a:stretch>
        </p:blipFill>
        <p:spPr>
          <a:xfrm>
            <a:off x="29432" y="1600200"/>
            <a:ext cx="9114568" cy="512694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icrosoft Sans Serif"/>
                <a:cs typeface="Microsoft Sans Serif"/>
              </a:rPr>
              <a:t>Forecaster Feedback</a:t>
            </a:r>
            <a:endParaRPr lang="en-US" sz="4000" dirty="0">
              <a:latin typeface="Microsoft Sans Serif"/>
              <a:cs typeface="Microsoft Sans Serif"/>
            </a:endParaRPr>
          </a:p>
        </p:txBody>
      </p:sp>
      <p:sp>
        <p:nvSpPr>
          <p:cNvPr id="3" name="Content Placeholder 2"/>
          <p:cNvSpPr>
            <a:spLocks noGrp="1"/>
          </p:cNvSpPr>
          <p:nvPr>
            <p:ph sz="quarter" idx="1"/>
          </p:nvPr>
        </p:nvSpPr>
        <p:spPr>
          <a:xfrm>
            <a:off x="333559" y="1600200"/>
            <a:ext cx="8432489" cy="1670859"/>
          </a:xfrm>
        </p:spPr>
        <p:txBody>
          <a:bodyPr>
            <a:noAutofit/>
          </a:bodyPr>
          <a:lstStyle/>
          <a:p>
            <a:r>
              <a:rPr lang="en-US" sz="2200" dirty="0" smtClean="0">
                <a:latin typeface="Arial"/>
                <a:cs typeface="Arial"/>
              </a:rPr>
              <a:t>“The total lightning data is an excellent tool for monitoring convection, I see much promise for such data in the future, especially since CG strikes may be only a small fraction of the total lightning strikes within a given storm. “</a:t>
            </a:r>
          </a:p>
        </p:txBody>
      </p:sp>
      <p:pic>
        <p:nvPicPr>
          <p:cNvPr id="4" name="Picture 3" descr="DSC_3861.jpg"/>
          <p:cNvPicPr>
            <a:picLocks noChangeAspect="1"/>
          </p:cNvPicPr>
          <p:nvPr/>
        </p:nvPicPr>
        <p:blipFill>
          <a:blip r:embed="rId2"/>
          <a:srcRect l="4208" t="6717"/>
          <a:stretch>
            <a:fillRect/>
          </a:stretch>
        </p:blipFill>
        <p:spPr>
          <a:xfrm>
            <a:off x="4259288" y="3232571"/>
            <a:ext cx="4771838" cy="3091472"/>
          </a:xfrm>
          <a:prstGeom prst="rect">
            <a:avLst/>
          </a:prstGeom>
        </p:spPr>
      </p:pic>
      <p:sp>
        <p:nvSpPr>
          <p:cNvPr id="5" name="Content Placeholder 2"/>
          <p:cNvSpPr txBox="1">
            <a:spLocks/>
          </p:cNvSpPr>
          <p:nvPr/>
        </p:nvSpPr>
        <p:spPr>
          <a:xfrm>
            <a:off x="333559" y="3168431"/>
            <a:ext cx="3733291" cy="3625429"/>
          </a:xfrm>
          <a:prstGeom prst="rect">
            <a:avLst/>
          </a:prstGeom>
        </p:spPr>
        <p:txBody>
          <a:bodyPr vert="horz">
            <a:noAutofit/>
          </a:bodyPr>
          <a:lstStyle/>
          <a:p>
            <a:pPr marL="320040" lvl="0" indent="-320040" defTabSz="914400">
              <a:spcBef>
                <a:spcPts val="700"/>
              </a:spcBef>
              <a:buClr>
                <a:schemeClr val="accent2"/>
              </a:buClr>
              <a:buSzPct val="60000"/>
              <a:buFont typeface="Wingdings"/>
              <a:buChar char=""/>
            </a:pPr>
            <a:r>
              <a:rPr lang="en-US" sz="2100" dirty="0" smtClean="0">
                <a:latin typeface="Arial"/>
                <a:cs typeface="Arial"/>
              </a:rPr>
              <a:t>“I utilized it as a situational awareness product and then kept a watch on my tried and true radar practices to issue the warning.  The PGLM data gave me more confidence in my warning.  Which is always something that is positive.”</a:t>
            </a:r>
            <a:endParaRPr kumimoji="0" lang="en-US" sz="2100" b="0" i="0" u="none" strike="noStrike" kern="1200" cap="none" spc="0" normalizeH="0" baseline="0" noProof="0" dirty="0" smtClean="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icrosoft Sans Serif"/>
                <a:cs typeface="Microsoft Sans Serif"/>
              </a:rPr>
              <a:t>Forecaster Feedback</a:t>
            </a:r>
            <a:endParaRPr lang="en-US" sz="4000" dirty="0">
              <a:latin typeface="Microsoft Sans Serif"/>
              <a:cs typeface="Microsoft Sans Serif"/>
            </a:endParaRPr>
          </a:p>
        </p:txBody>
      </p:sp>
      <p:sp>
        <p:nvSpPr>
          <p:cNvPr id="3" name="Content Placeholder 2"/>
          <p:cNvSpPr>
            <a:spLocks noGrp="1"/>
          </p:cNvSpPr>
          <p:nvPr>
            <p:ph sz="quarter" idx="1"/>
          </p:nvPr>
        </p:nvSpPr>
        <p:spPr>
          <a:xfrm>
            <a:off x="5118844" y="1618035"/>
            <a:ext cx="3922524" cy="3610847"/>
          </a:xfrm>
        </p:spPr>
        <p:txBody>
          <a:bodyPr>
            <a:noAutofit/>
          </a:bodyPr>
          <a:lstStyle/>
          <a:p>
            <a:r>
              <a:rPr lang="en-US" sz="2100" dirty="0" smtClean="0">
                <a:latin typeface="Arial"/>
                <a:cs typeface="Arial"/>
              </a:rPr>
              <a:t>“Total lightning data preceded the CG network anywhere from 10-40 minutes. I was able to quickly determine when flash rate was significantly increasing, and then compare with satellite and updraft/downdraft parameters for a nice big picture.”</a:t>
            </a:r>
          </a:p>
          <a:p>
            <a:endParaRPr lang="en-US" sz="2100" dirty="0" smtClean="0">
              <a:latin typeface="Arial"/>
              <a:cs typeface="Arial"/>
            </a:endParaRPr>
          </a:p>
        </p:txBody>
      </p:sp>
      <p:sp>
        <p:nvSpPr>
          <p:cNvPr id="5" name="Content Placeholder 2"/>
          <p:cNvSpPr txBox="1">
            <a:spLocks/>
          </p:cNvSpPr>
          <p:nvPr/>
        </p:nvSpPr>
        <p:spPr>
          <a:xfrm>
            <a:off x="214379" y="5318678"/>
            <a:ext cx="8551669" cy="1513666"/>
          </a:xfrm>
          <a:prstGeom prst="rect">
            <a:avLst/>
          </a:prstGeom>
        </p:spPr>
        <p:txBody>
          <a:bodyPr vert="horz">
            <a:noAutofit/>
          </a:bodyPr>
          <a:lstStyle/>
          <a:p>
            <a:pPr marL="320040" indent="-320040" defTabSz="914400">
              <a:spcBef>
                <a:spcPts val="700"/>
              </a:spcBef>
              <a:buClr>
                <a:schemeClr val="accent2"/>
              </a:buClr>
              <a:buSzPct val="60000"/>
              <a:buFont typeface="Wingdings"/>
              <a:buChar char=""/>
            </a:pPr>
            <a:r>
              <a:rPr lang="en-US" sz="2100" dirty="0" smtClean="0">
                <a:latin typeface="Arial"/>
                <a:cs typeface="Arial"/>
              </a:rPr>
              <a:t>“Coming into the day, I wasn't quite sure when or where to or why to use the data, but after using it.  I really think it has a lot of functionality and is useful in warning operations.  I look forward to it as a product from the GOES-R.”</a:t>
            </a:r>
          </a:p>
        </p:txBody>
      </p:sp>
      <p:pic>
        <p:nvPicPr>
          <p:cNvPr id="6" name="Picture 5" descr="DSC_3892.jpg"/>
          <p:cNvPicPr>
            <a:picLocks noChangeAspect="1"/>
          </p:cNvPicPr>
          <p:nvPr/>
        </p:nvPicPr>
        <p:blipFill>
          <a:blip r:embed="rId2"/>
          <a:srcRect l="3047" t="6406" r="4970" b="6050"/>
          <a:stretch>
            <a:fillRect/>
          </a:stretch>
        </p:blipFill>
        <p:spPr>
          <a:xfrm>
            <a:off x="306389" y="1824205"/>
            <a:ext cx="5032757" cy="318660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icrosoft Sans Serif"/>
                <a:cs typeface="Microsoft Sans Serif"/>
              </a:rPr>
              <a:t>Forecaster Feedback</a:t>
            </a:r>
            <a:endParaRPr lang="en-US" sz="4000" dirty="0">
              <a:latin typeface="Microsoft Sans Serif"/>
              <a:cs typeface="Microsoft Sans Serif"/>
            </a:endParaRPr>
          </a:p>
        </p:txBody>
      </p:sp>
      <p:sp>
        <p:nvSpPr>
          <p:cNvPr id="3" name="Content Placeholder 2"/>
          <p:cNvSpPr>
            <a:spLocks noGrp="1"/>
          </p:cNvSpPr>
          <p:nvPr>
            <p:ph sz="quarter" idx="1"/>
          </p:nvPr>
        </p:nvSpPr>
        <p:spPr>
          <a:xfrm>
            <a:off x="174320" y="1600200"/>
            <a:ext cx="8591728" cy="4962062"/>
          </a:xfrm>
        </p:spPr>
        <p:txBody>
          <a:bodyPr>
            <a:normAutofit fontScale="77500" lnSpcReduction="20000"/>
          </a:bodyPr>
          <a:lstStyle/>
          <a:p>
            <a:r>
              <a:rPr lang="en-US" sz="2600" dirty="0" smtClean="0">
                <a:latin typeface="Microsoft Sans Serif"/>
                <a:cs typeface="Microsoft Sans Serif"/>
              </a:rPr>
              <a:t>Lightning Safety</a:t>
            </a:r>
          </a:p>
          <a:p>
            <a:pPr lvl="1"/>
            <a:r>
              <a:rPr lang="en-US" sz="2400" dirty="0" smtClean="0"/>
              <a:t>“We have a lot of users like golf courses and parks that we may not be paying attention to, especially for lightning safety in </a:t>
            </a:r>
            <a:r>
              <a:rPr lang="en-US" sz="2400" dirty="0" err="1" smtClean="0"/>
              <a:t>stratiform</a:t>
            </a:r>
            <a:r>
              <a:rPr lang="en-US" sz="2400" dirty="0" smtClean="0"/>
              <a:t> rain regions where people may think that it's just light rain… When I'm in warning operations, I get engaged in the base radar data and pay less attention to everything else. This may help a lot in those situations”</a:t>
            </a:r>
            <a:endParaRPr lang="en-US" sz="2300" dirty="0" smtClean="0">
              <a:cs typeface="Microsoft Sans Serif"/>
            </a:endParaRPr>
          </a:p>
          <a:p>
            <a:pPr lvl="1"/>
            <a:r>
              <a:rPr lang="en-US" sz="2452" dirty="0" smtClean="0">
                <a:cs typeface="Microsoft Sans Serif"/>
              </a:rPr>
              <a:t>“Lightning danger for first and last flash and </a:t>
            </a:r>
            <a:r>
              <a:rPr lang="en-US" sz="2452" dirty="0" err="1" smtClean="0">
                <a:cs typeface="Microsoft Sans Serif"/>
              </a:rPr>
              <a:t>stratiform</a:t>
            </a:r>
            <a:r>
              <a:rPr lang="en-US" sz="2452" dirty="0" smtClean="0">
                <a:cs typeface="Microsoft Sans Serif"/>
              </a:rPr>
              <a:t> rain regions…  Provides details on which anvils well downstream of main core are electrically active.”</a:t>
            </a:r>
          </a:p>
          <a:p>
            <a:pPr lvl="1"/>
            <a:endParaRPr lang="en-US" sz="2300" dirty="0" smtClean="0">
              <a:cs typeface="Microsoft Sans Serif"/>
            </a:endParaRPr>
          </a:p>
          <a:p>
            <a:r>
              <a:rPr lang="en-US" sz="2800" dirty="0" smtClean="0">
                <a:latin typeface="Microsoft Sans Serif"/>
                <a:cs typeface="Microsoft Sans Serif"/>
              </a:rPr>
              <a:t>Integration with other products:</a:t>
            </a:r>
          </a:p>
          <a:p>
            <a:pPr lvl="1"/>
            <a:r>
              <a:rPr lang="en-US" sz="2500" dirty="0" smtClean="0"/>
              <a:t>“When we saw cell mergers there was a rapid increase in flash rate over a 5 minute time period and updraft intensity from the 3D-VAR analysis”</a:t>
            </a:r>
          </a:p>
          <a:p>
            <a:pPr lvl="1"/>
            <a:endParaRPr lang="en-US" sz="2500" dirty="0" smtClean="0"/>
          </a:p>
          <a:p>
            <a:r>
              <a:rPr lang="en-US" sz="2600" dirty="0" smtClean="0">
                <a:latin typeface="Microsoft Sans Serif"/>
                <a:cs typeface="Microsoft Sans Serif"/>
              </a:rPr>
              <a:t>Aviation &amp; Fire </a:t>
            </a:r>
            <a:r>
              <a:rPr lang="en-US" sz="2600" dirty="0" err="1" smtClean="0">
                <a:latin typeface="Microsoft Sans Serif"/>
                <a:cs typeface="Microsoft Sans Serif"/>
              </a:rPr>
              <a:t>Wx</a:t>
            </a:r>
            <a:r>
              <a:rPr lang="en-US" sz="2600" dirty="0" smtClean="0">
                <a:latin typeface="Microsoft Sans Serif"/>
                <a:cs typeface="Microsoft Sans Serif"/>
              </a:rPr>
              <a:t> – Increased operational efficiency</a:t>
            </a:r>
          </a:p>
          <a:p>
            <a:pPr lvl="1"/>
            <a:r>
              <a:rPr lang="en-US" sz="2581" dirty="0" smtClean="0"/>
              <a:t>PGLM data can help fill the holes by radar and NLDN. There won’t be as much surprise by lightning starts</a:t>
            </a:r>
            <a:r>
              <a:rPr lang="en-US" sz="2581" dirty="0" smtClean="0">
                <a:cs typeface="Microsoft Sans Serif"/>
              </a:rPr>
              <a:t> </a:t>
            </a:r>
            <a:endParaRPr lang="en-US" sz="2581" dirty="0" smtClean="0">
              <a:cs typeface="Microsoft Sans Serif"/>
            </a:endParaRPr>
          </a:p>
          <a:p>
            <a:pPr lvl="1"/>
            <a:r>
              <a:rPr lang="en-US" sz="2581" dirty="0" smtClean="0">
                <a:cs typeface="Microsoft Sans Serif"/>
              </a:rPr>
              <a:t>R</a:t>
            </a:r>
            <a:r>
              <a:rPr lang="en-US" sz="2581" dirty="0" smtClean="0">
                <a:cs typeface="Microsoft Sans Serif"/>
              </a:rPr>
              <a:t>educed FAR for airport shutdown </a:t>
            </a:r>
            <a:r>
              <a:rPr lang="en-US" sz="2581" dirty="0" smtClean="0">
                <a:cs typeface="Microsoft Sans Serif"/>
              </a:rPr>
              <a:t>–</a:t>
            </a:r>
            <a:r>
              <a:rPr lang="en-US" sz="2581" dirty="0" smtClean="0">
                <a:cs typeface="Microsoft Sans Serif"/>
              </a:rPr>
              <a:t> (e.g., </a:t>
            </a:r>
            <a:r>
              <a:rPr lang="en-US" sz="2581" dirty="0" err="1" smtClean="0">
                <a:cs typeface="Microsoft Sans Serif"/>
              </a:rPr>
              <a:t>Demetriades</a:t>
            </a:r>
            <a:r>
              <a:rPr lang="en-US" sz="2581" dirty="0" smtClean="0">
                <a:cs typeface="Microsoft Sans Serif"/>
              </a:rPr>
              <a:t>, </a:t>
            </a:r>
            <a:r>
              <a:rPr lang="en-US" sz="2581" dirty="0" err="1" smtClean="0">
                <a:cs typeface="Microsoft Sans Serif"/>
              </a:rPr>
              <a:t>Holle</a:t>
            </a:r>
            <a:r>
              <a:rPr lang="en-US" sz="2581" dirty="0" smtClean="0">
                <a:cs typeface="Microsoft Sans Serif"/>
              </a:rPr>
              <a:t>, </a:t>
            </a:r>
            <a:r>
              <a:rPr lang="en-US" sz="2581" dirty="0" err="1" smtClean="0">
                <a:cs typeface="Microsoft Sans Serif"/>
              </a:rPr>
              <a:t>Hembury</a:t>
            </a:r>
            <a:r>
              <a:rPr lang="en-US" sz="2581" dirty="0" smtClean="0">
                <a:cs typeface="Microsoft Sans Serif"/>
              </a:rPr>
              <a:t>)</a:t>
            </a:r>
          </a:p>
          <a:p>
            <a:endParaRPr lang="en-US" sz="2600" dirty="0">
              <a:latin typeface="Microsoft Sans Serif"/>
              <a:cs typeface="Microsoft Sans Serif"/>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249" y="228600"/>
            <a:ext cx="8461799" cy="990600"/>
          </a:xfrm>
        </p:spPr>
        <p:txBody>
          <a:bodyPr>
            <a:normAutofit/>
          </a:bodyPr>
          <a:lstStyle/>
          <a:p>
            <a:r>
              <a:rPr lang="en-US" sz="3600" dirty="0" smtClean="0">
                <a:latin typeface="Microsoft Sans Serif"/>
                <a:cs typeface="Microsoft Sans Serif"/>
              </a:rPr>
              <a:t>Changes &amp; Additions for future testing</a:t>
            </a:r>
            <a:endParaRPr lang="en-US" sz="3600" dirty="0">
              <a:latin typeface="Microsoft Sans Serif"/>
              <a:cs typeface="Microsoft Sans Serif"/>
            </a:endParaRPr>
          </a:p>
        </p:txBody>
      </p:sp>
      <p:sp>
        <p:nvSpPr>
          <p:cNvPr id="3" name="Content Placeholder 2"/>
          <p:cNvSpPr>
            <a:spLocks noGrp="1"/>
          </p:cNvSpPr>
          <p:nvPr>
            <p:ph sz="quarter" idx="1"/>
          </p:nvPr>
        </p:nvSpPr>
        <p:spPr>
          <a:xfrm>
            <a:off x="304249" y="1780652"/>
            <a:ext cx="8676178" cy="4838432"/>
          </a:xfrm>
        </p:spPr>
        <p:txBody>
          <a:bodyPr>
            <a:normAutofit fontScale="77500" lnSpcReduction="20000"/>
          </a:bodyPr>
          <a:lstStyle/>
          <a:p>
            <a:r>
              <a:rPr lang="en-US" dirty="0" smtClean="0">
                <a:latin typeface="Microsoft Sans Serif"/>
                <a:cs typeface="Microsoft Sans Serif"/>
              </a:rPr>
              <a:t>Some type of IC/CG ‘ratio’ or ‘fraction’ product</a:t>
            </a:r>
          </a:p>
          <a:p>
            <a:endParaRPr lang="en-US" dirty="0" smtClean="0">
              <a:latin typeface="Microsoft Sans Serif"/>
              <a:cs typeface="Microsoft Sans Serif"/>
            </a:endParaRPr>
          </a:p>
          <a:p>
            <a:r>
              <a:rPr lang="en-US" dirty="0" smtClean="0">
                <a:latin typeface="Microsoft Sans Serif"/>
                <a:cs typeface="Microsoft Sans Serif"/>
              </a:rPr>
              <a:t>Trend display:  both gridded and time series  (</a:t>
            </a:r>
            <a:r>
              <a:rPr lang="en-US" smtClean="0">
                <a:latin typeface="Microsoft Sans Serif"/>
                <a:cs typeface="Microsoft Sans Serif"/>
              </a:rPr>
              <a:t>storm tracking)</a:t>
            </a:r>
          </a:p>
          <a:p>
            <a:endParaRPr lang="en-US" dirty="0" smtClean="0">
              <a:latin typeface="Microsoft Sans Serif"/>
              <a:cs typeface="Microsoft Sans Serif"/>
            </a:endParaRPr>
          </a:p>
          <a:p>
            <a:r>
              <a:rPr lang="en-US" dirty="0" smtClean="0">
                <a:latin typeface="Microsoft Sans Serif"/>
                <a:cs typeface="Microsoft Sans Serif"/>
              </a:rPr>
              <a:t>Color Scale</a:t>
            </a:r>
          </a:p>
          <a:p>
            <a:endParaRPr lang="en-US" dirty="0" smtClean="0">
              <a:latin typeface="Microsoft Sans Serif"/>
              <a:cs typeface="Microsoft Sans Serif"/>
            </a:endParaRPr>
          </a:p>
          <a:p>
            <a:r>
              <a:rPr lang="en-US" dirty="0" smtClean="0">
                <a:latin typeface="Microsoft Sans Serif"/>
                <a:cs typeface="Microsoft Sans Serif"/>
              </a:rPr>
              <a:t>An additional DRT/WES case focused specifically on lightning applications: Aviation?  Flooding? Lightning Safety?  Fire or Winter Weather?</a:t>
            </a:r>
          </a:p>
          <a:p>
            <a:endParaRPr lang="en-US" dirty="0" smtClean="0">
              <a:latin typeface="Microsoft Sans Serif"/>
              <a:cs typeface="Microsoft Sans Serif"/>
            </a:endParaRPr>
          </a:p>
          <a:p>
            <a:r>
              <a:rPr lang="en-US" dirty="0" smtClean="0">
                <a:latin typeface="Microsoft Sans Serif"/>
                <a:cs typeface="Microsoft Sans Serif"/>
              </a:rPr>
              <a:t>Development of “proxy” data from WTLN for increased real-time coverage for CONUS? </a:t>
            </a:r>
          </a:p>
          <a:p>
            <a:endParaRPr lang="en-US" dirty="0" smtClean="0">
              <a:latin typeface="Microsoft Sans Serif"/>
              <a:cs typeface="Microsoft Sans Serif"/>
            </a:endParaRPr>
          </a:p>
          <a:p>
            <a:r>
              <a:rPr lang="en-US" dirty="0" smtClean="0">
                <a:latin typeface="Arial"/>
                <a:cs typeface="Arial"/>
              </a:rPr>
              <a:t>"Need more research on the forecasting applications of this data."</a:t>
            </a:r>
            <a:endParaRPr lang="en-US" dirty="0">
              <a:latin typeface="Arial"/>
              <a:cs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2354" y="232680"/>
            <a:ext cx="8288871" cy="891940"/>
          </a:xfrm>
        </p:spPr>
        <p:txBody>
          <a:bodyPr>
            <a:noAutofit/>
          </a:bodyPr>
          <a:lstStyle/>
          <a:p>
            <a:r>
              <a:rPr lang="en-US" sz="3000" b="1" dirty="0" smtClean="0">
                <a:latin typeface="Microsoft Sans Serif"/>
                <a:cs typeface="Microsoft Sans Serif"/>
              </a:rPr>
              <a:t>The Hazardous Weather </a:t>
            </a:r>
            <a:r>
              <a:rPr lang="en-US" sz="3000" b="1" dirty="0" err="1" smtClean="0">
                <a:latin typeface="Microsoft Sans Serif"/>
                <a:cs typeface="Microsoft Sans Serif"/>
              </a:rPr>
              <a:t>Testbed</a:t>
            </a:r>
            <a:r>
              <a:rPr lang="en-US" sz="3000" b="1" dirty="0" smtClean="0">
                <a:latin typeface="Microsoft Sans Serif"/>
                <a:cs typeface="Microsoft Sans Serif"/>
              </a:rPr>
              <a:t> and Experimental Warning Program</a:t>
            </a:r>
            <a:endParaRPr lang="en-US" sz="3000" b="1" dirty="0">
              <a:latin typeface="Microsoft Sans Serif"/>
              <a:cs typeface="Microsoft Sans Serif"/>
            </a:endParaRPr>
          </a:p>
        </p:txBody>
      </p:sp>
      <p:sp>
        <p:nvSpPr>
          <p:cNvPr id="3" name="Content Placeholder 2"/>
          <p:cNvSpPr>
            <a:spLocks noGrp="1"/>
          </p:cNvSpPr>
          <p:nvPr>
            <p:ph sz="quarter" idx="1"/>
          </p:nvPr>
        </p:nvSpPr>
        <p:spPr>
          <a:xfrm>
            <a:off x="149413" y="1589688"/>
            <a:ext cx="8940107" cy="2083685"/>
          </a:xfrm>
        </p:spPr>
        <p:txBody>
          <a:bodyPr>
            <a:normAutofit/>
          </a:bodyPr>
          <a:lstStyle/>
          <a:p>
            <a:r>
              <a:rPr lang="en-US" sz="2000" b="1" u="sng" dirty="0" smtClean="0">
                <a:latin typeface="Arial"/>
                <a:cs typeface="Arial"/>
              </a:rPr>
              <a:t>Mission</a:t>
            </a:r>
            <a:r>
              <a:rPr lang="en-US" sz="2000" dirty="0" smtClean="0">
                <a:latin typeface="Arial"/>
                <a:cs typeface="Arial"/>
              </a:rPr>
              <a:t>: to improve the nation's hazardous weather warning services by bringing together forecasters, researchers, trainers, developers, and user groups to develop, test and evaluate new techniques, applications, observing platforms, and technologies.</a:t>
            </a:r>
          </a:p>
          <a:p>
            <a:r>
              <a:rPr lang="en-US" sz="2000" b="1" u="sng" dirty="0" smtClean="0">
                <a:latin typeface="Arial"/>
                <a:cs typeface="Arial"/>
              </a:rPr>
              <a:t>Goal:</a:t>
            </a:r>
            <a:r>
              <a:rPr lang="en-US" sz="2000" b="1" dirty="0" smtClean="0">
                <a:latin typeface="Arial"/>
                <a:cs typeface="Arial"/>
              </a:rPr>
              <a:t> </a:t>
            </a:r>
            <a:r>
              <a:rPr lang="en-US" sz="2000" dirty="0" smtClean="0">
                <a:latin typeface="Arial"/>
                <a:cs typeface="Arial"/>
              </a:rPr>
              <a:t>Improve decision support for the prediction of high impact severe weather hazards at the WFO “warning scale” (0-2 hours).</a:t>
            </a:r>
          </a:p>
          <a:p>
            <a:endParaRPr lang="en-US" sz="2000" dirty="0">
              <a:latin typeface="Arial"/>
              <a:cs typeface="Arial"/>
            </a:endParaRPr>
          </a:p>
        </p:txBody>
      </p:sp>
      <p:pic>
        <p:nvPicPr>
          <p:cNvPr id="4" name="Picture 4" descr="hwt_3circles"/>
          <p:cNvPicPr>
            <a:picLocks noChangeAspect="1" noChangeArrowheads="1"/>
          </p:cNvPicPr>
          <p:nvPr/>
        </p:nvPicPr>
        <p:blipFill>
          <a:blip r:embed="rId3"/>
          <a:srcRect/>
          <a:stretch>
            <a:fillRect/>
          </a:stretch>
        </p:blipFill>
        <p:spPr bwMode="auto">
          <a:xfrm>
            <a:off x="1097148" y="3673373"/>
            <a:ext cx="7203963" cy="31970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b="1" dirty="0" smtClean="0">
                <a:latin typeface="Microsoft Sans Serif"/>
                <a:cs typeface="Microsoft Sans Serif"/>
              </a:rPr>
              <a:t>The Forecaster’s Operational Week:</a:t>
            </a:r>
            <a:endParaRPr lang="en-US" sz="3400" b="1" dirty="0">
              <a:latin typeface="Microsoft Sans Serif"/>
              <a:cs typeface="Microsoft Sans Serif"/>
            </a:endParaRPr>
          </a:p>
        </p:txBody>
      </p:sp>
      <p:sp>
        <p:nvSpPr>
          <p:cNvPr id="3" name="Content Placeholder 2"/>
          <p:cNvSpPr>
            <a:spLocks noGrp="1"/>
          </p:cNvSpPr>
          <p:nvPr>
            <p:ph sz="quarter" idx="1"/>
          </p:nvPr>
        </p:nvSpPr>
        <p:spPr>
          <a:xfrm>
            <a:off x="211651" y="1600199"/>
            <a:ext cx="8768745" cy="5060191"/>
          </a:xfrm>
        </p:spPr>
        <p:txBody>
          <a:bodyPr>
            <a:normAutofit/>
          </a:bodyPr>
          <a:lstStyle/>
          <a:p>
            <a:pPr>
              <a:buFont typeface="Wingdings" charset="2"/>
              <a:buChar char="§"/>
            </a:pPr>
            <a:r>
              <a:rPr lang="en-US" sz="2400" dirty="0" smtClean="0">
                <a:latin typeface="Microsoft Sans Serif"/>
                <a:cs typeface="Microsoft Sans Serif"/>
              </a:rPr>
              <a:t>The 2011 weekly shift schedule:</a:t>
            </a:r>
          </a:p>
          <a:p>
            <a:pPr lvl="1">
              <a:buFont typeface="Arial" charset="0"/>
              <a:buChar char="•"/>
            </a:pPr>
            <a:r>
              <a:rPr lang="en-US" sz="1900" dirty="0" smtClean="0">
                <a:latin typeface="Microsoft Sans Serif"/>
                <a:cs typeface="Microsoft Sans Serif"/>
              </a:rPr>
              <a:t>Mon	10a-6p	Orientation and Training 	(includes 3 hr WES case)</a:t>
            </a:r>
          </a:p>
          <a:p>
            <a:pPr lvl="1">
              <a:buFont typeface="Arial" charset="0"/>
              <a:buChar char="•"/>
            </a:pPr>
            <a:r>
              <a:rPr lang="en-US" sz="1900" dirty="0" smtClean="0">
                <a:latin typeface="Microsoft Sans Serif"/>
                <a:cs typeface="Microsoft Sans Serif"/>
              </a:rPr>
              <a:t>Tue-Thu	10a-6p	Early “forecast” shift</a:t>
            </a:r>
          </a:p>
          <a:p>
            <a:pPr lvl="1">
              <a:buFont typeface="Arial" charset="0"/>
              <a:buChar char="•"/>
            </a:pPr>
            <a:r>
              <a:rPr lang="en-US" sz="1900" dirty="0" smtClean="0">
                <a:latin typeface="Microsoft Sans Serif"/>
                <a:cs typeface="Microsoft Sans Serif"/>
              </a:rPr>
              <a:t>Tue-Thu	1p-9p	Late “warning” shift</a:t>
            </a:r>
          </a:p>
          <a:p>
            <a:pPr lvl="1">
              <a:buFont typeface="Arial" charset="0"/>
              <a:buChar char="•"/>
            </a:pPr>
            <a:r>
              <a:rPr lang="en-US" sz="1900" dirty="0" smtClean="0">
                <a:latin typeface="Microsoft Sans Serif"/>
                <a:cs typeface="Microsoft Sans Serif"/>
              </a:rPr>
              <a:t>Fri	10a-1p 	Debriefing and optional seminars</a:t>
            </a:r>
          </a:p>
          <a:p>
            <a:r>
              <a:rPr lang="en-US" sz="2400" dirty="0" smtClean="0">
                <a:latin typeface="Microsoft Sans Serif"/>
                <a:cs typeface="Microsoft Sans Serif"/>
              </a:rPr>
              <a:t>Early forecast shift:  Issue Target Area Forecast Discussion </a:t>
            </a:r>
          </a:p>
          <a:p>
            <a:pPr lvl="1"/>
            <a:r>
              <a:rPr lang="en-US" sz="1900" dirty="0" smtClean="0">
                <a:latin typeface="Microsoft Sans Serif"/>
                <a:cs typeface="Microsoft Sans Serif"/>
              </a:rPr>
              <a:t>GOES-R </a:t>
            </a:r>
            <a:r>
              <a:rPr lang="en-US" sz="1900" dirty="0" err="1" smtClean="0">
                <a:latin typeface="Microsoft Sans Serif"/>
                <a:cs typeface="Microsoft Sans Serif"/>
              </a:rPr>
              <a:t>Nearcast</a:t>
            </a:r>
            <a:r>
              <a:rPr lang="en-US" sz="1900" dirty="0" smtClean="0">
                <a:latin typeface="Microsoft Sans Serif"/>
                <a:cs typeface="Microsoft Sans Serif"/>
              </a:rPr>
              <a:t> and CI forecasts</a:t>
            </a:r>
          </a:p>
          <a:p>
            <a:pPr lvl="1"/>
            <a:r>
              <a:rPr lang="en-US" sz="1900" dirty="0" smtClean="0">
                <a:latin typeface="Microsoft Sans Serif"/>
                <a:cs typeface="Microsoft Sans Serif"/>
              </a:rPr>
              <a:t>High Resolution Model Evaluation</a:t>
            </a:r>
          </a:p>
          <a:p>
            <a:r>
              <a:rPr lang="en-US" sz="2400" dirty="0" smtClean="0">
                <a:latin typeface="Microsoft Sans Serif"/>
                <a:cs typeface="Microsoft Sans Serif"/>
              </a:rPr>
              <a:t>Late Warning Shift:  Issue </a:t>
            </a:r>
            <a:r>
              <a:rPr lang="en-US" sz="2400" dirty="0" err="1" smtClean="0">
                <a:latin typeface="Microsoft Sans Serif"/>
                <a:cs typeface="Microsoft Sans Serif"/>
              </a:rPr>
              <a:t>nowcasts</a:t>
            </a:r>
            <a:r>
              <a:rPr lang="en-US" sz="2400" dirty="0" smtClean="0">
                <a:latin typeface="Microsoft Sans Serif"/>
                <a:cs typeface="Microsoft Sans Serif"/>
              </a:rPr>
              <a:t>/warnings using experimental data</a:t>
            </a:r>
          </a:p>
          <a:p>
            <a:pPr lvl="1"/>
            <a:r>
              <a:rPr lang="en-US" sz="1900" dirty="0" smtClean="0">
                <a:latin typeface="Microsoft Sans Serif"/>
                <a:cs typeface="Microsoft Sans Serif"/>
              </a:rPr>
              <a:t>GOES-R </a:t>
            </a:r>
            <a:r>
              <a:rPr lang="en-US" sz="1900" dirty="0" err="1" smtClean="0">
                <a:latin typeface="Microsoft Sans Serif"/>
                <a:cs typeface="Microsoft Sans Serif"/>
              </a:rPr>
              <a:t>pGLM</a:t>
            </a:r>
            <a:r>
              <a:rPr lang="en-US" sz="1900" dirty="0" smtClean="0">
                <a:latin typeface="Microsoft Sans Serif"/>
                <a:cs typeface="Microsoft Sans Serif"/>
              </a:rPr>
              <a:t> product evaluation</a:t>
            </a:r>
          </a:p>
          <a:p>
            <a:pPr lvl="1"/>
            <a:r>
              <a:rPr lang="en-US" sz="1900" dirty="0" smtClean="0">
                <a:latin typeface="Microsoft Sans Serif"/>
                <a:cs typeface="Microsoft Sans Serif"/>
              </a:rPr>
              <a:t>3D-Var product evaluation</a:t>
            </a:r>
            <a:endParaRPr lang="en-US" sz="1900" dirty="0">
              <a:latin typeface="Microsoft Sans Serif"/>
              <a:cs typeface="Microsoft Sans Serif"/>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88259"/>
            <a:ext cx="7918450" cy="788894"/>
          </a:xfrm>
        </p:spPr>
        <p:txBody>
          <a:bodyPr>
            <a:normAutofit/>
          </a:bodyPr>
          <a:lstStyle/>
          <a:p>
            <a:r>
              <a:rPr lang="en-US" sz="3800" dirty="0" smtClean="0">
                <a:latin typeface="Arial"/>
                <a:cs typeface="Arial"/>
              </a:rPr>
              <a:t>Creation of the PGLM product </a:t>
            </a:r>
            <a:endParaRPr lang="en-US" sz="3800" dirty="0">
              <a:latin typeface="Arial"/>
              <a:cs typeface="Arial"/>
            </a:endParaRPr>
          </a:p>
        </p:txBody>
      </p:sp>
      <p:sp>
        <p:nvSpPr>
          <p:cNvPr id="3" name="Content Placeholder 2"/>
          <p:cNvSpPr>
            <a:spLocks noGrp="1"/>
          </p:cNvSpPr>
          <p:nvPr>
            <p:ph idx="1"/>
          </p:nvPr>
        </p:nvSpPr>
        <p:spPr>
          <a:xfrm>
            <a:off x="302558" y="1653172"/>
            <a:ext cx="5976940" cy="1173455"/>
          </a:xfrm>
        </p:spPr>
        <p:txBody>
          <a:bodyPr>
            <a:noAutofit/>
          </a:bodyPr>
          <a:lstStyle/>
          <a:p>
            <a:r>
              <a:rPr lang="en-US" sz="2400" dirty="0" smtClean="0">
                <a:latin typeface="Arial"/>
                <a:cs typeface="Arial"/>
              </a:rPr>
              <a:t>Flash sorting – real-time - WDSSII</a:t>
            </a:r>
          </a:p>
          <a:p>
            <a:r>
              <a:rPr lang="en-US" sz="2400" dirty="0" smtClean="0">
                <a:latin typeface="Arial"/>
                <a:cs typeface="Arial"/>
              </a:rPr>
              <a:t>Flash Extent Density – Flash Footprint</a:t>
            </a:r>
            <a:endParaRPr lang="en-US" sz="2400" dirty="0">
              <a:latin typeface="Arial"/>
              <a:cs typeface="Arial"/>
            </a:endParaRPr>
          </a:p>
        </p:txBody>
      </p:sp>
      <p:pic>
        <p:nvPicPr>
          <p:cNvPr id="5" name="Picture 4" descr="LMA_LDARloc.png"/>
          <p:cNvPicPr>
            <a:picLocks noChangeAspect="1"/>
          </p:cNvPicPr>
          <p:nvPr/>
        </p:nvPicPr>
        <p:blipFill>
          <a:blip r:embed="rId2"/>
          <a:stretch>
            <a:fillRect/>
          </a:stretch>
        </p:blipFill>
        <p:spPr>
          <a:xfrm>
            <a:off x="266302" y="2887534"/>
            <a:ext cx="5793235" cy="3690599"/>
          </a:xfrm>
          <a:prstGeom prst="rect">
            <a:avLst/>
          </a:prstGeom>
        </p:spPr>
      </p:pic>
      <p:pic>
        <p:nvPicPr>
          <p:cNvPr id="6" name="Picture 5" descr="lma2glm.png"/>
          <p:cNvPicPr>
            <a:picLocks noChangeAspect="1"/>
          </p:cNvPicPr>
          <p:nvPr/>
        </p:nvPicPr>
        <p:blipFill>
          <a:blip r:embed="rId3"/>
          <a:stretch>
            <a:fillRect/>
          </a:stretch>
        </p:blipFill>
        <p:spPr>
          <a:xfrm>
            <a:off x="6154988" y="1310371"/>
            <a:ext cx="2864502" cy="547944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a:cs typeface="Arial"/>
              </a:rPr>
              <a:t>Creation of the PGLM product </a:t>
            </a:r>
            <a:endParaRPr lang="en-US" sz="3800" dirty="0">
              <a:latin typeface="Arial"/>
              <a:cs typeface="Arial"/>
            </a:endParaRPr>
          </a:p>
        </p:txBody>
      </p:sp>
      <p:pic>
        <p:nvPicPr>
          <p:cNvPr id="4" name="Picture 3" descr="pGLM_radar_DC.png"/>
          <p:cNvPicPr>
            <a:picLocks noChangeAspect="1"/>
          </p:cNvPicPr>
          <p:nvPr/>
        </p:nvPicPr>
        <p:blipFill>
          <a:blip r:embed="rId2"/>
          <a:stretch>
            <a:fillRect/>
          </a:stretch>
        </p:blipFill>
        <p:spPr>
          <a:xfrm>
            <a:off x="1690" y="1778357"/>
            <a:ext cx="9144000" cy="4582070"/>
          </a:xfrm>
          <a:prstGeom prst="rect">
            <a:avLst/>
          </a:prstGeom>
        </p:spPr>
      </p:pic>
      <p:sp>
        <p:nvSpPr>
          <p:cNvPr id="5" name="Content Placeholder 4"/>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icrosoft Sans Serif"/>
                <a:cs typeface="Microsoft Sans Serif"/>
              </a:rPr>
              <a:t>Example Products</a:t>
            </a:r>
            <a:endParaRPr lang="en-US" sz="4000" dirty="0">
              <a:latin typeface="Microsoft Sans Serif"/>
              <a:cs typeface="Microsoft Sans Serif"/>
            </a:endParaRPr>
          </a:p>
        </p:txBody>
      </p:sp>
      <p:pic>
        <p:nvPicPr>
          <p:cNvPr id="4" name="Content Placeholder 3" descr="PGLM_MESH_May19_1910.png"/>
          <p:cNvPicPr>
            <a:picLocks noGrp="1" noChangeAspect="1"/>
          </p:cNvPicPr>
          <p:nvPr>
            <p:ph sz="quarter" idx="1"/>
          </p:nvPr>
        </p:nvPicPr>
        <p:blipFill>
          <a:blip r:embed="rId3"/>
          <a:srcRect t="-1393" b="-1393"/>
          <a:stretch>
            <a:fillRect/>
          </a:stretch>
        </p:blipFill>
        <p:spPr>
          <a:xfrm>
            <a:off x="0" y="1600200"/>
            <a:ext cx="9190433" cy="5067622"/>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icrosoft Sans Serif"/>
                <a:cs typeface="Microsoft Sans Serif"/>
              </a:rPr>
              <a:t>Cases from Spring/Summer 2011</a:t>
            </a:r>
            <a:endParaRPr lang="en-US" dirty="0">
              <a:latin typeface="Microsoft Sans Serif"/>
              <a:cs typeface="Microsoft Sans Serif"/>
            </a:endParaRPr>
          </a:p>
        </p:txBody>
      </p:sp>
      <p:sp>
        <p:nvSpPr>
          <p:cNvPr id="3" name="Content Placeholder 2"/>
          <p:cNvSpPr>
            <a:spLocks noGrp="1"/>
          </p:cNvSpPr>
          <p:nvPr>
            <p:ph sz="quarter" idx="1"/>
          </p:nvPr>
        </p:nvSpPr>
        <p:spPr>
          <a:xfrm>
            <a:off x="311285" y="1930077"/>
            <a:ext cx="8492116" cy="4495800"/>
          </a:xfrm>
        </p:spPr>
        <p:txBody>
          <a:bodyPr>
            <a:normAutofit lnSpcReduction="10000"/>
          </a:bodyPr>
          <a:lstStyle/>
          <a:p>
            <a:r>
              <a:rPr lang="en-US" dirty="0" smtClean="0">
                <a:latin typeface="Microsoft Sans Serif"/>
                <a:cs typeface="Microsoft Sans Serif"/>
              </a:rPr>
              <a:t>19 May 2010 – archive event (OK - </a:t>
            </a:r>
            <a:r>
              <a:rPr lang="en-US" dirty="0" err="1" smtClean="0">
                <a:latin typeface="Microsoft Sans Serif"/>
                <a:cs typeface="Microsoft Sans Serif"/>
              </a:rPr>
              <a:t>supercells</a:t>
            </a:r>
            <a:r>
              <a:rPr lang="en-US" dirty="0" smtClean="0">
                <a:latin typeface="Microsoft Sans Serif"/>
                <a:cs typeface="Microsoft Sans Serif"/>
              </a:rPr>
              <a:t>)</a:t>
            </a:r>
          </a:p>
          <a:p>
            <a:r>
              <a:rPr lang="en-US" dirty="0" smtClean="0">
                <a:latin typeface="Microsoft Sans Serif"/>
                <a:cs typeface="Microsoft Sans Serif"/>
              </a:rPr>
              <a:t>11 May 2011 (OK – isolated cells &amp; MCS)</a:t>
            </a:r>
          </a:p>
          <a:p>
            <a:r>
              <a:rPr lang="en-US" dirty="0" smtClean="0">
                <a:latin typeface="Microsoft Sans Serif"/>
                <a:cs typeface="Microsoft Sans Serif"/>
              </a:rPr>
              <a:t>12 May 2011 (OK – severe </a:t>
            </a:r>
            <a:r>
              <a:rPr lang="en-US" dirty="0" err="1" smtClean="0">
                <a:latin typeface="Microsoft Sans Serif"/>
                <a:cs typeface="Microsoft Sans Serif"/>
              </a:rPr>
              <a:t>multicell</a:t>
            </a:r>
            <a:r>
              <a:rPr lang="en-US" dirty="0" smtClean="0">
                <a:latin typeface="Microsoft Sans Serif"/>
                <a:cs typeface="Microsoft Sans Serif"/>
              </a:rPr>
              <a:t>)</a:t>
            </a:r>
          </a:p>
          <a:p>
            <a:r>
              <a:rPr lang="en-US" dirty="0" smtClean="0">
                <a:latin typeface="Microsoft Sans Serif"/>
                <a:cs typeface="Microsoft Sans Serif"/>
              </a:rPr>
              <a:t>17 May 2011 (DC – </a:t>
            </a:r>
            <a:r>
              <a:rPr lang="en-US" dirty="0" err="1" smtClean="0">
                <a:latin typeface="Microsoft Sans Serif"/>
                <a:cs typeface="Microsoft Sans Serif"/>
              </a:rPr>
              <a:t>multicell</a:t>
            </a:r>
            <a:r>
              <a:rPr lang="en-US" dirty="0" smtClean="0">
                <a:latin typeface="Microsoft Sans Serif"/>
                <a:cs typeface="Microsoft Sans Serif"/>
              </a:rPr>
              <a:t> storms)</a:t>
            </a:r>
          </a:p>
          <a:p>
            <a:r>
              <a:rPr lang="en-US" dirty="0" smtClean="0">
                <a:latin typeface="Microsoft Sans Serif"/>
                <a:cs typeface="Microsoft Sans Serif"/>
              </a:rPr>
              <a:t>19 May 2011 (OK – </a:t>
            </a:r>
            <a:r>
              <a:rPr lang="en-US" dirty="0" err="1" smtClean="0">
                <a:latin typeface="Microsoft Sans Serif"/>
                <a:cs typeface="Microsoft Sans Serif"/>
              </a:rPr>
              <a:t>multicell</a:t>
            </a:r>
            <a:r>
              <a:rPr lang="en-US" dirty="0" smtClean="0">
                <a:latin typeface="Microsoft Sans Serif"/>
                <a:cs typeface="Microsoft Sans Serif"/>
              </a:rPr>
              <a:t> storms &amp; clusters)</a:t>
            </a:r>
          </a:p>
          <a:p>
            <a:r>
              <a:rPr lang="en-US" dirty="0" smtClean="0">
                <a:latin typeface="Microsoft Sans Serif"/>
                <a:cs typeface="Microsoft Sans Serif"/>
              </a:rPr>
              <a:t>23 May 2011 (OK – </a:t>
            </a:r>
            <a:r>
              <a:rPr lang="en-US" dirty="0" err="1" smtClean="0">
                <a:latin typeface="Microsoft Sans Serif"/>
                <a:cs typeface="Microsoft Sans Serif"/>
              </a:rPr>
              <a:t>multicell</a:t>
            </a:r>
            <a:r>
              <a:rPr lang="en-US" dirty="0" smtClean="0">
                <a:latin typeface="Microsoft Sans Serif"/>
                <a:cs typeface="Microsoft Sans Serif"/>
              </a:rPr>
              <a:t>, short-lived storms)</a:t>
            </a:r>
          </a:p>
          <a:p>
            <a:r>
              <a:rPr lang="en-US" dirty="0" smtClean="0">
                <a:latin typeface="Microsoft Sans Serif"/>
                <a:cs typeface="Microsoft Sans Serif"/>
              </a:rPr>
              <a:t>24 May 2011 (OK – </a:t>
            </a:r>
            <a:r>
              <a:rPr lang="en-US" dirty="0" err="1" smtClean="0">
                <a:latin typeface="Microsoft Sans Serif"/>
                <a:cs typeface="Microsoft Sans Serif"/>
              </a:rPr>
              <a:t>supercells</a:t>
            </a:r>
            <a:r>
              <a:rPr lang="en-US" dirty="0" smtClean="0">
                <a:latin typeface="Microsoft Sans Serif"/>
                <a:cs typeface="Microsoft Sans Serif"/>
              </a:rPr>
              <a:t>)</a:t>
            </a:r>
          </a:p>
          <a:p>
            <a:r>
              <a:rPr lang="en-US" dirty="0" smtClean="0">
                <a:latin typeface="Microsoft Sans Serif"/>
                <a:cs typeface="Microsoft Sans Serif"/>
              </a:rPr>
              <a:t>26 May 2011 (DC – developing squall line)</a:t>
            </a:r>
          </a:p>
          <a:p>
            <a:r>
              <a:rPr lang="en-US" dirty="0" smtClean="0">
                <a:latin typeface="Microsoft Sans Serif"/>
                <a:cs typeface="Microsoft Sans Serif"/>
              </a:rPr>
              <a:t>9 June 2011 (OK – </a:t>
            </a:r>
            <a:r>
              <a:rPr lang="en-US" dirty="0" err="1" smtClean="0">
                <a:latin typeface="Microsoft Sans Serif"/>
                <a:cs typeface="Microsoft Sans Serif"/>
              </a:rPr>
              <a:t>multicell</a:t>
            </a:r>
            <a:r>
              <a:rPr lang="en-US" dirty="0" smtClean="0">
                <a:latin typeface="Microsoft Sans Serif"/>
                <a:cs typeface="Microsoft Sans Serif"/>
              </a:rPr>
              <a:t>)</a:t>
            </a:r>
            <a:endParaRPr lang="en-US" dirty="0">
              <a:latin typeface="Microsoft Sans Serif"/>
              <a:cs typeface="Microsoft Sans Serif"/>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5195" y="228600"/>
            <a:ext cx="8580853" cy="990600"/>
          </a:xfrm>
        </p:spPr>
        <p:txBody>
          <a:bodyPr>
            <a:normAutofit fontScale="90000"/>
          </a:bodyPr>
          <a:lstStyle/>
          <a:p>
            <a:r>
              <a:rPr lang="en-US" sz="3556" dirty="0" smtClean="0">
                <a:latin typeface="Microsoft Sans Serif"/>
                <a:cs typeface="Microsoft Sans Serif"/>
              </a:rPr>
              <a:t>Real-time Product </a:t>
            </a:r>
            <a:r>
              <a:rPr lang="en-US" sz="3222" dirty="0" smtClean="0">
                <a:latin typeface="Microsoft Sans Serif"/>
                <a:cs typeface="Microsoft Sans Serif"/>
              </a:rPr>
              <a:t>Integration: “Ultimate CI” </a:t>
            </a:r>
            <a:r>
              <a:rPr lang="en-US" sz="4000" dirty="0" smtClean="0">
                <a:latin typeface="Microsoft Sans Serif"/>
                <a:cs typeface="Microsoft Sans Serif"/>
              </a:rPr>
              <a:t/>
            </a:r>
            <a:br>
              <a:rPr lang="en-US" sz="4000" dirty="0" smtClean="0">
                <a:latin typeface="Microsoft Sans Serif"/>
                <a:cs typeface="Microsoft Sans Serif"/>
              </a:rPr>
            </a:br>
            <a:endParaRPr lang="en-US" sz="4000" dirty="0">
              <a:latin typeface="Microsoft Sans Serif"/>
              <a:cs typeface="Microsoft Sans Serif"/>
            </a:endParaRPr>
          </a:p>
        </p:txBody>
      </p:sp>
      <p:sp>
        <p:nvSpPr>
          <p:cNvPr id="3" name="Content Placeholder 2"/>
          <p:cNvSpPr>
            <a:spLocks noGrp="1"/>
          </p:cNvSpPr>
          <p:nvPr>
            <p:ph sz="quarter" idx="1"/>
          </p:nvPr>
        </p:nvSpPr>
        <p:spPr/>
        <p:txBody>
          <a:bodyPr/>
          <a:lstStyle/>
          <a:p>
            <a:r>
              <a:rPr lang="en-US" dirty="0" smtClean="0">
                <a:latin typeface="Microsoft Sans Serif"/>
                <a:cs typeface="Microsoft Sans Serif"/>
              </a:rPr>
              <a:t>Interrogation preferences</a:t>
            </a:r>
            <a:endParaRPr lang="en-US" dirty="0">
              <a:latin typeface="Microsoft Sans Serif"/>
              <a:cs typeface="Microsoft Sans Serif"/>
            </a:endParaRPr>
          </a:p>
        </p:txBody>
      </p:sp>
      <p:pic>
        <p:nvPicPr>
          <p:cNvPr id="4" name="Picture 3" descr="Ultimate_CI01.png"/>
          <p:cNvPicPr>
            <a:picLocks noChangeAspect="1"/>
          </p:cNvPicPr>
          <p:nvPr/>
        </p:nvPicPr>
        <p:blipFill>
          <a:blip r:embed="rId3"/>
          <a:stretch>
            <a:fillRect/>
          </a:stretch>
        </p:blipFill>
        <p:spPr>
          <a:xfrm>
            <a:off x="0" y="1668475"/>
            <a:ext cx="9144000" cy="49022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5195" y="228600"/>
            <a:ext cx="8580853" cy="990600"/>
          </a:xfrm>
        </p:spPr>
        <p:txBody>
          <a:bodyPr>
            <a:normAutofit fontScale="90000"/>
          </a:bodyPr>
          <a:lstStyle/>
          <a:p>
            <a:r>
              <a:rPr lang="en-US" sz="3556" dirty="0" smtClean="0">
                <a:latin typeface="Microsoft Sans Serif"/>
                <a:cs typeface="Microsoft Sans Serif"/>
              </a:rPr>
              <a:t>Real-time Product </a:t>
            </a:r>
            <a:r>
              <a:rPr lang="en-US" sz="3222" dirty="0" smtClean="0">
                <a:latin typeface="Microsoft Sans Serif"/>
                <a:cs typeface="Microsoft Sans Serif"/>
              </a:rPr>
              <a:t>Integration: Storm Tracks </a:t>
            </a:r>
            <a:r>
              <a:rPr lang="en-US" sz="4000" dirty="0" smtClean="0">
                <a:latin typeface="Microsoft Sans Serif"/>
                <a:cs typeface="Microsoft Sans Serif"/>
              </a:rPr>
              <a:t/>
            </a:r>
            <a:br>
              <a:rPr lang="en-US" sz="4000" dirty="0" smtClean="0">
                <a:latin typeface="Microsoft Sans Serif"/>
                <a:cs typeface="Microsoft Sans Serif"/>
              </a:rPr>
            </a:br>
            <a:endParaRPr lang="en-US" sz="4000" dirty="0">
              <a:latin typeface="Microsoft Sans Serif"/>
              <a:cs typeface="Microsoft Sans Serif"/>
            </a:endParaRPr>
          </a:p>
        </p:txBody>
      </p:sp>
      <p:sp>
        <p:nvSpPr>
          <p:cNvPr id="3" name="Content Placeholder 2"/>
          <p:cNvSpPr>
            <a:spLocks noGrp="1"/>
          </p:cNvSpPr>
          <p:nvPr>
            <p:ph sz="quarter" idx="1"/>
          </p:nvPr>
        </p:nvSpPr>
        <p:spPr/>
        <p:txBody>
          <a:bodyPr/>
          <a:lstStyle/>
          <a:p>
            <a:r>
              <a:rPr lang="en-US" dirty="0" smtClean="0">
                <a:latin typeface="Microsoft Sans Serif"/>
                <a:cs typeface="Microsoft Sans Serif"/>
              </a:rPr>
              <a:t>Interrogation preferences</a:t>
            </a:r>
            <a:endParaRPr lang="en-US" dirty="0">
              <a:latin typeface="Microsoft Sans Serif"/>
              <a:cs typeface="Microsoft Sans Serif"/>
            </a:endParaRPr>
          </a:p>
        </p:txBody>
      </p:sp>
      <p:pic>
        <p:nvPicPr>
          <p:cNvPr id="5" name="Picture 4" descr="scott014.png"/>
          <p:cNvPicPr>
            <a:picLocks noChangeAspect="1"/>
          </p:cNvPicPr>
          <p:nvPr/>
        </p:nvPicPr>
        <p:blipFill>
          <a:blip r:embed="rId3"/>
          <a:stretch>
            <a:fillRect/>
          </a:stretch>
        </p:blipFill>
        <p:spPr>
          <a:xfrm>
            <a:off x="680923" y="1549661"/>
            <a:ext cx="7533050" cy="5304522"/>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1406</TotalTime>
  <Words>1214</Words>
  <Application>Microsoft Macintosh PowerPoint</Application>
  <PresentationFormat>On-screen Show (4:3)</PresentationFormat>
  <Paragraphs>90</Paragraphs>
  <Slides>16</Slides>
  <Notes>7</Notes>
  <HiddenSlides>0</HiddenSlides>
  <MMClips>1</MMClips>
  <ScaleCrop>false</ScaleCrop>
  <HeadingPairs>
    <vt:vector size="4" baseType="variant">
      <vt:variant>
        <vt:lpstr>Design Template</vt:lpstr>
      </vt:variant>
      <vt:variant>
        <vt:i4>1</vt:i4>
      </vt:variant>
      <vt:variant>
        <vt:lpstr>Slide Titles</vt:lpstr>
      </vt:variant>
      <vt:variant>
        <vt:i4>16</vt:i4>
      </vt:variant>
    </vt:vector>
  </HeadingPairs>
  <TitlesOfParts>
    <vt:vector size="17" baseType="lpstr">
      <vt:lpstr>Median</vt:lpstr>
      <vt:lpstr>Use and Evaluation of Total Lightning Data in the GOES-R Proving Ground and Experimental Warning Program</vt:lpstr>
      <vt:lpstr>The Hazardous Weather Testbed and Experimental Warning Program</vt:lpstr>
      <vt:lpstr>The Forecaster’s Operational Week:</vt:lpstr>
      <vt:lpstr>Creation of the PGLM product </vt:lpstr>
      <vt:lpstr>Creation of the PGLM product </vt:lpstr>
      <vt:lpstr>Example Products</vt:lpstr>
      <vt:lpstr>Cases from Spring/Summer 2011</vt:lpstr>
      <vt:lpstr>Real-time Product Integration: “Ultimate CI”  </vt:lpstr>
      <vt:lpstr>Real-time Product Integration: Storm Tracks  </vt:lpstr>
      <vt:lpstr>11 May 2011: Flash Rate / CG comp</vt:lpstr>
      <vt:lpstr>Warning Decision: Lightning Jump</vt:lpstr>
      <vt:lpstr>Forecaster Feedback</vt:lpstr>
      <vt:lpstr>Forecaster Feedback</vt:lpstr>
      <vt:lpstr>Forecaster Feedback</vt:lpstr>
      <vt:lpstr>Changes &amp; Additions for future testing</vt:lpstr>
      <vt:lpstr>Slide 16</vt:lpstr>
    </vt:vector>
  </TitlesOfParts>
  <Company>NSSL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and Evaluation of Total Lightning Data in the GOES-R Proving Ground and Experimental Warning Program</dc:title>
  <dc:creator>kristin</dc:creator>
  <cp:lastModifiedBy>kristin</cp:lastModifiedBy>
  <cp:revision>32</cp:revision>
  <dcterms:created xsi:type="dcterms:W3CDTF">2011-09-19T21:33:26Z</dcterms:created>
  <dcterms:modified xsi:type="dcterms:W3CDTF">2011-09-19T21:37:38Z</dcterms:modified>
</cp:coreProperties>
</file>