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24"/>
  </p:notesMasterIdLst>
  <p:sldIdLst>
    <p:sldId id="256" r:id="rId2"/>
    <p:sldId id="276" r:id="rId3"/>
    <p:sldId id="275" r:id="rId4"/>
    <p:sldId id="277" r:id="rId5"/>
    <p:sldId id="279" r:id="rId6"/>
    <p:sldId id="280" r:id="rId7"/>
    <p:sldId id="278" r:id="rId8"/>
    <p:sldId id="281" r:id="rId9"/>
    <p:sldId id="294" r:id="rId10"/>
    <p:sldId id="293" r:id="rId11"/>
    <p:sldId id="268" r:id="rId12"/>
    <p:sldId id="290" r:id="rId13"/>
    <p:sldId id="295" r:id="rId14"/>
    <p:sldId id="296" r:id="rId15"/>
    <p:sldId id="272" r:id="rId16"/>
    <p:sldId id="274" r:id="rId17"/>
    <p:sldId id="286" r:id="rId18"/>
    <p:sldId id="287" r:id="rId19"/>
    <p:sldId id="292" r:id="rId20"/>
    <p:sldId id="269" r:id="rId21"/>
    <p:sldId id="273" r:id="rId22"/>
    <p:sldId id="26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0495" autoAdjust="0"/>
    <p:restoredTop sz="94660"/>
  </p:normalViewPr>
  <p:slideViewPr>
    <p:cSldViewPr>
      <p:cViewPr>
        <p:scale>
          <a:sx n="75" d="100"/>
          <a:sy n="75" d="100"/>
        </p:scale>
        <p:origin x="-1336" y="-112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BB615-B7EE-614F-9DF5-F656469BB1D2}" type="datetimeFigureOut">
              <a:rPr lang="en-US" smtClean="0"/>
              <a:t>3/29/11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30F96-21C5-0540-AA3C-4C59DAF6664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30F96-21C5-0540-AA3C-4C59DAF6664A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91F5B7A-0DB0-4F3B-8BDA-2A5C5B626071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91F5B7A-0DB0-4F3B-8BDA-2A5C5B626071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4" Type="http://schemas.openxmlformats.org/officeDocument/2006/relationships/image" Target="../media/image36.gif"/><Relationship Id="rId5" Type="http://schemas.openxmlformats.org/officeDocument/2006/relationships/image" Target="../media/image37.gif"/><Relationship Id="rId6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gif"/><Relationship Id="rId5" Type="http://schemas.openxmlformats.org/officeDocument/2006/relationships/image" Target="../media/image4.gi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gif"/><Relationship Id="rId5" Type="http://schemas.openxmlformats.org/officeDocument/2006/relationships/image" Target="../media/image8.gi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4" Type="http://schemas.openxmlformats.org/officeDocument/2006/relationships/image" Target="../media/image11.gif"/><Relationship Id="rId5" Type="http://schemas.openxmlformats.org/officeDocument/2006/relationships/image" Target="../media/image12.gi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4" Type="http://schemas.openxmlformats.org/officeDocument/2006/relationships/image" Target="../media/image15.gif"/><Relationship Id="rId5" Type="http://schemas.openxmlformats.org/officeDocument/2006/relationships/image" Target="../media/image16.gi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4" Type="http://schemas.openxmlformats.org/officeDocument/2006/relationships/image" Target="../media/image19.gif"/><Relationship Id="rId5" Type="http://schemas.openxmlformats.org/officeDocument/2006/relationships/image" Target="../media/image20.gif"/><Relationship Id="rId6" Type="http://schemas.openxmlformats.org/officeDocument/2006/relationships/image" Target="../media/image21.gi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4" Type="http://schemas.openxmlformats.org/officeDocument/2006/relationships/image" Target="../media/image24.gif"/><Relationship Id="rId5" Type="http://schemas.openxmlformats.org/officeDocument/2006/relationships/image" Target="../media/image25.gi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MC3E Weather Briefing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Tuesday</a:t>
            </a:r>
            <a:r>
              <a:rPr lang="en-US" dirty="0" smtClean="0"/>
              <a:t> </a:t>
            </a:r>
            <a:r>
              <a:rPr lang="en-US" dirty="0" smtClean="0"/>
              <a:t>March </a:t>
            </a:r>
            <a:r>
              <a:rPr lang="en-US" dirty="0" smtClean="0"/>
              <a:t>29, </a:t>
            </a:r>
            <a:r>
              <a:rPr lang="en-US" dirty="0" smtClean="0"/>
              <a:t>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NWS &amp; MC3E Forecasting Highlights to Watch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091148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Showers/</a:t>
            </a:r>
            <a:r>
              <a:rPr lang="en-US" sz="2000" dirty="0" err="1" smtClean="0"/>
              <a:t>Thuderstorms</a:t>
            </a:r>
            <a:r>
              <a:rPr lang="en-US" sz="2000" dirty="0" smtClean="0"/>
              <a:t> to develop as moisture returns, early Tuesday (Low level jet over low level cold air). 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Forecast Soundings over PNC more consistent with light </a:t>
            </a:r>
            <a:r>
              <a:rPr lang="en-US" sz="2000" dirty="0" err="1" smtClean="0"/>
              <a:t>stratiform</a:t>
            </a:r>
            <a:r>
              <a:rPr lang="en-US" sz="2000" dirty="0" smtClean="0"/>
              <a:t> rain, drizzle, not strong convective event (mid, upper level forcing, limited instability). Stronger cells more likely over Red River (southern Oklahoma/Texas border), eastern parts of state. “Hundredth is high, significant less likely” </a:t>
            </a:r>
          </a:p>
          <a:p>
            <a:pPr marL="342900" indent="-342900">
              <a:buFont typeface="+mj-lt"/>
              <a:buAutoNum type="arabicPeriod"/>
            </a:pPr>
            <a:endParaRPr lang="en-US" sz="20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Second, broad trough late Wed, early morning Thursday (00UTC+).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Quick moving.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Less moisture, confined to eastern half of state.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Low chance of 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precip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isolated. </a:t>
            </a:r>
          </a:p>
          <a:p>
            <a:pPr marL="342900" indent="-342900">
              <a:buFont typeface="+mj-lt"/>
              <a:buAutoNum type="arabicPeriod"/>
            </a:pPr>
            <a:endParaRPr lang="en-US" sz="20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Strong warming trend associated with 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longwave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ridge into weekend.</a:t>
            </a:r>
            <a:endParaRPr lang="en-US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357937"/>
            <a:ext cx="8267700" cy="61952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UTC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NX.BREF1.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57200"/>
            <a:ext cx="4267200" cy="3200400"/>
          </a:xfrm>
          <a:prstGeom prst="rect">
            <a:avLst/>
          </a:prstGeom>
        </p:spPr>
      </p:pic>
      <p:pic>
        <p:nvPicPr>
          <p:cNvPr id="5" name="Picture 4" descr="VNX.BREF1.1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457200"/>
            <a:ext cx="42672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9400" y="76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KVNX 9 UTC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81800" y="76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KVNX 10 UTC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3657600"/>
            <a:ext cx="5715000" cy="3117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676400"/>
            <a:ext cx="4191000" cy="39884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228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7:30 AM</a:t>
            </a:r>
            <a:endParaRPr lang="en-US" dirty="0"/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2" y="718773"/>
            <a:ext cx="4328052" cy="309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50" y="3886200"/>
            <a:ext cx="3397250" cy="271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04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r>
              <a:rPr lang="en-US" dirty="0" smtClean="0"/>
              <a:t> AM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742" y="3429000"/>
            <a:ext cx="3418858" cy="32536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849086"/>
            <a:ext cx="5638800" cy="4027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 Day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24-36 hours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fs_precip_prev_f05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305" y="457200"/>
            <a:ext cx="4923695" cy="3200400"/>
          </a:xfrm>
          <a:prstGeom prst="rect">
            <a:avLst/>
          </a:prstGeom>
        </p:spPr>
      </p:pic>
      <p:pic>
        <p:nvPicPr>
          <p:cNvPr id="10" name="Picture 9" descr="gfs_500mb_wind_prev_f07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0305" y="3657600"/>
            <a:ext cx="4923695" cy="3200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 of Monday Mid-Day… GFS (18 UTZ, Valid Wednesday into Thursday)</a:t>
            </a:r>
            <a:endParaRPr lang="en-US" sz="2000" dirty="0"/>
          </a:p>
        </p:txBody>
      </p:sp>
      <p:pic>
        <p:nvPicPr>
          <p:cNvPr id="7" name="Picture 6" descr="gfs_500mb_wind_prev_f04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7200"/>
            <a:ext cx="4923695" cy="3200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90800" y="609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WED 18 UTC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1400" y="609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THR 00 UTC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 descr="gfs_500mb_wind_prev_f060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657600"/>
            <a:ext cx="4923695" cy="3200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43200" y="37338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THR 6 UTC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 of Monday Evening… GFS (00 UTZ)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307" y="457200"/>
            <a:ext cx="4923693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307" y="3657600"/>
            <a:ext cx="4923693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57600"/>
            <a:ext cx="4923692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7200"/>
            <a:ext cx="4923693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305" y="457200"/>
            <a:ext cx="4923695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"/>
            <a:ext cx="4923693" cy="320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3657600"/>
            <a:ext cx="3200400" cy="3200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3657600"/>
            <a:ext cx="2936147" cy="3200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 of Monday Evening… GFS (00 UTZ)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 of Tuesday Morning… GFS (06 UTZ)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317" y="3657600"/>
            <a:ext cx="4923683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317" y="609600"/>
            <a:ext cx="4923683" cy="320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657600"/>
            <a:ext cx="2936150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9600"/>
            <a:ext cx="4923683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752600"/>
            <a:ext cx="7620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Start of Campaign Operations:   April 22</a:t>
            </a:r>
            <a:r>
              <a:rPr lang="en-US" sz="2800" baseline="30000" dirty="0" smtClean="0"/>
              <a:t>nd</a:t>
            </a:r>
          </a:p>
          <a:p>
            <a:endParaRPr lang="en-US" sz="2800" dirty="0" smtClean="0"/>
          </a:p>
          <a:p>
            <a:r>
              <a:rPr lang="en-US" sz="2800" dirty="0" smtClean="0"/>
              <a:t>To support daily </a:t>
            </a:r>
            <a:r>
              <a:rPr lang="en-US" sz="2800" dirty="0" err="1" smtClean="0"/>
              <a:t>radiosonde</a:t>
            </a:r>
            <a:r>
              <a:rPr lang="en-US" sz="2800" dirty="0" smtClean="0"/>
              <a:t> decisions and aircraft operations. </a:t>
            </a:r>
          </a:p>
          <a:p>
            <a:endParaRPr lang="en-US" sz="2800" dirty="0" smtClean="0"/>
          </a:p>
          <a:p>
            <a:r>
              <a:rPr lang="en-US" sz="2800" dirty="0" smtClean="0"/>
              <a:t>Daily Forecasting. Plans Include:</a:t>
            </a:r>
          </a:p>
          <a:p>
            <a:pPr>
              <a:buFont typeface="Arial"/>
              <a:buChar char="•"/>
            </a:pPr>
            <a:endParaRPr lang="en-US" sz="2800" dirty="0" smtClean="0"/>
          </a:p>
          <a:p>
            <a:pPr lvl="1">
              <a:buFont typeface="Arial"/>
              <a:buChar char="•"/>
            </a:pPr>
            <a:r>
              <a:rPr lang="en-US" sz="2800" dirty="0" smtClean="0"/>
              <a:t> Morning Mission Briefing @ 9 AM Local</a:t>
            </a:r>
          </a:p>
          <a:p>
            <a:pPr marL="1144588" lvl="2" indent="-230188">
              <a:buFont typeface="Arial"/>
              <a:buChar char="•"/>
            </a:pPr>
            <a:r>
              <a:rPr lang="en-US" sz="2000" dirty="0" smtClean="0"/>
              <a:t>Discussions with local NWS WFO @ 830 AM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 Afternoon Mission Update @ 4 PM Local 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NWS &amp; MC3E Forecasting Highlights 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091148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sz="20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Second, broad trough late Wed, early morning Thursday (00UTC+).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Quick moving.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Less moisture, confined to eastern half of state.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Low chance of 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precip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isolated. </a:t>
            </a:r>
          </a:p>
          <a:p>
            <a:pPr marL="342900" indent="-342900">
              <a:buFont typeface="+mj-lt"/>
              <a:buAutoNum type="arabicPeriod"/>
            </a:pPr>
            <a:endParaRPr lang="en-US" sz="20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Strong warming trend associated with 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longwave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ridge into weekend.</a:t>
            </a:r>
          </a:p>
          <a:p>
            <a:pPr marL="342900" indent="-342900"/>
            <a:endParaRPr lang="en-US" sz="20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342900" indent="-342900"/>
            <a:endParaRPr lang="en-US" sz="20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sz="2000" b="1" dirty="0" smtClean="0"/>
              <a:t>No overwhelming reason to update an already “difficult forecast”, aka patchy isolate showers and moisture, uncertain upper level support.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Forecasts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Days 2-?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295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Stronger system from west over the weekend. Warmer.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307" y="2209800"/>
            <a:ext cx="4923693" cy="320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9800"/>
            <a:ext cx="4923693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7162800" cy="1826363"/>
          </a:xfrm>
        </p:spPr>
        <p:txBody>
          <a:bodyPr>
            <a:normAutofit/>
          </a:bodyPr>
          <a:lstStyle/>
          <a:p>
            <a:r>
              <a:rPr lang="en-US" dirty="0" smtClean="0"/>
              <a:t>Forecast Day</a:t>
            </a:r>
            <a:r>
              <a:rPr lang="en-US" dirty="0" smtClean="0"/>
              <a:t> 0</a:t>
            </a:r>
            <a:br>
              <a:rPr lang="en-US" dirty="0" smtClean="0"/>
            </a:br>
            <a:r>
              <a:rPr lang="en-US" dirty="0" smtClean="0"/>
              <a:t>(Back to the future</a:t>
            </a:r>
            <a:r>
              <a:rPr lang="en-US" dirty="0" smtClean="0"/>
              <a:t>…)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-24 to </a:t>
            </a:r>
            <a:r>
              <a:rPr lang="en-US" dirty="0" smtClean="0"/>
              <a:t>24 </a:t>
            </a:r>
            <a:r>
              <a:rPr lang="en-US" dirty="0" smtClean="0"/>
              <a:t>hours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 of Monday Morning…. WRF (OU) 00Z +36, Valid Tuesday 12 UTC, 7 AM</a:t>
            </a:r>
            <a:endParaRPr lang="en-US" sz="2000" dirty="0"/>
          </a:p>
        </p:txBody>
      </p:sp>
      <p:pic>
        <p:nvPicPr>
          <p:cNvPr id="5" name="Picture 4" descr="wrf_500mb_wind_f3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1" y="533400"/>
            <a:ext cx="4000499" cy="3200400"/>
          </a:xfrm>
          <a:prstGeom prst="rect">
            <a:avLst/>
          </a:prstGeom>
        </p:spPr>
      </p:pic>
      <p:pic>
        <p:nvPicPr>
          <p:cNvPr id="6" name="Picture 5" descr="wrf_precip_f3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3657600"/>
            <a:ext cx="4000500" cy="3200400"/>
          </a:xfrm>
          <a:prstGeom prst="rect">
            <a:avLst/>
          </a:prstGeom>
        </p:spPr>
      </p:pic>
      <p:pic>
        <p:nvPicPr>
          <p:cNvPr id="7" name="Picture 6" descr="wrf_dewp_f3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0" y="533400"/>
            <a:ext cx="4000500" cy="3200400"/>
          </a:xfrm>
          <a:prstGeom prst="rect">
            <a:avLst/>
          </a:prstGeom>
        </p:spPr>
      </p:pic>
      <p:pic>
        <p:nvPicPr>
          <p:cNvPr id="8" name="Picture 7" descr="wrf_pmsl_f3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500" y="3657600"/>
            <a:ext cx="40005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 of Monday Morning… WRF (OU) 00Z + 42 , Valid Tuesday 18 UTC, 1 PM</a:t>
            </a:r>
            <a:endParaRPr lang="en-US" sz="2000" dirty="0"/>
          </a:p>
        </p:txBody>
      </p:sp>
      <p:pic>
        <p:nvPicPr>
          <p:cNvPr id="13" name="Picture 12" descr="wrf_850mb_wind_f4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1" y="533400"/>
            <a:ext cx="4000499" cy="3200400"/>
          </a:xfrm>
          <a:prstGeom prst="rect">
            <a:avLst/>
          </a:prstGeom>
        </p:spPr>
      </p:pic>
      <p:pic>
        <p:nvPicPr>
          <p:cNvPr id="14" name="Picture 13" descr="wrf_pmsl_f4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0" y="3657600"/>
            <a:ext cx="4000500" cy="3200400"/>
          </a:xfrm>
          <a:prstGeom prst="rect">
            <a:avLst/>
          </a:prstGeom>
        </p:spPr>
      </p:pic>
      <p:pic>
        <p:nvPicPr>
          <p:cNvPr id="15" name="Picture 14" descr="wrf_500mb_wind_f4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1" y="533400"/>
            <a:ext cx="4000499" cy="3200400"/>
          </a:xfrm>
          <a:prstGeom prst="rect">
            <a:avLst/>
          </a:prstGeom>
        </p:spPr>
      </p:pic>
      <p:pic>
        <p:nvPicPr>
          <p:cNvPr id="6" name="Picture 5" descr="wrf_precip_f4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1" y="3657600"/>
            <a:ext cx="4000499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 of Monday Morning… GFS (06 UTZ + 30, Valid 12 UTC Tuesday, 7 AM)</a:t>
            </a:r>
            <a:endParaRPr lang="en-US" sz="2000" dirty="0"/>
          </a:p>
        </p:txBody>
      </p:sp>
      <p:pic>
        <p:nvPicPr>
          <p:cNvPr id="5" name="Picture 4" descr="gfs_precip_f03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305" y="609600"/>
            <a:ext cx="4923695" cy="3200400"/>
          </a:xfrm>
          <a:prstGeom prst="rect">
            <a:avLst/>
          </a:prstGeom>
        </p:spPr>
      </p:pic>
      <p:pic>
        <p:nvPicPr>
          <p:cNvPr id="6" name="Picture 5" descr="gfs_700mb_rel_hum_f03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305" y="3657600"/>
            <a:ext cx="4923695" cy="3200400"/>
          </a:xfrm>
          <a:prstGeom prst="rect">
            <a:avLst/>
          </a:prstGeom>
        </p:spPr>
      </p:pic>
      <p:pic>
        <p:nvPicPr>
          <p:cNvPr id="7" name="Picture 6" descr="gfs_500mb_wind_f03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9600"/>
            <a:ext cx="4923695" cy="3200400"/>
          </a:xfrm>
          <a:prstGeom prst="rect">
            <a:avLst/>
          </a:prstGeom>
        </p:spPr>
      </p:pic>
      <p:pic>
        <p:nvPicPr>
          <p:cNvPr id="8" name="Picture 7" descr="gfs_pmsl_f03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57600"/>
            <a:ext cx="4923695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fs_precip_f03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309" y="609600"/>
            <a:ext cx="4923691" cy="3200400"/>
          </a:xfrm>
          <a:prstGeom prst="rect">
            <a:avLst/>
          </a:prstGeom>
        </p:spPr>
      </p:pic>
      <p:pic>
        <p:nvPicPr>
          <p:cNvPr id="6" name="Picture 5" descr="gfs_700mb_rel_hum_f03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308" y="3657600"/>
            <a:ext cx="4923692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 of Monday Morning… GFS (06 UTZ + 36, Valid 18 UTC Tuesday, 1 PM)</a:t>
            </a:r>
            <a:endParaRPr lang="en-US" sz="2000" dirty="0"/>
          </a:p>
        </p:txBody>
      </p:sp>
      <p:pic>
        <p:nvPicPr>
          <p:cNvPr id="4" name="Picture 3" descr="gfs_500mb_wind_f03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9600"/>
            <a:ext cx="4923693" cy="3200400"/>
          </a:xfrm>
          <a:prstGeom prst="rect">
            <a:avLst/>
          </a:prstGeom>
        </p:spPr>
      </p:pic>
      <p:pic>
        <p:nvPicPr>
          <p:cNvPr id="7" name="Picture 6" descr="gfs_pmsl_f03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57600"/>
            <a:ext cx="4923693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 of Monday Mid-Day… GFS (12 UTZ +, Valid Tuesday)</a:t>
            </a:r>
            <a:endParaRPr lang="en-US" sz="2000" dirty="0"/>
          </a:p>
        </p:txBody>
      </p:sp>
      <p:pic>
        <p:nvPicPr>
          <p:cNvPr id="5" name="Picture 4" descr="gfs_precip_f01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4923692" cy="3200400"/>
          </a:xfrm>
          <a:prstGeom prst="rect">
            <a:avLst/>
          </a:prstGeom>
        </p:spPr>
      </p:pic>
      <p:pic>
        <p:nvPicPr>
          <p:cNvPr id="6" name="Picture 5" descr="gfs_precip_f02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308" y="609600"/>
            <a:ext cx="4923692" cy="3200400"/>
          </a:xfrm>
          <a:prstGeom prst="rect">
            <a:avLst/>
          </a:prstGeom>
        </p:spPr>
      </p:pic>
      <p:pic>
        <p:nvPicPr>
          <p:cNvPr id="7" name="Picture 6" descr="gfs_precip_f030.gif"/>
          <p:cNvPicPr>
            <a:picLocks noChangeAspect="1"/>
          </p:cNvPicPr>
          <p:nvPr/>
        </p:nvPicPr>
        <p:blipFill>
          <a:blip r:embed="rId4"/>
          <a:srcRect l="28800"/>
          <a:stretch>
            <a:fillRect/>
          </a:stretch>
        </p:blipFill>
        <p:spPr>
          <a:xfrm>
            <a:off x="0" y="3657600"/>
            <a:ext cx="3505669" cy="320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00800" y="685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7 AM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6813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</a:t>
            </a:r>
            <a:r>
              <a:rPr lang="en-US" sz="2400" b="1" dirty="0" smtClean="0">
                <a:solidFill>
                  <a:schemeClr val="bg1"/>
                </a:solidFill>
              </a:rPr>
              <a:t> AM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39624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 PM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3" name="Picture 12" descr="wrf_precip_f3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0" y="3657600"/>
            <a:ext cx="4000500" cy="3200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0" y="4034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4 PM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wrf_precip_f30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9300" y="3657600"/>
            <a:ext cx="4000500" cy="32004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rot="10800000" flipV="1">
            <a:off x="1752600" y="4651248"/>
            <a:ext cx="914400" cy="301752"/>
          </a:xfrm>
          <a:prstGeom prst="straightConnector1">
            <a:avLst/>
          </a:prstGeom>
          <a:ln w="53975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81200" y="4114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 PM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 of Monday Mid-Day… GFS (18 UTZ + 24, Valid Tuesday 1 PM)</a:t>
            </a:r>
            <a:endParaRPr lang="en-US" sz="2000" dirty="0"/>
          </a:p>
        </p:txBody>
      </p:sp>
      <p:pic>
        <p:nvPicPr>
          <p:cNvPr id="5" name="Picture 4" descr="gfs_precip_prev_f02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600"/>
            <a:ext cx="4923695" cy="3200400"/>
          </a:xfrm>
          <a:prstGeom prst="rect">
            <a:avLst/>
          </a:prstGeom>
        </p:spPr>
      </p:pic>
      <p:pic>
        <p:nvPicPr>
          <p:cNvPr id="7" name="Picture 6" descr="gfs_PNC_fsound_prev_f02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339" y="457200"/>
            <a:ext cx="2936661" cy="3200400"/>
          </a:xfrm>
          <a:prstGeom prst="rect">
            <a:avLst/>
          </a:prstGeom>
        </p:spPr>
      </p:pic>
      <p:pic>
        <p:nvPicPr>
          <p:cNvPr id="11" name="Picture 10" descr="gfs_500mb_wind_prev_f02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05" y="457200"/>
            <a:ext cx="4923695" cy="3200400"/>
          </a:xfrm>
          <a:prstGeom prst="rect">
            <a:avLst/>
          </a:prstGeom>
        </p:spPr>
      </p:pic>
      <p:pic>
        <p:nvPicPr>
          <p:cNvPr id="12" name="Picture 11" descr="gfs_pwtr_prev_f02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0305" y="3657600"/>
            <a:ext cx="4923695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8609</TotalTime>
  <Words>498</Words>
  <Application>Microsoft Macintosh PowerPoint</Application>
  <PresentationFormat>On-screen Show (4:3)</PresentationFormat>
  <Paragraphs>65</Paragraphs>
  <Slides>22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Technic</vt:lpstr>
      <vt:lpstr>MC3E Weather Briefing</vt:lpstr>
      <vt:lpstr>Welcome</vt:lpstr>
      <vt:lpstr>Forecast Day 0 (Back to the future…)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Forecast Day 1</vt:lpstr>
      <vt:lpstr>Slide 16</vt:lpstr>
      <vt:lpstr>Slide 17</vt:lpstr>
      <vt:lpstr>Slide 18</vt:lpstr>
      <vt:lpstr>Slide 19</vt:lpstr>
      <vt:lpstr>Slide 20</vt:lpstr>
      <vt:lpstr>Extended Forecasts</vt:lpstr>
      <vt:lpstr>Slide 22</vt:lpstr>
    </vt:vector>
  </TitlesOfParts>
  <Company>OU 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MC3E Weather Briefing</dc:title>
  <dc:creator>dhartsock</dc:creator>
  <cp:lastModifiedBy>Scott Giangrande</cp:lastModifiedBy>
  <cp:revision>40</cp:revision>
  <dcterms:created xsi:type="dcterms:W3CDTF">2011-03-28T15:14:56Z</dcterms:created>
  <dcterms:modified xsi:type="dcterms:W3CDTF">2011-03-29T15:42:46Z</dcterms:modified>
</cp:coreProperties>
</file>