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8" r:id="rId4"/>
    <p:sldId id="299" r:id="rId5"/>
    <p:sldId id="300" r:id="rId6"/>
    <p:sldId id="301" r:id="rId7"/>
    <p:sldId id="281" r:id="rId8"/>
    <p:sldId id="282" r:id="rId9"/>
    <p:sldId id="268" r:id="rId10"/>
    <p:sldId id="283" r:id="rId11"/>
    <p:sldId id="285" r:id="rId12"/>
    <p:sldId id="259" r:id="rId13"/>
    <p:sldId id="286" r:id="rId14"/>
    <p:sldId id="279" r:id="rId15"/>
    <p:sldId id="303" r:id="rId16"/>
    <p:sldId id="302" r:id="rId17"/>
    <p:sldId id="267" r:id="rId18"/>
    <p:sldId id="304" r:id="rId19"/>
    <p:sldId id="278" r:id="rId20"/>
    <p:sldId id="288" r:id="rId21"/>
    <p:sldId id="287" r:id="rId22"/>
    <p:sldId id="289" r:id="rId23"/>
    <p:sldId id="290" r:id="rId24"/>
    <p:sldId id="26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p:scale>
          <a:sx n="86" d="100"/>
          <a:sy n="86" d="100"/>
        </p:scale>
        <p:origin x="-108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1F5B7A-0DB0-4F3B-8BDA-2A5C5B626071}" type="datetimeFigureOut">
              <a:rPr lang="en-US" smtClean="0"/>
              <a:pPr/>
              <a:t>4/10/2011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86844E7-B4E9-4D3B-9542-0C1168DA52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F5B7A-0DB0-4F3B-8BDA-2A5C5B626071}"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44E7-B4E9-4D3B-9542-0C1168DA52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F5B7A-0DB0-4F3B-8BDA-2A5C5B626071}"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44E7-B4E9-4D3B-9542-0C1168DA52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F5B7A-0DB0-4F3B-8BDA-2A5C5B626071}"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44E7-B4E9-4D3B-9542-0C1168DA52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1F5B7A-0DB0-4F3B-8BDA-2A5C5B626071}" type="datetimeFigureOut">
              <a:rPr lang="en-US" smtClean="0"/>
              <a:pPr/>
              <a:t>4/10/2011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44E7-B4E9-4D3B-9542-0C1168DA52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1F5B7A-0DB0-4F3B-8BDA-2A5C5B626071}" type="datetimeFigureOut">
              <a:rPr lang="en-US" smtClean="0"/>
              <a:pPr/>
              <a:t>4/10/2011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44E7-B4E9-4D3B-9542-0C1168DA52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1F5B7A-0DB0-4F3B-8BDA-2A5C5B626071}" type="datetimeFigureOut">
              <a:rPr lang="en-US" smtClean="0"/>
              <a:pPr/>
              <a:t>4/10/2011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844E7-B4E9-4D3B-9542-0C1168DA52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91F5B7A-0DB0-4F3B-8BDA-2A5C5B626071}" type="datetimeFigureOut">
              <a:rPr lang="en-US" smtClean="0"/>
              <a:pPr/>
              <a:t>4/10/2011</a:t>
            </a:fld>
            <a:endParaRPr lang="en-US"/>
          </a:p>
        </p:txBody>
      </p:sp>
      <p:sp>
        <p:nvSpPr>
          <p:cNvPr id="8" name="Slide Number Placeholder 7"/>
          <p:cNvSpPr>
            <a:spLocks noGrp="1"/>
          </p:cNvSpPr>
          <p:nvPr>
            <p:ph type="sldNum" sz="quarter" idx="11"/>
          </p:nvPr>
        </p:nvSpPr>
        <p:spPr/>
        <p:txBody>
          <a:bodyPr/>
          <a:lstStyle/>
          <a:p>
            <a:fld id="{A86844E7-B4E9-4D3B-9542-0C1168DA520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F5B7A-0DB0-4F3B-8BDA-2A5C5B626071}" type="datetimeFigureOut">
              <a:rPr lang="en-US" smtClean="0"/>
              <a:pPr/>
              <a:t>4/10/2011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844E7-B4E9-4D3B-9542-0C1168DA52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1F5B7A-0DB0-4F3B-8BDA-2A5C5B626071}" type="datetimeFigureOut">
              <a:rPr lang="en-US" smtClean="0"/>
              <a:pPr/>
              <a:t>4/10/2011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86844E7-B4E9-4D3B-9542-0C1168DA52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91F5B7A-0DB0-4F3B-8BDA-2A5C5B626071}" type="datetimeFigureOut">
              <a:rPr lang="en-US" smtClean="0"/>
              <a:pPr/>
              <a:t>4/10/2011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44E7-B4E9-4D3B-9542-0C1168DA52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91F5B7A-0DB0-4F3B-8BDA-2A5C5B626071}" type="datetimeFigureOut">
              <a:rPr lang="en-US" smtClean="0"/>
              <a:pPr/>
              <a:t>4/10/2011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86844E7-B4E9-4D3B-9542-0C1168DA520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MC3E Weather Briefing</a:t>
            </a:r>
            <a:endParaRPr lang="en-US" dirty="0"/>
          </a:p>
        </p:txBody>
      </p:sp>
      <p:sp>
        <p:nvSpPr>
          <p:cNvPr id="3" name="Subtitle 2"/>
          <p:cNvSpPr>
            <a:spLocks noGrp="1"/>
          </p:cNvSpPr>
          <p:nvPr>
            <p:ph type="subTitle" idx="1"/>
          </p:nvPr>
        </p:nvSpPr>
        <p:spPr/>
        <p:txBody>
          <a:bodyPr/>
          <a:lstStyle/>
          <a:p>
            <a:r>
              <a:rPr lang="en-US" dirty="0" smtClean="0"/>
              <a:t>Mon</a:t>
            </a:r>
            <a:r>
              <a:rPr lang="en-US" dirty="0" smtClean="0"/>
              <a:t>day </a:t>
            </a:r>
            <a:r>
              <a:rPr lang="en-US" dirty="0" smtClean="0"/>
              <a:t>April </a:t>
            </a:r>
            <a:r>
              <a:rPr lang="en-US" dirty="0" smtClean="0"/>
              <a:t>11, </a:t>
            </a:r>
            <a:r>
              <a:rPr lang="en-US" dirty="0" smtClean="0"/>
              <a:t>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srcRect/>
          <a:stretch>
            <a:fillRect/>
          </a:stretch>
        </p:blipFill>
        <p:spPr bwMode="auto">
          <a:xfrm>
            <a:off x="3810000" y="1524000"/>
            <a:ext cx="5334000" cy="5334000"/>
          </a:xfrm>
          <a:prstGeom prst="rect">
            <a:avLst/>
          </a:prstGeom>
          <a:noFill/>
          <a:ln w="9525">
            <a:noFill/>
            <a:miter lim="800000"/>
            <a:headEnd/>
            <a:tailEnd/>
          </a:ln>
        </p:spPr>
      </p:pic>
      <p:sp>
        <p:nvSpPr>
          <p:cNvPr id="4" name="Title 3"/>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0" y="0"/>
            <a:ext cx="5562600" cy="417195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0" y="3658870"/>
            <a:ext cx="4191000" cy="3199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4"/>
          <p:cNvSpPr>
            <a:spLocks noGrp="1"/>
          </p:cNvSpPr>
          <p:nvPr>
            <p:ph type="title"/>
          </p:nvPr>
        </p:nvSpPr>
        <p:spPr>
          <a:xfrm>
            <a:off x="0" y="0"/>
            <a:ext cx="7467600" cy="1143000"/>
          </a:xfrm>
        </p:spPr>
        <p:txBody>
          <a:bodyPr>
            <a:normAutofit/>
          </a:bodyPr>
          <a:lstStyle/>
          <a:p>
            <a:r>
              <a:rPr lang="en-US" sz="2800" dirty="0" smtClean="0"/>
              <a:t>Sprinkles/Few Clouds ~10 am</a:t>
            </a:r>
            <a:endParaRPr lang="en-US" sz="2800" dirty="0"/>
          </a:p>
        </p:txBody>
      </p:sp>
      <p:pic>
        <p:nvPicPr>
          <p:cNvPr id="10242" name="Picture 2"/>
          <p:cNvPicPr>
            <a:picLocks noChangeAspect="1" noChangeArrowheads="1"/>
          </p:cNvPicPr>
          <p:nvPr/>
        </p:nvPicPr>
        <p:blipFill>
          <a:blip r:embed="rId2" cstate="print"/>
          <a:srcRect/>
          <a:stretch>
            <a:fillRect/>
          </a:stretch>
        </p:blipFill>
        <p:spPr bwMode="auto">
          <a:xfrm>
            <a:off x="0" y="1257300"/>
            <a:ext cx="5600700" cy="56007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486400" y="-1"/>
            <a:ext cx="3657601" cy="3657601"/>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5486400" y="3566160"/>
            <a:ext cx="3657600" cy="3291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Forecast Day 0</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12290" name="Picture 2"/>
          <p:cNvPicPr>
            <a:picLocks noChangeAspect="1" noChangeArrowheads="1"/>
          </p:cNvPicPr>
          <p:nvPr/>
        </p:nvPicPr>
        <p:blipFill>
          <a:blip r:embed="rId2" cstate="print"/>
          <a:srcRect t="5294" b="11176"/>
          <a:stretch>
            <a:fillRect/>
          </a:stretch>
        </p:blipFill>
        <p:spPr bwMode="auto">
          <a:xfrm>
            <a:off x="0" y="0"/>
            <a:ext cx="8229600" cy="687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srcRect r="30556" b="18841"/>
          <a:stretch>
            <a:fillRect/>
          </a:stretch>
        </p:blipFill>
        <p:spPr bwMode="auto">
          <a:xfrm>
            <a:off x="0" y="0"/>
            <a:ext cx="8554357" cy="6248400"/>
          </a:xfrm>
          <a:prstGeom prst="rect">
            <a:avLst/>
          </a:prstGeom>
          <a:noFill/>
          <a:ln w="9525">
            <a:noFill/>
            <a:miter lim="800000"/>
            <a:headEnd/>
            <a:tailEnd/>
          </a:ln>
        </p:spPr>
      </p:pic>
      <p:sp>
        <p:nvSpPr>
          <p:cNvPr id="5" name="TextBox 4"/>
          <p:cNvSpPr txBox="1"/>
          <p:nvPr/>
        </p:nvSpPr>
        <p:spPr>
          <a:xfrm>
            <a:off x="5638800" y="6488668"/>
            <a:ext cx="3505200" cy="369332"/>
          </a:xfrm>
          <a:prstGeom prst="rect">
            <a:avLst/>
          </a:prstGeom>
          <a:noFill/>
        </p:spPr>
        <p:txBody>
          <a:bodyPr wrap="square" rtlCol="0">
            <a:spAutoFit/>
          </a:bodyPr>
          <a:lstStyle/>
          <a:p>
            <a:r>
              <a:rPr lang="en-US" dirty="0" smtClean="0"/>
              <a:t>Cumulus ~4pm (700mb)</a:t>
            </a:r>
            <a:endParaRPr lang="en-US" dirty="0"/>
          </a:p>
        </p:txBody>
      </p:sp>
      <p:cxnSp>
        <p:nvCxnSpPr>
          <p:cNvPr id="7" name="Straight Arrow Connector 6"/>
          <p:cNvCxnSpPr/>
          <p:nvPr/>
        </p:nvCxnSpPr>
        <p:spPr>
          <a:xfrm rot="5400000" flipH="1" flipV="1">
            <a:off x="5258594" y="5638800"/>
            <a:ext cx="167560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0" y="6488668"/>
            <a:ext cx="4419600" cy="369332"/>
          </a:xfrm>
          <a:prstGeom prst="rect">
            <a:avLst/>
          </a:prstGeom>
          <a:noFill/>
        </p:spPr>
        <p:txBody>
          <a:bodyPr wrap="square" rtlCol="0">
            <a:spAutoFit/>
          </a:bodyPr>
          <a:lstStyle/>
          <a:p>
            <a:r>
              <a:rPr lang="en-US" dirty="0" smtClean="0"/>
              <a:t>NAM Forecast Soundings at SGP + RH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cstate="print"/>
          <a:srcRect/>
          <a:stretch>
            <a:fillRect/>
          </a:stretch>
        </p:blipFill>
        <p:spPr bwMode="auto">
          <a:xfrm>
            <a:off x="0" y="0"/>
            <a:ext cx="892563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normAutofit/>
          </a:bodyPr>
          <a:lstStyle/>
          <a:p>
            <a:r>
              <a:rPr lang="en-US" dirty="0" smtClean="0"/>
              <a:t>Forecast Day 1 </a:t>
            </a:r>
            <a:r>
              <a:rPr lang="en-US" dirty="0" smtClean="0"/>
              <a:t>(Tuesday)</a:t>
            </a:r>
            <a:endParaRPr lang="en-US" dirty="0"/>
          </a:p>
        </p:txBody>
      </p:sp>
      <p:sp>
        <p:nvSpPr>
          <p:cNvPr id="4" name="Content Placeholder 3"/>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cstate="print"/>
          <a:srcRect t="5294" b="11176"/>
          <a:stretch>
            <a:fillRect/>
          </a:stretch>
        </p:blipFill>
        <p:spPr bwMode="auto">
          <a:xfrm>
            <a:off x="457200" y="0"/>
            <a:ext cx="821028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Day 2 Forecast </a:t>
            </a:r>
            <a:r>
              <a:rPr lang="en-US" dirty="0" smtClean="0"/>
              <a:t>(Wednesday</a:t>
            </a:r>
            <a:r>
              <a:rPr lang="en-US" dirty="0" smtClean="0"/>
              <a:t>)</a:t>
            </a:r>
            <a:endParaRPr lang="en-US" dirty="0"/>
          </a:p>
        </p:txBody>
      </p:sp>
      <p:sp>
        <p:nvSpPr>
          <p:cNvPr id="4" name="Content Placeholder 3"/>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Weekend Validation</a:t>
            </a:r>
            <a:endParaRPr lang="en-US" dirty="0"/>
          </a:p>
        </p:txBody>
      </p:sp>
      <p:sp>
        <p:nvSpPr>
          <p:cNvPr id="3" name="Content Placeholder 2"/>
          <p:cNvSpPr>
            <a:spLocks noGrp="1"/>
          </p:cNvSpPr>
          <p:nvPr>
            <p:ph idx="1"/>
          </p:nvPr>
        </p:nvSpPr>
        <p:spPr>
          <a:xfrm>
            <a:off x="457200" y="1219200"/>
            <a:ext cx="8534400" cy="5638800"/>
          </a:xfrm>
        </p:spPr>
        <p:txBody>
          <a:bodyPr>
            <a:normAutofit/>
          </a:bodyPr>
          <a:lstStyle/>
          <a:p>
            <a:r>
              <a:rPr lang="en-US" dirty="0" smtClean="0"/>
              <a:t>Friday Night Thunderstorms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Sat/Sunday: Oklahoma Remains Mostly Dry</a:t>
            </a:r>
            <a:endParaRPr lang="en-US" dirty="0"/>
          </a:p>
        </p:txBody>
      </p:sp>
      <p:pic>
        <p:nvPicPr>
          <p:cNvPr id="4" name="Picture 3" descr="rainrfc.24hr.png"/>
          <p:cNvPicPr>
            <a:picLocks noChangeAspect="1"/>
          </p:cNvPicPr>
          <p:nvPr/>
        </p:nvPicPr>
        <p:blipFill>
          <a:blip r:embed="rId2" cstate="print"/>
          <a:stretch>
            <a:fillRect/>
          </a:stretch>
        </p:blipFill>
        <p:spPr>
          <a:xfrm>
            <a:off x="228600" y="1752600"/>
            <a:ext cx="7334250" cy="4000500"/>
          </a:xfrm>
          <a:prstGeom prst="rect">
            <a:avLst/>
          </a:prstGeom>
        </p:spPr>
      </p:pic>
      <p:pic>
        <p:nvPicPr>
          <p:cNvPr id="5" name="Picture 4" descr="yesterday.gif.png"/>
          <p:cNvPicPr>
            <a:picLocks noChangeAspect="1"/>
          </p:cNvPicPr>
          <p:nvPr/>
        </p:nvPicPr>
        <p:blipFill>
          <a:blip r:embed="rId3" cstate="print"/>
          <a:stretch>
            <a:fillRect/>
          </a:stretch>
        </p:blipFill>
        <p:spPr>
          <a:xfrm>
            <a:off x="4495800" y="2913667"/>
            <a:ext cx="4648201" cy="3258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Wednesday Night 7pm-1am</a:t>
            </a:r>
            <a:endParaRPr lang="en-US" dirty="0"/>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cstate="print"/>
          <a:srcRect/>
          <a:stretch>
            <a:fillRect/>
          </a:stretch>
        </p:blipFill>
        <p:spPr bwMode="auto">
          <a:xfrm>
            <a:off x="0" y="914400"/>
            <a:ext cx="5950857" cy="457200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3352800" y="2291576"/>
            <a:ext cx="5943600" cy="456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0" cy="1143000"/>
          </a:xfrm>
        </p:spPr>
        <p:txBody>
          <a:bodyPr>
            <a:normAutofit fontScale="90000"/>
          </a:bodyPr>
          <a:lstStyle/>
          <a:p>
            <a:r>
              <a:rPr lang="en-US" dirty="0" smtClean="0"/>
              <a:t>Extended Forecast</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0" y="1219200"/>
            <a:ext cx="5638800" cy="4229100"/>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a:stretch>
            <a:fillRect/>
          </a:stretch>
        </p:blipFill>
        <p:spPr bwMode="auto">
          <a:xfrm>
            <a:off x="3429000" y="2571750"/>
            <a:ext cx="5715000" cy="4286250"/>
          </a:xfrm>
          <a:prstGeom prst="rect">
            <a:avLst/>
          </a:prstGeom>
          <a:noFill/>
          <a:ln w="9525">
            <a:noFill/>
            <a:miter lim="800000"/>
            <a:headEnd/>
            <a:tailEnd/>
          </a:ln>
        </p:spPr>
      </p:pic>
      <p:pic>
        <p:nvPicPr>
          <p:cNvPr id="21506" name="Picture 2"/>
          <p:cNvPicPr>
            <a:picLocks noChangeAspect="1" noChangeArrowheads="1"/>
          </p:cNvPicPr>
          <p:nvPr/>
        </p:nvPicPr>
        <p:blipFill>
          <a:blip r:embed="rId4" cstate="print"/>
          <a:srcRect/>
          <a:stretch>
            <a:fillRect/>
          </a:stretch>
        </p:blipFill>
        <p:spPr bwMode="auto">
          <a:xfrm>
            <a:off x="3429000" y="0"/>
            <a:ext cx="57150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0"/>
            <a:ext cx="2590800" cy="1143000"/>
          </a:xfrm>
        </p:spPr>
        <p:txBody>
          <a:bodyPr>
            <a:normAutofit fontScale="90000"/>
          </a:bodyPr>
          <a:lstStyle/>
          <a:p>
            <a:r>
              <a:rPr lang="en-US" dirty="0" smtClean="0"/>
              <a:t>Thursday noon-</a:t>
            </a:r>
            <a:r>
              <a:rPr lang="en-US" dirty="0" err="1" smtClean="0"/>
              <a:t>ish</a:t>
            </a:r>
            <a:endParaRPr lang="en-US" dirty="0"/>
          </a:p>
        </p:txBody>
      </p:sp>
      <p:sp>
        <p:nvSpPr>
          <p:cNvPr id="6" name="Content Placeholder 5"/>
          <p:cNvSpPr>
            <a:spLocks noGrp="1"/>
          </p:cNvSpPr>
          <p:nvPr>
            <p:ph idx="1"/>
          </p:nvPr>
        </p:nvSpPr>
        <p:spPr/>
        <p:txBody>
          <a:bodyPr/>
          <a:lstStyle/>
          <a:p>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2057400" y="2251710"/>
            <a:ext cx="7086600" cy="4606290"/>
          </a:xfrm>
          <a:prstGeom prst="rect">
            <a:avLst/>
          </a:prstGeom>
          <a:noFill/>
          <a:ln w="9525">
            <a:noFill/>
            <a:miter lim="800000"/>
            <a:headEnd/>
            <a:tailEnd/>
          </a:ln>
        </p:spPr>
      </p:pic>
      <p:pic>
        <p:nvPicPr>
          <p:cNvPr id="20482" name="Picture 2"/>
          <p:cNvPicPr>
            <a:picLocks noChangeAspect="1" noChangeArrowheads="1"/>
          </p:cNvPicPr>
          <p:nvPr/>
        </p:nvPicPr>
        <p:blipFill>
          <a:blip r:embed="rId3" cstate="print"/>
          <a:srcRect/>
          <a:stretch>
            <a:fillRect/>
          </a:stretch>
        </p:blipFill>
        <p:spPr bwMode="auto">
          <a:xfrm>
            <a:off x="-1" y="0"/>
            <a:ext cx="6447693" cy="4191000"/>
          </a:xfrm>
          <a:prstGeom prst="rect">
            <a:avLst/>
          </a:prstGeom>
          <a:noFill/>
          <a:ln w="9525">
            <a:noFill/>
            <a:miter lim="800000"/>
            <a:headEnd/>
            <a:tailEnd/>
          </a:ln>
        </p:spPr>
      </p:pic>
      <p:cxnSp>
        <p:nvCxnSpPr>
          <p:cNvPr id="10" name="Straight Connector 9"/>
          <p:cNvCxnSpPr/>
          <p:nvPr/>
        </p:nvCxnSpPr>
        <p:spPr>
          <a:xfrm rot="5400000" flipH="1" flipV="1">
            <a:off x="5334000" y="4648200"/>
            <a:ext cx="1447800" cy="1295400"/>
          </a:xfrm>
          <a:prstGeom prst="line">
            <a:avLst/>
          </a:prstGeom>
          <a:ln>
            <a:solidFill>
              <a:srgbClr val="00B0F0"/>
            </a:solidFill>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6477000" y="4343400"/>
            <a:ext cx="228600" cy="584775"/>
          </a:xfrm>
          <a:prstGeom prst="rect">
            <a:avLst/>
          </a:prstGeom>
          <a:noFill/>
        </p:spPr>
        <p:txBody>
          <a:bodyPr wrap="square" rtlCol="0">
            <a:spAutoFit/>
          </a:bodyPr>
          <a:lstStyle/>
          <a:p>
            <a:r>
              <a:rPr lang="en-US" sz="3200" b="1" dirty="0" smtClean="0">
                <a:solidFill>
                  <a:schemeClr val="accent1">
                    <a:lumMod val="50000"/>
                  </a:schemeClr>
                </a:solidFill>
                <a:latin typeface="Arial Black" pitchFamily="34" charset="0"/>
              </a:rPr>
              <a:t>L</a:t>
            </a:r>
            <a:endParaRPr lang="en-US" sz="3200" b="1" dirty="0">
              <a:solidFill>
                <a:schemeClr val="accent1">
                  <a:lumMod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fontScale="90000"/>
          </a:bodyPr>
          <a:lstStyle/>
          <a:p>
            <a:r>
              <a:rPr lang="en-US" dirty="0" smtClean="0"/>
              <a:t>BUFKIT (GFS)</a:t>
            </a:r>
            <a:br>
              <a:rPr lang="en-US" dirty="0" smtClean="0"/>
            </a:br>
            <a:r>
              <a:rPr lang="en-US" dirty="0" smtClean="0"/>
              <a:t>Forecast Sounding Overview at SGP</a:t>
            </a:r>
            <a:endParaRPr lang="en-US" dirty="0"/>
          </a:p>
        </p:txBody>
      </p:sp>
      <p:sp>
        <p:nvSpPr>
          <p:cNvPr id="4" name="Content Placeholder 3"/>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r="30556" b="19111"/>
          <a:stretch>
            <a:fillRect/>
          </a:stretch>
        </p:blipFill>
        <p:spPr bwMode="auto">
          <a:xfrm>
            <a:off x="0" y="0"/>
            <a:ext cx="795494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914400" y="914400"/>
            <a:ext cx="7141030" cy="5486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 y="914400"/>
            <a:ext cx="6096000" cy="54864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a:bodyPr>
          <a:lstStyle/>
          <a:p>
            <a:r>
              <a:rPr lang="en-US" sz="4000" dirty="0" smtClean="0"/>
              <a:t>Convective Initiation Friday Night ~22-23Z</a:t>
            </a:r>
            <a:endParaRPr lang="en-US" sz="4000" dirty="0"/>
          </a:p>
        </p:txBody>
      </p:sp>
      <p:pic>
        <p:nvPicPr>
          <p:cNvPr id="5" name="Content Placeholder 4" descr="20110408_225924_black.png"/>
          <p:cNvPicPr>
            <a:picLocks noGrp="1" noChangeAspect="1"/>
          </p:cNvPicPr>
          <p:nvPr>
            <p:ph idx="1"/>
          </p:nvPr>
        </p:nvPicPr>
        <p:blipFill>
          <a:blip r:embed="rId4" cstate="print"/>
          <a:stretch>
            <a:fillRect/>
          </a:stretch>
        </p:blipFill>
        <p:spPr>
          <a:xfrm>
            <a:off x="4618037" y="2332037"/>
            <a:ext cx="4525963" cy="4525963"/>
          </a:xfrm>
        </p:spPr>
      </p:pic>
      <p:sp>
        <p:nvSpPr>
          <p:cNvPr id="12" name="Multiply 11"/>
          <p:cNvSpPr/>
          <p:nvPr/>
        </p:nvSpPr>
        <p:spPr>
          <a:xfrm>
            <a:off x="7162800" y="4724400"/>
            <a:ext cx="228600" cy="228600"/>
          </a:xfrm>
          <a:prstGeom prst="mathMultiply">
            <a:avLst/>
          </a:prstGeom>
          <a:solidFill>
            <a:srgbClr val="7030A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3200400" y="2895600"/>
            <a:ext cx="228600" cy="228600"/>
          </a:xfrm>
          <a:prstGeom prst="mathMultiply">
            <a:avLst/>
          </a:prstGeom>
          <a:solidFill>
            <a:srgbClr val="7030A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10409_035945_black.png"/>
          <p:cNvPicPr>
            <a:picLocks noChangeAspect="1"/>
          </p:cNvPicPr>
          <p:nvPr/>
        </p:nvPicPr>
        <p:blipFill>
          <a:blip r:embed="rId2" cstate="print"/>
          <a:stretch>
            <a:fillRect/>
          </a:stretch>
        </p:blipFill>
        <p:spPr>
          <a:xfrm>
            <a:off x="3581400" y="1295400"/>
            <a:ext cx="5562600" cy="5562600"/>
          </a:xfrm>
          <a:prstGeom prst="rect">
            <a:avLst/>
          </a:prstGeom>
        </p:spPr>
      </p:pic>
      <p:sp>
        <p:nvSpPr>
          <p:cNvPr id="6" name="Title 5"/>
          <p:cNvSpPr>
            <a:spLocks noGrp="1"/>
          </p:cNvSpPr>
          <p:nvPr>
            <p:ph type="title"/>
          </p:nvPr>
        </p:nvSpPr>
        <p:spPr/>
        <p:txBody>
          <a:bodyPr/>
          <a:lstStyle/>
          <a:p>
            <a:endParaRPr lang="en-US"/>
          </a:p>
        </p:txBody>
      </p:sp>
      <p:pic>
        <p:nvPicPr>
          <p:cNvPr id="4" name="Content Placeholder 3" descr="fxc_Storm_Summary.jpg"/>
          <p:cNvPicPr>
            <a:picLocks noGrp="1" noChangeAspect="1"/>
          </p:cNvPicPr>
          <p:nvPr>
            <p:ph idx="1"/>
          </p:nvPr>
        </p:nvPicPr>
        <p:blipFill>
          <a:blip r:embed="rId3" cstate="print"/>
          <a:stretch>
            <a:fillRect/>
          </a:stretch>
        </p:blipFill>
        <p:spPr>
          <a:xfrm>
            <a:off x="0" y="0"/>
            <a:ext cx="7108842" cy="4525963"/>
          </a:xfrm>
        </p:spPr>
      </p:pic>
      <p:cxnSp>
        <p:nvCxnSpPr>
          <p:cNvPr id="8" name="Straight Arrow Connector 7"/>
          <p:cNvCxnSpPr/>
          <p:nvPr/>
        </p:nvCxnSpPr>
        <p:spPr>
          <a:xfrm>
            <a:off x="3505200" y="5486400"/>
            <a:ext cx="2971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2324100" y="4305300"/>
            <a:ext cx="2362200" cy="0"/>
          </a:xfrm>
          <a:prstGeom prst="line">
            <a:avLst/>
          </a:prstGeom>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52400" y="4724400"/>
            <a:ext cx="3352800" cy="2031325"/>
          </a:xfrm>
          <a:prstGeom prst="rect">
            <a:avLst/>
          </a:prstGeom>
          <a:noFill/>
        </p:spPr>
        <p:txBody>
          <a:bodyPr wrap="square" rtlCol="0">
            <a:spAutoFit/>
          </a:bodyPr>
          <a:lstStyle/>
          <a:p>
            <a:r>
              <a:rPr lang="en-US" sz="1400" dirty="0" smtClean="0"/>
              <a:t>*Extensive damage was reported at the Ponca City Regional Airport. The glass cab in the tower at the terminal building was destroyed. The roof peeled off Hangar 6. Building 4, the Greenwood hangar, and two corporate hangars were heavily damaged. Three airplanes also were damaged. </a:t>
            </a:r>
            <a:r>
              <a:rPr lang="en-US" sz="1400" dirty="0" smtClean="0"/>
              <a:t>(The Ponca City News)</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Saturday    			Sunday (am)</a:t>
            </a:r>
            <a:endParaRPr lang="en-US" dirty="0"/>
          </a:p>
        </p:txBody>
      </p:sp>
      <p:pic>
        <p:nvPicPr>
          <p:cNvPr id="5" name="Picture 4" descr="fxc_Hazardous_Weather_Outlook.jpg"/>
          <p:cNvPicPr>
            <a:picLocks noChangeAspect="1"/>
          </p:cNvPicPr>
          <p:nvPr/>
        </p:nvPicPr>
        <p:blipFill>
          <a:blip r:embed="rId2" cstate="print"/>
          <a:stretch>
            <a:fillRect/>
          </a:stretch>
        </p:blipFill>
        <p:spPr>
          <a:xfrm>
            <a:off x="0" y="914399"/>
            <a:ext cx="4416816" cy="2819401"/>
          </a:xfrm>
          <a:prstGeom prst="rect">
            <a:avLst/>
          </a:prstGeom>
        </p:spPr>
      </p:pic>
      <p:pic>
        <p:nvPicPr>
          <p:cNvPr id="4" name="Content Placeholder 3" descr="20110410_005918_black.png"/>
          <p:cNvPicPr>
            <a:picLocks noGrp="1" noChangeAspect="1"/>
          </p:cNvPicPr>
          <p:nvPr>
            <p:ph idx="1"/>
          </p:nvPr>
        </p:nvPicPr>
        <p:blipFill>
          <a:blip r:embed="rId3" cstate="print"/>
          <a:stretch>
            <a:fillRect/>
          </a:stretch>
        </p:blipFill>
        <p:spPr>
          <a:xfrm>
            <a:off x="0" y="2667000"/>
            <a:ext cx="4191000" cy="4191000"/>
          </a:xfrm>
        </p:spPr>
      </p:pic>
      <p:pic>
        <p:nvPicPr>
          <p:cNvPr id="2050" name="Picture 2"/>
          <p:cNvPicPr>
            <a:picLocks noChangeAspect="1" noChangeArrowheads="1"/>
          </p:cNvPicPr>
          <p:nvPr/>
        </p:nvPicPr>
        <p:blipFill>
          <a:blip r:embed="rId4" cstate="print"/>
          <a:srcRect/>
          <a:stretch>
            <a:fillRect/>
          </a:stretch>
        </p:blipFill>
        <p:spPr bwMode="auto">
          <a:xfrm>
            <a:off x="4704000" y="914400"/>
            <a:ext cx="4440000" cy="28194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498975" y="2743200"/>
            <a:ext cx="4645025" cy="253365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4476750" y="1524000"/>
            <a:ext cx="4667250" cy="5334000"/>
          </a:xfrm>
          <a:prstGeom prst="rect">
            <a:avLst/>
          </a:prstGeom>
          <a:noFill/>
          <a:ln w="9525">
            <a:noFill/>
            <a:miter lim="800000"/>
            <a:headEnd/>
            <a:tailEnd/>
          </a:ln>
        </p:spPr>
      </p:pic>
      <p:sp>
        <p:nvSpPr>
          <p:cNvPr id="14" name="Oval 13"/>
          <p:cNvSpPr/>
          <p:nvPr/>
        </p:nvSpPr>
        <p:spPr>
          <a:xfrm>
            <a:off x="914400" y="4724400"/>
            <a:ext cx="3048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3190875" y="3610841"/>
            <a:ext cx="5953125" cy="3247159"/>
          </a:xfrm>
          <a:prstGeom prst="rect">
            <a:avLst/>
          </a:prstGeom>
          <a:noFill/>
          <a:ln w="9525">
            <a:noFill/>
            <a:miter lim="800000"/>
            <a:headEnd/>
            <a:tailEnd/>
          </a:ln>
        </p:spPr>
      </p:pic>
      <p:sp>
        <p:nvSpPr>
          <p:cNvPr id="2" name="Title 1"/>
          <p:cNvSpPr>
            <a:spLocks noGrp="1"/>
          </p:cNvSpPr>
          <p:nvPr>
            <p:ph type="title"/>
          </p:nvPr>
        </p:nvSpPr>
        <p:spPr>
          <a:xfrm>
            <a:off x="0" y="0"/>
            <a:ext cx="7467600" cy="1143000"/>
          </a:xfrm>
        </p:spPr>
        <p:txBody>
          <a:bodyPr/>
          <a:lstStyle/>
          <a:p>
            <a:r>
              <a:rPr lang="en-US" dirty="0" smtClean="0"/>
              <a:t>Late Sunday/Early Monday</a:t>
            </a:r>
            <a:endParaRPr lang="en-US" dirty="0"/>
          </a:p>
        </p:txBody>
      </p:sp>
      <p:pic>
        <p:nvPicPr>
          <p:cNvPr id="3076" name="Picture 4"/>
          <p:cNvPicPr>
            <a:picLocks noChangeAspect="1" noChangeArrowheads="1"/>
          </p:cNvPicPr>
          <p:nvPr/>
        </p:nvPicPr>
        <p:blipFill>
          <a:blip r:embed="rId3" cstate="print"/>
          <a:srcRect/>
          <a:stretch>
            <a:fillRect/>
          </a:stretch>
        </p:blipFill>
        <p:spPr bwMode="auto">
          <a:xfrm>
            <a:off x="0" y="9144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Overview</a:t>
            </a:r>
            <a:endParaRPr lang="en-US" dirty="0"/>
          </a:p>
        </p:txBody>
      </p:sp>
      <p:sp>
        <p:nvSpPr>
          <p:cNvPr id="3" name="Content Placeholder 2"/>
          <p:cNvSpPr>
            <a:spLocks noGrp="1"/>
          </p:cNvSpPr>
          <p:nvPr>
            <p:ph idx="1"/>
          </p:nvPr>
        </p:nvSpPr>
        <p:spPr>
          <a:xfrm>
            <a:off x="381000" y="3170237"/>
            <a:ext cx="8153400" cy="3687763"/>
          </a:xfrm>
        </p:spPr>
        <p:txBody>
          <a:bodyPr>
            <a:normAutofit/>
          </a:bodyPr>
          <a:lstStyle/>
          <a:p>
            <a:r>
              <a:rPr lang="en-US" sz="2400" dirty="0" smtClean="0"/>
              <a:t>Today – A fe</a:t>
            </a:r>
            <a:r>
              <a:rPr lang="en-US" sz="2400" dirty="0" smtClean="0"/>
              <a:t>w passing clouds this morning, mostly clearing behind the front</a:t>
            </a:r>
            <a:endParaRPr lang="en-US" sz="2400" dirty="0" smtClean="0"/>
          </a:p>
          <a:p>
            <a:r>
              <a:rPr lang="en-US" sz="2400" dirty="0" smtClean="0"/>
              <a:t>Tuesday – Ridging aloft will lead to a mostly sunny day, with afternoon cirrus </a:t>
            </a:r>
          </a:p>
          <a:p>
            <a:r>
              <a:rPr lang="en-US" sz="2400" dirty="0" smtClean="0"/>
              <a:t>Chance of rain (although low) Wednesday night into Thursday morning. In response to few upper short-waves and surface front</a:t>
            </a:r>
          </a:p>
          <a:p>
            <a:r>
              <a:rPr lang="en-US" sz="2400" dirty="0" smtClean="0"/>
              <a:t>Extended – Hig</a:t>
            </a:r>
            <a:r>
              <a:rPr lang="en-US" sz="2400" dirty="0" smtClean="0"/>
              <a:t>h Pressure builds back in until ??? (possibly late weekend)</a:t>
            </a:r>
            <a:endParaRPr lang="en-US" sz="2400" dirty="0"/>
          </a:p>
        </p:txBody>
      </p:sp>
      <p:pic>
        <p:nvPicPr>
          <p:cNvPr id="4098" name="Picture 2"/>
          <p:cNvPicPr>
            <a:picLocks noChangeAspect="1" noChangeArrowheads="1"/>
          </p:cNvPicPr>
          <p:nvPr/>
        </p:nvPicPr>
        <p:blipFill>
          <a:blip r:embed="rId2" cstate="print"/>
          <a:srcRect l="26111" t="15111" r="27222" b="48444"/>
          <a:stretch>
            <a:fillRect/>
          </a:stretch>
        </p:blipFill>
        <p:spPr bwMode="auto">
          <a:xfrm>
            <a:off x="2743200" y="0"/>
            <a:ext cx="6400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9184822" cy="68580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0" y="4038600"/>
            <a:ext cx="3947160" cy="2819400"/>
          </a:xfrm>
          <a:prstGeom prst="rect">
            <a:avLst/>
          </a:prstGeom>
          <a:noFill/>
          <a:ln w="9525">
            <a:noFill/>
            <a:miter lim="800000"/>
            <a:headEnd/>
            <a:tailEnd/>
          </a:ln>
        </p:spPr>
      </p:pic>
      <p:cxnSp>
        <p:nvCxnSpPr>
          <p:cNvPr id="11" name="Straight Arrow Connector 10"/>
          <p:cNvCxnSpPr/>
          <p:nvPr/>
        </p:nvCxnSpPr>
        <p:spPr>
          <a:xfrm flipV="1">
            <a:off x="3124200" y="4038600"/>
            <a:ext cx="1524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pic>
        <p:nvPicPr>
          <p:cNvPr id="5123" name="Picture 3"/>
          <p:cNvPicPr>
            <a:picLocks noChangeAspect="1" noChangeArrowheads="1"/>
          </p:cNvPicPr>
          <p:nvPr/>
        </p:nvPicPr>
        <p:blipFill>
          <a:blip r:embed="rId2" cstate="print"/>
          <a:srcRect t="4118" b="7647"/>
          <a:stretch>
            <a:fillRect/>
          </a:stretch>
        </p:blipFill>
        <p:spPr bwMode="auto">
          <a:xfrm>
            <a:off x="609600" y="0"/>
            <a:ext cx="7772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13473</TotalTime>
  <Words>199</Words>
  <Application>Microsoft Office PowerPoint</Application>
  <PresentationFormat>On-screen Show (4:3)</PresentationFormat>
  <Paragraphs>33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MC3E Weather Briefing</vt:lpstr>
      <vt:lpstr>Weekend Validation</vt:lpstr>
      <vt:lpstr>Convective Initiation Friday Night ~22-23Z</vt:lpstr>
      <vt:lpstr>Slide 4</vt:lpstr>
      <vt:lpstr>Saturday       Sunday (am)</vt:lpstr>
      <vt:lpstr>Late Sunday/Early Monday</vt:lpstr>
      <vt:lpstr>Overview</vt:lpstr>
      <vt:lpstr>Slide 8</vt:lpstr>
      <vt:lpstr>Slide 9</vt:lpstr>
      <vt:lpstr>Slide 10</vt:lpstr>
      <vt:lpstr>Sprinkles/Few Clouds ~10 am</vt:lpstr>
      <vt:lpstr>Forecast Day 0</vt:lpstr>
      <vt:lpstr>Slide 13</vt:lpstr>
      <vt:lpstr>Slide 14</vt:lpstr>
      <vt:lpstr>Slide 15</vt:lpstr>
      <vt:lpstr>Slide 16</vt:lpstr>
      <vt:lpstr>Forecast Day 1 (Tuesday)</vt:lpstr>
      <vt:lpstr>Slide 18</vt:lpstr>
      <vt:lpstr>Day 2 Forecast (Wednesday)</vt:lpstr>
      <vt:lpstr>Slide 20</vt:lpstr>
      <vt:lpstr>Wednesday Night 7pm-1am</vt:lpstr>
      <vt:lpstr>Extended Forecast</vt:lpstr>
      <vt:lpstr>Thursday noon-ish</vt:lpstr>
      <vt:lpstr>BUFKIT (GFS) Forecast Sounding Overview at SGP</vt:lpstr>
    </vt:vector>
  </TitlesOfParts>
  <Company>OU 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MC3E Weather Briefing</dc:title>
  <dc:creator>dhartsock</dc:creator>
  <cp:lastModifiedBy>dhartsock</cp:lastModifiedBy>
  <cp:revision>94</cp:revision>
  <dcterms:created xsi:type="dcterms:W3CDTF">2011-03-15T15:18:46Z</dcterms:created>
  <dcterms:modified xsi:type="dcterms:W3CDTF">2011-04-11T15:53:49Z</dcterms:modified>
</cp:coreProperties>
</file>