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4" r:id="rId3"/>
    <p:sldId id="300" r:id="rId4"/>
    <p:sldId id="291" r:id="rId5"/>
    <p:sldId id="303" r:id="rId6"/>
    <p:sldId id="313" r:id="rId7"/>
    <p:sldId id="332" r:id="rId8"/>
    <p:sldId id="331" r:id="rId9"/>
    <p:sldId id="317" r:id="rId10"/>
    <p:sldId id="318" r:id="rId11"/>
    <p:sldId id="315" r:id="rId12"/>
    <p:sldId id="321" r:id="rId13"/>
    <p:sldId id="325" r:id="rId14"/>
    <p:sldId id="327" r:id="rId15"/>
    <p:sldId id="330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9F1"/>
    <a:srgbClr val="D9D9D9"/>
    <a:srgbClr val="C6D9F1"/>
    <a:srgbClr val="254061"/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4" autoAdjust="0"/>
    <p:restoredTop sz="98739" autoAdjust="0"/>
  </p:normalViewPr>
  <p:slideViewPr>
    <p:cSldViewPr>
      <p:cViewPr>
        <p:scale>
          <a:sx n="125" d="100"/>
          <a:sy n="125" d="100"/>
        </p:scale>
        <p:origin x="-28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features%20examine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reviews%20per%20produc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impact%20rating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uellkk\My%20Documents\NASA_SPoRT\GOES-R%20Proving%20Ground\Evaluations\HybridPG\impact%20rat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 u="none"/>
            </a:pPr>
            <a:r>
              <a:rPr lang="en-US" sz="2000" u="none" dirty="0"/>
              <a:t>Features Examined During Hybrid Assessment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0548523206751105E-2"/>
                  <c:y val="-2.53968253968253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10- </a:t>
                    </a:r>
                    <a:r>
                      <a:rPr lang="en-US" dirty="0"/>
                      <a:t>Low Cloud</a:t>
                    </a:r>
                  </a:p>
                </c:rich>
              </c:tx>
              <c:dLblPos val="bestFit"/>
              <c:showLegendKey val="1"/>
            </c:dLbl>
            <c:dLbl>
              <c:idx val="1"/>
              <c:layout>
                <c:manualLayout>
                  <c:x val="3.1645569620253305E-2"/>
                  <c:y val="-1.90476190476191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0 - Mid Cloud</a:t>
                    </a:r>
                  </a:p>
                </c:rich>
              </c:tx>
              <c:dLblPos val="bestFit"/>
              <c:showLegendKey val="1"/>
            </c:dLbl>
            <c:dLbl>
              <c:idx val="2"/>
              <c:layout>
                <c:manualLayout>
                  <c:x val="3.1645569620253305E-2"/>
                  <c:y val="4.44444444444445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0 - High Cloud</a:t>
                    </a:r>
                  </a:p>
                </c:rich>
              </c:tx>
              <c:dLblPos val="bestFit"/>
              <c:showLegendKey val="1"/>
            </c:dLbl>
            <c:dLbl>
              <c:idx val="3"/>
              <c:layout>
                <c:manualLayout>
                  <c:x val="0"/>
                  <c:y val="1.90476190476191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4 - Multi Cloud</a:t>
                    </a:r>
                  </a:p>
                </c:rich>
              </c:tx>
              <c:dLblPos val="bestFit"/>
              <c:showLegendKey val="1"/>
            </c:dLbl>
            <c:dLbl>
              <c:idx val="4"/>
              <c:layout>
                <c:manualLayout>
                  <c:x val="0"/>
                  <c:y val="2.22222222222221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9 - Conv/Over-Shooting Tops</a:t>
                    </a:r>
                  </a:p>
                </c:rich>
              </c:tx>
              <c:dLblPos val="bestFit"/>
              <c:showLegendKey val="1"/>
            </c:dLbl>
            <c:dLbl>
              <c:idx val="5"/>
              <c:layout>
                <c:manualLayout>
                  <c:x val="-3.5811322635303643E-2"/>
                  <c:y val="1.2698412698412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0 - Orog/Waves</a:t>
                    </a:r>
                  </a:p>
                </c:rich>
              </c:tx>
              <c:dLblPos val="bestFit"/>
              <c:showLegendKey val="1"/>
            </c:dLbl>
            <c:dLbl>
              <c:idx val="6"/>
              <c:layout>
                <c:manualLayout>
                  <c:x val="-4.0883440706275392E-2"/>
                  <c:y val="0.130158792650918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0 - Outflow Bndy</a:t>
                    </a:r>
                  </a:p>
                </c:rich>
              </c:tx>
              <c:dLblPos val="bestFit"/>
              <c:showLegendKey val="1"/>
            </c:dLbl>
            <c:dLbl>
              <c:idx val="7"/>
              <c:layout>
                <c:manualLayout>
                  <c:x val="-1.6902056546729181E-2"/>
                  <c:y val="-2.85714285714286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1 - Moisture Plume</a:t>
                    </a:r>
                  </a:p>
                </c:rich>
              </c:tx>
              <c:dLblPos val="bestFit"/>
              <c:showLegendKey val="1"/>
            </c:dLbl>
            <c:dLbl>
              <c:idx val="8"/>
              <c:layout>
                <c:manualLayout>
                  <c:x val="-2.7426160337552748E-2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1 - Smoke Plume</a:t>
                    </a:r>
                  </a:p>
                </c:rich>
              </c:tx>
              <c:dLblPos val="bestFit"/>
              <c:showLegendKey val="1"/>
            </c:dLbl>
            <c:dLbl>
              <c:idx val="9"/>
              <c:layout>
                <c:manualLayout>
                  <c:x val="-2.9535864978902999E-2"/>
                  <c:y val="-2.53968253968253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2 - Dust /Sand</a:t>
                    </a:r>
                  </a:p>
                </c:rich>
              </c:tx>
              <c:dLblPos val="bestFit"/>
              <c:showLegendKey val="1"/>
            </c:dLbl>
            <c:dLbl>
              <c:idx val="10"/>
              <c:layout>
                <c:manualLayout>
                  <c:x val="-2.1097046413502213E-2"/>
                  <c:y val="-9.52380952380956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2 - Other</a:t>
                    </a:r>
                  </a:p>
                </c:rich>
              </c:tx>
              <c:dLblPos val="bestFit"/>
              <c:showLegendKey val="1"/>
            </c:dLbl>
            <c:dLbl>
              <c:idx val="11"/>
              <c:layout>
                <c:manualLayout>
                  <c:x val="0.10337552742616062"/>
                  <c:y val="-1.58730158730158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1 - No primary</a:t>
                    </a:r>
                  </a:p>
                </c:rich>
              </c:tx>
              <c:dLblPos val="bestFit"/>
              <c:showLegendKey val="1"/>
            </c:dLbl>
            <c:dLblPos val="outEnd"/>
            <c:showLegendKey val="1"/>
            <c:showVal val="1"/>
            <c:showLeaderLines val="1"/>
          </c:dLbls>
          <c:cat>
            <c:strRef>
              <c:f>Sheet1!$A$1:$L$1</c:f>
              <c:strCache>
                <c:ptCount val="12"/>
                <c:pt idx="0">
                  <c:v>Low Cloud</c:v>
                </c:pt>
                <c:pt idx="1">
                  <c:v>Mid Cloud</c:v>
                </c:pt>
                <c:pt idx="2">
                  <c:v>High Cloud</c:v>
                </c:pt>
                <c:pt idx="3">
                  <c:v>Multi Cloud</c:v>
                </c:pt>
                <c:pt idx="4">
                  <c:v>Conv/OST</c:v>
                </c:pt>
                <c:pt idx="5">
                  <c:v>Orog/Waves</c:v>
                </c:pt>
                <c:pt idx="6">
                  <c:v>Outflow Bndy</c:v>
                </c:pt>
                <c:pt idx="7">
                  <c:v>Moisture Plume</c:v>
                </c:pt>
                <c:pt idx="8">
                  <c:v>Smoke Plume</c:v>
                </c:pt>
                <c:pt idx="9">
                  <c:v>Dust / Sand</c:v>
                </c:pt>
                <c:pt idx="10">
                  <c:v>Other</c:v>
                </c:pt>
                <c:pt idx="11">
                  <c:v>No Primary Feature</c:v>
                </c:pt>
              </c:strCache>
            </c:strRef>
          </c:cat>
          <c:val>
            <c:numRef>
              <c:f>Sheet1!$A$2:$L$2</c:f>
              <c:numCache>
                <c:formatCode>General</c:formatCode>
                <c:ptCount val="12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1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Reviews per Hybrid Product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Reviews</c:v>
          </c:tx>
          <c:spPr>
            <a:solidFill>
              <a:srgbClr val="9BBB59"/>
            </a:solidFill>
          </c:spPr>
          <c:cat>
            <c:strRef>
              <c:f>Sheet1!$A$1:$D$1</c:f>
              <c:strCache>
                <c:ptCount val="4"/>
                <c:pt idx="0">
                  <c:v>Long Wave IR</c:v>
                </c:pt>
                <c:pt idx="1">
                  <c:v>Short Wave IR</c:v>
                </c:pt>
                <c:pt idx="2">
                  <c:v>Water Vapor</c:v>
                </c:pt>
                <c:pt idx="3">
                  <c:v>Visible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axId val="106319872"/>
        <c:axId val="106321408"/>
      </c:barChart>
      <c:catAx>
        <c:axId val="106319872"/>
        <c:scaling>
          <c:orientation val="minMax"/>
        </c:scaling>
        <c:axPos val="b"/>
        <c:numFmt formatCode="General" sourceLinked="1"/>
        <c:tickLblPos val="nextTo"/>
        <c:crossAx val="106321408"/>
        <c:crosses val="autoZero"/>
        <c:auto val="1"/>
        <c:lblAlgn val="ctr"/>
        <c:lblOffset val="100"/>
      </c:catAx>
      <c:valAx>
        <c:axId val="106321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  <c:layout/>
        </c:title>
        <c:numFmt formatCode="General" sourceLinked="1"/>
        <c:tickLblPos val="nextTo"/>
        <c:crossAx val="106319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Impact Rating by Users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Impact</c:v>
          </c:tx>
          <c:dLbls>
            <c:showVal val="1"/>
          </c:dLbls>
          <c:cat>
            <c:strRef>
              <c:f>Sheet1!$A$1:$E$1</c:f>
              <c:strCache>
                <c:ptCount val="5"/>
                <c:pt idx="0">
                  <c:v>Large</c:v>
                </c:pt>
                <c:pt idx="1">
                  <c:v>Noticable</c:v>
                </c:pt>
                <c:pt idx="2">
                  <c:v>Some</c:v>
                </c:pt>
                <c:pt idx="3">
                  <c:v>Little</c:v>
                </c:pt>
                <c:pt idx="4">
                  <c:v>None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axId val="106345216"/>
        <c:axId val="106346752"/>
      </c:barChart>
      <c:catAx>
        <c:axId val="106345216"/>
        <c:scaling>
          <c:orientation val="minMax"/>
        </c:scaling>
        <c:axPos val="b"/>
        <c:tickLblPos val="nextTo"/>
        <c:crossAx val="106346752"/>
        <c:crosses val="autoZero"/>
        <c:auto val="1"/>
        <c:lblAlgn val="ctr"/>
        <c:lblOffset val="100"/>
      </c:catAx>
      <c:valAx>
        <c:axId val="106346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  <c:layout/>
        </c:title>
        <c:numFmt formatCode="General" sourceLinked="1"/>
        <c:tickLblPos val="nextTo"/>
        <c:crossAx val="106345216"/>
        <c:crosses val="autoZero"/>
        <c:crossBetween val="between"/>
      </c:valAx>
    </c:plotArea>
    <c:plotVisOnly val="1"/>
  </c:chart>
  <c:spPr>
    <a:ln>
      <a:solidFill>
        <a:schemeClr val="accent1"/>
      </a:solidFill>
    </a:ln>
  </c:spPr>
  <c:txPr>
    <a:bodyPr/>
    <a:lstStyle/>
    <a:p>
      <a:pPr>
        <a:defRPr sz="1400" b="1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Contributions from Users to Impact Categories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Sheet1!$A$28</c:f>
              <c:strCache>
                <c:ptCount val="1"/>
                <c:pt idx="0">
                  <c:v>Level 5 &amp; 4  users</c:v>
                </c:pt>
              </c:strCache>
            </c:strRef>
          </c:tx>
          <c:dLbls>
            <c:showVal val="1"/>
          </c:dLbls>
          <c:cat>
            <c:strRef>
              <c:f>Sheet1!$B$27:$C$27</c:f>
              <c:strCache>
                <c:ptCount val="2"/>
                <c:pt idx="0">
                  <c:v>Impact=Large/Noticable/Some</c:v>
                </c:pt>
                <c:pt idx="1">
                  <c:v>Impact=Little or None</c:v>
                </c:pt>
              </c:strCache>
            </c:strRef>
          </c:cat>
          <c:val>
            <c:numRef>
              <c:f>Sheet1!$B$28:$C$28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Level 3, 2, &amp; 1 users</c:v>
                </c:pt>
              </c:strCache>
            </c:strRef>
          </c:tx>
          <c:dLbls>
            <c:showVal val="1"/>
          </c:dLbls>
          <c:cat>
            <c:strRef>
              <c:f>Sheet1!$B$27:$C$27</c:f>
              <c:strCache>
                <c:ptCount val="2"/>
                <c:pt idx="0">
                  <c:v>Impact=Large/Noticable/Some</c:v>
                </c:pt>
                <c:pt idx="1">
                  <c:v>Impact=Little or None</c:v>
                </c:pt>
              </c:strCache>
            </c:strRef>
          </c:cat>
          <c:val>
            <c:numRef>
              <c:f>Sheet1!$B$29:$C$29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overlap val="100"/>
        <c:axId val="106380672"/>
        <c:axId val="106386560"/>
      </c:barChart>
      <c:catAx>
        <c:axId val="106380672"/>
        <c:scaling>
          <c:orientation val="minMax"/>
        </c:scaling>
        <c:axPos val="b"/>
        <c:tickLblPos val="nextTo"/>
        <c:crossAx val="106386560"/>
        <c:crosses val="autoZero"/>
        <c:auto val="1"/>
        <c:lblAlgn val="ctr"/>
        <c:lblOffset val="100"/>
      </c:catAx>
      <c:valAx>
        <c:axId val="106386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Assessments</a:t>
                </a:r>
              </a:p>
            </c:rich>
          </c:tx>
          <c:layout/>
        </c:title>
        <c:numFmt formatCode="General" sourceLinked="1"/>
        <c:tickLblPos val="nextTo"/>
        <c:crossAx val="106380672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rgbClr val="4F81BD"/>
      </a:solidFill>
    </a:ln>
  </c:spPr>
  <c:txPr>
    <a:bodyPr/>
    <a:lstStyle/>
    <a:p>
      <a:pPr>
        <a:defRPr sz="14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E94216-EC0D-4DA5-B8E9-E4FBFDB35FED}" type="datetimeFigureOut">
              <a:rPr lang="en-US"/>
              <a:pPr/>
              <a:t>9/22/2011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C0C0D-6E49-4698-B4AD-6527320CE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1B3F43-B612-4846-9D5D-39CAB32E0BE3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FD8CCA-837A-48AB-8D3D-5B27127D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514600" y="6245225"/>
              <a:ext cx="5303838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300" b="1">
                  <a:solidFill>
                    <a:srgbClr val="7F7F7F"/>
                  </a:solidFill>
                  <a:latin typeface="Calibri" pitchFamily="34" charset="0"/>
                </a:rPr>
                <a:t>GOES-R Risk Reduction Annual Meeting, 21-23 September 2011, Huntsville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msfc.nasa.gov/sport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ather.msfc.nasa.gov/sportblo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685800"/>
            <a:ext cx="7620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SPoRT GOES-R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Proving Ground Activities</a:t>
            </a:r>
          </a:p>
        </p:txBody>
      </p:sp>
      <p:sp>
        <p:nvSpPr>
          <p:cNvPr id="819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304800" y="4038600"/>
            <a:ext cx="8458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pitchFamily="34" charset="0"/>
              </a:rPr>
              <a:t>GOES-R Risk Reduction Annual Meeting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404040"/>
                </a:solidFill>
                <a:latin typeface="Calibri" pitchFamily="34" charset="0"/>
              </a:rPr>
              <a:t>22 September 2011, Huntsville, Alabama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6200" y="2590800"/>
            <a:ext cx="89916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latin typeface="Calibri" pitchFamily="34" charset="0"/>
              </a:rPr>
              <a:t>Geoffrey </a:t>
            </a:r>
            <a:r>
              <a:rPr lang="en-US" sz="2800" dirty="0" smtClean="0">
                <a:latin typeface="Calibri" pitchFamily="34" charset="0"/>
              </a:rPr>
              <a:t>Stano</a:t>
            </a:r>
            <a:r>
              <a:rPr lang="en-US" sz="2800" baseline="30000" dirty="0" smtClean="0">
                <a:latin typeface="Calibri" pitchFamily="34" charset="0"/>
              </a:rPr>
              <a:t>1</a:t>
            </a:r>
            <a:r>
              <a:rPr lang="en-US" sz="2800" dirty="0" smtClean="0">
                <a:latin typeface="Calibri" pitchFamily="34" charset="0"/>
              </a:rPr>
              <a:t> and Matt Smith</a:t>
            </a:r>
            <a:r>
              <a:rPr lang="en-US" sz="2800" baseline="30000" dirty="0" smtClean="0">
                <a:latin typeface="Calibri" pitchFamily="34" charset="0"/>
              </a:rPr>
              <a:t>2</a:t>
            </a:r>
            <a:endParaRPr lang="en-US" sz="2800" dirty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baseline="30000" dirty="0" smtClean="0">
                <a:latin typeface="Calibri" pitchFamily="34" charset="0"/>
              </a:rPr>
              <a:t>1 </a:t>
            </a:r>
            <a:r>
              <a:rPr lang="en-US" sz="2000" dirty="0" smtClean="0">
                <a:latin typeface="Calibri" pitchFamily="34" charset="0"/>
              </a:rPr>
              <a:t>ENSCO </a:t>
            </a:r>
            <a:r>
              <a:rPr lang="en-US" sz="2000" dirty="0">
                <a:latin typeface="Calibri" pitchFamily="34" charset="0"/>
              </a:rPr>
              <a:t>/ </a:t>
            </a:r>
            <a:r>
              <a:rPr lang="en-US" sz="2000" dirty="0" err="1" smtClean="0">
                <a:latin typeface="Calibri" pitchFamily="34" charset="0"/>
              </a:rPr>
              <a:t>SPoRT</a:t>
            </a:r>
            <a:endParaRPr lang="en-US" sz="2000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baseline="30000" dirty="0" smtClean="0">
                <a:latin typeface="Calibri" pitchFamily="34" charset="0"/>
              </a:rPr>
              <a:t>2 </a:t>
            </a:r>
            <a:r>
              <a:rPr lang="en-US" sz="2000" dirty="0" err="1" smtClean="0">
                <a:latin typeface="Calibri" pitchFamily="34" charset="0"/>
              </a:rPr>
              <a:t>UAHuntsville</a:t>
            </a:r>
            <a:r>
              <a:rPr lang="en-US" sz="2000" dirty="0" smtClean="0">
                <a:latin typeface="Calibri" pitchFamily="34" charset="0"/>
              </a:rPr>
              <a:t> / </a:t>
            </a:r>
            <a:r>
              <a:rPr lang="en-US" sz="2000" dirty="0" err="1" smtClean="0">
                <a:latin typeface="Calibri" pitchFamily="34" charset="0"/>
              </a:rPr>
              <a:t>SPoRT</a:t>
            </a:r>
            <a:endParaRPr lang="en-US" sz="2000" dirty="0" smtClean="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 dirty="0" smtClean="0">
                <a:latin typeface="Calibri" pitchFamily="34" charset="0"/>
              </a:rPr>
              <a:t>Huntsville, AL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0" y="5029200"/>
            <a:ext cx="8991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Calibri" pitchFamily="34" charset="0"/>
              </a:rPr>
              <a:t>Webpage: </a:t>
            </a:r>
            <a:r>
              <a:rPr lang="en-US" sz="2000">
                <a:latin typeface="Calibri" pitchFamily="34" charset="0"/>
                <a:hlinkClick r:id="rId3"/>
              </a:rPr>
              <a:t>http://weather.msfc.nasa.gov/sport</a:t>
            </a:r>
            <a:endParaRPr lang="en-US" sz="200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000">
                <a:latin typeface="Calibri" pitchFamily="34" charset="0"/>
              </a:rPr>
              <a:t>Blog: </a:t>
            </a:r>
            <a:r>
              <a:rPr lang="en-US" sz="2000">
                <a:latin typeface="Calibri" pitchFamily="34" charset="0"/>
                <a:hlinkClick r:id="rId4"/>
              </a:rPr>
              <a:t>http://weather.msfc.nasa.gov/sportblog</a:t>
            </a:r>
            <a:endParaRPr lang="en-US" sz="2000">
              <a:latin typeface="Calibri" pitchFamily="34" charset="0"/>
            </a:endParaRPr>
          </a:p>
          <a:p>
            <a:pPr algn="ctr">
              <a:lnSpc>
                <a:spcPct val="85000"/>
              </a:lnSpc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731838" y="49213"/>
            <a:ext cx="7620000" cy="99377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Spring Experiment: Pseudo-GLM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231775" y="1355725"/>
            <a:ext cx="4721225" cy="4799013"/>
            <a:chOff x="146" y="854"/>
            <a:chExt cx="2782" cy="3023"/>
          </a:xfrm>
        </p:grpSpPr>
        <p:sp>
          <p:nvSpPr>
            <p:cNvPr id="17" name="Rounded Rectangle 16"/>
            <p:cNvSpPr/>
            <p:nvPr/>
          </p:nvSpPr>
          <p:spPr>
            <a:xfrm>
              <a:off x="146" y="854"/>
              <a:ext cx="2589" cy="290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42" y="948"/>
              <a:ext cx="2686" cy="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SPoRT providing the Pseudo Geostationary Lightning </a:t>
              </a:r>
              <a:r>
                <a:rPr lang="en-US" sz="2400" b="1" dirty="0" err="1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Mapper</a:t>
              </a:r>
              <a:endParaRPr lang="en-US" sz="2400" b="1" dirty="0">
                <a:solidFill>
                  <a:srgbClr val="C6D9F8"/>
                </a:solidFill>
                <a:latin typeface="Calibri" pitchFamily="34" charset="0"/>
                <a:cs typeface="Tahoma" pitchFamily="34" charset="0"/>
              </a:endParaRP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Mimics future GOES-R GLM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8-km resolution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Flash extent density product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produced from 4 LMAs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687388" algn="l"/>
                </a:tabLst>
                <a:defRPr/>
              </a:pPr>
              <a:r>
                <a:rPr lang="en-US" sz="2400" b="1" dirty="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Provided to the Spring Program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dirty="0">
                  <a:solidFill>
                    <a:srgbClr val="D9D9D9"/>
                  </a:solidFill>
                  <a:cs typeface="Tahoma" pitchFamily="34" charset="0"/>
                </a:rPr>
                <a:t>  </a:t>
              </a: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Emphasis on total lightning uses</a:t>
              </a:r>
            </a:p>
            <a:p>
              <a:pPr marL="747713" lvl="2" indent="-233363">
                <a:lnSpc>
                  <a:spcPct val="85000"/>
                </a:lnSpc>
                <a:buFontTx/>
                <a:buChar char="o"/>
                <a:tabLst>
                  <a:tab pos="79533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situational awareness and lightning safety</a:t>
              </a:r>
            </a:p>
            <a:p>
              <a:pPr marL="514350" lvl="2">
                <a:lnSpc>
                  <a:spcPct val="85000"/>
                </a:lnSpc>
                <a:buFontTx/>
                <a:buChar char="o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improved warnings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Educate forecasters on GLM</a:t>
              </a:r>
            </a:p>
            <a:p>
              <a:pPr marL="231775" lvl="1" indent="-117475">
                <a:buFontTx/>
                <a:buChar char="•"/>
                <a:tabLst>
                  <a:tab pos="687388" algn="l"/>
                </a:tabLst>
                <a:defRPr/>
              </a:pP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Receive forecaster feedback on </a:t>
              </a:r>
              <a:b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 best visualization approaches</a:t>
              </a:r>
              <a:endParaRPr lang="en-US" sz="2000" b="1" dirty="0">
                <a:solidFill>
                  <a:srgbClr val="D9D9D9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grpSp>
        <p:nvGrpSpPr>
          <p:cNvPr id="15363" name="Group 16"/>
          <p:cNvGrpSpPr>
            <a:grpSpLocks/>
          </p:cNvGrpSpPr>
          <p:nvPr/>
        </p:nvGrpSpPr>
        <p:grpSpPr bwMode="auto">
          <a:xfrm>
            <a:off x="4806950" y="817563"/>
            <a:ext cx="3803650" cy="2189162"/>
            <a:chOff x="3428999" y="1143000"/>
            <a:chExt cx="5514973" cy="4139132"/>
          </a:xfrm>
        </p:grpSpPr>
        <p:pic>
          <p:nvPicPr>
            <p:cNvPr id="15367" name="Picture 2" descr="C:\Documents and Settings\gstano\My Documents\Liason\Lightning_work\2009_Southern_Thunder\images\glmExtent\glmExtent_loop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8999" y="1143000"/>
              <a:ext cx="5514973" cy="41391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580914" y="1416140"/>
              <a:ext cx="2644702" cy="41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Pseudo GLM </a:t>
              </a:r>
            </a:p>
            <a:p>
              <a:pPr algn="ctr">
                <a:defRPr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Flash Extent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4957" y="4645804"/>
              <a:ext cx="5183522" cy="41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24590" y="1416140"/>
              <a:ext cx="2591761" cy="41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>
                  <a:solidFill>
                    <a:schemeClr val="tx1"/>
                  </a:solidFill>
                  <a:latin typeface="Arial" charset="0"/>
                </a:rPr>
                <a:t>LMA Source Densities</a:t>
              </a:r>
            </a:p>
          </p:txBody>
        </p:sp>
      </p:grpSp>
      <p:grpSp>
        <p:nvGrpSpPr>
          <p:cNvPr id="15364" name="Group 11"/>
          <p:cNvGrpSpPr>
            <a:grpSpLocks/>
          </p:cNvGrpSpPr>
          <p:nvPr/>
        </p:nvGrpSpPr>
        <p:grpSpPr bwMode="auto">
          <a:xfrm>
            <a:off x="4953000" y="2776538"/>
            <a:ext cx="3629025" cy="3375025"/>
            <a:chOff x="2880" y="1773"/>
            <a:chExt cx="2286" cy="2126"/>
          </a:xfrm>
        </p:grpSpPr>
        <p:sp>
          <p:nvSpPr>
            <p:cNvPr id="20" name="Rounded Rectangle 19"/>
            <p:cNvSpPr/>
            <p:nvPr/>
          </p:nvSpPr>
          <p:spPr>
            <a:xfrm>
              <a:off x="3049" y="3515"/>
              <a:ext cx="1872" cy="38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Pseudo GLM for the Kennedy Space Center LDAR</a:t>
              </a:r>
            </a:p>
          </p:txBody>
        </p:sp>
        <p:pic>
          <p:nvPicPr>
            <p:cNvPr id="15366" name="Picture 2" descr="C:\Documents and Settings\gstano\My Documents\Liason\GOES_R_Proving_Ground\2011_Spring_Program\PGLM_AWIPSII\AWIPS2_KLD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773"/>
              <a:ext cx="2286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jump_animati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82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1838" y="49213"/>
            <a:ext cx="7620000" cy="993775"/>
          </a:xfr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Lightning Jump Associated with Developing Severe Storm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973263" y="12303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Pseudo GLM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791200" y="1219200"/>
            <a:ext cx="199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Radar Reflectivity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533400" y="914400"/>
            <a:ext cx="8301038" cy="510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Title 15"/>
          <p:cNvSpPr>
            <a:spLocks noGrp="1"/>
          </p:cNvSpPr>
          <p:nvPr>
            <p:ph type="title" idx="4294967295"/>
          </p:nvPr>
        </p:nvSpPr>
        <p:spPr bwMode="auto">
          <a:xfrm>
            <a:off x="141288" y="304800"/>
            <a:ext cx="885031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00"/>
                </a:solidFill>
                <a:latin typeface="Calibri" pitchFamily="34" charset="0"/>
              </a:rPr>
              <a:t>GOES-MODIS Hybrid</a:t>
            </a:r>
            <a:endParaRPr lang="en-US" sz="4000" i="1" smtClean="0">
              <a:latin typeface="Calibri" pitchFamily="34" charset="0"/>
            </a:endParaRPr>
          </a:p>
        </p:txBody>
      </p:sp>
      <p:sp>
        <p:nvSpPr>
          <p:cNvPr id="17411" name="Content Placeholder 27"/>
          <p:cNvSpPr>
            <a:spLocks noGrp="1"/>
          </p:cNvSpPr>
          <p:nvPr>
            <p:ph idx="4294967295"/>
          </p:nvPr>
        </p:nvSpPr>
        <p:spPr bwMode="auto">
          <a:xfrm>
            <a:off x="709613" y="1009650"/>
            <a:ext cx="4400550" cy="3927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2286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C6D9F8"/>
                </a:solidFill>
                <a:latin typeface="Calibri" pitchFamily="34" charset="0"/>
              </a:rPr>
              <a:t>Product to simulate or serve as “proxy” for GOES- R ABI</a:t>
            </a:r>
          </a:p>
          <a:p>
            <a:pPr indent="-228600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US" sz="2000" smtClean="0">
                <a:solidFill>
                  <a:srgbClr val="C6D9F8"/>
                </a:solidFill>
                <a:latin typeface="Calibri" pitchFamily="34" charset="0"/>
              </a:rPr>
              <a:t>ABI will have advanced imaging capabilities</a:t>
            </a: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800" smtClean="0">
                <a:solidFill>
                  <a:srgbClr val="D9D9D9"/>
                </a:solidFill>
                <a:latin typeface="Calibri" pitchFamily="34" charset="0"/>
              </a:rPr>
              <a:t>16 multispectral channels similar to MODIS</a:t>
            </a: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sz="1800" smtClean="0">
                <a:solidFill>
                  <a:srgbClr val="D9D9D9"/>
                </a:solidFill>
                <a:latin typeface="Calibri" pitchFamily="34" charset="0"/>
              </a:rPr>
              <a:t>Spatial and temporal resolution improvements over GOES Imager  </a:t>
            </a: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1800" smtClean="0">
              <a:solidFill>
                <a:srgbClr val="D9D9D9"/>
              </a:solidFill>
              <a:latin typeface="Calibri" pitchFamily="34" charset="0"/>
            </a:endParaRP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smtClean="0">
                <a:solidFill>
                  <a:srgbClr val="C6D9F8"/>
                </a:solidFill>
                <a:latin typeface="Calibri" pitchFamily="34" charset="0"/>
              </a:rPr>
              <a:t>While MODIS can be used to replicate spatial and spectral resolution of ABI, the polar orbit limits its temporal resolution</a:t>
            </a: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000" smtClean="0">
                <a:solidFill>
                  <a:srgbClr val="C6D9F8"/>
                </a:solidFill>
                <a:latin typeface="Calibri" pitchFamily="34" charset="0"/>
              </a:rPr>
              <a:t>Combine MODIS and GOES to simulate GOES-R ABI capabilities</a:t>
            </a:r>
          </a:p>
          <a:p>
            <a:pPr indent="-228600" eaLnBrk="1" hangingPunct="1">
              <a:lnSpc>
                <a:spcPct val="85000"/>
              </a:lnSpc>
              <a:spcBef>
                <a:spcPct val="0"/>
              </a:spcBef>
            </a:pPr>
            <a:endParaRPr lang="en-US" sz="2000" smtClean="0">
              <a:solidFill>
                <a:srgbClr val="C6D9F8"/>
              </a:solidFill>
              <a:latin typeface="Calibri" pitchFamily="34" charset="0"/>
            </a:endParaRPr>
          </a:p>
        </p:txBody>
      </p:sp>
      <p:pic>
        <p:nvPicPr>
          <p:cNvPr id="17412" name="Picture 1" descr="GOMO_20090920_1445_2045_ABQ_slow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75" y="1527175"/>
            <a:ext cx="3802063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smtClean="0">
                <a:latin typeface="Calibri" pitchFamily="34" charset="0"/>
              </a:rPr>
              <a:t>Hybrid Imagery Feedback Results 4/14 to 5/16</a:t>
            </a:r>
            <a:br>
              <a:rPr lang="en-US" sz="3200" smtClean="0">
                <a:latin typeface="Calibri" pitchFamily="34" charset="0"/>
              </a:rPr>
            </a:br>
            <a:r>
              <a:rPr lang="en-US" sz="1800" smtClean="0">
                <a:latin typeface="Calibri" pitchFamily="34" charset="0"/>
              </a:rPr>
              <a:t>(8 day break due to loss of power from tornadic events)</a:t>
            </a:r>
            <a:endParaRPr lang="en-US" sz="320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914400"/>
            <a:ext cx="4191000" cy="5562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25425" indent="-225425">
              <a:defRPr/>
            </a:pPr>
            <a:r>
              <a:rPr lang="en-US" sz="2500" dirty="0" smtClean="0">
                <a:solidFill>
                  <a:schemeClr val="tx2"/>
                </a:solidFill>
              </a:rPr>
              <a:t>30 total survey/ </a:t>
            </a:r>
            <a:r>
              <a:rPr lang="en-US" sz="2500" dirty="0" err="1" smtClean="0">
                <a:solidFill>
                  <a:schemeClr val="tx2"/>
                </a:solidFill>
              </a:rPr>
              <a:t>evals</a:t>
            </a:r>
            <a:r>
              <a:rPr lang="en-US" sz="2500" dirty="0" smtClean="0">
                <a:solidFill>
                  <a:schemeClr val="tx2"/>
                </a:solidFill>
              </a:rPr>
              <a:t>, 4 blog posts</a:t>
            </a:r>
          </a:p>
          <a:p>
            <a:pPr lvl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from 7 WFOs and SMG</a:t>
            </a:r>
          </a:p>
          <a:p>
            <a:pPr marL="225425" indent="-225425"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2/3 of users providing feedback have high experience/knowledge regarding satellite imagery in operations.</a:t>
            </a:r>
          </a:p>
          <a:p>
            <a:pPr marL="225425" indent="-225425">
              <a:defRPr/>
            </a:pPr>
            <a:r>
              <a:rPr lang="en-US" sz="2500" dirty="0" smtClean="0">
                <a:solidFill>
                  <a:schemeClr val="tx2"/>
                </a:solidFill>
              </a:rPr>
              <a:t>IR, SW, WV, and Vis. imagery included in at least 10 assessments each (multiple products can be included in single assessment) </a:t>
            </a:r>
          </a:p>
          <a:p>
            <a:pPr marL="225425" indent="-225425"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21 said the imagery had some to large impact, while 9 indicated little impact </a:t>
            </a:r>
          </a:p>
          <a:p>
            <a:pPr marL="344488" lvl="1" indent="-119063">
              <a:defRPr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generally a normal distribution with most in the “some” category</a:t>
            </a:r>
          </a:p>
          <a:p>
            <a:pPr marL="344488" lvl="1" indent="-119063">
              <a:defRPr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“expert” users mostly indicated some to little impact in cases examined with occasional high impact, </a:t>
            </a:r>
          </a:p>
          <a:p>
            <a:pPr marL="344488" lvl="1" indent="-119063">
              <a:defRPr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less experienced users had ~equal amount of high and low impact cases</a:t>
            </a:r>
          </a:p>
          <a:p>
            <a:pPr marL="225425" indent="-225425">
              <a:defRPr/>
            </a:pPr>
            <a:r>
              <a:rPr lang="en-US" sz="2500" dirty="0" smtClean="0">
                <a:solidFill>
                  <a:schemeClr val="tx2"/>
                </a:solidFill>
              </a:rPr>
              <a:t>26 indicated that they recommended the product to other forecasters</a:t>
            </a:r>
          </a:p>
          <a:p>
            <a:pPr marL="225425" indent="-225425"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21 indicated that they zoomed into features vs. using a large-scale view </a:t>
            </a:r>
          </a:p>
          <a:p>
            <a:pPr marL="344488" lvl="1" indent="-119063">
              <a:defRPr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look at mesoscale features </a:t>
            </a:r>
            <a:r>
              <a:rPr lang="en-US" sz="2200" dirty="0" err="1" smtClean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 synoptic</a:t>
            </a:r>
          </a:p>
          <a:p>
            <a:pPr>
              <a:defRPr/>
            </a:pPr>
            <a:endParaRPr lang="en-US" sz="2500" dirty="0" smtClean="0"/>
          </a:p>
          <a:p>
            <a:pPr>
              <a:defRPr/>
            </a:pP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</p:nvPr>
        </p:nvGraphicFramePr>
        <p:xfrm>
          <a:off x="4114800" y="10668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1"/>
          <p:cNvGraphicFramePr>
            <a:graphicFrameLocks/>
          </p:cNvGraphicFramePr>
          <p:nvPr/>
        </p:nvGraphicFramePr>
        <p:xfrm>
          <a:off x="4572000" y="4191000"/>
          <a:ext cx="4114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b="1" smtClean="0">
                <a:latin typeface="Calibri" pitchFamily="34" charset="0"/>
              </a:rPr>
              <a:t>User Feedback – Hybrid Impact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676400" y="990600"/>
          <a:ext cx="585787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143000" y="3657600"/>
          <a:ext cx="73628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5"/>
          <p:cNvSpPr>
            <a:spLocks noGrp="1"/>
          </p:cNvSpPr>
          <p:nvPr>
            <p:ph type="title" idx="4294967295"/>
          </p:nvPr>
        </p:nvSpPr>
        <p:spPr bwMode="auto">
          <a:xfrm>
            <a:off x="331788" y="152400"/>
            <a:ext cx="84582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MODIS - AMSR-E  Composite SST – ABI SST “Proxy”</a:t>
            </a:r>
            <a:endParaRPr lang="en-US" sz="2000" i="1" smtClean="0">
              <a:latin typeface="Calibri" pitchFamily="34" charset="0"/>
            </a:endParaRPr>
          </a:p>
        </p:txBody>
      </p:sp>
      <p:sp>
        <p:nvSpPr>
          <p:cNvPr id="20483" name="TextBox 42"/>
          <p:cNvSpPr txBox="1">
            <a:spLocks noChangeArrowheads="1"/>
          </p:cNvSpPr>
          <p:nvPr/>
        </p:nvSpPr>
        <p:spPr bwMode="auto">
          <a:xfrm>
            <a:off x="6400800" y="41910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FFFFFF"/>
                </a:solidFill>
              </a:rPr>
              <a:t>NOAA/GLERL Ice Mask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6781800" y="4419600"/>
            <a:ext cx="457200" cy="76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705600" y="4876800"/>
            <a:ext cx="990600" cy="76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2" descr="20110516_0600_sport_nhemis_sstcom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5181600" y="1981200"/>
            <a:ext cx="762000" cy="381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4324350" y="2952750"/>
            <a:ext cx="1447800" cy="2667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>
            <a:off x="5943600" y="2362200"/>
            <a:ext cx="2781300" cy="14478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0"/>
            <a:ext cx="3771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Content Placeholder 27"/>
          <p:cNvSpPr>
            <a:spLocks noGrp="1"/>
          </p:cNvSpPr>
          <p:nvPr>
            <p:ph idx="4294967295"/>
          </p:nvPr>
        </p:nvSpPr>
        <p:spPr bwMode="auto">
          <a:xfrm>
            <a:off x="265113" y="4800600"/>
            <a:ext cx="4687887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17475" indent="-117475" eaLnBrk="1" hangingPunct="1">
              <a:spcBef>
                <a:spcPct val="0"/>
              </a:spcBef>
              <a:buFontTx/>
              <a:buChar char="•"/>
            </a:pPr>
            <a:r>
              <a:rPr lang="en-US" sz="1600" smtClean="0">
                <a:latin typeface="Calibri" pitchFamily="34" charset="0"/>
                <a:cs typeface="Arial" charset="0"/>
              </a:rPr>
              <a:t>Composite SST product from multi-day composite of MODIS and AMSR-E</a:t>
            </a:r>
          </a:p>
          <a:p>
            <a:pPr marL="117475" indent="-117475" eaLnBrk="1" hangingPunct="1">
              <a:spcBef>
                <a:spcPct val="0"/>
              </a:spcBef>
              <a:buFontTx/>
              <a:buChar char="•"/>
            </a:pPr>
            <a:r>
              <a:rPr lang="en-US" sz="1600" smtClean="0">
                <a:latin typeface="Calibri" pitchFamily="34" charset="0"/>
                <a:cs typeface="Arial" charset="0"/>
              </a:rPr>
              <a:t> 1-2 km resolution, 2-4x a day based on Terra/Aqua</a:t>
            </a:r>
          </a:p>
          <a:p>
            <a:pPr marL="117475" indent="-117475" eaLnBrk="1" hangingPunct="1">
              <a:spcBef>
                <a:spcPct val="0"/>
              </a:spcBef>
              <a:buFontTx/>
              <a:buChar char="•"/>
            </a:pPr>
            <a:r>
              <a:rPr lang="en-US" sz="1600" smtClean="0">
                <a:latin typeface="Calibri" pitchFamily="34" charset="0"/>
                <a:cs typeface="Arial" charset="0"/>
              </a:rPr>
              <a:t>Great Lakes product includes GLERL ice mask</a:t>
            </a:r>
          </a:p>
          <a:p>
            <a:pPr marL="117475" indent="-117475" eaLnBrk="1" hangingPunct="1">
              <a:spcBef>
                <a:spcPct val="0"/>
              </a:spcBef>
              <a:buFontTx/>
              <a:buChar char="•"/>
            </a:pPr>
            <a:r>
              <a:rPr lang="en-US" sz="1600" smtClean="0">
                <a:latin typeface="Calibri" pitchFamily="34" charset="0"/>
                <a:cs typeface="Arial" charset="0"/>
              </a:rPr>
              <a:t> Available in AWIPS, NAWIPS, KML, GRIB</a:t>
            </a:r>
            <a:endParaRPr lang="en-US" sz="16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152400"/>
            <a:ext cx="7620000" cy="99377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Spring Experiment Products: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Lightning Flash Algorithm (LFA)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1506" name="Group 22"/>
          <p:cNvGrpSpPr>
            <a:grpSpLocks/>
          </p:cNvGrpSpPr>
          <p:nvPr/>
        </p:nvGrpSpPr>
        <p:grpSpPr bwMode="auto">
          <a:xfrm>
            <a:off x="106363" y="1600200"/>
            <a:ext cx="4465637" cy="4343400"/>
            <a:chOff x="76200" y="977139"/>
            <a:chExt cx="3962400" cy="5110683"/>
          </a:xfrm>
        </p:grpSpPr>
        <p:sp>
          <p:nvSpPr>
            <p:cNvPr id="17" name="Rounded Rectangle 16"/>
            <p:cNvSpPr/>
            <p:nvPr/>
          </p:nvSpPr>
          <p:spPr>
            <a:xfrm>
              <a:off x="76200" y="977139"/>
              <a:ext cx="3962400" cy="51106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15" name="Text Box 5"/>
            <p:cNvSpPr txBox="1">
              <a:spLocks noChangeArrowheads="1"/>
            </p:cNvSpPr>
            <p:nvPr/>
          </p:nvSpPr>
          <p:spPr bwMode="auto">
            <a:xfrm>
              <a:off x="229737" y="1150858"/>
              <a:ext cx="3613067" cy="4752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100"/>
                </a:spcAft>
                <a:tabLst>
                  <a:tab pos="406400" algn="l"/>
                </a:tabLst>
              </a:pPr>
              <a:r>
                <a:rPr lang="en-US" sz="2400" b="1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LFA is forecast total lightning product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WRF model microphysics proxies</a:t>
              </a:r>
            </a:p>
            <a:p>
              <a:pPr marL="465138" lvl="1" indent="-233363">
                <a:lnSpc>
                  <a:spcPct val="85000"/>
                </a:lnSpc>
                <a:spcAft>
                  <a:spcPts val="100"/>
                </a:spcAft>
                <a:buFont typeface="Calibri" pitchFamily="34" charset="0"/>
                <a:buChar char="–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Upward graupel flux at -15°C</a:t>
              </a:r>
            </a:p>
            <a:p>
              <a:pPr marL="465138" lvl="1" indent="-233363">
                <a:lnSpc>
                  <a:spcPct val="85000"/>
                </a:lnSpc>
                <a:spcAft>
                  <a:spcPts val="100"/>
                </a:spcAft>
                <a:buFont typeface="Calibri" pitchFamily="34" charset="0"/>
                <a:buChar char="–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Vertically integrated ice</a:t>
              </a:r>
            </a:p>
            <a:p>
              <a:pPr marL="465138" lvl="1" indent="-233363">
                <a:lnSpc>
                  <a:spcPct val="85000"/>
                </a:lnSpc>
                <a:spcAft>
                  <a:spcPts val="100"/>
                </a:spcAft>
                <a:buFont typeface="Calibri" pitchFamily="34" charset="0"/>
                <a:buChar char="–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Blend of these two fields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Aids in future GOES-R data </a:t>
              </a:r>
              <a:b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   assimilation techniques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400" b="1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Incorporated in numerous models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4-km NSSL WRF runs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4-km SPoRT WRF runs</a:t>
              </a:r>
            </a:p>
            <a:p>
              <a:pPr>
                <a:lnSpc>
                  <a:spcPct val="85000"/>
                </a:lnSpc>
                <a:spcAft>
                  <a:spcPts val="100"/>
                </a:spcAft>
                <a:buFontTx/>
                <a:buChar char="•"/>
                <a:tabLst>
                  <a:tab pos="406400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Storm Scale Ensemble </a:t>
              </a:r>
              <a:b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 Forecast System (~40 members)</a:t>
              </a:r>
            </a:p>
          </p:txBody>
        </p:sp>
      </p:grpSp>
      <p:grpSp>
        <p:nvGrpSpPr>
          <p:cNvPr id="21507" name="Group 31"/>
          <p:cNvGrpSpPr>
            <a:grpSpLocks/>
          </p:cNvGrpSpPr>
          <p:nvPr/>
        </p:nvGrpSpPr>
        <p:grpSpPr bwMode="auto">
          <a:xfrm>
            <a:off x="4465638" y="1600200"/>
            <a:ext cx="4552950" cy="4310063"/>
            <a:chOff x="4592150" y="1785775"/>
            <a:chExt cx="4310318" cy="4114800"/>
          </a:xfrm>
        </p:grpSpPr>
        <p:pic>
          <p:nvPicPr>
            <p:cNvPr id="21508" name="Picture 25" descr="lma_25apr2010.gif"/>
            <p:cNvPicPr>
              <a:picLocks/>
            </p:cNvPicPr>
            <p:nvPr/>
          </p:nvPicPr>
          <p:blipFill>
            <a:blip r:embed="rId2" cstate="print"/>
            <a:srcRect r="10474"/>
            <a:stretch>
              <a:fillRect/>
            </a:stretch>
          </p:blipFill>
          <p:spPr bwMode="auto">
            <a:xfrm>
              <a:off x="6838057" y="1795962"/>
              <a:ext cx="2064411" cy="193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Picture 26" descr="dbz_25apr2010.gif"/>
            <p:cNvPicPr>
              <a:picLocks noChangeAspect="1"/>
            </p:cNvPicPr>
            <p:nvPr/>
          </p:nvPicPr>
          <p:blipFill>
            <a:blip r:embed="rId3" cstate="print"/>
            <a:srcRect r="5235"/>
            <a:stretch>
              <a:fillRect/>
            </a:stretch>
          </p:blipFill>
          <p:spPr bwMode="auto">
            <a:xfrm>
              <a:off x="4603302" y="1785775"/>
              <a:ext cx="2201762" cy="19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057" t="52950" r="2115" b="1151"/>
            <a:stretch>
              <a:fillRect/>
            </a:stretch>
          </p:blipFill>
          <p:spPr bwMode="auto">
            <a:xfrm>
              <a:off x="4592150" y="3886200"/>
              <a:ext cx="4308830" cy="20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Box 28"/>
            <p:cNvSpPr txBox="1">
              <a:spLocks noChangeArrowheads="1"/>
            </p:cNvSpPr>
            <p:nvPr/>
          </p:nvSpPr>
          <p:spPr bwMode="auto">
            <a:xfrm>
              <a:off x="7629556" y="3601973"/>
              <a:ext cx="698904" cy="184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/>
                <a:t>MaxVal=16.95</a:t>
              </a:r>
            </a:p>
          </p:txBody>
        </p:sp>
        <p:sp>
          <p:nvSpPr>
            <p:cNvPr id="21512" name="TextBox 29"/>
            <p:cNvSpPr txBox="1">
              <a:spLocks noChangeArrowheads="1"/>
            </p:cNvSpPr>
            <p:nvPr/>
          </p:nvSpPr>
          <p:spPr bwMode="auto">
            <a:xfrm>
              <a:off x="6644022" y="2013203"/>
              <a:ext cx="278622" cy="1695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</p:txBody>
        </p:sp>
        <p:sp>
          <p:nvSpPr>
            <p:cNvPr id="21513" name="TextBox 30"/>
            <p:cNvSpPr txBox="1">
              <a:spLocks noChangeArrowheads="1"/>
            </p:cNvSpPr>
            <p:nvPr/>
          </p:nvSpPr>
          <p:spPr bwMode="auto">
            <a:xfrm>
              <a:off x="5299153" y="3589027"/>
              <a:ext cx="772045" cy="211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300"/>
                <a:t>MaxVal=61.33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731838" y="49213"/>
            <a:ext cx="7620000" cy="99377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Spring Experiment: UAH CI Product</a:t>
            </a:r>
          </a:p>
        </p:txBody>
      </p:sp>
      <p:grpSp>
        <p:nvGrpSpPr>
          <p:cNvPr id="22530" name="Group 22"/>
          <p:cNvGrpSpPr>
            <a:grpSpLocks/>
          </p:cNvGrpSpPr>
          <p:nvPr/>
        </p:nvGrpSpPr>
        <p:grpSpPr bwMode="auto">
          <a:xfrm>
            <a:off x="152400" y="1085850"/>
            <a:ext cx="4267200" cy="4438650"/>
            <a:chOff x="76200" y="978408"/>
            <a:chExt cx="3962400" cy="4419600"/>
          </a:xfrm>
        </p:grpSpPr>
        <p:sp>
          <p:nvSpPr>
            <p:cNvPr id="17" name="Rounded Rectangle 16"/>
            <p:cNvSpPr/>
            <p:nvPr/>
          </p:nvSpPr>
          <p:spPr>
            <a:xfrm>
              <a:off x="76200" y="978408"/>
              <a:ext cx="3962400" cy="44196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34" name="Text Box 5"/>
            <p:cNvSpPr txBox="1">
              <a:spLocks noChangeArrowheads="1"/>
            </p:cNvSpPr>
            <p:nvPr/>
          </p:nvSpPr>
          <p:spPr bwMode="auto">
            <a:xfrm>
              <a:off x="228034" y="1139638"/>
              <a:ext cx="3810567" cy="411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 b="1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SATellite Convection AnalysiS and Tracking (SATCAST) – Dr. John Mecikalski, John Walker</a:t>
              </a:r>
            </a:p>
            <a:p>
              <a:pPr>
                <a:lnSpc>
                  <a:spcPct val="85000"/>
                </a:lnSpc>
                <a:buFontTx/>
                <a:buChar char="•"/>
                <a:tabLst>
                  <a:tab pos="687388" algn="l"/>
                </a:tabLst>
              </a:pP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Depicts clouds likely to initiate</a:t>
              </a:r>
              <a:b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   convection within 2 hours</a:t>
              </a:r>
            </a:p>
            <a:p>
              <a:pPr marL="273050" lvl="2">
                <a:lnSpc>
                  <a:spcPct val="85000"/>
                </a:lnSpc>
                <a:buFont typeface="Calibri" pitchFamily="34" charset="0"/>
                <a:buChar char="–"/>
                <a:tabLst>
                  <a:tab pos="687388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Identifies potential convective-</a:t>
              </a:r>
              <a:b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form clouds as “objects”</a:t>
              </a:r>
            </a:p>
            <a:p>
              <a:pPr marL="273050" lvl="2">
                <a:lnSpc>
                  <a:spcPct val="85000"/>
                </a:lnSpc>
                <a:buFont typeface="Calibri" pitchFamily="34" charset="0"/>
                <a:buChar char="–"/>
                <a:tabLst>
                  <a:tab pos="687388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Tracks select cloud objects </a:t>
              </a:r>
              <a:b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between consecutive images</a:t>
              </a:r>
            </a:p>
            <a:p>
              <a:pPr marL="273050" lvl="2">
                <a:lnSpc>
                  <a:spcPct val="85000"/>
                </a:lnSpc>
                <a:buFont typeface="Calibri" pitchFamily="34" charset="0"/>
                <a:buChar char="–"/>
                <a:tabLst>
                  <a:tab pos="687388" algn="l"/>
                </a:tabLst>
              </a:pP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Applies 6 spectral/time </a:t>
              </a:r>
              <a:b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</a:br>
              <a:r>
                <a:rPr lang="en-US" sz="200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differencing tests on objects</a:t>
              </a:r>
            </a:p>
            <a:p>
              <a:pPr>
                <a:lnSpc>
                  <a:spcPct val="85000"/>
                </a:lnSpc>
                <a:buFontTx/>
                <a:buChar char="•"/>
                <a:tabLst>
                  <a:tab pos="687388" algn="l"/>
                </a:tabLst>
              </a:pPr>
              <a:r>
                <a:rPr lang="en-US" sz="20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  Provides extended lead-time on CI 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>
                  <a:solidFill>
                    <a:srgbClr val="C6D9F8"/>
                  </a:solidFill>
                  <a:latin typeface="Calibri" pitchFamily="34" charset="0"/>
                  <a:cs typeface="Tahoma" pitchFamily="34" charset="0"/>
                </a:rPr>
                <a:t>SPoRT disseminates AWG product and assists in training</a:t>
              </a:r>
              <a:endParaRPr lang="en-US" sz="2400" b="1">
                <a:solidFill>
                  <a:srgbClr val="C6D9F8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pic>
        <p:nvPicPr>
          <p:cNvPr id="2253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82925"/>
            <a:ext cx="3540125" cy="2735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18"/>
          <p:cNvPicPr>
            <a:picLocks noChangeAspect="1" noChangeArrowheads="1"/>
          </p:cNvPicPr>
          <p:nvPr/>
        </p:nvPicPr>
        <p:blipFill>
          <a:blip r:embed="rId3" cstate="print"/>
          <a:srcRect l="6648"/>
          <a:stretch>
            <a:fillRect/>
          </a:stretch>
        </p:blipFill>
        <p:spPr bwMode="auto">
          <a:xfrm>
            <a:off x="5494338" y="960438"/>
            <a:ext cx="3314700" cy="2468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ubtitle 2"/>
          <p:cNvSpPr>
            <a:spLocks/>
          </p:cNvSpPr>
          <p:nvPr/>
        </p:nvSpPr>
        <p:spPr bwMode="auto">
          <a:xfrm>
            <a:off x="228600" y="388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838200" y="2286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85000"/>
              </a:lnSpc>
              <a:buFont typeface="Arial" charset="0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Short-term Prediction Research and Transition  (SPoRT)</a:t>
            </a:r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533400" y="1371600"/>
            <a:ext cx="8047038" cy="4953001"/>
            <a:chOff x="838200" y="1447807"/>
            <a:chExt cx="7391400" cy="4953472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838200" y="1447807"/>
              <a:ext cx="7391400" cy="481693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>
              <a:off x="990600" y="1663058"/>
              <a:ext cx="7162800" cy="4738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 b="1" dirty="0" err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SPoRT</a:t>
              </a: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 is focused on transitioning unique NASA observations and research capabilities to the operational weather community to improve short-term weather forecasts on a regional and local scale.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Mainly work with WFOs in Southern Region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 err="1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SPoRT</a:t>
              </a:r>
              <a:r>
                <a:rPr lang="en-US" dirty="0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activities began in 2002, first products to AWIPS in February 2003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000" b="1" u="sng" dirty="0" err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SPoRT</a:t>
              </a:r>
              <a:r>
                <a:rPr lang="en-US" sz="2000" b="1" u="sng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 Paradigm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Match observations to forecast challenges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Develop and assess solution in “</a:t>
              </a:r>
              <a:r>
                <a:rPr lang="en-US" dirty="0" err="1">
                  <a:solidFill>
                    <a:srgbClr val="D9D9D9"/>
                  </a:solidFill>
                  <a:latin typeface="Calibri" pitchFamily="34" charset="0"/>
                </a:rPr>
                <a:t>testbed</a:t>
              </a: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” environment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Transition solution to decision support system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Develop/conduct training, product assessment and impact</a:t>
              </a:r>
            </a:p>
            <a:p>
              <a:pPr>
                <a:tabLst>
                  <a:tab pos="687388" algn="l"/>
                </a:tabLst>
              </a:pPr>
              <a:r>
                <a:rPr lang="en-US" sz="2000" b="1" u="sng" dirty="0">
                  <a:solidFill>
                    <a:srgbClr val="C6D9F1"/>
                  </a:solidFill>
                  <a:latin typeface="Calibri" pitchFamily="34" charset="0"/>
                </a:rPr>
                <a:t>Benefit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Demonstrate capability of NASA experimental products to weather applications and societal benefit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Prepares forecasters for use of data from next generation of operational satellites (NPP/JPSS, GOES-R)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</a:pPr>
              <a:endParaRPr lang="en-US" b="1" u="sng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pic>
        <p:nvPicPr>
          <p:cNvPr id="9220" name="Picture 12" descr="S:\5yr Celebration\5yr celebrtion photos\DJH_3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363" y="3581400"/>
            <a:ext cx="1951037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78"/>
          <p:cNvGrpSpPr>
            <a:grpSpLocks/>
          </p:cNvGrpSpPr>
          <p:nvPr/>
        </p:nvGrpSpPr>
        <p:grpSpPr bwMode="auto">
          <a:xfrm>
            <a:off x="685800" y="1219200"/>
            <a:ext cx="8047038" cy="4686300"/>
            <a:chOff x="552" y="768"/>
            <a:chExt cx="4776" cy="2952"/>
          </a:xfrm>
        </p:grpSpPr>
        <p:sp>
          <p:nvSpPr>
            <p:cNvPr id="3" name="Rounded Rectangle 32"/>
            <p:cNvSpPr/>
            <p:nvPr/>
          </p:nvSpPr>
          <p:spPr>
            <a:xfrm>
              <a:off x="552" y="768"/>
              <a:ext cx="4656" cy="29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93" name="Text Box 5"/>
            <p:cNvSpPr txBox="1">
              <a:spLocks noChangeArrowheads="1"/>
            </p:cNvSpPr>
            <p:nvPr/>
          </p:nvSpPr>
          <p:spPr bwMode="auto">
            <a:xfrm>
              <a:off x="816" y="923"/>
              <a:ext cx="4512" cy="2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Partnered with NOAA / University community</a:t>
              </a:r>
              <a:r>
                <a:rPr lang="en-US" sz="20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 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Access to real-time experimental </a:t>
              </a:r>
            </a:p>
            <a:p>
              <a:pPr marL="509588" lvl="1" indent="-277813">
                <a:lnSpc>
                  <a:spcPct val="85000"/>
                </a:lnSpc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     data / products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NASA instruments data and</a:t>
              </a:r>
            </a:p>
            <a:p>
              <a:pPr marL="509588" lvl="1" indent="-277813">
                <a:lnSpc>
                  <a:spcPct val="85000"/>
                </a:lnSpc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     model products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Collaborations with NOAA CIs </a:t>
              </a:r>
            </a:p>
            <a:p>
              <a:pPr marL="509588" lvl="1" indent="-277813">
                <a:lnSpc>
                  <a:spcPct val="85000"/>
                </a:lnSpc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         for GOES-R proxy products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End users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Regular interactions with 20 WFOs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National Centers and “testbeds”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Private sector users</a:t>
              </a:r>
            </a:p>
            <a:p>
              <a:pPr>
                <a:lnSpc>
                  <a:spcPct val="8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687388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</a:rPr>
                <a:t>Data / transition / dissemination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Suite of over 30 satellite derived products, analyses, forecast products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Public ftp, Local Data Manager (LDM), http server</a:t>
              </a:r>
            </a:p>
            <a:p>
              <a:pPr marL="509588" lvl="1" indent="-277813">
                <a:lnSpc>
                  <a:spcPct val="85000"/>
                </a:lnSpc>
                <a:buFont typeface="Courier New" pitchFamily="49" charset="0"/>
                <a:buChar char="o"/>
                <a:tabLst>
                  <a:tab pos="687388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</a:rPr>
                <a:t>AWIPS, NAWIPS, AWIPS2, Google Earth</a:t>
              </a:r>
            </a:p>
            <a:p>
              <a:pPr>
                <a:lnSpc>
                  <a:spcPct val="85000"/>
                </a:lnSpc>
                <a:spcAft>
                  <a:spcPts val="600"/>
                </a:spcAft>
                <a:tabLst>
                  <a:tab pos="687388" algn="l"/>
                </a:tabLst>
              </a:pPr>
              <a:endParaRPr lang="en-US" b="1" u="sng">
                <a:solidFill>
                  <a:srgbClr val="C6D9F1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  <p:sp>
        <p:nvSpPr>
          <p:cNvPr id="16" name="Title 1"/>
          <p:cNvSpPr>
            <a:spLocks/>
          </p:cNvSpPr>
          <p:nvPr/>
        </p:nvSpPr>
        <p:spPr bwMode="auto">
          <a:xfrm>
            <a:off x="838200" y="152400"/>
            <a:ext cx="7620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Partnerships and End Users</a:t>
            </a:r>
          </a:p>
        </p:txBody>
      </p:sp>
      <p:grpSp>
        <p:nvGrpSpPr>
          <p:cNvPr id="10243" name="Group 56"/>
          <p:cNvGrpSpPr>
            <a:grpSpLocks/>
          </p:cNvGrpSpPr>
          <p:nvPr/>
        </p:nvGrpSpPr>
        <p:grpSpPr bwMode="auto">
          <a:xfrm>
            <a:off x="5032375" y="1828800"/>
            <a:ext cx="4111625" cy="2622550"/>
            <a:chOff x="3170" y="2668"/>
            <a:chExt cx="2590" cy="1652"/>
          </a:xfrm>
        </p:grpSpPr>
        <p:grpSp>
          <p:nvGrpSpPr>
            <p:cNvPr id="10244" name="Group 55"/>
            <p:cNvGrpSpPr>
              <a:grpSpLocks/>
            </p:cNvGrpSpPr>
            <p:nvPr/>
          </p:nvGrpSpPr>
          <p:grpSpPr bwMode="auto">
            <a:xfrm>
              <a:off x="3170" y="2668"/>
              <a:ext cx="2590" cy="1652"/>
              <a:chOff x="3170" y="2668"/>
              <a:chExt cx="2590" cy="1652"/>
            </a:xfrm>
          </p:grpSpPr>
          <p:grpSp>
            <p:nvGrpSpPr>
              <p:cNvPr id="10251" name="Group 71"/>
              <p:cNvGrpSpPr>
                <a:grpSpLocks/>
              </p:cNvGrpSpPr>
              <p:nvPr/>
            </p:nvGrpSpPr>
            <p:grpSpPr bwMode="auto">
              <a:xfrm>
                <a:off x="3170" y="2668"/>
                <a:ext cx="2590" cy="1652"/>
                <a:chOff x="4462805" y="2109915"/>
                <a:chExt cx="4203510" cy="3641115"/>
              </a:xfrm>
            </p:grpSpPr>
            <p:pic>
              <p:nvPicPr>
                <p:cNvPr id="1029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62805" y="2109915"/>
                  <a:ext cx="4203510" cy="3641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 flipV="1">
                  <a:off x="5714121" y="2209099"/>
                  <a:ext cx="2888899" cy="811096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917" y="2797"/>
                <a:ext cx="1760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944" y="3859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783" y="3443"/>
                <a:ext cx="44" cy="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210" y="4152"/>
                <a:ext cx="43" cy="3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28" y="3234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960" y="3909"/>
                <a:ext cx="44" cy="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937" y="3803"/>
                <a:ext cx="42" cy="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46" y="4043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22" y="4135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45" y="4230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086" y="3777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" name="Oval 32"/>
              <p:cNvSpPr/>
              <p:nvPr/>
            </p:nvSpPr>
            <p:spPr>
              <a:xfrm>
                <a:off x="4801" y="3958"/>
                <a:ext cx="43" cy="3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41" y="4079"/>
                <a:ext cx="43" cy="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419" y="4208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560" y="4088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85" y="3833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23" y="4108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774" y="3517"/>
                <a:ext cx="42" cy="3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55" y="3960"/>
                <a:ext cx="42" cy="3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33" y="3514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253" y="3414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10" y="3417"/>
                <a:ext cx="44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507" y="3494"/>
                <a:ext cx="44" cy="3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457" y="2951"/>
                <a:ext cx="43" cy="3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37" y="2838"/>
                <a:ext cx="42" cy="3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108" y="3593"/>
                <a:ext cx="42" cy="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339" y="3598"/>
                <a:ext cx="42" cy="3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279" name="Group 61"/>
              <p:cNvGrpSpPr>
                <a:grpSpLocks/>
              </p:cNvGrpSpPr>
              <p:nvPr/>
            </p:nvGrpSpPr>
            <p:grpSpPr bwMode="auto">
              <a:xfrm>
                <a:off x="4193" y="2806"/>
                <a:ext cx="1366" cy="288"/>
                <a:chOff x="6451687" y="1821485"/>
                <a:chExt cx="2216816" cy="634969"/>
              </a:xfrm>
            </p:grpSpPr>
            <p:grpSp>
              <p:nvGrpSpPr>
                <p:cNvPr id="10283" name="Group 60"/>
                <p:cNvGrpSpPr>
                  <a:grpSpLocks/>
                </p:cNvGrpSpPr>
                <p:nvPr/>
              </p:nvGrpSpPr>
              <p:grpSpPr bwMode="auto">
                <a:xfrm>
                  <a:off x="6451687" y="1936827"/>
                  <a:ext cx="77046" cy="353188"/>
                  <a:chOff x="5259342" y="4533652"/>
                  <a:chExt cx="77046" cy="353188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5259342" y="4532958"/>
                    <a:ext cx="69782" cy="72757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5269079" y="4671858"/>
                    <a:ext cx="66536" cy="72756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5260964" y="4815166"/>
                    <a:ext cx="69783" cy="72757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284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6576647" y="1821485"/>
                  <a:ext cx="2091856" cy="339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/>
                    <a:t>Collaborating WFO</a:t>
                  </a:r>
                </a:p>
              </p:txBody>
            </p:sp>
            <p:sp>
              <p:nvSpPr>
                <p:cNvPr id="10285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6570155" y="1980227"/>
                  <a:ext cx="1838692" cy="317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/>
                    <a:t>Partner Regional HQ</a:t>
                  </a:r>
                </a:p>
              </p:txBody>
            </p:sp>
            <p:sp>
              <p:nvSpPr>
                <p:cNvPr id="10286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579892" y="2138969"/>
                  <a:ext cx="1588773" cy="3174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900"/>
                    <a:t>Real-Time Data Source</a:t>
                  </a:r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3440" y="2809"/>
                <a:ext cx="4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87" y="3004"/>
                <a:ext cx="42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440" y="2969"/>
                <a:ext cx="43" cy="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245" name="Oval 49"/>
            <p:cNvSpPr>
              <a:spLocks noChangeArrowheads="1"/>
            </p:cNvSpPr>
            <p:nvPr/>
          </p:nvSpPr>
          <p:spPr bwMode="auto">
            <a:xfrm>
              <a:off x="4186" y="3080"/>
              <a:ext cx="72" cy="4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50"/>
            <p:cNvSpPr txBox="1">
              <a:spLocks noChangeArrowheads="1"/>
            </p:cNvSpPr>
            <p:nvPr/>
          </p:nvSpPr>
          <p:spPr bwMode="auto">
            <a:xfrm>
              <a:off x="4260" y="3022"/>
              <a:ext cx="1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Collaboration National Center</a:t>
              </a:r>
            </a:p>
          </p:txBody>
        </p:sp>
        <p:sp>
          <p:nvSpPr>
            <p:cNvPr id="10247" name="Oval 51"/>
            <p:cNvSpPr>
              <a:spLocks noChangeArrowheads="1"/>
            </p:cNvSpPr>
            <p:nvPr/>
          </p:nvSpPr>
          <p:spPr bwMode="auto">
            <a:xfrm>
              <a:off x="4525" y="3636"/>
              <a:ext cx="73" cy="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52"/>
            <p:cNvSpPr>
              <a:spLocks noChangeArrowheads="1"/>
            </p:cNvSpPr>
            <p:nvPr/>
          </p:nvSpPr>
          <p:spPr bwMode="auto">
            <a:xfrm>
              <a:off x="5326" y="4214"/>
              <a:ext cx="73" cy="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53"/>
            <p:cNvSpPr>
              <a:spLocks noChangeArrowheads="1"/>
            </p:cNvSpPr>
            <p:nvPr/>
          </p:nvSpPr>
          <p:spPr bwMode="auto">
            <a:xfrm>
              <a:off x="5372" y="3587"/>
              <a:ext cx="72" cy="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54"/>
            <p:cNvSpPr>
              <a:spLocks noChangeArrowheads="1"/>
            </p:cNvSpPr>
            <p:nvPr/>
          </p:nvSpPr>
          <p:spPr bwMode="auto">
            <a:xfrm>
              <a:off x="3436" y="2934"/>
              <a:ext cx="75" cy="6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152400"/>
            <a:ext cx="7620000" cy="9937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GOES-R Products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533400" y="1066800"/>
            <a:ext cx="8047038" cy="4648200"/>
            <a:chOff x="336" y="672"/>
            <a:chExt cx="5069" cy="2928"/>
          </a:xfrm>
        </p:grpSpPr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336" y="672"/>
              <a:ext cx="5069" cy="2928"/>
            </a:xfrm>
            <a:prstGeom prst="roundRect">
              <a:avLst>
                <a:gd name="adj" fmla="val 16667"/>
              </a:avLst>
            </a:prstGeom>
            <a:solidFill>
              <a:srgbClr val="254061"/>
            </a:soli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196" name="Text Box 5"/>
            <p:cNvSpPr txBox="1">
              <a:spLocks noChangeArrowheads="1"/>
            </p:cNvSpPr>
            <p:nvPr/>
          </p:nvSpPr>
          <p:spPr bwMode="auto">
            <a:xfrm>
              <a:off x="432" y="816"/>
              <a:ext cx="4944" cy="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4300" indent="-114300">
                <a:lnSpc>
                  <a:spcPct val="85000"/>
                </a:lnSpc>
                <a:tabLst>
                  <a:tab pos="4572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Pseudo Geostationary Lightning Mapper P-GLM Products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Flash extent density and maximum density products derived from ground-based LMA data (4 networks), AWIPS and AWIPS II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Similar to AWG optical proxy GLM product (not yet available)</a:t>
              </a:r>
            </a:p>
            <a:p>
              <a:pPr marL="114300" indent="-114300">
                <a:spcBef>
                  <a:spcPts val="300"/>
                </a:spcBef>
                <a:tabLst>
                  <a:tab pos="4572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GOES-MODIS Hybrid Product 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Replicates spatial resolution of selected ABI channels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Derived from MODIS imagery combined with GOES-East 15 minute imagery for animation, AWIPS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8 WFOs participating in comprehensive evaluation</a:t>
              </a:r>
            </a:p>
            <a:p>
              <a:pPr marL="114300" indent="-114300">
                <a:spcBef>
                  <a:spcPts val="300"/>
                </a:spcBef>
                <a:tabLst>
                  <a:tab pos="4572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Convective Initiation Product – obtained from AWG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Reformat and disseminate to SPC/HWT/ Spring Experiment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AWIPS and AWIPS II</a:t>
              </a:r>
            </a:p>
            <a:p>
              <a:pPr marL="114300" indent="-114300">
                <a:lnSpc>
                  <a:spcPct val="85000"/>
                </a:lnSpc>
                <a:spcBef>
                  <a:spcPct val="25000"/>
                </a:spcBef>
                <a:tabLst>
                  <a:tab pos="4572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ABI Quantitative Precipitation Estimate (QPE) Proxy Product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OCONUS applications</a:t>
              </a:r>
            </a:p>
            <a:p>
              <a:pPr marL="571500" lvl="1" indent="-228600">
                <a:lnSpc>
                  <a:spcPct val="85000"/>
                </a:lnSpc>
                <a:buFontTx/>
                <a:buChar char="o"/>
                <a:tabLst>
                  <a:tab pos="4572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Available late Fall 2011 from Bob Kuligowski (NESDIS)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ubtitle 2"/>
          <p:cNvSpPr>
            <a:spLocks/>
          </p:cNvSpPr>
          <p:nvPr/>
        </p:nvSpPr>
        <p:spPr bwMode="auto">
          <a:xfrm>
            <a:off x="228600" y="388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838200" y="2286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85000"/>
              </a:lnSpc>
              <a:buFont typeface="Arial" charset="0"/>
              <a:buNone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GOES-R Products Future Products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533400" y="1216025"/>
            <a:ext cx="8077200" cy="4727575"/>
            <a:chOff x="336" y="766"/>
            <a:chExt cx="5088" cy="2978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336" y="766"/>
              <a:ext cx="5069" cy="292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441" y="958"/>
              <a:ext cx="4983" cy="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Aft>
                  <a:spcPts val="300"/>
                </a:spcAft>
                <a:tabLst>
                  <a:tab pos="6858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Red-Green-Blue (RGB) channel composites simulating ABI capabilities – more information than a single channel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Collaboration with CIRA and CIMSS for product development 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Generated from MODIS, SEVIRI, GOES Sounder, simulated ABI radiance data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SPoRT disseminates RGB products to NHC, SPC, HPC, OPC, others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Focus on specific products and forecast problems</a:t>
              </a:r>
            </a:p>
            <a:p>
              <a:pPr>
                <a:lnSpc>
                  <a:spcPct val="85000"/>
                </a:lnSpc>
                <a:spcBef>
                  <a:spcPts val="300"/>
                </a:spcBef>
                <a:tabLst>
                  <a:tab pos="685800" algn="l"/>
                </a:tabLst>
              </a:pPr>
              <a:r>
                <a:rPr lang="en-US" sz="2400" b="1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High-resolution SST Composite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2-4x daily AMSR-E and MODIS derived SSTs combined contiguous field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No planned proxy AWG product for ABI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AWIPS, GRiB for model ingest, WFOs, SPoRT WRF for SPC/HWT Spring Experiment LFA</a:t>
              </a:r>
              <a:endParaRPr lang="en-US">
                <a:solidFill>
                  <a:srgbClr val="D9D9D9"/>
                </a:solidFill>
                <a:latin typeface="Calibri" pitchFamily="34" charset="0"/>
              </a:endParaRPr>
            </a:p>
            <a:p>
              <a:pPr>
                <a:lnSpc>
                  <a:spcPct val="85000"/>
                </a:lnSpc>
                <a:spcBef>
                  <a:spcPts val="300"/>
                </a:spcBef>
                <a:tabLst>
                  <a:tab pos="685800" algn="l"/>
                </a:tabLst>
              </a:pPr>
              <a:r>
                <a:rPr lang="en-US" sz="2400" b="1">
                  <a:solidFill>
                    <a:srgbClr val="C5D9F1"/>
                  </a:solidFill>
                  <a:latin typeface="Calibri" pitchFamily="34" charset="0"/>
                </a:rPr>
                <a:t>Lightning Forecast Algorithm (LFA)</a:t>
              </a:r>
              <a:r>
                <a:rPr lang="en-US" sz="2400" b="1">
                  <a:solidFill>
                    <a:srgbClr val="C5D9F1"/>
                  </a:solidFill>
                  <a:latin typeface="Calibri" pitchFamily="34" charset="0"/>
                  <a:cs typeface="Tahoma" pitchFamily="34" charset="0"/>
                </a:rPr>
                <a:t> 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Total lightning forecast product 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Based on forecast model microphysics</a:t>
              </a:r>
            </a:p>
            <a:p>
              <a:pPr marL="685800" lvl="1" indent="-228600">
                <a:lnSpc>
                  <a:spcPct val="90000"/>
                </a:lnSpc>
                <a:buFontTx/>
                <a:buChar char="o"/>
                <a:tabLst>
                  <a:tab pos="685800" algn="l"/>
                </a:tabLst>
              </a:pPr>
              <a:r>
                <a:rPr lang="en-US">
                  <a:solidFill>
                    <a:srgbClr val="D9D9D9"/>
                  </a:solidFill>
                  <a:latin typeface="Calibri" pitchFamily="34" charset="0"/>
                  <a:cs typeface="Tahoma" pitchFamily="34" charset="0"/>
                </a:rPr>
                <a:t>Aids in GOES-R GLM lightning data assimilation</a:t>
              </a:r>
              <a:endParaRPr lang="en-US" b="1" u="sng">
                <a:solidFill>
                  <a:srgbClr val="D9D9D9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/>
          </p:cNvSpPr>
          <p:nvPr/>
        </p:nvSpPr>
        <p:spPr bwMode="auto">
          <a:xfrm>
            <a:off x="228600" y="3886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838200" y="2286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85000"/>
              </a:lnSpc>
              <a:buFont typeface="Arial" charset="0"/>
              <a:buNone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Ongoing Demonstration Activities</a:t>
            </a: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09600" y="1143000"/>
            <a:ext cx="8047038" cy="4724400"/>
            <a:chOff x="838200" y="1371600"/>
            <a:chExt cx="7391400" cy="6475454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838200" y="1371600"/>
              <a:ext cx="7391400" cy="647545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991307" y="1684928"/>
              <a:ext cx="7196006" cy="607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GOES-MODIS Hybrid to WFOs - assessments</a:t>
              </a:r>
            </a:p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RGB products to National Centers for their Proving Ground activities – NHC, OPC, HPC, AWC</a:t>
              </a:r>
            </a:p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HWT/SPC /Proving Ground Spring Experiment participation</a:t>
              </a:r>
            </a:p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Training – variety training for end users, many in NWS Learning Management System</a:t>
              </a:r>
            </a:p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  <a:cs typeface="Tahoma" pitchFamily="34" charset="0"/>
                </a:rPr>
                <a:t>ABI QPE proxy product  to Alaska and Pacific Regions – beginning 2012</a:t>
              </a:r>
            </a:p>
            <a:p>
              <a:pPr marL="225425" indent="-225425">
                <a:lnSpc>
                  <a:spcPct val="85000"/>
                </a:lnSpc>
                <a:spcAft>
                  <a:spcPct val="65000"/>
                </a:spcAft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6D9F1"/>
                  </a:solidFill>
                  <a:latin typeface="Calibri" pitchFamily="34" charset="0"/>
                </a:rPr>
                <a:t>Transition products to AWIPS II </a:t>
              </a:r>
              <a:r>
                <a:rPr lang="en-US" sz="2400" b="1" dirty="0" smtClean="0">
                  <a:solidFill>
                    <a:srgbClr val="C6D9F1"/>
                  </a:solidFill>
                  <a:latin typeface="Calibri" pitchFamily="34" charset="0"/>
                </a:rPr>
                <a:t>with custom plug-ins for </a:t>
              </a:r>
              <a:r>
                <a:rPr lang="en-US" sz="2400" b="1" dirty="0" err="1" smtClean="0">
                  <a:solidFill>
                    <a:srgbClr val="C6D9F1"/>
                  </a:solidFill>
                  <a:latin typeface="Calibri" pitchFamily="34" charset="0"/>
                </a:rPr>
                <a:t>SPoRT</a:t>
              </a:r>
              <a:r>
                <a:rPr lang="en-US" sz="2400" b="1" dirty="0" smtClean="0">
                  <a:solidFill>
                    <a:srgbClr val="C6D9F1"/>
                  </a:solidFill>
                  <a:latin typeface="Calibri" pitchFamily="34" charset="0"/>
                </a:rPr>
                <a:t> products</a:t>
              </a:r>
              <a:endParaRPr lang="en-US" sz="2400" b="1" u="sng" dirty="0">
                <a:solidFill>
                  <a:srgbClr val="C6D9F1"/>
                </a:solidFill>
                <a:latin typeface="Calibri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9" descr="wrf_grib_sfc_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733800"/>
            <a:ext cx="2590800" cy="2368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85000"/>
              </a:lnSpc>
              <a:buFont typeface="Arial" charset="0"/>
              <a:buNone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Integration of SPoRT Data into AWIPS2</a:t>
            </a:r>
          </a:p>
        </p:txBody>
      </p:sp>
      <p:pic>
        <p:nvPicPr>
          <p:cNvPr id="17" name="Picture 4" descr="C:\Documents and Settings\gstano\My Documents\Conferences\GOES_R_Science_Week_2011\Images\flash_ext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0"/>
            <a:ext cx="2057400" cy="142128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  <p:pic>
        <p:nvPicPr>
          <p:cNvPr id="36879" name="Picture 2" descr="Z:\brian.carcione\SPoRT\Presentations\SOO Workshop\20100713_23-00z_firesandsmokethumbnail.gif"/>
          <p:cNvPicPr>
            <a:picLocks noChangeAspect="1" noChangeArrowheads="1"/>
          </p:cNvPicPr>
          <p:nvPr/>
        </p:nvPicPr>
        <p:blipFill>
          <a:blip r:embed="rId4" cstate="print"/>
          <a:srcRect l="15897" t="13066" r="15007" b="19376"/>
          <a:stretch>
            <a:fillRect/>
          </a:stretch>
        </p:blipFill>
        <p:spPr bwMode="auto">
          <a:xfrm>
            <a:off x="4191000" y="4724400"/>
            <a:ext cx="2514600" cy="1462088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6873" name="Group 7"/>
          <p:cNvGrpSpPr>
            <a:grpSpLocks/>
          </p:cNvGrpSpPr>
          <p:nvPr/>
        </p:nvGrpSpPr>
        <p:grpSpPr bwMode="auto">
          <a:xfrm>
            <a:off x="609600" y="1219200"/>
            <a:ext cx="5334000" cy="3657600"/>
            <a:chOff x="838200" y="1371600"/>
            <a:chExt cx="7391400" cy="6216435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838200" y="1371600"/>
              <a:ext cx="7391400" cy="62164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992188" y="1684580"/>
              <a:ext cx="7195617" cy="5798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lnSpc>
                  <a:spcPct val="85000"/>
                </a:lnSpc>
                <a:spcAft>
                  <a:spcPct val="30000"/>
                </a:spcAft>
                <a:buFontTx/>
                <a:buChar char="•"/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5D9F1"/>
                  </a:solidFill>
                  <a:latin typeface="Calibri" pitchFamily="34" charset="0"/>
                  <a:cs typeface="Tahoma" pitchFamily="34" charset="0"/>
                </a:rPr>
                <a:t>Make all </a:t>
              </a:r>
              <a:r>
                <a:rPr lang="en-US" sz="2400" b="1" dirty="0" err="1">
                  <a:solidFill>
                    <a:srgbClr val="C5D9F1"/>
                  </a:solidFill>
                  <a:latin typeface="Calibri" pitchFamily="34" charset="0"/>
                  <a:cs typeface="Tahoma" pitchFamily="34" charset="0"/>
                </a:rPr>
                <a:t>SPoRT</a:t>
              </a:r>
              <a:r>
                <a:rPr lang="en-US" sz="2400" b="1" dirty="0">
                  <a:solidFill>
                    <a:srgbClr val="C5D9F1"/>
                  </a:solidFill>
                  <a:latin typeface="Calibri" pitchFamily="34" charset="0"/>
                  <a:cs typeface="Tahoma" pitchFamily="34" charset="0"/>
                </a:rPr>
                <a:t> products available with operational release of AWIPS2</a:t>
              </a:r>
            </a:p>
            <a:p>
              <a:pPr marL="228600" indent="-228600">
                <a:lnSpc>
                  <a:spcPct val="85000"/>
                </a:lnSpc>
                <a:spcAft>
                  <a:spcPct val="30000"/>
                </a:spcAft>
                <a:buFontTx/>
                <a:buChar char="•"/>
                <a:tabLst>
                  <a:tab pos="687388" algn="l"/>
                </a:tabLst>
              </a:pPr>
              <a:r>
                <a:rPr lang="en-US" sz="2400" b="1" dirty="0">
                  <a:solidFill>
                    <a:srgbClr val="C5D9F1"/>
                  </a:solidFill>
                  <a:latin typeface="Calibri" pitchFamily="34" charset="0"/>
                </a:rPr>
                <a:t>Custom </a:t>
              </a:r>
              <a:r>
                <a:rPr lang="en-US" sz="2400" b="1" dirty="0" smtClean="0">
                  <a:solidFill>
                    <a:srgbClr val="C5D9F1"/>
                  </a:solidFill>
                  <a:latin typeface="Calibri" pitchFamily="34" charset="0"/>
                </a:rPr>
                <a:t>plug-ins </a:t>
              </a:r>
              <a:r>
                <a:rPr lang="en-US" sz="2400" b="1" dirty="0">
                  <a:solidFill>
                    <a:srgbClr val="C5D9F1"/>
                  </a:solidFill>
                  <a:latin typeface="Calibri" pitchFamily="34" charset="0"/>
                </a:rPr>
                <a:t>to </a:t>
              </a:r>
              <a:r>
                <a:rPr lang="en-US" sz="2400" b="1" dirty="0" smtClean="0">
                  <a:solidFill>
                    <a:srgbClr val="C5D9F1"/>
                  </a:solidFill>
                  <a:latin typeface="Calibri" pitchFamily="34" charset="0"/>
                </a:rPr>
                <a:t>display data</a:t>
              </a:r>
            </a:p>
            <a:p>
              <a:pPr marL="228600" indent="-228600">
                <a:lnSpc>
                  <a:spcPct val="85000"/>
                </a:lnSpc>
                <a:spcAft>
                  <a:spcPct val="30000"/>
                </a:spcAft>
                <a:buFontTx/>
                <a:buChar char="•"/>
                <a:tabLst>
                  <a:tab pos="687388" algn="l"/>
                </a:tabLst>
              </a:pPr>
              <a:r>
                <a:rPr lang="en-US" sz="2400" b="1" dirty="0" smtClean="0">
                  <a:solidFill>
                    <a:srgbClr val="C5D9F1"/>
                  </a:solidFill>
                  <a:latin typeface="Calibri" pitchFamily="34" charset="0"/>
                </a:rPr>
                <a:t>Example datasets</a:t>
              </a:r>
              <a:endParaRPr lang="en-US" sz="2400" b="1" dirty="0">
                <a:solidFill>
                  <a:srgbClr val="C5D9F1"/>
                </a:solidFill>
                <a:latin typeface="Calibri" pitchFamily="34" charset="0"/>
              </a:endParaRPr>
            </a:p>
            <a:p>
              <a:pPr marL="917575" lvl="1" indent="-231775">
                <a:lnSpc>
                  <a:spcPct val="85000"/>
                </a:lnSpc>
                <a:spcAft>
                  <a:spcPct val="10000"/>
                </a:spcAft>
                <a:buFontTx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Total lightning products</a:t>
              </a:r>
            </a:p>
            <a:p>
              <a:pPr marL="917575" lvl="1" indent="-231775">
                <a:lnSpc>
                  <a:spcPct val="85000"/>
                </a:lnSpc>
                <a:spcAft>
                  <a:spcPct val="10000"/>
                </a:spcAft>
                <a:buFontTx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Models products and analyses (WRF, LIS, LFA, ADAS)</a:t>
              </a:r>
            </a:p>
            <a:p>
              <a:pPr marL="917575" lvl="1" indent="-231775">
                <a:lnSpc>
                  <a:spcPct val="85000"/>
                </a:lnSpc>
                <a:spcAft>
                  <a:spcPct val="10000"/>
                </a:spcAft>
                <a:buFontTx/>
                <a:buChar char="o"/>
                <a:tabLst>
                  <a:tab pos="687388" algn="l"/>
                </a:tabLst>
              </a:pPr>
              <a:r>
                <a:rPr lang="en-US" dirty="0" err="1">
                  <a:solidFill>
                    <a:srgbClr val="D9D9D9"/>
                  </a:solidFill>
                  <a:latin typeface="Calibri" pitchFamily="34" charset="0"/>
                </a:rPr>
                <a:t>SPoRT</a:t>
              </a: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 satellite imagery such as hybrid, SST composites, RGB products, etc.</a:t>
              </a:r>
            </a:p>
            <a:p>
              <a:pPr marL="917575" lvl="1" indent="-231775">
                <a:lnSpc>
                  <a:spcPct val="85000"/>
                </a:lnSpc>
                <a:spcAft>
                  <a:spcPct val="10000"/>
                </a:spcAft>
                <a:buFontTx/>
                <a:buChar char="o"/>
                <a:tabLst>
                  <a:tab pos="687388" algn="l"/>
                </a:tabLst>
              </a:pPr>
              <a:r>
                <a:rPr lang="en-US" dirty="0">
                  <a:solidFill>
                    <a:srgbClr val="D9D9D9"/>
                  </a:solidFill>
                  <a:latin typeface="Calibri" pitchFamily="34" charset="0"/>
                </a:rPr>
                <a:t>Proving ground products – PGLM, suite of proxy </a:t>
              </a:r>
              <a:r>
                <a:rPr lang="en-US" dirty="0" smtClean="0">
                  <a:solidFill>
                    <a:srgbClr val="D9D9D9"/>
                  </a:solidFill>
                  <a:latin typeface="Calibri" pitchFamily="34" charset="0"/>
                </a:rPr>
                <a:t>products</a:t>
              </a:r>
              <a:endParaRPr lang="en-US" dirty="0">
                <a:solidFill>
                  <a:srgbClr val="D9D9D9"/>
                </a:solidFill>
                <a:latin typeface="Calibri" pitchFamily="34" charset="0"/>
              </a:endParaRPr>
            </a:p>
          </p:txBody>
        </p:sp>
      </p:grpSp>
      <p:pic>
        <p:nvPicPr>
          <p:cNvPr id="14" name="Picture 5" descr="C:\Documents and Settings\gstano\My Documents\Liason\Lightning_work\2009_Southern_Thunder\images\dc_cropp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990600"/>
            <a:ext cx="2017059" cy="1905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905000" y="2209800"/>
            <a:ext cx="5148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Example Slides for 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01650" y="1219200"/>
            <a:ext cx="4027488" cy="4800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Multispectral Data as “</a:t>
            </a:r>
            <a:r>
              <a:rPr lang="en-US" sz="4000" smtClean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sz="4000" smtClean="0">
                <a:solidFill>
                  <a:srgbClr val="00B050"/>
                </a:solidFill>
                <a:latin typeface="Calibri" pitchFamily="34" charset="0"/>
              </a:rPr>
              <a:t>G</a:t>
            </a:r>
            <a:r>
              <a:rPr lang="en-US" sz="4000" smtClean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en-US" sz="4000" smtClean="0">
                <a:latin typeface="Calibri" pitchFamily="34" charset="0"/>
              </a:rPr>
              <a:t>” Imagery</a:t>
            </a:r>
          </a:p>
        </p:txBody>
      </p:sp>
      <p:pic>
        <p:nvPicPr>
          <p:cNvPr id="14339" name="Content Placeholder 12" descr="airmass_seviri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62400"/>
            <a:ext cx="20574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4340" name="Picture 15" descr="airmass_sndr.gif"/>
          <p:cNvPicPr>
            <a:picLocks noChangeAspect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 bwMode="auto">
          <a:xfrm>
            <a:off x="4648200" y="1066800"/>
            <a:ext cx="406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Content Placeholder 12" descr="airmass_seviri.gif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962400"/>
            <a:ext cx="2057400" cy="2057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4342" name="TextBox 17"/>
          <p:cNvSpPr txBox="1">
            <a:spLocks noChangeArrowheads="1"/>
          </p:cNvSpPr>
          <p:nvPr/>
        </p:nvSpPr>
        <p:spPr bwMode="auto">
          <a:xfrm>
            <a:off x="4662488" y="3505200"/>
            <a:ext cx="4033837" cy="369888"/>
          </a:xfrm>
          <a:prstGeom prst="rect">
            <a:avLst/>
          </a:prstGeom>
          <a:solidFill>
            <a:schemeClr val="tx1">
              <a:alpha val="1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GOES Sounder “Air Mass” RGB from CIRA</a:t>
            </a:r>
          </a:p>
        </p:txBody>
      </p:sp>
      <p:sp>
        <p:nvSpPr>
          <p:cNvPr id="14343" name="TextBox 18"/>
          <p:cNvSpPr txBox="1">
            <a:spLocks noChangeArrowheads="1"/>
          </p:cNvSpPr>
          <p:nvPr/>
        </p:nvSpPr>
        <p:spPr bwMode="auto">
          <a:xfrm>
            <a:off x="4675188" y="5643563"/>
            <a:ext cx="1989137" cy="277812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SEVIRI Air Mass</a:t>
            </a:r>
          </a:p>
        </p:txBody>
      </p:sp>
      <p:sp>
        <p:nvSpPr>
          <p:cNvPr id="14344" name="TextBox 19"/>
          <p:cNvSpPr txBox="1">
            <a:spLocks noChangeArrowheads="1"/>
          </p:cNvSpPr>
          <p:nvPr/>
        </p:nvSpPr>
        <p:spPr bwMode="auto">
          <a:xfrm>
            <a:off x="6696075" y="5638800"/>
            <a:ext cx="1990725" cy="276225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SEVIRI Natural Color</a:t>
            </a:r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4724400" y="1066800"/>
            <a:ext cx="3962400" cy="276225"/>
          </a:xfrm>
          <a:prstGeom prst="rect">
            <a:avLst/>
          </a:prstGeom>
          <a:solidFill>
            <a:schemeClr val="tx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Products shown in 95-color NAWIPS</a:t>
            </a:r>
          </a:p>
        </p:txBody>
      </p:sp>
      <p:sp>
        <p:nvSpPr>
          <p:cNvPr id="17419" name="Content Placeholder 20"/>
          <p:cNvSpPr>
            <a:spLocks/>
          </p:cNvSpPr>
          <p:nvPr/>
        </p:nvSpPr>
        <p:spPr bwMode="auto">
          <a:xfrm>
            <a:off x="5334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Aft>
                <a:spcPts val="1200"/>
              </a:spcAft>
              <a:defRPr/>
            </a:pPr>
            <a:r>
              <a:rPr lang="en-US" sz="2400" dirty="0">
                <a:solidFill>
                  <a:srgbClr val="C6D9F8"/>
                </a:solidFill>
                <a:latin typeface="Calibri" pitchFamily="34" charset="0"/>
              </a:rPr>
              <a:t>Suite of multispectral channel composites  to enhance identify features not readily apparent in single channel imagery</a:t>
            </a:r>
          </a:p>
          <a:p>
            <a:pPr marL="228600" indent="-228600">
              <a:lnSpc>
                <a:spcPct val="85000"/>
              </a:lnSpc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Calibri" pitchFamily="34" charset="0"/>
              </a:rPr>
              <a:t>based upon EUMETSAT guidelines for consistency with SEVIRI data</a:t>
            </a:r>
          </a:p>
          <a:p>
            <a:pPr marL="228600" indent="-228600">
              <a:lnSpc>
                <a:spcPct val="85000"/>
              </a:lnSpc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Calibri" pitchFamily="34" charset="0"/>
              </a:rPr>
              <a:t>provided to partners in AWIPS and NAWIPS systems</a:t>
            </a:r>
          </a:p>
          <a:p>
            <a:pPr marL="228600" indent="-228600">
              <a:lnSpc>
                <a:spcPct val="85000"/>
              </a:lnSpc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Calibri" pitchFamily="34" charset="0"/>
              </a:rPr>
              <a:t>collaborate with CIRA to demonstrate RGB products over CONUS using the GOES Sounder</a:t>
            </a:r>
          </a:p>
          <a:p>
            <a:pPr marL="228600" indent="-228600">
              <a:lnSpc>
                <a:spcPct val="85000"/>
              </a:lnSpc>
              <a:buFontTx/>
              <a:buChar char="•"/>
              <a:defRPr/>
            </a:pPr>
            <a:r>
              <a:rPr lang="en-US" dirty="0">
                <a:solidFill>
                  <a:srgbClr val="D9D9D9"/>
                </a:solidFill>
                <a:latin typeface="Calibri" pitchFamily="34" charset="0"/>
              </a:rPr>
              <a:t>product available for use in NAWIPS at NHC for Joint Hurricane </a:t>
            </a:r>
            <a:r>
              <a:rPr lang="en-US" dirty="0" err="1">
                <a:solidFill>
                  <a:srgbClr val="D9D9D9"/>
                </a:solidFill>
                <a:latin typeface="Calibri" pitchFamily="34" charset="0"/>
              </a:rPr>
              <a:t>Testbed</a:t>
            </a:r>
            <a:r>
              <a:rPr lang="en-US" dirty="0">
                <a:solidFill>
                  <a:srgbClr val="D9D9D9"/>
                </a:solidFill>
                <a:latin typeface="Calibri" pitchFamily="34" charset="0"/>
              </a:rPr>
              <a:t> activities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7427</TotalTime>
  <Words>1198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SPoRT GOES-R  Proving Ground Activities</vt:lpstr>
      <vt:lpstr>Slide 2</vt:lpstr>
      <vt:lpstr>Slide 3</vt:lpstr>
      <vt:lpstr>GOES-R Products</vt:lpstr>
      <vt:lpstr>Slide 5</vt:lpstr>
      <vt:lpstr>Slide 6</vt:lpstr>
      <vt:lpstr>Slide 7</vt:lpstr>
      <vt:lpstr>Slide 8</vt:lpstr>
      <vt:lpstr>Multispectral Data as “RGB” Imagery</vt:lpstr>
      <vt:lpstr>Spring Experiment: Pseudo-GLM</vt:lpstr>
      <vt:lpstr>Slide 11</vt:lpstr>
      <vt:lpstr>GOES-MODIS Hybrid</vt:lpstr>
      <vt:lpstr>Hybrid Imagery Feedback Results 4/14 to 5/16 (8 day break due to loss of power from tornadic events)</vt:lpstr>
      <vt:lpstr>User Feedback – Hybrid Impact</vt:lpstr>
      <vt:lpstr>MODIS - AMSR-E  Composite SST – ABI SST “Proxy”</vt:lpstr>
      <vt:lpstr>Spring Experiment Products:  Lightning Flash Algorithm (LFA)</vt:lpstr>
      <vt:lpstr>Spring Experiment: UAH CI Product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SPoRT GOES-R Proving Ground Activities</dc:title>
  <dc:creator>gstano</dc:creator>
  <cp:lastModifiedBy>gstano</cp:lastModifiedBy>
  <cp:revision>415</cp:revision>
  <dcterms:created xsi:type="dcterms:W3CDTF">2010-01-06T20:21:41Z</dcterms:created>
  <dcterms:modified xsi:type="dcterms:W3CDTF">2011-09-22T16:01:48Z</dcterms:modified>
</cp:coreProperties>
</file>