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1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5B005-773B-2446-ABC3-097763C16A63}" type="datetimeFigureOut">
              <a:rPr lang="en-US" smtClean="0"/>
              <a:t>9/21/11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9492-5F8D-814A-9438-BDA312FAFA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79C96-40FE-D64D-A3F4-5ADF28649B2B}" type="slidenum">
              <a:rPr lang="en-US"/>
              <a:pPr/>
              <a:t>2</a:t>
            </a:fld>
            <a:endParaRPr lang="en-US"/>
          </a:p>
        </p:txBody>
      </p:sp>
      <p:sp>
        <p:nvSpPr>
          <p:cNvPr id="11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5A7462-E3F1-134F-896C-6B54F010A80F}" type="slidenum">
              <a:rPr lang="en-US"/>
              <a:pPr/>
              <a:t>3</a:t>
            </a:fld>
            <a:endParaRPr lang="en-US"/>
          </a:p>
        </p:txBody>
      </p:sp>
      <p:sp>
        <p:nvSpPr>
          <p:cNvPr id="12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61800-670D-774E-B98C-672809803CC1}" type="slidenum">
              <a:rPr lang="en-US"/>
              <a:pPr/>
              <a:t>4</a:t>
            </a:fld>
            <a:endParaRPr lang="en-US"/>
          </a:p>
        </p:txBody>
      </p:sp>
      <p:sp>
        <p:nvSpPr>
          <p:cNvPr id="13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ED2F5-30F4-9846-ADB3-8369D436ED9B}" type="slidenum">
              <a:rPr lang="en-US"/>
              <a:pPr/>
              <a:t>6</a:t>
            </a:fld>
            <a:endParaRPr lang="en-US"/>
          </a:p>
        </p:txBody>
      </p:sp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F37-6E86-2046-9046-8A28C9A1056F}" type="datetimeFigureOut">
              <a:rPr lang="en-US" smtClean="0"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C173-1708-FB41-8884-5CD39DB0A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F37-6E86-2046-9046-8A28C9A1056F}" type="datetimeFigureOut">
              <a:rPr lang="en-US" smtClean="0"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C173-1708-FB41-8884-5CD39DB0A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F37-6E86-2046-9046-8A28C9A1056F}" type="datetimeFigureOut">
              <a:rPr lang="en-US" smtClean="0"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C173-1708-FB41-8884-5CD39DB0A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F37-6E86-2046-9046-8A28C9A1056F}" type="datetimeFigureOut">
              <a:rPr lang="en-US" smtClean="0"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C173-1708-FB41-8884-5CD39DB0A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F37-6E86-2046-9046-8A28C9A1056F}" type="datetimeFigureOut">
              <a:rPr lang="en-US" smtClean="0"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C173-1708-FB41-8884-5CD39DB0A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F37-6E86-2046-9046-8A28C9A1056F}" type="datetimeFigureOut">
              <a:rPr lang="en-US" smtClean="0"/>
              <a:t>9/21/11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C173-1708-FB41-8884-5CD39DB0A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F37-6E86-2046-9046-8A28C9A1056F}" type="datetimeFigureOut">
              <a:rPr lang="en-US" smtClean="0"/>
              <a:t>9/21/11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C173-1708-FB41-8884-5CD39DB0A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F37-6E86-2046-9046-8A28C9A1056F}" type="datetimeFigureOut">
              <a:rPr lang="en-US" smtClean="0"/>
              <a:t>9/21/11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C173-1708-FB41-8884-5CD39DB0A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F37-6E86-2046-9046-8A28C9A1056F}" type="datetimeFigureOut">
              <a:rPr lang="en-US" smtClean="0"/>
              <a:t>9/21/11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C173-1708-FB41-8884-5CD39DB0A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F37-6E86-2046-9046-8A28C9A1056F}" type="datetimeFigureOut">
              <a:rPr lang="en-US" smtClean="0"/>
              <a:t>9/21/11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C173-1708-FB41-8884-5CD39DB0A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F37-6E86-2046-9046-8A28C9A1056F}" type="datetimeFigureOut">
              <a:rPr lang="en-US" smtClean="0"/>
              <a:t>9/21/11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C173-1708-FB41-8884-5CD39DB0A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8F37-6E86-2046-9046-8A28C9A1056F}" type="datetimeFigureOut">
              <a:rPr lang="en-US" smtClean="0"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5C173-1708-FB41-8884-5CD39DB0A7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SSC_110922_1p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3104" y="-196772"/>
            <a:ext cx="88741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2985" y="15205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Atmospheric Electricity and Lightning </a:t>
            </a:r>
            <a:r>
              <a:rPr lang="en-US" dirty="0" smtClean="0"/>
              <a:t>Research at UAH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627853"/>
            <a:ext cx="7239000" cy="439194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Large Group (&gt;25) includes scientists, engineers and students.  Capabilities include:</a:t>
            </a:r>
          </a:p>
          <a:p>
            <a:pPr lvl="1" algn="l">
              <a:buFont typeface="Arial"/>
              <a:buChar char="•"/>
            </a:pPr>
            <a:r>
              <a:rPr lang="en-US" dirty="0" smtClean="0"/>
              <a:t> Instrument development –</a:t>
            </a:r>
          </a:p>
          <a:p>
            <a:pPr lvl="2" algn="l"/>
            <a:r>
              <a:rPr lang="en-US" dirty="0" smtClean="0"/>
              <a:t>Ground, airborne and space</a:t>
            </a:r>
          </a:p>
          <a:p>
            <a:pPr lvl="1" algn="l">
              <a:buFont typeface="Arial"/>
              <a:buChar char="•"/>
            </a:pPr>
            <a:r>
              <a:rPr lang="en-US" dirty="0" smtClean="0"/>
              <a:t> Data analysis</a:t>
            </a:r>
          </a:p>
          <a:p>
            <a:pPr lvl="1" algn="l">
              <a:buFont typeface="Arial"/>
              <a:buChar char="•"/>
            </a:pPr>
            <a:r>
              <a:rPr lang="en-US" dirty="0" smtClean="0"/>
              <a:t> Modeling </a:t>
            </a:r>
          </a:p>
          <a:p>
            <a:pPr lvl="1" algn="l">
              <a:buFont typeface="Arial"/>
              <a:buChar char="•"/>
            </a:pPr>
            <a:r>
              <a:rPr lang="en-US" dirty="0" smtClean="0"/>
              <a:t> Theory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 The only group with expertise ranging from fundamental lightning physics to space-based monitoring to meteorological applications.</a:t>
            </a:r>
          </a:p>
          <a:p>
            <a:pPr lvl="1" algn="l">
              <a:buFont typeface="Arial"/>
              <a:buChar char="•"/>
            </a:pPr>
            <a:r>
              <a:rPr lang="en-US" dirty="0" smtClean="0"/>
              <a:t> a unique combination of physicists, meteorologists and engineers with years of experience is necessary for accomplishing our mission </a:t>
            </a:r>
          </a:p>
          <a:p>
            <a:pPr lvl="1" algn="l"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1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Key Research</a:t>
            </a:r>
            <a:r>
              <a:rPr lang="en-US" dirty="0" smtClean="0"/>
              <a:t> Areas and Accomplishments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419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Space-based lightning observations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Developed the OTD</a:t>
            </a:r>
            <a:r>
              <a:rPr lang="en-US" sz="1800" dirty="0"/>
              <a:t>/LIS: continuous operations since 1995. Expected to operate through 2014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GLM: instrument design and development (with Lockheed Martin); </a:t>
            </a:r>
            <a:r>
              <a:rPr lang="en-US" sz="1800" dirty="0" smtClean="0"/>
              <a:t>algorithms, risk reduction, verification and training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Unique verification capabilities: HAMMA and airborne simulator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Thunderstorm Electrification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Investigate how storms electrify</a:t>
            </a:r>
            <a:r>
              <a:rPr lang="en-US" sz="1800" dirty="0" smtClean="0"/>
              <a:t>, determine </a:t>
            </a:r>
            <a:r>
              <a:rPr lang="en-US" sz="1800" dirty="0"/>
              <a:t>how lightning measurements can be used for monitoring storm development, etc.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Extensive use of ground</a:t>
            </a:r>
            <a:r>
              <a:rPr lang="en-US" sz="2400" dirty="0"/>
              <a:t> </a:t>
            </a:r>
            <a:r>
              <a:rPr lang="en-US" sz="1800" dirty="0"/>
              <a:t>observation capabilities:</a:t>
            </a:r>
          </a:p>
          <a:p>
            <a:pPr lvl="3">
              <a:lnSpc>
                <a:spcPct val="90000"/>
              </a:lnSpc>
            </a:pPr>
            <a:r>
              <a:rPr lang="en-US" sz="1400" dirty="0"/>
              <a:t>LMA, multiple parameter, Doppler radars, ground electric field network (new)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Launch Safety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Serve on the NASA/Air Force Lightning Advisory Panel (revise LCC)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Developed the ground-based field mill network and conducted two Air-Borne Filed Mill</a:t>
            </a:r>
            <a:r>
              <a:rPr lang="en-US" sz="1800" dirty="0" smtClean="0"/>
              <a:t> (ABFM) programs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Developing an ABFM capability for the Japanese space program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258763"/>
            <a:ext cx="7358062" cy="946150"/>
          </a:xfrm>
          <a:ln/>
        </p:spPr>
        <p:txBody>
          <a:bodyPr rIns="0"/>
          <a:lstStyle/>
          <a:p>
            <a:pPr>
              <a:tabLst>
                <a:tab pos="1219200" algn="l"/>
              </a:tabLst>
            </a:pPr>
            <a:r>
              <a:rPr lang="en-US" sz="1900"/>
              <a:t>High Resolution Full Climatology Annual Flash Rate</a:t>
            </a:r>
          </a:p>
        </p:txBody>
      </p:sp>
      <p:sp>
        <p:nvSpPr>
          <p:cNvPr id="7171" name="Rectangle 3"/>
          <p:cNvSpPr>
            <a:spLocks/>
          </p:cNvSpPr>
          <p:nvPr/>
        </p:nvSpPr>
        <p:spPr bwMode="auto">
          <a:xfrm>
            <a:off x="347663" y="5894388"/>
            <a:ext cx="8448675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defTabSz="642938" eaLnBrk="1" hangingPunct="1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  <a:tab pos="8464550" algn="l"/>
              </a:tabLst>
            </a:pPr>
            <a:r>
              <a:rPr lang="en-US" sz="1700">
                <a:latin typeface="Hoefler Text" charset="0"/>
                <a:ea typeface="Hoefler Text" charset="0"/>
                <a:cs typeface="Hoefler Text" charset="0"/>
                <a:sym typeface="Hoefler Text" charset="0"/>
              </a:rPr>
              <a:t>Global distribution of lightning from a combined nine years of observations of the NASA OTD (4/95-3/00) and LIS (1/98-12/04) instruments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31900"/>
            <a:ext cx="9134475" cy="4394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 dir="d"/>
      </mp:transition>
    </mc:Choice>
    <mc:Fallback>
      <p:transition spd="med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6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HAMMA Detections and Locations vs. LIS</a:t>
            </a:r>
            <a:endParaRPr lang="en-US" dirty="0"/>
          </a:p>
        </p:txBody>
      </p:sp>
      <p:pic>
        <p:nvPicPr>
          <p:cNvPr id="4" name="Content Placeholder 3" descr="042558_0016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214" r="-18214"/>
          <a:stretch>
            <a:fillRect/>
          </a:stretch>
        </p:blipFill>
        <p:spPr>
          <a:xfrm>
            <a:off x="3315" y="1350582"/>
            <a:ext cx="9140685" cy="502702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592"/>
            <a:ext cx="7772400" cy="1143000"/>
          </a:xfrm>
        </p:spPr>
        <p:txBody>
          <a:bodyPr/>
          <a:lstStyle/>
          <a:p>
            <a:r>
              <a:rPr lang="en-US" dirty="0" smtClean="0"/>
              <a:t>Newer </a:t>
            </a:r>
            <a:r>
              <a:rPr lang="en-US" dirty="0"/>
              <a:t>Initiatives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Lightning Physics</a:t>
            </a:r>
            <a:endParaRPr lang="en-US" sz="2800" dirty="0"/>
          </a:p>
          <a:p>
            <a:pPr lvl="1"/>
            <a:r>
              <a:rPr lang="en-US" sz="2000" dirty="0"/>
              <a:t>Lightning initiation and propagation</a:t>
            </a:r>
          </a:p>
          <a:p>
            <a:pPr lvl="1"/>
            <a:r>
              <a:rPr lang="en-US" sz="2000" dirty="0"/>
              <a:t>Remote measurements of thunderstorm electric fields</a:t>
            </a:r>
          </a:p>
          <a:p>
            <a:pPr lvl="1"/>
            <a:r>
              <a:rPr lang="en-US" sz="2000" dirty="0"/>
              <a:t>High-speed lightning </a:t>
            </a:r>
            <a:r>
              <a:rPr lang="en-US" sz="2000" dirty="0" smtClean="0"/>
              <a:t>spectroscopy</a:t>
            </a:r>
          </a:p>
          <a:p>
            <a:pPr lvl="2"/>
            <a:r>
              <a:rPr lang="en-US" sz="1600" dirty="0" smtClean="0"/>
              <a:t>One microsecond lightning spectroscopy enabling the development of the first ever time resolved gas dynamic model of a lightning channel</a:t>
            </a:r>
          </a:p>
          <a:p>
            <a:pPr lvl="1"/>
            <a:r>
              <a:rPr lang="en-US" sz="2000" dirty="0"/>
              <a:t>Ice charging study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LIS-light</a:t>
            </a:r>
            <a:r>
              <a:rPr lang="en-US" sz="2400" dirty="0" smtClean="0"/>
              <a:t> as part of a proposed CHASER mission </a:t>
            </a:r>
            <a:r>
              <a:rPr lang="en-US" sz="2400" dirty="0"/>
              <a:t>(UAH build)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400" dirty="0"/>
              <a:t>Terrestrial </a:t>
            </a:r>
            <a:r>
              <a:rPr lang="en-US" sz="2400" dirty="0" smtClean="0"/>
              <a:t>Gamma Ray </a:t>
            </a:r>
            <a:r>
              <a:rPr lang="en-US" sz="2400" dirty="0"/>
              <a:t>Burst investigation</a:t>
            </a:r>
            <a:endParaRPr lang="en-US" sz="2800" dirty="0" smtClean="0"/>
          </a:p>
          <a:p>
            <a:pPr lvl="1"/>
            <a:r>
              <a:rPr lang="en-US" sz="2000" dirty="0" smtClean="0"/>
              <a:t>High altitude airplane </a:t>
            </a:r>
            <a:r>
              <a:rPr lang="en-US" sz="2000" dirty="0"/>
              <a:t>program to simultaneously measure gamma ray bursts and electric filed </a:t>
            </a:r>
            <a:r>
              <a:rPr lang="en-US" sz="2000" dirty="0" smtClean="0"/>
              <a:t>structure</a:t>
            </a:r>
          </a:p>
          <a:p>
            <a:r>
              <a:rPr lang="en-US" sz="2400" dirty="0" smtClean="0"/>
              <a:t>Fly's Eye GLM Simulator (FEGS) </a:t>
            </a:r>
          </a:p>
          <a:p>
            <a:pPr lvl="1"/>
            <a:r>
              <a:rPr lang="en-US" sz="2000" dirty="0" smtClean="0"/>
              <a:t>An optical sensor to be flown on NASA’s ER-2 or Global Hawk</a:t>
            </a:r>
          </a:p>
          <a:p>
            <a:pPr lvl="1"/>
            <a:r>
              <a:rPr lang="en-US" sz="2000" dirty="0" smtClean="0"/>
              <a:t>Designed to simulate GLM observations of lightning from above cloud tops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382</Words>
  <Application>Microsoft Macintosh PowerPoint</Application>
  <PresentationFormat>On-screen Show (4:3)</PresentationFormat>
  <Paragraphs>42</Paragraphs>
  <Slides>6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Atmospheric Electricity and Lightning Research at UAH</vt:lpstr>
      <vt:lpstr>Key Research Areas and Accomplishments</vt:lpstr>
      <vt:lpstr>High Resolution Full Climatology Annual Flash Rate</vt:lpstr>
      <vt:lpstr>HAMMA Detections and Locations vs. LIS</vt:lpstr>
      <vt:lpstr>Newer Initiatives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Hugh Christian</dc:creator>
  <cp:lastModifiedBy>Hugh Christian</cp:lastModifiedBy>
  <cp:revision>3</cp:revision>
  <dcterms:created xsi:type="dcterms:W3CDTF">2011-09-21T19:56:42Z</dcterms:created>
  <dcterms:modified xsi:type="dcterms:W3CDTF">2011-09-21T21:40:48Z</dcterms:modified>
</cp:coreProperties>
</file>