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83" r:id="rId4"/>
    <p:sldId id="287" r:id="rId5"/>
    <p:sldId id="289" r:id="rId6"/>
    <p:sldId id="290" r:id="rId7"/>
    <p:sldId id="291" r:id="rId8"/>
    <p:sldId id="295" r:id="rId9"/>
    <p:sldId id="260" r:id="rId10"/>
    <p:sldId id="296" r:id="rId11"/>
    <p:sldId id="297" r:id="rId12"/>
    <p:sldId id="298" r:id="rId13"/>
    <p:sldId id="299" r:id="rId14"/>
    <p:sldId id="300" r:id="rId15"/>
    <p:sldId id="301" r:id="rId16"/>
    <p:sldId id="302" r:id="rId17"/>
    <p:sldId id="303" r:id="rId18"/>
    <p:sldId id="304" r:id="rId19"/>
    <p:sldId id="265" r:id="rId20"/>
    <p:sldId id="267" r:id="rId21"/>
    <p:sldId id="268" r:id="rId22"/>
    <p:sldId id="275" r:id="rId23"/>
    <p:sldId id="305" r:id="rId24"/>
    <p:sldId id="274" r:id="rId25"/>
    <p:sldId id="306" r:id="rId26"/>
    <p:sldId id="279" r:id="rId27"/>
    <p:sldId id="294" r:id="rId28"/>
    <p:sldId id="307" r:id="rId29"/>
    <p:sldId id="272" r:id="rId30"/>
    <p:sldId id="277" r:id="rId31"/>
    <p:sldId id="273" r:id="rId32"/>
    <p:sldId id="270" r:id="rId33"/>
    <p:sldId id="293" r:id="rId34"/>
    <p:sldId id="263" r:id="rId35"/>
    <p:sldId id="280" r:id="rId36"/>
    <p:sldId id="276" r:id="rId37"/>
    <p:sldId id="282" r:id="rId38"/>
    <p:sldId id="28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J. Brennan" initials="mj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36" y="-72"/>
      </p:cViewPr>
      <p:guideLst>
        <p:guide orient="horz" pos="2160"/>
        <p:guide pos="2880"/>
      </p:guideLst>
    </p:cSldViewPr>
  </p:slideViewPr>
  <p:notesTextViewPr>
    <p:cViewPr>
      <p:scale>
        <a:sx n="1" d="1"/>
        <a:sy n="1" d="1"/>
      </p:scale>
      <p:origin x="0" y="0"/>
    </p:cViewPr>
  </p:notesTextViewPr>
  <p:sorterViewPr>
    <p:cViewPr>
      <p:scale>
        <a:sx n="66" d="100"/>
        <a:sy n="66" d="100"/>
      </p:scale>
      <p:origin x="0" y="28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2A14EC-8564-4B08-942F-CB820E42442E}" type="datetimeFigureOut">
              <a:rPr lang="en-US" smtClean="0"/>
              <a:pPr/>
              <a:t>9/19/2011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E2FD43-06D6-4719-A7E3-B92FEF4A224F}" type="slidenum">
              <a:rPr lang="en-US" smtClean="0"/>
              <a:pPr/>
              <a:t>‹#›</a:t>
            </a:fld>
            <a:endParaRPr lang="en-US"/>
          </a:p>
        </p:txBody>
      </p:sp>
    </p:spTree>
    <p:extLst>
      <p:ext uri="{BB962C8B-B14F-4D97-AF65-F5344CB8AC3E}">
        <p14:creationId xmlns:p14="http://schemas.microsoft.com/office/powerpoint/2010/main" val="1291467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E2FD43-06D6-4719-A7E3-B92FEF4A224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15553C9-9A3C-4A33-A263-C838435BE744}" type="slidenum">
              <a:rPr lang="en-US">
                <a:solidFill>
                  <a:srgbClr val="000000"/>
                </a:solidFill>
              </a:rPr>
              <a:pPr/>
              <a:t>4</a:t>
            </a:fld>
            <a:endParaRPr lang="en-US" dirty="0">
              <a:solidFill>
                <a:srgbClr val="000000"/>
              </a:solidFill>
            </a:endParaRPr>
          </a:p>
        </p:txBody>
      </p:sp>
      <p:sp>
        <p:nvSpPr>
          <p:cNvPr id="82947" name="Rectangle 2"/>
          <p:cNvSpPr>
            <a:spLocks noGrp="1" noRot="1" noChangeAspect="1" noChangeArrowheads="1" noTextEdit="1"/>
          </p:cNvSpPr>
          <p:nvPr>
            <p:ph type="sldImg"/>
          </p:nvPr>
        </p:nvSpPr>
        <p:spPr>
          <a:xfrm>
            <a:off x="1143000" y="685800"/>
            <a:ext cx="4572000" cy="3429000"/>
          </a:xfrm>
          <a:ln/>
        </p:spPr>
      </p:sp>
      <p:sp>
        <p:nvSpPr>
          <p:cNvPr id="8294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87DD1B-DDEA-4F0C-BF4A-0F12AE7F9276}" type="datetime1">
              <a:rPr lang="en-US" smtClean="0"/>
              <a:pPr/>
              <a:t>9/19/2011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672752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DC34A8-856F-4E25-B1CA-6CC4E5A6E803}" type="datetime1">
              <a:rPr lang="en-US" smtClean="0"/>
              <a:pPr/>
              <a:t>9/19/2011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412897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183FB8-2312-469C-B117-7C8CD43C996E}" type="datetime1">
              <a:rPr lang="en-US" smtClean="0"/>
              <a:pPr/>
              <a:t>9/19/2011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287500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6878DB-4FA7-472E-9C07-14D0CEAB374C}" type="datetime1">
              <a:rPr lang="en-US" smtClean="0"/>
              <a:pPr/>
              <a:t>9/19/2011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380189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079E3-48D9-4D55-BF18-EEA89E728699}" type="datetime1">
              <a:rPr lang="en-US" smtClean="0"/>
              <a:pPr/>
              <a:t>9/19/2011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391974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025B15-1C0F-4187-A903-CB2ECD5F177A}" type="datetime1">
              <a:rPr lang="en-US" smtClean="0"/>
              <a:pPr/>
              <a:t>9/19/2011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37023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FE6EB0-01BB-40A1-9589-ABA1F3E4ECD4}" type="datetime1">
              <a:rPr lang="en-US" smtClean="0"/>
              <a:pPr/>
              <a:t>9/19/2011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70276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1F446B-5A3C-4046-8535-8CAE20F28416}" type="datetime1">
              <a:rPr lang="en-US" smtClean="0"/>
              <a:pPr/>
              <a:t>9/19/2011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1970702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555E-2940-4C5B-BFE3-1630583054BC}" type="datetime1">
              <a:rPr lang="en-US" smtClean="0"/>
              <a:pPr/>
              <a:t>9/19/2011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192350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3E31CB-D805-4BD4-84FF-AC6698D316FE}" type="datetime1">
              <a:rPr lang="en-US" smtClean="0"/>
              <a:pPr/>
              <a:t>9/19/2011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367589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4795CF-07EA-4C77-9279-AE0129DCB790}" type="datetime1">
              <a:rPr lang="en-US" smtClean="0"/>
              <a:pPr/>
              <a:t>9/19/2011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273C24-B096-4DC6-AB45-71810F016D18}" type="slidenum">
              <a:rPr lang="en-US" smtClean="0"/>
              <a:pPr/>
              <a:t>‹#›</a:t>
            </a:fld>
            <a:endParaRPr lang="en-US"/>
          </a:p>
        </p:txBody>
      </p:sp>
    </p:spTree>
    <p:extLst>
      <p:ext uri="{BB962C8B-B14F-4D97-AF65-F5344CB8AC3E}">
        <p14:creationId xmlns:p14="http://schemas.microsoft.com/office/powerpoint/2010/main" val="162106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29E21-6EA5-4ADA-877F-8D71BDCEAB51}" type="datetime1">
              <a:rPr lang="en-US" smtClean="0"/>
              <a:pPr/>
              <a:t>9/19/2011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73C24-B096-4DC6-AB45-71810F016D18}" type="slidenum">
              <a:rPr lang="en-US" smtClean="0"/>
              <a:pPr/>
              <a:t>‹#›</a:t>
            </a:fld>
            <a:endParaRPr lang="en-US"/>
          </a:p>
        </p:txBody>
      </p:sp>
    </p:spTree>
    <p:extLst>
      <p:ext uri="{BB962C8B-B14F-4D97-AF65-F5344CB8AC3E}">
        <p14:creationId xmlns:p14="http://schemas.microsoft.com/office/powerpoint/2010/main" val="1031785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2384425"/>
          </a:xfrm>
        </p:spPr>
        <p:txBody>
          <a:bodyPr>
            <a:noAutofit/>
          </a:bodyPr>
          <a:lstStyle/>
          <a:p>
            <a:r>
              <a:rPr lang="en-US" b="1" dirty="0" smtClean="0">
                <a:solidFill>
                  <a:srgbClr val="0033CC"/>
                </a:solidFill>
              </a:rPr>
              <a:t>The National Hurricane Center </a:t>
            </a:r>
            <a:br>
              <a:rPr lang="en-US" b="1" dirty="0" smtClean="0">
                <a:solidFill>
                  <a:srgbClr val="0033CC"/>
                </a:solidFill>
              </a:rPr>
            </a:br>
            <a:r>
              <a:rPr lang="en-US" b="1" dirty="0" smtClean="0">
                <a:solidFill>
                  <a:srgbClr val="0033CC"/>
                </a:solidFill>
              </a:rPr>
              <a:t>GOES-R Proving Ground </a:t>
            </a:r>
            <a:r>
              <a:rPr lang="en-US" sz="3200" dirty="0"/>
              <a:t/>
            </a:r>
            <a:br>
              <a:rPr lang="en-US" sz="3200" dirty="0"/>
            </a:br>
            <a:r>
              <a:rPr lang="en-US" sz="3200" dirty="0"/>
              <a:t> </a:t>
            </a:r>
            <a:br>
              <a:rPr lang="en-US" sz="3200" dirty="0"/>
            </a:br>
            <a:endParaRPr lang="en-US" sz="3200" dirty="0"/>
          </a:p>
        </p:txBody>
      </p:sp>
      <p:sp>
        <p:nvSpPr>
          <p:cNvPr id="3" name="Subtitle 2"/>
          <p:cNvSpPr>
            <a:spLocks noGrp="1"/>
          </p:cNvSpPr>
          <p:nvPr>
            <p:ph type="subTitle" idx="1"/>
          </p:nvPr>
        </p:nvSpPr>
        <p:spPr>
          <a:xfrm>
            <a:off x="405384" y="2590800"/>
            <a:ext cx="8458200" cy="1752600"/>
          </a:xfrm>
        </p:spPr>
        <p:txBody>
          <a:bodyPr>
            <a:noAutofit/>
          </a:bodyPr>
          <a:lstStyle/>
          <a:p>
            <a:r>
              <a:rPr lang="en-US" b="1" dirty="0" smtClean="0">
                <a:solidFill>
                  <a:schemeClr val="tx1"/>
                </a:solidFill>
              </a:rPr>
              <a:t>Mark </a:t>
            </a:r>
            <a:r>
              <a:rPr lang="en-US" b="1" dirty="0" err="1" smtClean="0">
                <a:solidFill>
                  <a:schemeClr val="tx1"/>
                </a:solidFill>
              </a:rPr>
              <a:t>DeMaria</a:t>
            </a:r>
            <a:endParaRPr lang="en-US" b="1" dirty="0" smtClean="0">
              <a:solidFill>
                <a:schemeClr val="tx1"/>
              </a:solidFill>
            </a:endParaRPr>
          </a:p>
          <a:p>
            <a:r>
              <a:rPr lang="en-US" b="1" dirty="0" smtClean="0">
                <a:solidFill>
                  <a:schemeClr val="tx1"/>
                </a:solidFill>
              </a:rPr>
              <a:t>NOAA/NESDIS, Fort Collins, CO</a:t>
            </a:r>
          </a:p>
          <a:p>
            <a:endParaRPr lang="en-US" b="1" dirty="0" smtClean="0">
              <a:solidFill>
                <a:schemeClr val="tx1"/>
              </a:solidFill>
            </a:endParaRPr>
          </a:p>
          <a:p>
            <a:r>
              <a:rPr lang="en-US" b="1" dirty="0" smtClean="0">
                <a:solidFill>
                  <a:schemeClr val="tx1"/>
                </a:solidFill>
              </a:rPr>
              <a:t>GLM Science Meeting, Huntsville, AL </a:t>
            </a:r>
          </a:p>
          <a:p>
            <a:r>
              <a:rPr lang="en-US" b="1" dirty="0" smtClean="0">
                <a:solidFill>
                  <a:schemeClr val="tx1"/>
                </a:solidFill>
              </a:rPr>
              <a:t>Sept 19-20, 2011</a:t>
            </a:r>
          </a:p>
          <a:p>
            <a:endParaRPr lang="en-US" dirty="0"/>
          </a:p>
        </p:txBody>
      </p:sp>
      <p:pic>
        <p:nvPicPr>
          <p:cNvPr id="7" name="Picture 943" descr="NOAA"/>
          <p:cNvPicPr>
            <a:picLocks noChangeAspect="1" noChangeArrowheads="1"/>
          </p:cNvPicPr>
          <p:nvPr/>
        </p:nvPicPr>
        <p:blipFill>
          <a:blip r:embed="rId3" cstate="print"/>
          <a:srcRect/>
          <a:stretch>
            <a:fillRect/>
          </a:stretch>
        </p:blipFill>
        <p:spPr bwMode="auto">
          <a:xfrm>
            <a:off x="304800" y="5791200"/>
            <a:ext cx="972978" cy="889000"/>
          </a:xfrm>
          <a:prstGeom prst="rect">
            <a:avLst/>
          </a:prstGeom>
          <a:noFill/>
          <a:ln w="9525">
            <a:noFill/>
            <a:miter lim="800000"/>
            <a:headEnd/>
            <a:tailEnd/>
          </a:ln>
        </p:spPr>
      </p:pic>
      <p:pic>
        <p:nvPicPr>
          <p:cNvPr id="8" name="Picture 13" descr="GOES-R_Color_L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0" y="5768257"/>
            <a:ext cx="1291645" cy="86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FC273C24-B096-4DC6-AB45-71810F016D18}" type="slidenum">
              <a:rPr lang="en-US" smtClean="0"/>
              <a:pPr/>
              <a:t>1</a:t>
            </a:fld>
            <a:endParaRPr lang="en-US"/>
          </a:p>
        </p:txBody>
      </p:sp>
    </p:spTree>
    <p:extLst>
      <p:ext uri="{BB962C8B-B14F-4D97-AF65-F5344CB8AC3E}">
        <p14:creationId xmlns:p14="http://schemas.microsoft.com/office/powerpoint/2010/main" val="3031017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Lightning Analysis </a:t>
            </a:r>
            <a:endParaRPr lang="en-US" b="1" dirty="0">
              <a:solidFill>
                <a:srgbClr val="0033CC"/>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3581400"/>
            <a:ext cx="5486400" cy="2869809"/>
          </a:xfrm>
        </p:spPr>
      </p:pic>
      <p:sp>
        <p:nvSpPr>
          <p:cNvPr id="4" name="Slide Number Placeholder 3"/>
          <p:cNvSpPr>
            <a:spLocks noGrp="1"/>
          </p:cNvSpPr>
          <p:nvPr>
            <p:ph type="sldNum" sz="quarter" idx="12"/>
          </p:nvPr>
        </p:nvSpPr>
        <p:spPr/>
        <p:txBody>
          <a:bodyPr/>
          <a:lstStyle/>
          <a:p>
            <a:fld id="{FC273C24-B096-4DC6-AB45-71810F016D18}" type="slidenum">
              <a:rPr lang="en-US" smtClean="0"/>
              <a:pPr/>
              <a:t>10</a:t>
            </a:fld>
            <a:endParaRPr lang="en-US"/>
          </a:p>
        </p:txBody>
      </p:sp>
      <p:sp>
        <p:nvSpPr>
          <p:cNvPr id="6" name="TextBox 5"/>
          <p:cNvSpPr txBox="1"/>
          <p:nvPr/>
        </p:nvSpPr>
        <p:spPr>
          <a:xfrm>
            <a:off x="609600" y="1600200"/>
            <a:ext cx="7952242" cy="1938992"/>
          </a:xfrm>
          <a:prstGeom prst="rect">
            <a:avLst/>
          </a:prstGeom>
          <a:noFill/>
        </p:spPr>
        <p:txBody>
          <a:bodyPr wrap="none" rtlCol="0">
            <a:spAutoFit/>
          </a:bodyPr>
          <a:lstStyle/>
          <a:p>
            <a:pPr marL="342900" indent="-342900">
              <a:buFont typeface="Arial" pitchFamily="34" charset="0"/>
              <a:buChar char="•"/>
            </a:pPr>
            <a:r>
              <a:rPr lang="en-US" sz="2400" dirty="0" smtClean="0"/>
              <a:t>Transform strike locations to storm-centered cylindrical grid</a:t>
            </a:r>
          </a:p>
          <a:p>
            <a:pPr marL="342900" indent="-342900">
              <a:buFont typeface="Arial" pitchFamily="34" charset="0"/>
              <a:buChar char="•"/>
            </a:pPr>
            <a:r>
              <a:rPr lang="en-US" sz="2400" dirty="0" smtClean="0"/>
              <a:t>Composite data over 6 hour intervals</a:t>
            </a:r>
          </a:p>
          <a:p>
            <a:pPr marL="342900" indent="-342900">
              <a:buFont typeface="Arial" pitchFamily="34" charset="0"/>
              <a:buChar char="•"/>
            </a:pPr>
            <a:r>
              <a:rPr lang="en-US" sz="2400" dirty="0" smtClean="0"/>
              <a:t>Compute lightning density in radial intervals</a:t>
            </a:r>
          </a:p>
          <a:p>
            <a:pPr marL="800100" lvl="1" indent="-342900">
              <a:buFont typeface="Arial" pitchFamily="34" charset="0"/>
              <a:buChar char="•"/>
            </a:pPr>
            <a:r>
              <a:rPr lang="en-US" sz="2400" dirty="0" smtClean="0"/>
              <a:t>0-50, 50-100, 100-200 km, …</a:t>
            </a:r>
          </a:p>
          <a:p>
            <a:pPr marL="342900" indent="-342900">
              <a:buFont typeface="Arial" pitchFamily="34" charset="0"/>
              <a:buChar char="•"/>
            </a:pPr>
            <a:r>
              <a:rPr lang="en-US" sz="2400" dirty="0" smtClean="0"/>
              <a:t>Adjust density using annual conversion factors </a:t>
            </a:r>
            <a:endParaRPr lang="en-US" sz="2400" dirty="0"/>
          </a:p>
        </p:txBody>
      </p:sp>
      <p:sp>
        <p:nvSpPr>
          <p:cNvPr id="7" name="TextBox 6"/>
          <p:cNvSpPr txBox="1"/>
          <p:nvPr/>
        </p:nvSpPr>
        <p:spPr>
          <a:xfrm>
            <a:off x="2209800" y="3962400"/>
            <a:ext cx="2004331" cy="369332"/>
          </a:xfrm>
          <a:prstGeom prst="rect">
            <a:avLst/>
          </a:prstGeom>
          <a:noFill/>
        </p:spPr>
        <p:txBody>
          <a:bodyPr wrap="none" rtlCol="0">
            <a:spAutoFit/>
          </a:bodyPr>
          <a:lstStyle/>
          <a:p>
            <a:r>
              <a:rPr lang="en-US" dirty="0" smtClean="0">
                <a:solidFill>
                  <a:schemeClr val="bg1"/>
                </a:solidFill>
              </a:rPr>
              <a:t>Hurricane Ike  2008</a:t>
            </a:r>
            <a:endParaRPr lang="en-US" dirty="0">
              <a:solidFill>
                <a:schemeClr val="bg1"/>
              </a:solidFill>
            </a:endParaRPr>
          </a:p>
        </p:txBody>
      </p:sp>
    </p:spTree>
    <p:extLst>
      <p:ext uri="{BB962C8B-B14F-4D97-AF65-F5344CB8AC3E}">
        <p14:creationId xmlns:p14="http://schemas.microsoft.com/office/powerpoint/2010/main" val="2990986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Lightning Density Normalization</a:t>
            </a:r>
            <a:endParaRPr lang="en-US" b="1" dirty="0">
              <a:solidFill>
                <a:srgbClr val="0033CC"/>
              </a:solidFill>
            </a:endParaRPr>
          </a:p>
        </p:txBody>
      </p:sp>
      <p:sp>
        <p:nvSpPr>
          <p:cNvPr id="3" name="Content Placeholder 2"/>
          <p:cNvSpPr>
            <a:spLocks noGrp="1"/>
          </p:cNvSpPr>
          <p:nvPr>
            <p:ph idx="1"/>
          </p:nvPr>
        </p:nvSpPr>
        <p:spPr>
          <a:xfrm>
            <a:off x="457200" y="1676400"/>
            <a:ext cx="8229600" cy="4525963"/>
          </a:xfrm>
        </p:spPr>
        <p:txBody>
          <a:bodyPr>
            <a:normAutofit lnSpcReduction="10000"/>
          </a:bodyPr>
          <a:lstStyle/>
          <a:p>
            <a:r>
              <a:rPr lang="en-US" dirty="0" smtClean="0"/>
              <a:t>Calculate annual average lightning density from WWLLN </a:t>
            </a:r>
          </a:p>
          <a:p>
            <a:pPr lvl="1"/>
            <a:r>
              <a:rPr lang="en-US" dirty="0" smtClean="0"/>
              <a:t>Atlantic domain: 	0-40</a:t>
            </a:r>
            <a:r>
              <a:rPr lang="en-US" baseline="30000" dirty="0" smtClean="0"/>
              <a:t>o</a:t>
            </a:r>
            <a:r>
              <a:rPr lang="en-US" dirty="0" smtClean="0"/>
              <a:t>N, 100 to   10</a:t>
            </a:r>
            <a:r>
              <a:rPr lang="en-US" baseline="30000" dirty="0" smtClean="0"/>
              <a:t>o</a:t>
            </a:r>
            <a:r>
              <a:rPr lang="en-US" dirty="0" smtClean="0"/>
              <a:t>W</a:t>
            </a:r>
          </a:p>
          <a:p>
            <a:pPr lvl="1"/>
            <a:r>
              <a:rPr lang="en-US" dirty="0" smtClean="0"/>
              <a:t>East Pacific domain: 0-40</a:t>
            </a:r>
            <a:r>
              <a:rPr lang="en-US" baseline="30000" dirty="0" smtClean="0"/>
              <a:t>o</a:t>
            </a:r>
            <a:r>
              <a:rPr lang="en-US" dirty="0" smtClean="0"/>
              <a:t>N, 180 to 100</a:t>
            </a:r>
            <a:r>
              <a:rPr lang="en-US" baseline="30000" dirty="0" smtClean="0"/>
              <a:t>o</a:t>
            </a:r>
            <a:r>
              <a:rPr lang="en-US" dirty="0" smtClean="0"/>
              <a:t>W</a:t>
            </a:r>
          </a:p>
          <a:p>
            <a:r>
              <a:rPr lang="en-US" dirty="0" smtClean="0"/>
              <a:t>Compare with 1998-2005 OTD/LIS climatology </a:t>
            </a:r>
          </a:p>
          <a:p>
            <a:r>
              <a:rPr lang="en-US" dirty="0" smtClean="0"/>
              <a:t>Apply adjustment factor to WWLNN to make the values equal to OTD/LIS</a:t>
            </a:r>
          </a:p>
          <a:p>
            <a:r>
              <a:rPr lang="en-US" dirty="0" smtClean="0"/>
              <a:t>Inverse of adjustment factor is estimate of WWLLN detection efficiency for total lighting </a:t>
            </a:r>
          </a:p>
          <a:p>
            <a:pPr marL="0" indent="0">
              <a:buNone/>
            </a:pPr>
            <a:endParaRPr lang="en-US"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11</a:t>
            </a:fld>
            <a:endParaRPr lang="en-US" dirty="0"/>
          </a:p>
        </p:txBody>
      </p:sp>
    </p:spTree>
    <p:extLst>
      <p:ext uri="{BB962C8B-B14F-4D97-AF65-F5344CB8AC3E}">
        <p14:creationId xmlns:p14="http://schemas.microsoft.com/office/powerpoint/2010/main" val="3806524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Detection Efficiency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12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6019800" cy="493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746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2005-2010 Atlantic Normalized Lightning Density Time Series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13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8" y="1587534"/>
            <a:ext cx="7913687"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470" y="4044984"/>
            <a:ext cx="3207545" cy="237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917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Radial Structure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14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943600" cy="418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05410" y="5715000"/>
            <a:ext cx="2449710" cy="923330"/>
          </a:xfrm>
          <a:prstGeom prst="rect">
            <a:avLst/>
          </a:prstGeom>
          <a:noFill/>
        </p:spPr>
        <p:txBody>
          <a:bodyPr wrap="none" rtlCol="0">
            <a:spAutoFit/>
          </a:bodyPr>
          <a:lstStyle/>
          <a:p>
            <a:r>
              <a:rPr lang="en-US" dirty="0" smtClean="0"/>
              <a:t>Eye wall       0-50 km</a:t>
            </a:r>
          </a:p>
          <a:p>
            <a:r>
              <a:rPr lang="en-US" dirty="0" smtClean="0"/>
              <a:t>Inner Core   0-100 km</a:t>
            </a:r>
          </a:p>
          <a:p>
            <a:r>
              <a:rPr lang="en-US" dirty="0" smtClean="0"/>
              <a:t>Rain band   200-300 km </a:t>
            </a:r>
            <a:endParaRPr lang="en-US" dirty="0"/>
          </a:p>
        </p:txBody>
      </p:sp>
    </p:spTree>
    <p:extLst>
      <p:ext uri="{BB962C8B-B14F-4D97-AF65-F5344CB8AC3E}">
        <p14:creationId xmlns:p14="http://schemas.microsoft.com/office/powerpoint/2010/main" val="4154639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Rapid Intensity Change</a:t>
            </a:r>
            <a:endParaRPr lang="en-US" b="1" dirty="0">
              <a:solidFill>
                <a:srgbClr val="0033CC"/>
              </a:solidFill>
            </a:endParaRPr>
          </a:p>
        </p:txBody>
      </p:sp>
      <p:sp>
        <p:nvSpPr>
          <p:cNvPr id="3" name="Content Placeholder 2"/>
          <p:cNvSpPr>
            <a:spLocks noGrp="1"/>
          </p:cNvSpPr>
          <p:nvPr>
            <p:ph idx="1"/>
          </p:nvPr>
        </p:nvSpPr>
        <p:spPr/>
        <p:txBody>
          <a:bodyPr>
            <a:normAutofit fontScale="92500"/>
          </a:bodyPr>
          <a:lstStyle/>
          <a:p>
            <a:r>
              <a:rPr lang="en-US" dirty="0" smtClean="0"/>
              <a:t>Rapid Intensification (RI)</a:t>
            </a:r>
          </a:p>
          <a:p>
            <a:pPr lvl="1"/>
            <a:r>
              <a:rPr lang="en-US" dirty="0" smtClean="0"/>
              <a:t>Increase in maximum wind of 30 </a:t>
            </a:r>
            <a:r>
              <a:rPr lang="en-US" dirty="0" err="1" smtClean="0"/>
              <a:t>kt</a:t>
            </a:r>
            <a:r>
              <a:rPr lang="en-US" dirty="0" smtClean="0"/>
              <a:t> or more in 24 </a:t>
            </a:r>
            <a:r>
              <a:rPr lang="en-US" dirty="0" err="1" smtClean="0"/>
              <a:t>hr</a:t>
            </a:r>
            <a:endParaRPr lang="en-US" dirty="0" smtClean="0"/>
          </a:p>
          <a:p>
            <a:pPr lvl="1"/>
            <a:r>
              <a:rPr lang="en-US" dirty="0" smtClean="0"/>
              <a:t>~95</a:t>
            </a:r>
            <a:r>
              <a:rPr lang="en-US" baseline="30000" dirty="0" smtClean="0"/>
              <a:t>th</a:t>
            </a:r>
            <a:r>
              <a:rPr lang="en-US" dirty="0" smtClean="0"/>
              <a:t> percentile of Atlantic sample </a:t>
            </a:r>
          </a:p>
          <a:p>
            <a:r>
              <a:rPr lang="en-US" dirty="0" smtClean="0"/>
              <a:t>Rapid Weakening (RW)</a:t>
            </a:r>
          </a:p>
          <a:p>
            <a:pPr lvl="1"/>
            <a:r>
              <a:rPr lang="en-US" dirty="0" smtClean="0"/>
              <a:t>Decrease of maximum wind of 20 </a:t>
            </a:r>
            <a:r>
              <a:rPr lang="en-US" dirty="0" err="1" smtClean="0"/>
              <a:t>kt</a:t>
            </a:r>
            <a:r>
              <a:rPr lang="en-US" dirty="0" smtClean="0"/>
              <a:t> or more in 24hr</a:t>
            </a:r>
          </a:p>
          <a:p>
            <a:pPr lvl="1"/>
            <a:r>
              <a:rPr lang="en-US" dirty="0" smtClean="0"/>
              <a:t>~5</a:t>
            </a:r>
            <a:r>
              <a:rPr lang="en-US" baseline="30000" dirty="0" smtClean="0"/>
              <a:t>th</a:t>
            </a:r>
            <a:r>
              <a:rPr lang="en-US" dirty="0" smtClean="0"/>
              <a:t> percentile of Atlantic sample (over water) </a:t>
            </a:r>
          </a:p>
          <a:p>
            <a:r>
              <a:rPr lang="en-US" dirty="0" smtClean="0"/>
              <a:t>Stratify lightning density by intensity change, RW and RI </a:t>
            </a:r>
          </a:p>
          <a:p>
            <a:pPr lvl="1"/>
            <a:endParaRPr lang="en-US"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15</a:t>
            </a:fld>
            <a:endParaRPr lang="en-US"/>
          </a:p>
        </p:txBody>
      </p:sp>
    </p:spTree>
    <p:extLst>
      <p:ext uri="{BB962C8B-B14F-4D97-AF65-F5344CB8AC3E}">
        <p14:creationId xmlns:p14="http://schemas.microsoft.com/office/powerpoint/2010/main" val="1503048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Stratification by Intensity Change</a:t>
            </a:r>
            <a:br>
              <a:rPr lang="en-US" b="1" dirty="0" smtClean="0">
                <a:solidFill>
                  <a:srgbClr val="0033CC"/>
                </a:solidFill>
              </a:rPr>
            </a:br>
            <a:r>
              <a:rPr lang="en-US" b="1" dirty="0" smtClean="0">
                <a:solidFill>
                  <a:srgbClr val="0033CC"/>
                </a:solidFill>
              </a:rPr>
              <a:t>at Various Time Lags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16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01800"/>
            <a:ext cx="6134100" cy="268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4241069"/>
            <a:ext cx="5969000" cy="261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162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b="1" dirty="0" smtClean="0">
                <a:solidFill>
                  <a:srgbClr val="0033CC"/>
                </a:solidFill>
              </a:rPr>
              <a:t>Stratification by Rapid Intensity Change</a:t>
            </a:r>
            <a:br>
              <a:rPr lang="en-US" b="1" dirty="0" smtClean="0">
                <a:solidFill>
                  <a:srgbClr val="0033CC"/>
                </a:solidFill>
              </a:rPr>
            </a:br>
            <a:r>
              <a:rPr lang="en-US" b="1" dirty="0" smtClean="0">
                <a:solidFill>
                  <a:srgbClr val="0033CC"/>
                </a:solidFill>
              </a:rPr>
              <a:t>in the following 24 </a:t>
            </a:r>
            <a:r>
              <a:rPr lang="en-US" b="1" dirty="0" err="1" smtClean="0">
                <a:solidFill>
                  <a:srgbClr val="0033CC"/>
                </a:solidFill>
              </a:rPr>
              <a:t>hr</a:t>
            </a:r>
            <a:r>
              <a:rPr lang="en-US" b="1" dirty="0" smtClean="0">
                <a:solidFill>
                  <a:srgbClr val="0033CC"/>
                </a:solidFill>
              </a:rPr>
              <a:t>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17</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287" y="1676400"/>
            <a:ext cx="5559425"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784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Experimental Algorithm in </a:t>
            </a:r>
            <a:br>
              <a:rPr lang="en-US" b="1" dirty="0" smtClean="0">
                <a:solidFill>
                  <a:srgbClr val="0033CC"/>
                </a:solidFill>
              </a:rPr>
            </a:br>
            <a:r>
              <a:rPr lang="en-US" b="1" dirty="0" smtClean="0">
                <a:solidFill>
                  <a:srgbClr val="0033CC"/>
                </a:solidFill>
              </a:rPr>
              <a:t>2010 NHC Proving Ground </a:t>
            </a:r>
            <a:endParaRPr lang="en-US" b="1" dirty="0">
              <a:solidFill>
                <a:srgbClr val="0033CC"/>
              </a:solidFill>
            </a:endParaRPr>
          </a:p>
        </p:txBody>
      </p:sp>
      <p:sp>
        <p:nvSpPr>
          <p:cNvPr id="3" name="Content Placeholder 2"/>
          <p:cNvSpPr>
            <a:spLocks noGrp="1"/>
          </p:cNvSpPr>
          <p:nvPr>
            <p:ph idx="1"/>
          </p:nvPr>
        </p:nvSpPr>
        <p:spPr/>
        <p:txBody>
          <a:bodyPr>
            <a:normAutofit fontScale="92500" lnSpcReduction="10000"/>
          </a:bodyPr>
          <a:lstStyle/>
          <a:p>
            <a:r>
              <a:rPr lang="en-US" dirty="0" smtClean="0"/>
              <a:t>Operational Rapid Intensification Index modified to include lightning input</a:t>
            </a:r>
          </a:p>
          <a:p>
            <a:pPr lvl="1"/>
            <a:r>
              <a:rPr lang="en-US" dirty="0" smtClean="0"/>
              <a:t>Inner core and rain band lightning density  </a:t>
            </a:r>
          </a:p>
          <a:p>
            <a:r>
              <a:rPr lang="en-US" dirty="0" smtClean="0"/>
              <a:t>Linear Discriminant Analysis technique used to </a:t>
            </a:r>
            <a:r>
              <a:rPr lang="en-US" dirty="0" err="1" smtClean="0"/>
              <a:t>to</a:t>
            </a:r>
            <a:r>
              <a:rPr lang="en-US" dirty="0" smtClean="0"/>
              <a:t> estimate probability of RI</a:t>
            </a:r>
          </a:p>
          <a:p>
            <a:r>
              <a:rPr lang="en-US" dirty="0" smtClean="0"/>
              <a:t>Developed from 2005-2009 WWLLN sample </a:t>
            </a:r>
          </a:p>
          <a:p>
            <a:r>
              <a:rPr lang="en-US" dirty="0" smtClean="0"/>
              <a:t>Lightning density from GLD360 data in real time</a:t>
            </a:r>
          </a:p>
          <a:p>
            <a:r>
              <a:rPr lang="en-US" dirty="0" smtClean="0"/>
              <a:t>2010 Cases run with WWLLN input in post season for comparison </a:t>
            </a:r>
          </a:p>
        </p:txBody>
      </p:sp>
      <p:sp>
        <p:nvSpPr>
          <p:cNvPr id="4" name="Slide Number Placeholder 3"/>
          <p:cNvSpPr>
            <a:spLocks noGrp="1"/>
          </p:cNvSpPr>
          <p:nvPr>
            <p:ph type="sldNum" sz="quarter" idx="12"/>
          </p:nvPr>
        </p:nvSpPr>
        <p:spPr/>
        <p:txBody>
          <a:bodyPr/>
          <a:lstStyle/>
          <a:p>
            <a:fld id="{FC273C24-B096-4DC6-AB45-71810F016D18}" type="slidenum">
              <a:rPr lang="en-US" smtClean="0"/>
              <a:pPr/>
              <a:t>18</a:t>
            </a:fld>
            <a:endParaRPr lang="en-US"/>
          </a:p>
        </p:txBody>
      </p:sp>
    </p:spTree>
    <p:extLst>
      <p:ext uri="{BB962C8B-B14F-4D97-AF65-F5344CB8AC3E}">
        <p14:creationId xmlns:p14="http://schemas.microsoft.com/office/powerpoint/2010/main" val="3872697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Normalized Discriminant Weights</a:t>
            </a:r>
            <a:br>
              <a:rPr lang="en-US" b="1" dirty="0" smtClean="0"/>
            </a:br>
            <a:r>
              <a:rPr lang="en-US" b="1" dirty="0" smtClean="0"/>
              <a:t>(Atlantic RII Algorithm) </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24000"/>
            <a:ext cx="7315200" cy="530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FC273C24-B096-4DC6-AB45-71810F016D18}" type="slidenum">
              <a:rPr lang="en-US" smtClean="0"/>
              <a:pPr/>
              <a:t>19</a:t>
            </a:fld>
            <a:endParaRPr lang="en-US"/>
          </a:p>
        </p:txBody>
      </p:sp>
    </p:spTree>
    <p:extLst>
      <p:ext uri="{BB962C8B-B14F-4D97-AF65-F5344CB8AC3E}">
        <p14:creationId xmlns:p14="http://schemas.microsoft.com/office/powerpoint/2010/main" val="1080315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Outline</a:t>
            </a:r>
            <a:endParaRPr lang="en-US" b="1" dirty="0">
              <a:solidFill>
                <a:srgbClr val="0033CC"/>
              </a:solidFill>
            </a:endParaRPr>
          </a:p>
        </p:txBody>
      </p:sp>
      <p:sp>
        <p:nvSpPr>
          <p:cNvPr id="3" name="Content Placeholder 2"/>
          <p:cNvSpPr>
            <a:spLocks noGrp="1"/>
          </p:cNvSpPr>
          <p:nvPr>
            <p:ph idx="1"/>
          </p:nvPr>
        </p:nvSpPr>
        <p:spPr>
          <a:xfrm>
            <a:off x="457200" y="1600200"/>
            <a:ext cx="8458200" cy="4525963"/>
          </a:xfrm>
        </p:spPr>
        <p:txBody>
          <a:bodyPr>
            <a:normAutofit/>
          </a:bodyPr>
          <a:lstStyle/>
          <a:p>
            <a:r>
              <a:rPr lang="en-US" dirty="0" smtClean="0"/>
              <a:t>Overview of NHC Proving Ground</a:t>
            </a:r>
          </a:p>
          <a:p>
            <a:r>
              <a:rPr lang="en-US" dirty="0"/>
              <a:t>L</a:t>
            </a:r>
            <a:r>
              <a:rPr lang="en-US" dirty="0" smtClean="0"/>
              <a:t>ightning and tropical cyclone rapid intensity change (RIC)</a:t>
            </a:r>
          </a:p>
          <a:p>
            <a:r>
              <a:rPr lang="en-US" dirty="0" smtClean="0"/>
              <a:t>Experimental RIC forecast algorithm </a:t>
            </a:r>
          </a:p>
          <a:p>
            <a:r>
              <a:rPr lang="en-US" dirty="0" smtClean="0"/>
              <a:t>Results from 2010 NHC GOES-R Proving Ground</a:t>
            </a:r>
          </a:p>
          <a:p>
            <a:r>
              <a:rPr lang="en-US" dirty="0" smtClean="0"/>
              <a:t>Preliminary results from the 2011 Proving Ground </a:t>
            </a:r>
            <a:endParaRPr lang="en-US"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2</a:t>
            </a:fld>
            <a:endParaRPr lang="en-US"/>
          </a:p>
        </p:txBody>
      </p:sp>
    </p:spTree>
    <p:extLst>
      <p:ext uri="{BB962C8B-B14F-4D97-AF65-F5344CB8AC3E}">
        <p14:creationId xmlns:p14="http://schemas.microsoft.com/office/powerpoint/2010/main" val="127999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33CC"/>
                </a:solidFill>
              </a:rPr>
              <a:t>Normalization of GLD360 data </a:t>
            </a:r>
            <a:endParaRPr lang="en-US" b="1" dirty="0">
              <a:solidFill>
                <a:srgbClr val="0033CC"/>
              </a:solidFill>
            </a:endParaRPr>
          </a:p>
        </p:txBody>
      </p:sp>
      <p:sp>
        <p:nvSpPr>
          <p:cNvPr id="6" name="Content Placeholder 5"/>
          <p:cNvSpPr>
            <a:spLocks noGrp="1"/>
          </p:cNvSpPr>
          <p:nvPr>
            <p:ph idx="1"/>
          </p:nvPr>
        </p:nvSpPr>
        <p:spPr>
          <a:xfrm>
            <a:off x="457200" y="1600200"/>
            <a:ext cx="4267200" cy="4525963"/>
          </a:xfrm>
        </p:spPr>
        <p:txBody>
          <a:bodyPr>
            <a:normAutofit/>
          </a:bodyPr>
          <a:lstStyle/>
          <a:p>
            <a:r>
              <a:rPr lang="en-US" dirty="0" smtClean="0"/>
              <a:t>Spatially dependent adjustments to </a:t>
            </a:r>
            <a:br>
              <a:rPr lang="en-US" dirty="0" smtClean="0"/>
            </a:br>
            <a:r>
              <a:rPr lang="en-US" dirty="0" smtClean="0"/>
              <a:t>GLD360 </a:t>
            </a:r>
          </a:p>
          <a:p>
            <a:r>
              <a:rPr lang="en-US" dirty="0" smtClean="0"/>
              <a:t>Based on 3 month overlap of WWLLN, GLD-360</a:t>
            </a:r>
          </a:p>
          <a:p>
            <a:pPr lvl="1"/>
            <a:r>
              <a:rPr lang="en-US" dirty="0" smtClean="0"/>
              <a:t>Oct-Dec 2009</a:t>
            </a:r>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295400"/>
            <a:ext cx="3048000"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029" y="3657600"/>
            <a:ext cx="3098800" cy="2324100"/>
          </a:xfrm>
          <a:prstGeom prst="rect">
            <a:avLst/>
          </a:prstGeom>
        </p:spPr>
      </p:pic>
      <p:sp>
        <p:nvSpPr>
          <p:cNvPr id="7" name="TextBox 6"/>
          <p:cNvSpPr txBox="1"/>
          <p:nvPr/>
        </p:nvSpPr>
        <p:spPr>
          <a:xfrm>
            <a:off x="5283844" y="6216134"/>
            <a:ext cx="2533899" cy="369332"/>
          </a:xfrm>
          <a:prstGeom prst="rect">
            <a:avLst/>
          </a:prstGeom>
          <a:noFill/>
        </p:spPr>
        <p:txBody>
          <a:bodyPr wrap="none" rtlCol="0">
            <a:spAutoFit/>
          </a:bodyPr>
          <a:lstStyle/>
          <a:p>
            <a:r>
              <a:rPr lang="en-US" b="1" dirty="0" smtClean="0"/>
              <a:t>Hurricane Ida Nov., 2009</a:t>
            </a:r>
            <a:endParaRPr lang="en-US" b="1" dirty="0"/>
          </a:p>
        </p:txBody>
      </p:sp>
      <p:sp>
        <p:nvSpPr>
          <p:cNvPr id="3" name="Slide Number Placeholder 2"/>
          <p:cNvSpPr>
            <a:spLocks noGrp="1"/>
          </p:cNvSpPr>
          <p:nvPr>
            <p:ph type="sldNum" sz="quarter" idx="12"/>
          </p:nvPr>
        </p:nvSpPr>
        <p:spPr/>
        <p:txBody>
          <a:bodyPr/>
          <a:lstStyle/>
          <a:p>
            <a:fld id="{FC273C24-B096-4DC6-AB45-71810F016D18}" type="slidenum">
              <a:rPr lang="en-US" smtClean="0"/>
              <a:pPr/>
              <a:t>20</a:t>
            </a:fld>
            <a:endParaRPr lang="en-US"/>
          </a:p>
        </p:txBody>
      </p:sp>
    </p:spTree>
    <p:extLst>
      <p:ext uri="{BB962C8B-B14F-4D97-AF65-F5344CB8AC3E}">
        <p14:creationId xmlns:p14="http://schemas.microsoft.com/office/powerpoint/2010/main" val="2535928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33CC"/>
                </a:solidFill>
              </a:rPr>
              <a:t>RII Verification Metrics</a:t>
            </a:r>
            <a:endParaRPr lang="en-US" b="1" dirty="0">
              <a:solidFill>
                <a:srgbClr val="0033CC"/>
              </a:solidFill>
            </a:endParaRPr>
          </a:p>
        </p:txBody>
      </p:sp>
      <p:sp>
        <p:nvSpPr>
          <p:cNvPr id="3" name="Content Placeholder 2"/>
          <p:cNvSpPr>
            <a:spLocks noGrp="1"/>
          </p:cNvSpPr>
          <p:nvPr>
            <p:ph idx="1"/>
          </p:nvPr>
        </p:nvSpPr>
        <p:spPr/>
        <p:txBody>
          <a:bodyPr>
            <a:normAutofit lnSpcReduction="10000"/>
          </a:bodyPr>
          <a:lstStyle/>
          <a:p>
            <a:r>
              <a:rPr lang="en-US" dirty="0" smtClean="0"/>
              <a:t>Bias = ( </a:t>
            </a:r>
            <a:r>
              <a:rPr lang="en-US" dirty="0" smtClean="0">
                <a:sym typeface="Symbol"/>
              </a:rPr>
              <a:t>P</a:t>
            </a:r>
            <a:r>
              <a:rPr lang="en-US" baseline="-25000" dirty="0" smtClean="0">
                <a:sym typeface="Symbol"/>
              </a:rPr>
              <a:t>f</a:t>
            </a:r>
            <a:r>
              <a:rPr lang="en-US" dirty="0" smtClean="0">
                <a:sym typeface="Symbol"/>
              </a:rPr>
              <a:t>/N</a:t>
            </a:r>
            <a:r>
              <a:rPr lang="en-US" baseline="-25000" dirty="0" smtClean="0">
                <a:sym typeface="Symbol"/>
              </a:rPr>
              <a:t>obs </a:t>
            </a:r>
            <a:r>
              <a:rPr lang="en-US" dirty="0" smtClean="0">
                <a:sym typeface="Symbol"/>
              </a:rPr>
              <a:t>) - 1</a:t>
            </a:r>
          </a:p>
          <a:p>
            <a:endParaRPr lang="en-US" baseline="-25000" dirty="0">
              <a:sym typeface="Symbol"/>
            </a:endParaRPr>
          </a:p>
          <a:p>
            <a:r>
              <a:rPr lang="en-US" dirty="0" smtClean="0"/>
              <a:t>Brier Score = (1/</a:t>
            </a:r>
            <a:r>
              <a:rPr lang="en-US" dirty="0" err="1" smtClean="0"/>
              <a:t>N</a:t>
            </a:r>
            <a:r>
              <a:rPr lang="en-US" baseline="-25000" dirty="0" err="1" smtClean="0"/>
              <a:t>f</a:t>
            </a:r>
            <a:r>
              <a:rPr lang="en-US" dirty="0" smtClean="0"/>
              <a:t>)</a:t>
            </a:r>
            <a:r>
              <a:rPr lang="en-US" dirty="0" smtClean="0">
                <a:sym typeface="Symbol"/>
              </a:rPr>
              <a:t>[P</a:t>
            </a:r>
            <a:r>
              <a:rPr lang="en-US" baseline="-25000" dirty="0" smtClean="0">
                <a:sym typeface="Symbol"/>
              </a:rPr>
              <a:t>f</a:t>
            </a:r>
            <a:r>
              <a:rPr lang="en-US" dirty="0" smtClean="0">
                <a:sym typeface="Symbol"/>
              </a:rPr>
              <a:t> – </a:t>
            </a:r>
            <a:r>
              <a:rPr lang="en-US" dirty="0" err="1" smtClean="0">
                <a:sym typeface="Symbol"/>
              </a:rPr>
              <a:t>P</a:t>
            </a:r>
            <a:r>
              <a:rPr lang="en-US" baseline="-25000" dirty="0" err="1" smtClean="0">
                <a:sym typeface="Symbol"/>
              </a:rPr>
              <a:t>obs</a:t>
            </a:r>
            <a:r>
              <a:rPr lang="en-US" dirty="0" smtClean="0">
                <a:sym typeface="Symbol"/>
              </a:rPr>
              <a:t>]</a:t>
            </a:r>
            <a:r>
              <a:rPr lang="en-US" baseline="30000" dirty="0" smtClean="0">
                <a:sym typeface="Symbol"/>
              </a:rPr>
              <a:t>2</a:t>
            </a:r>
            <a:r>
              <a:rPr lang="en-US" dirty="0" smtClean="0">
                <a:sym typeface="Symbol"/>
              </a:rPr>
              <a:t> </a:t>
            </a:r>
          </a:p>
          <a:p>
            <a:endParaRPr lang="en-US" dirty="0">
              <a:sym typeface="Symbol"/>
            </a:endParaRPr>
          </a:p>
          <a:p>
            <a:r>
              <a:rPr lang="en-US" dirty="0" smtClean="0">
                <a:sym typeface="Symbol"/>
              </a:rPr>
              <a:t>Threat Score = a/(</a:t>
            </a:r>
            <a:r>
              <a:rPr lang="en-US" dirty="0" err="1" smtClean="0">
                <a:sym typeface="Symbol"/>
              </a:rPr>
              <a:t>a+b+c</a:t>
            </a:r>
            <a:r>
              <a:rPr lang="en-US" dirty="0" smtClean="0">
                <a:sym typeface="Symbol"/>
              </a:rPr>
              <a:t>) from 2 by 2 contingency table</a:t>
            </a:r>
          </a:p>
          <a:p>
            <a:pPr lvl="1"/>
            <a:r>
              <a:rPr lang="en-US" dirty="0">
                <a:sym typeface="Symbol"/>
              </a:rPr>
              <a:t>A</a:t>
            </a:r>
            <a:r>
              <a:rPr lang="en-US" dirty="0" smtClean="0">
                <a:sym typeface="Symbol"/>
              </a:rPr>
              <a:t>rea of overlap between forecast and observations </a:t>
            </a:r>
          </a:p>
          <a:p>
            <a:pPr lvl="1"/>
            <a:r>
              <a:rPr lang="en-US" dirty="0" smtClean="0">
                <a:sym typeface="Symbol"/>
              </a:rPr>
              <a:t>Find max TS for range of probability thresholds</a:t>
            </a:r>
            <a:endParaRPr lang="en-US" dirty="0"/>
          </a:p>
        </p:txBody>
      </p:sp>
      <p:sp>
        <p:nvSpPr>
          <p:cNvPr id="4" name="Slide Number Placeholder 3"/>
          <p:cNvSpPr>
            <a:spLocks noGrp="1"/>
          </p:cNvSpPr>
          <p:nvPr>
            <p:ph type="sldNum" sz="quarter" idx="12"/>
          </p:nvPr>
        </p:nvSpPr>
        <p:spPr/>
        <p:txBody>
          <a:bodyPr/>
          <a:lstStyle/>
          <a:p>
            <a:fld id="{0B862C88-3269-45E2-8271-FE70C8CCF397}" type="slidenum">
              <a:rPr lang="en-US" smtClean="0"/>
              <a:pPr/>
              <a:t>21</a:t>
            </a:fld>
            <a:endParaRPr lang="en-US"/>
          </a:p>
        </p:txBody>
      </p:sp>
    </p:spTree>
    <p:extLst>
      <p:ext uri="{BB962C8B-B14F-4D97-AF65-F5344CB8AC3E}">
        <p14:creationId xmlns:p14="http://schemas.microsoft.com/office/powerpoint/2010/main" val="3220544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2010 Verification Results:</a:t>
            </a:r>
            <a:br>
              <a:rPr lang="en-US" b="1" dirty="0" smtClean="0">
                <a:solidFill>
                  <a:srgbClr val="0033CC"/>
                </a:solidFill>
              </a:rPr>
            </a:br>
            <a:r>
              <a:rPr lang="en-US" b="1" dirty="0" smtClean="0">
                <a:solidFill>
                  <a:srgbClr val="0033CC"/>
                </a:solidFill>
              </a:rPr>
              <a:t>Impact of Lightning Input (GLD360)  </a:t>
            </a:r>
            <a:endParaRPr lang="en-US" b="1" dirty="0">
              <a:solidFill>
                <a:srgbClr val="0033CC"/>
              </a:solidFill>
            </a:endParaRPr>
          </a:p>
        </p:txBody>
      </p:sp>
      <p:sp>
        <p:nvSpPr>
          <p:cNvPr id="3" name="Slide Number Placeholder 2"/>
          <p:cNvSpPr>
            <a:spLocks noGrp="1"/>
          </p:cNvSpPr>
          <p:nvPr>
            <p:ph type="sldNum" sz="quarter" idx="12"/>
          </p:nvPr>
        </p:nvSpPr>
        <p:spPr/>
        <p:txBody>
          <a:bodyPr/>
          <a:lstStyle/>
          <a:p>
            <a:fld id="{FC273C24-B096-4DC6-AB45-71810F016D18}" type="slidenum">
              <a:rPr lang="en-US" smtClean="0"/>
              <a:pPr/>
              <a:t>22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599"/>
            <a:ext cx="6781800" cy="44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215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33CC"/>
                </a:solidFill>
              </a:rPr>
              <a:t>WWLLN and GLD360 Jun-Dec 2010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23</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833" b="27083"/>
          <a:stretch/>
        </p:blipFill>
        <p:spPr>
          <a:xfrm>
            <a:off x="1123947" y="1092200"/>
            <a:ext cx="6134101" cy="239612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833" b="10840"/>
          <a:stretch/>
        </p:blipFill>
        <p:spPr>
          <a:xfrm>
            <a:off x="1149348" y="3352801"/>
            <a:ext cx="6121401" cy="3136900"/>
          </a:xfrm>
          <a:prstGeom prst="rect">
            <a:avLst/>
          </a:prstGeom>
        </p:spPr>
      </p:pic>
    </p:spTree>
    <p:extLst>
      <p:ext uri="{BB962C8B-B14F-4D97-AF65-F5344CB8AC3E}">
        <p14:creationId xmlns:p14="http://schemas.microsoft.com/office/powerpoint/2010/main" val="1635189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2010 Verification Results:</a:t>
            </a:r>
            <a:br>
              <a:rPr lang="en-US" b="1" dirty="0" smtClean="0">
                <a:solidFill>
                  <a:srgbClr val="0033CC"/>
                </a:solidFill>
              </a:rPr>
            </a:br>
            <a:r>
              <a:rPr lang="en-US" b="1" dirty="0" smtClean="0">
                <a:solidFill>
                  <a:srgbClr val="0033CC"/>
                </a:solidFill>
              </a:rPr>
              <a:t>Impact of Lightning Input (WWLLN)  </a:t>
            </a:r>
            <a:endParaRPr lang="en-US" b="1" dirty="0">
              <a:solidFill>
                <a:srgbClr val="0033CC"/>
              </a:solidFill>
            </a:endParaRPr>
          </a:p>
        </p:txBody>
      </p:sp>
      <p:sp>
        <p:nvSpPr>
          <p:cNvPr id="3" name="Slide Number Placeholder 2"/>
          <p:cNvSpPr>
            <a:spLocks noGrp="1"/>
          </p:cNvSpPr>
          <p:nvPr>
            <p:ph type="sldNum" sz="quarter" idx="12"/>
          </p:nvPr>
        </p:nvSpPr>
        <p:spPr/>
        <p:txBody>
          <a:bodyPr/>
          <a:lstStyle/>
          <a:p>
            <a:fld id="{FC273C24-B096-4DC6-AB45-71810F016D18}" type="slidenum">
              <a:rPr lang="en-US" smtClean="0"/>
              <a:pPr/>
              <a:t>24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026" y="1676400"/>
            <a:ext cx="693397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624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Experimental Algorithm in </a:t>
            </a:r>
            <a:br>
              <a:rPr lang="en-US" b="1" dirty="0" smtClean="0">
                <a:solidFill>
                  <a:srgbClr val="0033CC"/>
                </a:solidFill>
              </a:rPr>
            </a:br>
            <a:r>
              <a:rPr lang="en-US" b="1" dirty="0" smtClean="0">
                <a:solidFill>
                  <a:srgbClr val="0033CC"/>
                </a:solidFill>
              </a:rPr>
              <a:t>2011 NHC Proving Ground </a:t>
            </a:r>
            <a:endParaRPr lang="en-US" b="1" dirty="0">
              <a:solidFill>
                <a:srgbClr val="0033CC"/>
              </a:solidFill>
            </a:endParaRPr>
          </a:p>
        </p:txBody>
      </p:sp>
      <p:sp>
        <p:nvSpPr>
          <p:cNvPr id="3" name="Content Placeholder 2"/>
          <p:cNvSpPr>
            <a:spLocks noGrp="1"/>
          </p:cNvSpPr>
          <p:nvPr>
            <p:ph idx="1"/>
          </p:nvPr>
        </p:nvSpPr>
        <p:spPr/>
        <p:txBody>
          <a:bodyPr/>
          <a:lstStyle/>
          <a:p>
            <a:r>
              <a:rPr lang="en-US" dirty="0" smtClean="0"/>
              <a:t>2010 cases added to sample</a:t>
            </a:r>
          </a:p>
          <a:p>
            <a:r>
              <a:rPr lang="en-US" dirty="0" smtClean="0"/>
              <a:t>2 class LDA generalized to 3 class LDA</a:t>
            </a:r>
          </a:p>
          <a:p>
            <a:pPr lvl="1"/>
            <a:r>
              <a:rPr lang="en-US" dirty="0" smtClean="0"/>
              <a:t>Rapid weakening, average intensification, rapid intensification </a:t>
            </a:r>
          </a:p>
          <a:p>
            <a:r>
              <a:rPr lang="en-US" dirty="0" smtClean="0"/>
              <a:t>WWLLN data obtained in real time</a:t>
            </a:r>
          </a:p>
          <a:p>
            <a:r>
              <a:rPr lang="en-US" dirty="0" smtClean="0"/>
              <a:t>Not many RI cases in Atlantic so far</a:t>
            </a:r>
          </a:p>
          <a:p>
            <a:r>
              <a:rPr lang="en-US" dirty="0" smtClean="0"/>
              <a:t>Several RW cases in east Pacific  </a:t>
            </a:r>
          </a:p>
        </p:txBody>
      </p:sp>
      <p:sp>
        <p:nvSpPr>
          <p:cNvPr id="4" name="Slide Number Placeholder 3"/>
          <p:cNvSpPr>
            <a:spLocks noGrp="1"/>
          </p:cNvSpPr>
          <p:nvPr>
            <p:ph type="sldNum" sz="quarter" idx="12"/>
          </p:nvPr>
        </p:nvSpPr>
        <p:spPr/>
        <p:txBody>
          <a:bodyPr/>
          <a:lstStyle/>
          <a:p>
            <a:fld id="{FC273C24-B096-4DC6-AB45-71810F016D18}" type="slidenum">
              <a:rPr lang="en-US" smtClean="0"/>
              <a:pPr/>
              <a:t>25</a:t>
            </a:fld>
            <a:endParaRPr lang="en-US"/>
          </a:p>
        </p:txBody>
      </p:sp>
    </p:spTree>
    <p:extLst>
      <p:ext uri="{BB962C8B-B14F-4D97-AF65-F5344CB8AC3E}">
        <p14:creationId xmlns:p14="http://schemas.microsoft.com/office/powerpoint/2010/main" val="3821084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Hurricane </a:t>
            </a:r>
            <a:r>
              <a:rPr lang="en-US" b="1" dirty="0" err="1" smtClean="0">
                <a:solidFill>
                  <a:srgbClr val="0033CC"/>
                </a:solidFill>
              </a:rPr>
              <a:t>Lili</a:t>
            </a:r>
            <a:r>
              <a:rPr lang="en-US" b="1" dirty="0" smtClean="0">
                <a:solidFill>
                  <a:srgbClr val="0033CC"/>
                </a:solidFill>
              </a:rPr>
              <a:t> 2002</a:t>
            </a:r>
            <a:br>
              <a:rPr lang="en-US" b="1" dirty="0" smtClean="0">
                <a:solidFill>
                  <a:srgbClr val="0033CC"/>
                </a:solidFill>
              </a:rPr>
            </a:br>
            <a:r>
              <a:rPr lang="en-US" b="1" dirty="0" smtClean="0">
                <a:solidFill>
                  <a:srgbClr val="0033CC"/>
                </a:solidFill>
              </a:rPr>
              <a:t>120 to 80 </a:t>
            </a:r>
            <a:r>
              <a:rPr lang="en-US" b="1" dirty="0" err="1" smtClean="0">
                <a:solidFill>
                  <a:srgbClr val="0033CC"/>
                </a:solidFill>
              </a:rPr>
              <a:t>kt</a:t>
            </a:r>
            <a:r>
              <a:rPr lang="en-US" b="1" dirty="0" smtClean="0">
                <a:solidFill>
                  <a:srgbClr val="0033CC"/>
                </a:solidFill>
              </a:rPr>
              <a:t> in 18 </a:t>
            </a:r>
            <a:r>
              <a:rPr lang="en-US" b="1" dirty="0" err="1" smtClean="0">
                <a:solidFill>
                  <a:srgbClr val="0033CC"/>
                </a:solidFill>
              </a:rPr>
              <a:t>hr</a:t>
            </a:r>
            <a:r>
              <a:rPr lang="en-US" b="1" dirty="0" smtClean="0">
                <a:solidFill>
                  <a:srgbClr val="0033CC"/>
                </a:solidFill>
              </a:rPr>
              <a:t> </a:t>
            </a:r>
            <a:r>
              <a:rPr lang="en-US" b="1" i="1" dirty="0" smtClean="0">
                <a:solidFill>
                  <a:srgbClr val="0033CC"/>
                </a:solidFill>
              </a:rPr>
              <a:t>before</a:t>
            </a:r>
            <a:r>
              <a:rPr lang="en-US" b="1" dirty="0" smtClean="0">
                <a:solidFill>
                  <a:srgbClr val="0033CC"/>
                </a:solidFill>
              </a:rPr>
              <a:t> landfall </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26</a:t>
            </a:fld>
            <a:endParaRPr lang="en-US"/>
          </a:p>
        </p:txBody>
      </p:sp>
      <p:pic>
        <p:nvPicPr>
          <p:cNvPr id="6" name="Content Placeholder 7" descr="RW_Lili.gif"/>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676400" y="1752600"/>
            <a:ext cx="5791200" cy="4343401"/>
          </a:xfrm>
          <a:prstGeom prst="rect">
            <a:avLst/>
          </a:prstGeom>
        </p:spPr>
      </p:pic>
    </p:spTree>
    <p:extLst>
      <p:ext uri="{BB962C8B-B14F-4D97-AF65-F5344CB8AC3E}">
        <p14:creationId xmlns:p14="http://schemas.microsoft.com/office/powerpoint/2010/main" val="4662786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RI Probabilities For Irene </a:t>
            </a:r>
            <a:br>
              <a:rPr lang="en-US" b="1" dirty="0" smtClean="0">
                <a:solidFill>
                  <a:srgbClr val="0033CC"/>
                </a:solidFill>
              </a:rPr>
            </a:br>
            <a:r>
              <a:rPr lang="en-US" b="1" dirty="0" smtClean="0">
                <a:solidFill>
                  <a:srgbClr val="0033CC"/>
                </a:solidFill>
              </a:rPr>
              <a:t>(Operational and Experimental)</a:t>
            </a:r>
            <a:endParaRPr lang="en-US" b="1" dirty="0">
              <a:solidFill>
                <a:srgbClr val="0033CC"/>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524000"/>
            <a:ext cx="7086600" cy="448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62149"/>
            <a:ext cx="5603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907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RW and RI Probabilities for </a:t>
            </a:r>
            <a:br>
              <a:rPr lang="en-US" b="1" dirty="0" smtClean="0">
                <a:solidFill>
                  <a:srgbClr val="0033CC"/>
                </a:solidFill>
              </a:rPr>
            </a:br>
            <a:r>
              <a:rPr lang="en-US" b="1" dirty="0" smtClean="0">
                <a:solidFill>
                  <a:srgbClr val="0033CC"/>
                </a:solidFill>
              </a:rPr>
              <a:t>East Pacific Hurricane Adrian (2011)</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fld id="{FC273C24-B096-4DC6-AB45-71810F016D18}" type="slidenum">
              <a:rPr lang="en-US" smtClean="0"/>
              <a:pPr/>
              <a:t>28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2057400"/>
            <a:ext cx="7059613"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eft-Right Arrow 11"/>
          <p:cNvSpPr/>
          <p:nvPr/>
        </p:nvSpPr>
        <p:spPr>
          <a:xfrm>
            <a:off x="1830324" y="2281932"/>
            <a:ext cx="1446276" cy="242316"/>
          </a:xfrm>
          <a:prstGeom prst="lef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00" y="2562352"/>
            <a:ext cx="372218" cy="369332"/>
          </a:xfrm>
          <a:prstGeom prst="rect">
            <a:avLst/>
          </a:prstGeom>
          <a:noFill/>
        </p:spPr>
        <p:txBody>
          <a:bodyPr wrap="none" rtlCol="0">
            <a:spAutoFit/>
          </a:bodyPr>
          <a:lstStyle/>
          <a:p>
            <a:r>
              <a:rPr lang="en-US" b="1" dirty="0" smtClean="0"/>
              <a:t>RI</a:t>
            </a:r>
            <a:endParaRPr lang="en-US" b="1" dirty="0"/>
          </a:p>
        </p:txBody>
      </p:sp>
      <p:sp>
        <p:nvSpPr>
          <p:cNvPr id="20" name="Left-Right Arrow 19"/>
          <p:cNvSpPr/>
          <p:nvPr/>
        </p:nvSpPr>
        <p:spPr>
          <a:xfrm>
            <a:off x="4038600" y="2303518"/>
            <a:ext cx="1524000" cy="220730"/>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48200" y="2521196"/>
            <a:ext cx="522835" cy="369332"/>
          </a:xfrm>
          <a:prstGeom prst="rect">
            <a:avLst/>
          </a:prstGeom>
          <a:noFill/>
        </p:spPr>
        <p:txBody>
          <a:bodyPr wrap="none" rtlCol="0">
            <a:spAutoFit/>
          </a:bodyPr>
          <a:lstStyle/>
          <a:p>
            <a:r>
              <a:rPr lang="en-US" b="1" dirty="0" smtClean="0"/>
              <a:t>RW</a:t>
            </a:r>
            <a:endParaRPr lang="en-US" b="1" dirty="0"/>
          </a:p>
        </p:txBody>
      </p:sp>
    </p:spTree>
    <p:extLst>
      <p:ext uri="{BB962C8B-B14F-4D97-AF65-F5344CB8AC3E}">
        <p14:creationId xmlns:p14="http://schemas.microsoft.com/office/powerpoint/2010/main" val="3765843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lstStyle/>
          <a:p>
            <a:r>
              <a:rPr lang="en-US" b="1" dirty="0" smtClean="0">
                <a:solidFill>
                  <a:srgbClr val="0033CC"/>
                </a:solidFill>
              </a:rPr>
              <a:t>Conclusions</a:t>
            </a:r>
            <a:r>
              <a:rPr lang="en-US" b="1" dirty="0" smtClean="0"/>
              <a:t> </a:t>
            </a:r>
            <a:endParaRPr lang="en-US" b="1" dirty="0"/>
          </a:p>
        </p:txBody>
      </p:sp>
      <p:sp>
        <p:nvSpPr>
          <p:cNvPr id="3" name="Content Placeholder 2"/>
          <p:cNvSpPr>
            <a:spLocks noGrp="1"/>
          </p:cNvSpPr>
          <p:nvPr>
            <p:ph idx="1"/>
          </p:nvPr>
        </p:nvSpPr>
        <p:spPr>
          <a:xfrm>
            <a:off x="457200" y="1143000"/>
            <a:ext cx="8229600" cy="5410200"/>
          </a:xfrm>
        </p:spPr>
        <p:txBody>
          <a:bodyPr>
            <a:normAutofit fontScale="85000" lnSpcReduction="20000"/>
          </a:bodyPr>
          <a:lstStyle/>
          <a:p>
            <a:pPr>
              <a:spcBef>
                <a:spcPts val="600"/>
              </a:spcBef>
              <a:spcAft>
                <a:spcPts val="600"/>
              </a:spcAft>
            </a:pPr>
            <a:r>
              <a:rPr lang="en-US" dirty="0" smtClean="0"/>
              <a:t>Large sample of lightning and large-scale data created for Atlantic and east Pacific tropical cyclones</a:t>
            </a:r>
          </a:p>
          <a:p>
            <a:pPr>
              <a:spcBef>
                <a:spcPts val="600"/>
              </a:spcBef>
              <a:spcAft>
                <a:spcPts val="600"/>
              </a:spcAft>
            </a:pPr>
            <a:r>
              <a:rPr lang="en-US" dirty="0" smtClean="0"/>
              <a:t>Experimental rapid intensification forecast algorithm developed </a:t>
            </a:r>
          </a:p>
          <a:p>
            <a:pPr lvl="1">
              <a:spcBef>
                <a:spcPts val="600"/>
              </a:spcBef>
              <a:spcAft>
                <a:spcPts val="600"/>
              </a:spcAft>
            </a:pPr>
            <a:r>
              <a:rPr lang="en-US" dirty="0" smtClean="0"/>
              <a:t>Inner core and rain band lightning discriminators</a:t>
            </a:r>
          </a:p>
          <a:p>
            <a:pPr lvl="1">
              <a:spcBef>
                <a:spcPts val="600"/>
              </a:spcBef>
              <a:spcAft>
                <a:spcPts val="600"/>
              </a:spcAft>
            </a:pPr>
            <a:r>
              <a:rPr lang="en-US" i="1" dirty="0" smtClean="0"/>
              <a:t>Inner core lightning positively correlated with current intensification, but negatively correlated with future intensification  </a:t>
            </a:r>
          </a:p>
          <a:p>
            <a:pPr>
              <a:spcBef>
                <a:spcPts val="600"/>
              </a:spcBef>
              <a:spcAft>
                <a:spcPts val="600"/>
              </a:spcAft>
            </a:pPr>
            <a:r>
              <a:rPr lang="en-US" dirty="0" smtClean="0"/>
              <a:t>Independent cases from 2010 showed reduced bias, improved Brier Score in Atlantic and east Pacific</a:t>
            </a:r>
            <a:endParaRPr lang="en-US" dirty="0"/>
          </a:p>
          <a:p>
            <a:pPr>
              <a:spcBef>
                <a:spcPts val="600"/>
              </a:spcBef>
              <a:spcAft>
                <a:spcPts val="600"/>
              </a:spcAft>
            </a:pPr>
            <a:r>
              <a:rPr lang="en-US" dirty="0" smtClean="0"/>
              <a:t>2011 algorithm also include rapid weakening probability</a:t>
            </a:r>
          </a:p>
          <a:p>
            <a:pPr>
              <a:spcBef>
                <a:spcPts val="600"/>
              </a:spcBef>
              <a:spcAft>
                <a:spcPts val="600"/>
              </a:spcAft>
            </a:pPr>
            <a:r>
              <a:rPr lang="en-US" dirty="0" smtClean="0"/>
              <a:t>Quantitative evaluation following 2011 season </a:t>
            </a:r>
          </a:p>
        </p:txBody>
      </p:sp>
      <p:sp>
        <p:nvSpPr>
          <p:cNvPr id="4" name="Slide Number Placeholder 3"/>
          <p:cNvSpPr>
            <a:spLocks noGrp="1"/>
          </p:cNvSpPr>
          <p:nvPr>
            <p:ph type="sldNum" sz="quarter" idx="12"/>
          </p:nvPr>
        </p:nvSpPr>
        <p:spPr/>
        <p:txBody>
          <a:bodyPr/>
          <a:lstStyle/>
          <a:p>
            <a:fld id="{FC273C24-B096-4DC6-AB45-71810F016D18}" type="slidenum">
              <a:rPr lang="en-US" smtClean="0"/>
              <a:pPr/>
              <a:t>29</a:t>
            </a:fld>
            <a:endParaRPr lang="en-US"/>
          </a:p>
        </p:txBody>
      </p:sp>
    </p:spTree>
    <p:extLst>
      <p:ext uri="{BB962C8B-B14F-4D97-AF65-F5344CB8AC3E}">
        <p14:creationId xmlns:p14="http://schemas.microsoft.com/office/powerpoint/2010/main" val="4278440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33CC"/>
                </a:solidFill>
              </a:rPr>
              <a:t>The NHC Proving Ground</a:t>
            </a:r>
            <a:endParaRPr lang="en-US" b="1" dirty="0">
              <a:solidFill>
                <a:srgbClr val="3333CC"/>
              </a:solidFill>
            </a:endParaRPr>
          </a:p>
        </p:txBody>
      </p:sp>
      <p:sp>
        <p:nvSpPr>
          <p:cNvPr id="3" name="Content Placeholder 2"/>
          <p:cNvSpPr>
            <a:spLocks noGrp="1"/>
          </p:cNvSpPr>
          <p:nvPr>
            <p:ph idx="1"/>
          </p:nvPr>
        </p:nvSpPr>
        <p:spPr>
          <a:xfrm>
            <a:off x="457200" y="1600200"/>
            <a:ext cx="8229600" cy="5257800"/>
          </a:xfrm>
        </p:spPr>
        <p:txBody>
          <a:bodyPr>
            <a:normAutofit fontScale="47500" lnSpcReduction="20000"/>
          </a:bodyPr>
          <a:lstStyle/>
          <a:p>
            <a:r>
              <a:rPr lang="en-US" sz="5100" dirty="0" smtClean="0"/>
              <a:t>Purpose</a:t>
            </a:r>
          </a:p>
          <a:p>
            <a:pPr lvl="1"/>
            <a:r>
              <a:rPr lang="en-US" sz="4200" dirty="0" smtClean="0"/>
              <a:t>Provide NHC forecasters with an advance look at  GOES-R tropical cyclone forecast products for evaluation and feedback</a:t>
            </a:r>
          </a:p>
          <a:p>
            <a:r>
              <a:rPr lang="en-US" sz="5100" dirty="0" smtClean="0"/>
              <a:t>Proxy data</a:t>
            </a:r>
          </a:p>
          <a:p>
            <a:pPr lvl="1"/>
            <a:r>
              <a:rPr lang="en-US" sz="4200" dirty="0" smtClean="0"/>
              <a:t>ABI from SEVIRI, Current GOES, MODIS </a:t>
            </a:r>
          </a:p>
          <a:p>
            <a:pPr lvl="1"/>
            <a:r>
              <a:rPr lang="en-US" sz="4200" dirty="0" smtClean="0"/>
              <a:t>GLM from WWLLN and GLD360 </a:t>
            </a:r>
          </a:p>
          <a:p>
            <a:r>
              <a:rPr lang="en-US" sz="5100" dirty="0" smtClean="0"/>
              <a:t>2010 Activities</a:t>
            </a:r>
          </a:p>
          <a:p>
            <a:pPr lvl="1"/>
            <a:r>
              <a:rPr lang="en-US" sz="4200" dirty="0"/>
              <a:t>6</a:t>
            </a:r>
            <a:r>
              <a:rPr lang="en-US" sz="4200" dirty="0" smtClean="0"/>
              <a:t> products tested Aug 1 to Nov 30 </a:t>
            </a:r>
          </a:p>
          <a:p>
            <a:pPr lvl="1"/>
            <a:r>
              <a:rPr lang="en-US" sz="4200" dirty="0" smtClean="0"/>
              <a:t>Final report available </a:t>
            </a:r>
          </a:p>
          <a:p>
            <a:pPr lvl="1"/>
            <a:r>
              <a:rPr lang="en-US" sz="4200" dirty="0" smtClean="0"/>
              <a:t>Modifications suggested for 2011 proving ground </a:t>
            </a:r>
          </a:p>
          <a:p>
            <a:r>
              <a:rPr lang="en-US" sz="5100" dirty="0" smtClean="0"/>
              <a:t>2011 Activities</a:t>
            </a:r>
          </a:p>
          <a:p>
            <a:pPr lvl="1"/>
            <a:r>
              <a:rPr lang="en-US" sz="4200" dirty="0" smtClean="0"/>
              <a:t>9 products being tested Aug 1 to Nov 30</a:t>
            </a:r>
          </a:p>
          <a:p>
            <a:pPr lvl="1"/>
            <a:r>
              <a:rPr lang="en-US" sz="4200" dirty="0" smtClean="0"/>
              <a:t>Mid-project meeting at NHC Sept 13</a:t>
            </a:r>
            <a:r>
              <a:rPr lang="en-US" sz="4200" baseline="30000" dirty="0" smtClean="0"/>
              <a:t>th</a:t>
            </a:r>
            <a:r>
              <a:rPr lang="en-US" sz="4200" dirty="0" smtClean="0"/>
              <a:t> </a:t>
            </a:r>
          </a:p>
          <a:p>
            <a:r>
              <a:rPr lang="en-US" sz="4600" dirty="0" smtClean="0"/>
              <a:t>Participants:</a:t>
            </a:r>
          </a:p>
          <a:p>
            <a:pPr lvl="1"/>
            <a:r>
              <a:rPr lang="en-US" sz="4200" dirty="0" smtClean="0"/>
              <a:t>Users -  NHC </a:t>
            </a:r>
          </a:p>
          <a:p>
            <a:pPr lvl="1"/>
            <a:r>
              <a:rPr lang="en-US" sz="4200" dirty="0" smtClean="0"/>
              <a:t>Providers - NESDIS, CIRA, CIMSS, </a:t>
            </a:r>
            <a:r>
              <a:rPr lang="en-US" sz="4200" dirty="0" err="1" smtClean="0"/>
              <a:t>SPoRT</a:t>
            </a:r>
            <a:r>
              <a:rPr lang="en-US" sz="4200" dirty="0" smtClean="0"/>
              <a:t>, HRD/CIMAS </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7C667F47-93B8-4F51-B1D9-95ED8093834A}" type="slidenum">
              <a:rPr lang="en-US" smtClean="0"/>
              <a:t>3</a:t>
            </a:fld>
            <a:endParaRPr lang="en-US"/>
          </a:p>
        </p:txBody>
      </p:sp>
    </p:spTree>
    <p:extLst>
      <p:ext uri="{BB962C8B-B14F-4D97-AF65-F5344CB8AC3E}">
        <p14:creationId xmlns:p14="http://schemas.microsoft.com/office/powerpoint/2010/main" val="4121770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8229600" cy="1143000"/>
          </a:xfrm>
        </p:spPr>
        <p:txBody>
          <a:bodyPr/>
          <a:lstStyle/>
          <a:p>
            <a:r>
              <a:rPr lang="en-US" dirty="0" smtClean="0"/>
              <a:t>Back-Up Slides </a:t>
            </a:r>
            <a:endParaRPr lang="en-US"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30</a:t>
            </a:fld>
            <a:endParaRPr lang="en-US"/>
          </a:p>
        </p:txBody>
      </p:sp>
    </p:spTree>
    <p:extLst>
      <p:ext uri="{BB962C8B-B14F-4D97-AF65-F5344CB8AC3E}">
        <p14:creationId xmlns:p14="http://schemas.microsoft.com/office/powerpoint/2010/main" val="1225212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Qualitative Use of Lightning Time Series</a:t>
            </a:r>
            <a:br>
              <a:rPr lang="en-US" sz="3600" b="1" dirty="0" smtClean="0"/>
            </a:br>
            <a:r>
              <a:rPr lang="en-US" sz="3600" b="1" dirty="0" smtClean="0"/>
              <a:t>Hurricane Danielle (2010) example </a:t>
            </a:r>
            <a:endParaRPr lang="en-US" sz="36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46415"/>
            <a:ext cx="4402386" cy="3328987"/>
          </a:xfrm>
          <a:prstGeom prst="rect">
            <a:avLst/>
          </a:prstGeom>
        </p:spPr>
      </p:pic>
      <p:sp>
        <p:nvSpPr>
          <p:cNvPr id="3" name="Slide Number Placeholder 2"/>
          <p:cNvSpPr>
            <a:spLocks noGrp="1"/>
          </p:cNvSpPr>
          <p:nvPr>
            <p:ph type="sldNum" sz="quarter" idx="12"/>
          </p:nvPr>
        </p:nvSpPr>
        <p:spPr/>
        <p:txBody>
          <a:bodyPr/>
          <a:lstStyle/>
          <a:p>
            <a:fld id="{FC273C24-B096-4DC6-AB45-71810F016D18}" type="slidenum">
              <a:rPr lang="en-US" smtClean="0"/>
              <a:pPr/>
              <a:t>31</a:t>
            </a:fld>
            <a:endParaRPr lang="en-US"/>
          </a:p>
        </p:txBody>
      </p:sp>
      <p:pic>
        <p:nvPicPr>
          <p:cNvPr id="6" name="Picture 5" descr="DANIELLE_RINGS_2.jpg"/>
          <p:cNvPicPr>
            <a:picLocks noChangeAspect="1"/>
          </p:cNvPicPr>
          <p:nvPr/>
        </p:nvPicPr>
        <p:blipFill>
          <a:blip r:embed="rId3" cstate="print"/>
          <a:srcRect l="23729" t="9040" r="20339" b="18644"/>
          <a:stretch>
            <a:fillRect/>
          </a:stretch>
        </p:blipFill>
        <p:spPr>
          <a:xfrm>
            <a:off x="5029200" y="1828800"/>
            <a:ext cx="3505200" cy="3398982"/>
          </a:xfrm>
          <a:prstGeom prst="rect">
            <a:avLst/>
          </a:prstGeom>
        </p:spPr>
      </p:pic>
      <p:cxnSp>
        <p:nvCxnSpPr>
          <p:cNvPr id="8" name="Straight Connector 7"/>
          <p:cNvCxnSpPr/>
          <p:nvPr/>
        </p:nvCxnSpPr>
        <p:spPr>
          <a:xfrm rot="5400000">
            <a:off x="1257300" y="4000500"/>
            <a:ext cx="2209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362200" y="5105400"/>
            <a:ext cx="2667000" cy="1588"/>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371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Qualitative Use of Lightning Time Series</a:t>
            </a:r>
            <a:br>
              <a:rPr lang="en-US" sz="3600" b="1" dirty="0" smtClean="0"/>
            </a:br>
            <a:r>
              <a:rPr lang="en-US" sz="3600" b="1" dirty="0" smtClean="0"/>
              <a:t>Tropical Storm Fiona (2010) example </a:t>
            </a:r>
            <a:endParaRPr lang="en-US"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52600"/>
            <a:ext cx="4286250" cy="3429000"/>
          </a:xfrm>
          <a:prstGeom prst="rect">
            <a:avLst/>
          </a:prstGeom>
        </p:spPr>
      </p:pic>
      <p:sp>
        <p:nvSpPr>
          <p:cNvPr id="3" name="Slide Number Placeholder 2"/>
          <p:cNvSpPr>
            <a:spLocks noGrp="1"/>
          </p:cNvSpPr>
          <p:nvPr>
            <p:ph type="sldNum" sz="quarter" idx="12"/>
          </p:nvPr>
        </p:nvSpPr>
        <p:spPr/>
        <p:txBody>
          <a:bodyPr/>
          <a:lstStyle/>
          <a:p>
            <a:fld id="{FC273C24-B096-4DC6-AB45-71810F016D18}" type="slidenum">
              <a:rPr lang="en-US" smtClean="0"/>
              <a:pPr/>
              <a:t>32</a:t>
            </a:fld>
            <a:endParaRPr lang="en-US"/>
          </a:p>
        </p:txBody>
      </p:sp>
      <p:pic>
        <p:nvPicPr>
          <p:cNvPr id="6" name="Picture 5" descr="FIONA_RINGS_2.jpg"/>
          <p:cNvPicPr>
            <a:picLocks noChangeAspect="1"/>
          </p:cNvPicPr>
          <p:nvPr/>
        </p:nvPicPr>
        <p:blipFill>
          <a:blip r:embed="rId3" cstate="print"/>
          <a:srcRect l="-445" t="657" r="20000" b="5384"/>
          <a:stretch>
            <a:fillRect/>
          </a:stretch>
        </p:blipFill>
        <p:spPr>
          <a:xfrm>
            <a:off x="4648200" y="1799849"/>
            <a:ext cx="4295439" cy="3762751"/>
          </a:xfrm>
          <a:prstGeom prst="rect">
            <a:avLst/>
          </a:prstGeom>
        </p:spPr>
      </p:pic>
      <p:cxnSp>
        <p:nvCxnSpPr>
          <p:cNvPr id="7" name="Straight Connector 6"/>
          <p:cNvCxnSpPr/>
          <p:nvPr/>
        </p:nvCxnSpPr>
        <p:spPr>
          <a:xfrm rot="5400000">
            <a:off x="2057400" y="4419600"/>
            <a:ext cx="1828800" cy="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971800" y="5334000"/>
            <a:ext cx="1676400" cy="1588"/>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371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Irene Max Wind and Lightning Density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8" y="1219200"/>
            <a:ext cx="7137895" cy="451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0" y="1752600"/>
            <a:ext cx="533400" cy="1855787"/>
            <a:chOff x="2286000" y="1752600"/>
            <a:chExt cx="533400" cy="1855787"/>
          </a:xfrm>
        </p:grpSpPr>
        <p:cxnSp>
          <p:nvCxnSpPr>
            <p:cNvPr id="7" name="Straight Connector 6"/>
            <p:cNvCxnSpPr/>
            <p:nvPr/>
          </p:nvCxnSpPr>
          <p:spPr>
            <a:xfrm flipV="1">
              <a:off x="2286000" y="1752600"/>
              <a:ext cx="0" cy="1855787"/>
            </a:xfrm>
            <a:prstGeom prst="line">
              <a:avLst/>
            </a:prstGeom>
            <a:ln w="19050">
              <a:solidFill>
                <a:srgbClr val="6600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19400" y="1752600"/>
              <a:ext cx="0" cy="1143000"/>
            </a:xfrm>
            <a:prstGeom prst="line">
              <a:avLst/>
            </a:prstGeom>
            <a:ln w="19050">
              <a:solidFill>
                <a:srgbClr val="6600CC"/>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62200" y="1798105"/>
              <a:ext cx="367408" cy="369332"/>
            </a:xfrm>
            <a:prstGeom prst="rect">
              <a:avLst/>
            </a:prstGeom>
            <a:noFill/>
          </p:spPr>
          <p:txBody>
            <a:bodyPr wrap="none" rtlCol="0">
              <a:spAutoFit/>
            </a:bodyPr>
            <a:lstStyle/>
            <a:p>
              <a:r>
                <a:rPr lang="en-US" dirty="0" smtClean="0">
                  <a:solidFill>
                    <a:srgbClr val="6600CC"/>
                  </a:solidFill>
                </a:rPr>
                <a:t>RI</a:t>
              </a:r>
              <a:endParaRPr lang="en-US" dirty="0">
                <a:solidFill>
                  <a:srgbClr val="6600CC"/>
                </a:solidFill>
              </a:endParaRPr>
            </a:p>
          </p:txBody>
        </p:sp>
        <p:sp>
          <p:nvSpPr>
            <p:cNvPr id="14" name="Left-Right Arrow 13"/>
            <p:cNvSpPr/>
            <p:nvPr/>
          </p:nvSpPr>
          <p:spPr>
            <a:xfrm>
              <a:off x="2286000" y="2167437"/>
              <a:ext cx="533400" cy="171450"/>
            </a:xfrm>
            <a:prstGeom prst="leftRightArrow">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143000" y="5943600"/>
            <a:ext cx="7086600" cy="830997"/>
          </a:xfrm>
          <a:prstGeom prst="rect">
            <a:avLst/>
          </a:prstGeom>
          <a:noFill/>
        </p:spPr>
        <p:txBody>
          <a:bodyPr wrap="square" rtlCol="0">
            <a:spAutoFit/>
          </a:bodyPr>
          <a:lstStyle/>
          <a:p>
            <a:r>
              <a:rPr lang="en-US" sz="1200" dirty="0" smtClean="0"/>
              <a:t>Caption. Working best track shows just one 24 </a:t>
            </a:r>
            <a:r>
              <a:rPr lang="en-US" sz="1200" dirty="0" err="1" smtClean="0"/>
              <a:t>hr</a:t>
            </a:r>
            <a:r>
              <a:rPr lang="en-US" sz="1200" dirty="0" smtClean="0"/>
              <a:t> period with RI (30 </a:t>
            </a:r>
            <a:r>
              <a:rPr lang="en-US" sz="1200" dirty="0" err="1" smtClean="0"/>
              <a:t>kt</a:t>
            </a:r>
            <a:r>
              <a:rPr lang="en-US" sz="1200" dirty="0" smtClean="0"/>
              <a:t> increase). Lightning data showed two time periods (around 082306 and 082600) with best configuration for intensification (large </a:t>
            </a:r>
            <a:r>
              <a:rPr lang="en-US" sz="1200" dirty="0" err="1" smtClean="0"/>
              <a:t>rainband</a:t>
            </a:r>
            <a:r>
              <a:rPr lang="en-US" sz="1200" dirty="0" smtClean="0"/>
              <a:t>, less inner  core lightning). In first period intensification may have been hindered by interaction with Hispaniola. In second period (north of the Bahamas) large pressure falls occurred, but wind increase was small. </a:t>
            </a:r>
            <a:endParaRPr lang="en-US" sz="1200" dirty="0"/>
          </a:p>
        </p:txBody>
      </p:sp>
    </p:spTree>
    <p:extLst>
      <p:ext uri="{BB962C8B-B14F-4D97-AF65-F5344CB8AC3E}">
        <p14:creationId xmlns:p14="http://schemas.microsoft.com/office/powerpoint/2010/main" val="4229618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039" y="274638"/>
            <a:ext cx="8229600" cy="1143000"/>
          </a:xfrm>
        </p:spPr>
        <p:txBody>
          <a:bodyPr>
            <a:normAutofit fontScale="90000"/>
          </a:bodyPr>
          <a:lstStyle/>
          <a:p>
            <a:r>
              <a:rPr lang="en-US" b="1" dirty="0" smtClean="0"/>
              <a:t>Lightning Density vs. Radius </a:t>
            </a:r>
            <a:br>
              <a:rPr lang="en-US" b="1" dirty="0" smtClean="0"/>
            </a:br>
            <a:r>
              <a:rPr lang="en-US" b="1" dirty="0" smtClean="0"/>
              <a:t>for RI and non-RI Cases</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25" y="1790395"/>
            <a:ext cx="4234561" cy="2709933"/>
          </a:xfrm>
          <a:prstGeom prst="rect">
            <a:avLst/>
          </a:prstGeom>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752600"/>
            <a:ext cx="4508002" cy="276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57400" y="4567535"/>
            <a:ext cx="5681107" cy="461665"/>
          </a:xfrm>
          <a:prstGeom prst="rect">
            <a:avLst/>
          </a:prstGeom>
          <a:noFill/>
        </p:spPr>
        <p:txBody>
          <a:bodyPr wrap="none" rtlCol="0">
            <a:spAutoFit/>
          </a:bodyPr>
          <a:lstStyle/>
          <a:p>
            <a:r>
              <a:rPr lang="en-US" sz="2400" b="1" dirty="0" smtClean="0"/>
              <a:t>Atlantic                                            East Pacific </a:t>
            </a:r>
            <a:endParaRPr lang="en-US" sz="2400" b="1" dirty="0"/>
          </a:p>
        </p:txBody>
      </p:sp>
      <p:sp>
        <p:nvSpPr>
          <p:cNvPr id="8" name="TextBox 7"/>
          <p:cNvSpPr txBox="1"/>
          <p:nvPr/>
        </p:nvSpPr>
        <p:spPr>
          <a:xfrm>
            <a:off x="800100" y="5638800"/>
            <a:ext cx="7917039" cy="400110"/>
          </a:xfrm>
          <a:prstGeom prst="rect">
            <a:avLst/>
          </a:prstGeom>
          <a:noFill/>
        </p:spPr>
        <p:txBody>
          <a:bodyPr wrap="none" rtlCol="0">
            <a:spAutoFit/>
          </a:bodyPr>
          <a:lstStyle/>
          <a:p>
            <a:r>
              <a:rPr lang="en-US" sz="2000" b="1" dirty="0" smtClean="0"/>
              <a:t>Lightning density also function of vertical shear, SST, initial intensity, etc. </a:t>
            </a:r>
            <a:endParaRPr lang="en-US" sz="2000" b="1" dirty="0"/>
          </a:p>
        </p:txBody>
      </p:sp>
      <p:sp>
        <p:nvSpPr>
          <p:cNvPr id="3" name="Slide Number Placeholder 2"/>
          <p:cNvSpPr>
            <a:spLocks noGrp="1"/>
          </p:cNvSpPr>
          <p:nvPr>
            <p:ph type="sldNum" sz="quarter" idx="12"/>
          </p:nvPr>
        </p:nvSpPr>
        <p:spPr/>
        <p:txBody>
          <a:bodyPr/>
          <a:lstStyle/>
          <a:p>
            <a:fld id="{FC273C24-B096-4DC6-AB45-71810F016D18}" type="slidenum">
              <a:rPr lang="en-US" smtClean="0"/>
              <a:pPr/>
              <a:t>34</a:t>
            </a:fld>
            <a:endParaRPr lang="en-US"/>
          </a:p>
        </p:txBody>
      </p:sp>
    </p:spTree>
    <p:extLst>
      <p:ext uri="{BB962C8B-B14F-4D97-AF65-F5344CB8AC3E}">
        <p14:creationId xmlns:p14="http://schemas.microsoft.com/office/powerpoint/2010/main" val="3499933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2005-2010 Atlantic Sample</a:t>
            </a:r>
            <a:br>
              <a:rPr lang="en-US" b="1" dirty="0" smtClean="0"/>
            </a:br>
            <a:r>
              <a:rPr lang="en-US" sz="3100" b="1" dirty="0" smtClean="0"/>
              <a:t>Lightning Density for </a:t>
            </a:r>
            <a:r>
              <a:rPr lang="en-US" sz="3100" b="1" dirty="0" smtClean="0">
                <a:solidFill>
                  <a:srgbClr val="0070C0"/>
                </a:solidFill>
              </a:rPr>
              <a:t>RW</a:t>
            </a:r>
            <a:r>
              <a:rPr lang="en-US" sz="3100" b="1" dirty="0" smtClean="0"/>
              <a:t>, </a:t>
            </a:r>
            <a:r>
              <a:rPr lang="en-US" sz="3100" b="1" dirty="0" err="1" smtClean="0"/>
              <a:t>Avg</a:t>
            </a:r>
            <a:r>
              <a:rPr lang="en-US" sz="3100" b="1" dirty="0" smtClean="0"/>
              <a:t>, </a:t>
            </a:r>
            <a:r>
              <a:rPr lang="en-US" sz="3100" b="1" dirty="0" smtClean="0">
                <a:solidFill>
                  <a:srgbClr val="C00000"/>
                </a:solidFill>
              </a:rPr>
              <a:t>RI</a:t>
            </a:r>
            <a:r>
              <a:rPr lang="en-US" sz="3100" b="1" dirty="0" smtClean="0"/>
              <a:t> Cases</a:t>
            </a:r>
            <a:endParaRPr lang="en-US" sz="3100" b="1"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35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60531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317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Evaluation of GLD360 to WWLLN Adjustment </a:t>
            </a:r>
            <a:endParaRPr lang="en-US" b="1" dirty="0"/>
          </a:p>
        </p:txBody>
      </p:sp>
      <p:sp>
        <p:nvSpPr>
          <p:cNvPr id="3" name="Content Placeholder 2"/>
          <p:cNvSpPr>
            <a:spLocks noGrp="1"/>
          </p:cNvSpPr>
          <p:nvPr>
            <p:ph idx="1"/>
          </p:nvPr>
        </p:nvSpPr>
        <p:spPr>
          <a:xfrm>
            <a:off x="457200" y="1905000"/>
            <a:ext cx="8229600" cy="4525963"/>
          </a:xfrm>
        </p:spPr>
        <p:txBody>
          <a:bodyPr/>
          <a:lstStyle/>
          <a:p>
            <a:r>
              <a:rPr lang="en-US" dirty="0" smtClean="0"/>
              <a:t>2010 WWLLN data obtained in post season</a:t>
            </a:r>
          </a:p>
          <a:p>
            <a:r>
              <a:rPr lang="en-US" dirty="0" smtClean="0"/>
              <a:t>Compare RII lightning parameters with GLD306 and WWLLN input</a:t>
            </a:r>
          </a:p>
          <a:p>
            <a:r>
              <a:rPr lang="en-US" dirty="0" smtClean="0"/>
              <a:t>Rerun 2010 RII forecasts with WWLLN-based parameters </a:t>
            </a:r>
            <a:endParaRPr lang="en-US"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36</a:t>
            </a:fld>
            <a:endParaRPr lang="en-US"/>
          </a:p>
        </p:txBody>
      </p:sp>
    </p:spTree>
    <p:extLst>
      <p:ext uri="{BB962C8B-B14F-4D97-AF65-F5344CB8AC3E}">
        <p14:creationId xmlns:p14="http://schemas.microsoft.com/office/powerpoint/2010/main" val="416273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of RII Input Parameters with WWLLN and </a:t>
            </a:r>
            <a:r>
              <a:rPr lang="en-US" dirty="0" err="1" smtClean="0"/>
              <a:t>Vaisala</a:t>
            </a:r>
            <a:r>
              <a:rPr lang="en-US" dirty="0" smtClean="0"/>
              <a:t> </a:t>
            </a:r>
            <a:endParaRPr lang="en-US"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37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65300"/>
            <a:ext cx="397350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924" y="1778000"/>
            <a:ext cx="3942705"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763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Use of Lightning Asymmetry </a:t>
            </a:r>
            <a:endParaRPr lang="en-US" b="1" dirty="0"/>
          </a:p>
        </p:txBody>
      </p:sp>
      <p:sp>
        <p:nvSpPr>
          <p:cNvPr id="4" name="Slide Number Placeholder 3"/>
          <p:cNvSpPr>
            <a:spLocks noGrp="1"/>
          </p:cNvSpPr>
          <p:nvPr>
            <p:ph type="sldNum" sz="quarter" idx="12"/>
          </p:nvPr>
        </p:nvSpPr>
        <p:spPr/>
        <p:txBody>
          <a:bodyPr/>
          <a:lstStyle/>
          <a:p>
            <a:fld id="{FC273C24-B096-4DC6-AB45-71810F016D18}" type="slidenum">
              <a:rPr lang="en-US" smtClean="0"/>
              <a:pPr/>
              <a:t>38</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50" y="1295400"/>
            <a:ext cx="570071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33600" y="6172200"/>
            <a:ext cx="5114734" cy="369332"/>
          </a:xfrm>
          <a:prstGeom prst="rect">
            <a:avLst/>
          </a:prstGeom>
          <a:noFill/>
        </p:spPr>
        <p:txBody>
          <a:bodyPr wrap="none" rtlCol="0">
            <a:spAutoFit/>
          </a:bodyPr>
          <a:lstStyle/>
          <a:p>
            <a:r>
              <a:rPr lang="en-US" b="1" dirty="0" smtClean="0"/>
              <a:t>Mean and Standard Deviation are Highly Correlated</a:t>
            </a:r>
            <a:endParaRPr lang="en-US" b="1" dirty="0"/>
          </a:p>
        </p:txBody>
      </p:sp>
    </p:spTree>
    <p:extLst>
      <p:ext uri="{BB962C8B-B14F-4D97-AF65-F5344CB8AC3E}">
        <p14:creationId xmlns:p14="http://schemas.microsoft.com/office/powerpoint/2010/main" val="1412710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p>
            <a:fld id="{09A921F0-E069-4DD0-81BA-97FC1A463FF5}" type="slidenum">
              <a:rPr lang="en-US">
                <a:solidFill>
                  <a:srgbClr val="000000"/>
                </a:solidFill>
              </a:rPr>
              <a:pPr/>
              <a:t>4</a:t>
            </a:fld>
            <a:endParaRPr lang="en-US" dirty="0">
              <a:solidFill>
                <a:srgbClr val="000000"/>
              </a:solidFill>
            </a:endParaRPr>
          </a:p>
        </p:txBody>
      </p:sp>
      <p:sp>
        <p:nvSpPr>
          <p:cNvPr id="29699" name="Rectangle 4"/>
          <p:cNvSpPr>
            <a:spLocks noGrp="1" noChangeArrowheads="1"/>
          </p:cNvSpPr>
          <p:nvPr>
            <p:ph type="title"/>
          </p:nvPr>
        </p:nvSpPr>
        <p:spPr>
          <a:xfrm>
            <a:off x="457200" y="76203"/>
            <a:ext cx="8229600" cy="1143000"/>
          </a:xfrm>
        </p:spPr>
        <p:txBody>
          <a:bodyPr>
            <a:normAutofit/>
          </a:bodyPr>
          <a:lstStyle/>
          <a:p>
            <a:pPr eaLnBrk="1" hangingPunct="1"/>
            <a:r>
              <a:rPr lang="en-US" sz="4000" b="1" dirty="0" smtClean="0">
                <a:solidFill>
                  <a:srgbClr val="3333CC"/>
                </a:solidFill>
              </a:rPr>
              <a:t>2011 NHC Proving Ground Products</a:t>
            </a:r>
          </a:p>
        </p:txBody>
      </p:sp>
      <p:sp>
        <p:nvSpPr>
          <p:cNvPr id="29700" name="Rectangle 5"/>
          <p:cNvSpPr>
            <a:spLocks noGrp="1" noChangeArrowheads="1"/>
          </p:cNvSpPr>
          <p:nvPr>
            <p:ph type="body" idx="1"/>
          </p:nvPr>
        </p:nvSpPr>
        <p:spPr>
          <a:xfrm>
            <a:off x="762000" y="1219200"/>
            <a:ext cx="8077200" cy="4648200"/>
          </a:xfrm>
        </p:spPr>
        <p:txBody>
          <a:bodyPr>
            <a:normAutofit fontScale="92500" lnSpcReduction="20000"/>
          </a:bodyPr>
          <a:lstStyle/>
          <a:p>
            <a:pPr marL="0" indent="0" eaLnBrk="1" hangingPunct="1">
              <a:buClr>
                <a:srgbClr val="00B050"/>
              </a:buClr>
              <a:buFont typeface="Wingdings" pitchFamily="2" charset="2"/>
              <a:buChar char="§"/>
            </a:pPr>
            <a:r>
              <a:rPr lang="en-US" sz="2400" b="1" dirty="0"/>
              <a:t> </a:t>
            </a:r>
            <a:r>
              <a:rPr lang="en-US" sz="2600" b="1" dirty="0" smtClean="0"/>
              <a:t>Baseline   </a:t>
            </a:r>
          </a:p>
          <a:p>
            <a:pPr marL="400050" lvl="1" indent="0">
              <a:buClr>
                <a:srgbClr val="00B050"/>
              </a:buClr>
              <a:buFont typeface="Wingdings" pitchFamily="2" charset="2"/>
              <a:buChar char="§"/>
            </a:pPr>
            <a:r>
              <a:rPr lang="en-US" sz="2000" b="1" dirty="0" smtClean="0"/>
              <a:t> </a:t>
            </a:r>
            <a:r>
              <a:rPr lang="en-US" sz="2200" b="1" dirty="0" smtClean="0"/>
              <a:t>Hurricane Intensity Estimate (HIE) from CIMSS	</a:t>
            </a:r>
          </a:p>
          <a:p>
            <a:pPr marL="400050" lvl="1" indent="0">
              <a:buClr>
                <a:srgbClr val="00B050"/>
              </a:buClr>
              <a:buFont typeface="Wingdings" pitchFamily="2" charset="2"/>
              <a:buChar char="§"/>
            </a:pPr>
            <a:r>
              <a:rPr lang="en-US" sz="2200" b="1" dirty="0"/>
              <a:t> </a:t>
            </a:r>
            <a:r>
              <a:rPr lang="en-US" sz="2200" b="1" dirty="0" smtClean="0"/>
              <a:t>Super Rapid Scan Imagery coordinated by CIRA and NHC</a:t>
            </a:r>
          </a:p>
          <a:p>
            <a:pPr marL="0" indent="0">
              <a:buClr>
                <a:srgbClr val="00B050"/>
              </a:buClr>
              <a:buFont typeface="Wingdings" pitchFamily="2" charset="2"/>
              <a:buChar char="§"/>
            </a:pPr>
            <a:r>
              <a:rPr lang="en-US" sz="2400" b="1" dirty="0" smtClean="0"/>
              <a:t> Future Applications (formerly known as </a:t>
            </a:r>
            <a:r>
              <a:rPr lang="en-US" sz="2600" b="1" dirty="0" smtClean="0"/>
              <a:t>Option 2)	</a:t>
            </a:r>
            <a:endParaRPr lang="en-US" sz="2600" b="1" i="1" dirty="0" smtClean="0">
              <a:solidFill>
                <a:srgbClr val="00B050"/>
              </a:solidFill>
            </a:endParaRPr>
          </a:p>
          <a:p>
            <a:pPr marL="400050" lvl="1" indent="0">
              <a:buClr>
                <a:srgbClr val="00B050"/>
              </a:buClr>
              <a:buFont typeface="Wingdings" pitchFamily="2" charset="2"/>
              <a:buChar char="§"/>
            </a:pPr>
            <a:r>
              <a:rPr lang="en-US" sz="2000" b="1" dirty="0" smtClean="0"/>
              <a:t>   </a:t>
            </a:r>
            <a:r>
              <a:rPr lang="en-US" sz="2200" b="1" dirty="0" smtClean="0"/>
              <a:t>Tropical Overshooting Top (TOT) Detection Algorithm from CIMSS        </a:t>
            </a:r>
            <a:r>
              <a:rPr lang="en-US" sz="2200" b="1" dirty="0" smtClean="0">
                <a:solidFill>
                  <a:srgbClr val="FF0000"/>
                </a:solidFill>
              </a:rPr>
              <a:t>(new in 2011)</a:t>
            </a:r>
          </a:p>
          <a:p>
            <a:pPr marL="0" indent="0">
              <a:buClr>
                <a:srgbClr val="00B050"/>
              </a:buClr>
              <a:buFont typeface="Wingdings" pitchFamily="2" charset="2"/>
              <a:buChar char="§"/>
            </a:pPr>
            <a:r>
              <a:rPr lang="en-US" sz="2600" b="1" dirty="0">
                <a:solidFill>
                  <a:srgbClr val="FF0000"/>
                </a:solidFill>
              </a:rPr>
              <a:t> </a:t>
            </a:r>
            <a:r>
              <a:rPr lang="en-US" sz="2600" b="1" dirty="0" smtClean="0">
                <a:solidFill>
                  <a:srgbClr val="FF0000"/>
                </a:solidFill>
              </a:rPr>
              <a:t> </a:t>
            </a:r>
            <a:r>
              <a:rPr lang="en-US" sz="2600" b="1" dirty="0" smtClean="0"/>
              <a:t>Additional Future Applications from GOES-R Risk Reduction</a:t>
            </a:r>
            <a:endParaRPr lang="en-US" sz="2600" b="1" dirty="0" smtClean="0">
              <a:solidFill>
                <a:srgbClr val="FF0000"/>
              </a:solidFill>
            </a:endParaRPr>
          </a:p>
          <a:p>
            <a:pPr marL="400050" lvl="1" indent="0">
              <a:buClr>
                <a:srgbClr val="00B050"/>
              </a:buClr>
              <a:buFont typeface="Wingdings" pitchFamily="2" charset="2"/>
              <a:buChar char="§"/>
            </a:pPr>
            <a:r>
              <a:rPr lang="en-US" sz="2200" b="1" dirty="0" smtClean="0"/>
              <a:t>   Red-Green-Blue (RGB) Air Mass Product from CIRA/</a:t>
            </a:r>
            <a:r>
              <a:rPr lang="en-US" sz="2200" b="1" dirty="0" err="1" smtClean="0"/>
              <a:t>SPoRT</a:t>
            </a:r>
            <a:endParaRPr lang="en-US" sz="2200" b="1" dirty="0" smtClean="0"/>
          </a:p>
          <a:p>
            <a:pPr marL="400050" lvl="1" indent="0">
              <a:buClr>
                <a:srgbClr val="00B050"/>
              </a:buClr>
              <a:buFont typeface="Wingdings" pitchFamily="2" charset="2"/>
              <a:buChar char="§"/>
            </a:pPr>
            <a:r>
              <a:rPr lang="en-US" sz="2200" b="1" dirty="0" smtClean="0"/>
              <a:t>   RGB Dust Product from CIRA/</a:t>
            </a:r>
            <a:r>
              <a:rPr lang="en-US" sz="2200" b="1" dirty="0" err="1" smtClean="0"/>
              <a:t>SPoRT</a:t>
            </a:r>
            <a:endParaRPr lang="en-US" sz="2200" b="1" dirty="0" smtClean="0"/>
          </a:p>
          <a:p>
            <a:pPr marL="400050" lvl="1" indent="0">
              <a:buClr>
                <a:srgbClr val="00B050"/>
              </a:buClr>
              <a:buFont typeface="Wingdings" pitchFamily="2" charset="2"/>
              <a:buChar char="§"/>
            </a:pPr>
            <a:r>
              <a:rPr lang="en-US" sz="1800" b="1" dirty="0" smtClean="0"/>
              <a:t>    </a:t>
            </a:r>
            <a:r>
              <a:rPr lang="en-US" sz="2200" b="1" dirty="0" smtClean="0"/>
              <a:t>Saharan </a:t>
            </a:r>
            <a:r>
              <a:rPr lang="en-US" sz="2200" b="1" dirty="0"/>
              <a:t>Air Layer (SAL) </a:t>
            </a:r>
            <a:r>
              <a:rPr lang="en-US" sz="2200" b="1" dirty="0" smtClean="0"/>
              <a:t>Product from CIMSS</a:t>
            </a:r>
            <a:endParaRPr lang="en-US" sz="2200" b="1" dirty="0"/>
          </a:p>
          <a:p>
            <a:pPr marL="400050" lvl="1" indent="0">
              <a:buClr>
                <a:srgbClr val="00B050"/>
              </a:buClr>
              <a:buFont typeface="Wingdings" pitchFamily="2" charset="2"/>
              <a:buChar char="§"/>
            </a:pPr>
            <a:r>
              <a:rPr lang="en-US" sz="2200" b="1" dirty="0"/>
              <a:t>   GOES-R Natural Color </a:t>
            </a:r>
            <a:r>
              <a:rPr lang="en-US" sz="2200" b="1" dirty="0" smtClean="0"/>
              <a:t>Imagery from CIRA </a:t>
            </a:r>
            <a:r>
              <a:rPr lang="en-US" sz="2200" b="1" dirty="0">
                <a:solidFill>
                  <a:srgbClr val="FF0000"/>
                </a:solidFill>
              </a:rPr>
              <a:t>(new)</a:t>
            </a:r>
          </a:p>
          <a:p>
            <a:pPr marL="400050" lvl="1" indent="0">
              <a:buClr>
                <a:srgbClr val="00B050"/>
              </a:buClr>
              <a:buFont typeface="Wingdings" pitchFamily="2" charset="2"/>
              <a:buChar char="§"/>
            </a:pPr>
            <a:r>
              <a:rPr lang="en-US" sz="2200" b="1" dirty="0"/>
              <a:t>   Pseudo Natural Color </a:t>
            </a:r>
            <a:r>
              <a:rPr lang="en-US" sz="2200" b="1" dirty="0" smtClean="0"/>
              <a:t>Imagery from CIMSS  </a:t>
            </a:r>
            <a:r>
              <a:rPr lang="en-US" sz="2200" b="1" dirty="0">
                <a:solidFill>
                  <a:srgbClr val="FF0000"/>
                </a:solidFill>
              </a:rPr>
              <a:t>(new) </a:t>
            </a:r>
            <a:r>
              <a:rPr lang="en-US" sz="2200" b="1" dirty="0"/>
              <a:t>	</a:t>
            </a:r>
            <a:r>
              <a:rPr lang="en-US" sz="1800" b="1" dirty="0"/>
              <a:t>	</a:t>
            </a:r>
            <a:endParaRPr lang="en-US" sz="1800" b="1" i="1" dirty="0" smtClean="0">
              <a:solidFill>
                <a:srgbClr val="00B050"/>
              </a:solidFill>
            </a:endParaRPr>
          </a:p>
          <a:p>
            <a:pPr marL="400050" lvl="1" indent="0">
              <a:buClr>
                <a:srgbClr val="00B050"/>
              </a:buClr>
              <a:buFont typeface="Wingdings" pitchFamily="2" charset="2"/>
              <a:buChar char="§"/>
            </a:pPr>
            <a:r>
              <a:rPr lang="en-US" sz="2200" b="1" dirty="0" smtClean="0"/>
              <a:t>   Lightning based Rapid Intensification Index (RII) from CIRA			</a:t>
            </a:r>
            <a:endParaRPr lang="en-US" sz="2200" b="1" i="1" dirty="0" smtClean="0">
              <a:solidFill>
                <a:srgbClr val="00B050"/>
              </a:solidFill>
            </a:endParaRPr>
          </a:p>
          <a:p>
            <a:pPr marL="400050" lvl="1" indent="0">
              <a:buClr>
                <a:srgbClr val="00B050"/>
              </a:buClr>
              <a:buNone/>
            </a:pPr>
            <a:endParaRPr lang="en-US" sz="2200" b="1" i="1" dirty="0" smtClean="0">
              <a:solidFill>
                <a:srgbClr val="00B05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Sounder Air Mass Product for Irene</a:t>
            </a:r>
            <a:endParaRPr lang="en-US" dirty="0"/>
          </a:p>
        </p:txBody>
      </p:sp>
      <p:sp>
        <p:nvSpPr>
          <p:cNvPr id="4" name="Slide Number Placeholder 3"/>
          <p:cNvSpPr>
            <a:spLocks noGrp="1"/>
          </p:cNvSpPr>
          <p:nvPr>
            <p:ph type="sldNum" sz="quarter" idx="12"/>
          </p:nvPr>
        </p:nvSpPr>
        <p:spPr/>
        <p:txBody>
          <a:bodyPr/>
          <a:lstStyle/>
          <a:p>
            <a:fld id="{7C667F47-93B8-4F51-B1D9-95ED8093834A}"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405"/>
            <a:ext cx="9144000" cy="6337190"/>
          </a:xfrm>
          <a:prstGeom prst="rect">
            <a:avLst/>
          </a:prstGeom>
        </p:spPr>
      </p:pic>
    </p:spTree>
    <p:extLst>
      <p:ext uri="{BB962C8B-B14F-4D97-AF65-F5344CB8AC3E}">
        <p14:creationId xmlns:p14="http://schemas.microsoft.com/office/powerpoint/2010/main" val="651497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Color Imagery from MODIS</a:t>
            </a:r>
            <a:endParaRPr lang="en-US" dirty="0"/>
          </a:p>
        </p:txBody>
      </p:sp>
      <p:sp>
        <p:nvSpPr>
          <p:cNvPr id="6" name="TextBox 5"/>
          <p:cNvSpPr txBox="1"/>
          <p:nvPr/>
        </p:nvSpPr>
        <p:spPr>
          <a:xfrm>
            <a:off x="1487041" y="5606534"/>
            <a:ext cx="5712718" cy="369332"/>
          </a:xfrm>
          <a:prstGeom prst="rect">
            <a:avLst/>
          </a:prstGeom>
          <a:noFill/>
        </p:spPr>
        <p:txBody>
          <a:bodyPr wrap="none" rtlCol="0">
            <a:spAutoFit/>
          </a:bodyPr>
          <a:lstStyle/>
          <a:p>
            <a:r>
              <a:rPr lang="en-US" dirty="0" smtClean="0"/>
              <a:t>Simulated Green                                              Observed Green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3810000" cy="381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00200"/>
            <a:ext cx="3810000" cy="3810000"/>
          </a:xfrm>
          <a:prstGeom prst="rect">
            <a:avLst/>
          </a:prstGeom>
        </p:spPr>
      </p:pic>
      <p:sp>
        <p:nvSpPr>
          <p:cNvPr id="8" name="TextBox 7"/>
          <p:cNvSpPr txBox="1"/>
          <p:nvPr/>
        </p:nvSpPr>
        <p:spPr>
          <a:xfrm>
            <a:off x="609600" y="6324600"/>
            <a:ext cx="8087342" cy="461665"/>
          </a:xfrm>
          <a:prstGeom prst="rect">
            <a:avLst/>
          </a:prstGeom>
          <a:noFill/>
        </p:spPr>
        <p:txBody>
          <a:bodyPr wrap="none" rtlCol="0">
            <a:spAutoFit/>
          </a:bodyPr>
          <a:lstStyle/>
          <a:p>
            <a:r>
              <a:rPr lang="en-US" sz="1200" dirty="0" smtClean="0"/>
              <a:t>Caption: GOES-R natural color (left) and true color (right) from MODIS. Storm was close to center of MODIS pass, so limb effects</a:t>
            </a:r>
          </a:p>
          <a:p>
            <a:r>
              <a:rPr lang="en-US" sz="1200" dirty="0" smtClean="0"/>
              <a:t>Less obvious. Shows shallow water regions in western Bahamas.  </a:t>
            </a:r>
          </a:p>
        </p:txBody>
      </p:sp>
    </p:spTree>
    <p:extLst>
      <p:ext uri="{BB962C8B-B14F-4D97-AF65-F5344CB8AC3E}">
        <p14:creationId xmlns:p14="http://schemas.microsoft.com/office/powerpoint/2010/main" val="2535286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Color Imagery from MODIS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00200"/>
            <a:ext cx="3810000" cy="381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600200"/>
            <a:ext cx="3810000" cy="3810000"/>
          </a:xfrm>
          <a:prstGeom prst="rect">
            <a:avLst/>
          </a:prstGeom>
        </p:spPr>
      </p:pic>
      <p:sp>
        <p:nvSpPr>
          <p:cNvPr id="6" name="TextBox 5"/>
          <p:cNvSpPr txBox="1"/>
          <p:nvPr/>
        </p:nvSpPr>
        <p:spPr>
          <a:xfrm>
            <a:off x="1487041" y="5606534"/>
            <a:ext cx="5712718" cy="369332"/>
          </a:xfrm>
          <a:prstGeom prst="rect">
            <a:avLst/>
          </a:prstGeom>
          <a:noFill/>
        </p:spPr>
        <p:txBody>
          <a:bodyPr wrap="none" rtlCol="0">
            <a:spAutoFit/>
          </a:bodyPr>
          <a:lstStyle/>
          <a:p>
            <a:r>
              <a:rPr lang="en-US" dirty="0" smtClean="0"/>
              <a:t>Simulated Green                                              Observed Green </a:t>
            </a:r>
            <a:endParaRPr lang="en-US" dirty="0"/>
          </a:p>
        </p:txBody>
      </p:sp>
      <p:sp>
        <p:nvSpPr>
          <p:cNvPr id="7" name="TextBox 6"/>
          <p:cNvSpPr txBox="1"/>
          <p:nvPr/>
        </p:nvSpPr>
        <p:spPr>
          <a:xfrm>
            <a:off x="653469" y="6281278"/>
            <a:ext cx="7247112" cy="461665"/>
          </a:xfrm>
          <a:prstGeom prst="rect">
            <a:avLst/>
          </a:prstGeom>
          <a:noFill/>
        </p:spPr>
        <p:txBody>
          <a:bodyPr wrap="none" rtlCol="0">
            <a:spAutoFit/>
          </a:bodyPr>
          <a:lstStyle/>
          <a:p>
            <a:r>
              <a:rPr lang="en-US" sz="1200" dirty="0" smtClean="0"/>
              <a:t>Caption: GOES-R natural color (left) and true color (right) from MODIS. Limb effects evident on left side of image. </a:t>
            </a:r>
            <a:endParaRPr lang="en-US" sz="1200" dirty="0"/>
          </a:p>
          <a:p>
            <a:r>
              <a:rPr lang="en-US" sz="1200" dirty="0" smtClean="0"/>
              <a:t>Algorithm correction developed by the imagery team </a:t>
            </a:r>
          </a:p>
        </p:txBody>
      </p:sp>
    </p:spTree>
    <p:extLst>
      <p:ext uri="{BB962C8B-B14F-4D97-AF65-F5344CB8AC3E}">
        <p14:creationId xmlns:p14="http://schemas.microsoft.com/office/powerpoint/2010/main" val="1989782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33CC"/>
                </a:solidFill>
              </a:rPr>
              <a:t>Forecasting Rapid Intensity Changes with Lightning Data</a:t>
            </a:r>
            <a:endParaRPr lang="en-US" b="1" dirty="0">
              <a:solidFill>
                <a:srgbClr val="0033CC"/>
              </a:solidFill>
            </a:endParaRPr>
          </a:p>
        </p:txBody>
      </p:sp>
      <p:sp>
        <p:nvSpPr>
          <p:cNvPr id="3" name="Content Placeholder 2"/>
          <p:cNvSpPr>
            <a:spLocks noGrp="1"/>
          </p:cNvSpPr>
          <p:nvPr>
            <p:ph idx="1"/>
          </p:nvPr>
        </p:nvSpPr>
        <p:spPr/>
        <p:txBody>
          <a:bodyPr>
            <a:normAutofit fontScale="92500" lnSpcReduction="20000"/>
          </a:bodyPr>
          <a:lstStyle/>
          <a:p>
            <a:r>
              <a:rPr lang="en-US" dirty="0" smtClean="0"/>
              <a:t>Use large sample of cases to develop statistical relationships with intensity change</a:t>
            </a:r>
          </a:p>
          <a:p>
            <a:r>
              <a:rPr lang="en-US" dirty="0" smtClean="0"/>
              <a:t>Combine with SHIPS model database </a:t>
            </a:r>
          </a:p>
          <a:p>
            <a:pPr lvl="1"/>
            <a:r>
              <a:rPr lang="en-US" dirty="0" smtClean="0"/>
              <a:t>SST, shear, </a:t>
            </a:r>
            <a:r>
              <a:rPr lang="en-US" dirty="0" err="1" smtClean="0"/>
              <a:t>etc</a:t>
            </a:r>
            <a:r>
              <a:rPr lang="en-US" dirty="0" smtClean="0"/>
              <a:t> </a:t>
            </a:r>
          </a:p>
          <a:p>
            <a:r>
              <a:rPr lang="en-US" dirty="0" smtClean="0"/>
              <a:t>Full life cycle of Atlantic and east/central Pacific tropical cyclones</a:t>
            </a:r>
            <a:r>
              <a:rPr lang="en-US" dirty="0"/>
              <a:t> </a:t>
            </a:r>
            <a:r>
              <a:rPr lang="en-US" dirty="0" smtClean="0"/>
              <a:t>2005-2011</a:t>
            </a:r>
          </a:p>
          <a:p>
            <a:r>
              <a:rPr lang="en-US" dirty="0" smtClean="0"/>
              <a:t>WWLLN data proxy for GLM</a:t>
            </a:r>
          </a:p>
          <a:p>
            <a:r>
              <a:rPr lang="en-US" dirty="0" smtClean="0"/>
              <a:t>Annual basin wide correction for detection efficiency, conversion to total lightning</a:t>
            </a:r>
          </a:p>
          <a:p>
            <a:pPr lvl="1"/>
            <a:r>
              <a:rPr lang="en-US" dirty="0" smtClean="0"/>
              <a:t>Normalize to OTD/LIS climatology </a:t>
            </a:r>
          </a:p>
        </p:txBody>
      </p:sp>
      <p:sp>
        <p:nvSpPr>
          <p:cNvPr id="4" name="Slide Number Placeholder 3"/>
          <p:cNvSpPr>
            <a:spLocks noGrp="1"/>
          </p:cNvSpPr>
          <p:nvPr>
            <p:ph type="sldNum" sz="quarter" idx="12"/>
          </p:nvPr>
        </p:nvSpPr>
        <p:spPr/>
        <p:txBody>
          <a:bodyPr/>
          <a:lstStyle/>
          <a:p>
            <a:fld id="{FC273C24-B096-4DC6-AB45-71810F016D18}" type="slidenum">
              <a:rPr lang="en-US" smtClean="0"/>
              <a:pPr/>
              <a:t>8</a:t>
            </a:fld>
            <a:endParaRPr lang="en-US"/>
          </a:p>
        </p:txBody>
      </p:sp>
    </p:spTree>
    <p:extLst>
      <p:ext uri="{BB962C8B-B14F-4D97-AF65-F5344CB8AC3E}">
        <p14:creationId xmlns:p14="http://schemas.microsoft.com/office/powerpoint/2010/main" val="2042545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Tropical Cyclone Sample </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143000"/>
            <a:ext cx="5143500" cy="2571750"/>
          </a:xfrm>
          <a:prstGeom prst="rect">
            <a:avLst/>
          </a:prstGeom>
        </p:spPr>
      </p:pic>
      <p:sp>
        <p:nvSpPr>
          <p:cNvPr id="3" name="Slide Number Placeholder 2"/>
          <p:cNvSpPr>
            <a:spLocks noGrp="1"/>
          </p:cNvSpPr>
          <p:nvPr>
            <p:ph type="sldNum" sz="quarter" idx="12"/>
          </p:nvPr>
        </p:nvSpPr>
        <p:spPr/>
        <p:txBody>
          <a:bodyPr/>
          <a:lstStyle/>
          <a:p>
            <a:fld id="{FC273C24-B096-4DC6-AB45-71810F016D18}" type="slidenum">
              <a:rPr lang="en-US" smtClean="0"/>
              <a:pPr/>
              <a:t>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 y="3779647"/>
            <a:ext cx="4267200" cy="2133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2449" y="3859720"/>
            <a:ext cx="4538181" cy="2053527"/>
          </a:xfrm>
          <a:prstGeom prst="rect">
            <a:avLst/>
          </a:prstGeom>
        </p:spPr>
      </p:pic>
      <p:sp>
        <p:nvSpPr>
          <p:cNvPr id="8" name="TextBox 7"/>
          <p:cNvSpPr txBox="1"/>
          <p:nvPr/>
        </p:nvSpPr>
        <p:spPr>
          <a:xfrm>
            <a:off x="1993900" y="2059543"/>
            <a:ext cx="1191352" cy="369332"/>
          </a:xfrm>
          <a:prstGeom prst="rect">
            <a:avLst/>
          </a:prstGeom>
          <a:noFill/>
        </p:spPr>
        <p:txBody>
          <a:bodyPr wrap="none" rtlCol="0">
            <a:spAutoFit/>
          </a:bodyPr>
          <a:lstStyle/>
          <a:p>
            <a:r>
              <a:rPr lang="en-US" b="1" dirty="0" smtClean="0"/>
              <a:t>2005-2009</a:t>
            </a:r>
            <a:endParaRPr lang="en-US" b="1" dirty="0"/>
          </a:p>
        </p:txBody>
      </p:sp>
      <p:sp>
        <p:nvSpPr>
          <p:cNvPr id="9" name="TextBox 8"/>
          <p:cNvSpPr txBox="1"/>
          <p:nvPr/>
        </p:nvSpPr>
        <p:spPr>
          <a:xfrm>
            <a:off x="304800" y="4661780"/>
            <a:ext cx="652743" cy="369332"/>
          </a:xfrm>
          <a:prstGeom prst="rect">
            <a:avLst/>
          </a:prstGeom>
          <a:noFill/>
        </p:spPr>
        <p:txBody>
          <a:bodyPr wrap="none" rtlCol="0">
            <a:spAutoFit/>
          </a:bodyPr>
          <a:lstStyle/>
          <a:p>
            <a:r>
              <a:rPr lang="en-US" b="1" dirty="0" smtClean="0"/>
              <a:t>2010</a:t>
            </a:r>
            <a:endParaRPr lang="en-US" b="1" dirty="0"/>
          </a:p>
        </p:txBody>
      </p:sp>
      <p:sp>
        <p:nvSpPr>
          <p:cNvPr id="10" name="TextBox 9"/>
          <p:cNvSpPr txBox="1"/>
          <p:nvPr/>
        </p:nvSpPr>
        <p:spPr>
          <a:xfrm>
            <a:off x="4495800" y="4523281"/>
            <a:ext cx="1520353" cy="646331"/>
          </a:xfrm>
          <a:prstGeom prst="rect">
            <a:avLst/>
          </a:prstGeom>
          <a:noFill/>
        </p:spPr>
        <p:txBody>
          <a:bodyPr wrap="none" rtlCol="0">
            <a:spAutoFit/>
          </a:bodyPr>
          <a:lstStyle/>
          <a:p>
            <a:r>
              <a:rPr lang="en-US" b="1" dirty="0" smtClean="0"/>
              <a:t>2011 through </a:t>
            </a:r>
          </a:p>
          <a:p>
            <a:r>
              <a:rPr lang="en-US" b="1" dirty="0" smtClean="0"/>
              <a:t>Sept 12</a:t>
            </a:r>
            <a:endParaRPr lang="en-US" b="1" dirty="0"/>
          </a:p>
        </p:txBody>
      </p:sp>
      <p:sp>
        <p:nvSpPr>
          <p:cNvPr id="11" name="TextBox 10"/>
          <p:cNvSpPr txBox="1"/>
          <p:nvPr/>
        </p:nvSpPr>
        <p:spPr>
          <a:xfrm>
            <a:off x="1481167" y="6330434"/>
            <a:ext cx="5686365" cy="369332"/>
          </a:xfrm>
          <a:prstGeom prst="rect">
            <a:avLst/>
          </a:prstGeom>
          <a:noFill/>
        </p:spPr>
        <p:txBody>
          <a:bodyPr wrap="none" rtlCol="0">
            <a:spAutoFit/>
          </a:bodyPr>
          <a:lstStyle/>
          <a:p>
            <a:r>
              <a:rPr lang="en-US" dirty="0" smtClean="0"/>
              <a:t>2005-2010 sample = 2542 cases from 172 tropical cyclones </a:t>
            </a:r>
            <a:endParaRPr lang="en-US" dirty="0"/>
          </a:p>
        </p:txBody>
      </p:sp>
    </p:spTree>
    <p:extLst>
      <p:ext uri="{BB962C8B-B14F-4D97-AF65-F5344CB8AC3E}">
        <p14:creationId xmlns:p14="http://schemas.microsoft.com/office/powerpoint/2010/main" val="612537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TotalTime>
  <Words>955</Words>
  <Application>Microsoft Office PowerPoint</Application>
  <PresentationFormat>On-screen Show (4:3)</PresentationFormat>
  <Paragraphs>191</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The National Hurricane Center  GOES-R Proving Ground    </vt:lpstr>
      <vt:lpstr>Outline</vt:lpstr>
      <vt:lpstr>The NHC Proving Ground</vt:lpstr>
      <vt:lpstr>2011 NHC Proving Ground Products</vt:lpstr>
      <vt:lpstr>Sounder Air Mass Product for Irene</vt:lpstr>
      <vt:lpstr>Natural Color Imagery from MODIS</vt:lpstr>
      <vt:lpstr>Natural Color Imagery from MODIS</vt:lpstr>
      <vt:lpstr>Forecasting Rapid Intensity Changes with Lightning Data</vt:lpstr>
      <vt:lpstr>Tropical Cyclone Sample </vt:lpstr>
      <vt:lpstr>Lightning Analysis </vt:lpstr>
      <vt:lpstr>Lightning Density Normalization</vt:lpstr>
      <vt:lpstr>Detection Efficiency </vt:lpstr>
      <vt:lpstr>2005-2010 Atlantic Normalized Lightning Density Time Series </vt:lpstr>
      <vt:lpstr>Radial Structure </vt:lpstr>
      <vt:lpstr>Rapid Intensity Change</vt:lpstr>
      <vt:lpstr>Stratification by Intensity Change at Various Time Lags  </vt:lpstr>
      <vt:lpstr>Stratification by Rapid Intensity Change in the following 24 hr </vt:lpstr>
      <vt:lpstr>Experimental Algorithm in  2010 NHC Proving Ground </vt:lpstr>
      <vt:lpstr>Normalized Discriminant Weights (Atlantic RII Algorithm) </vt:lpstr>
      <vt:lpstr>Normalization of GLD360 data </vt:lpstr>
      <vt:lpstr>RII Verification Metrics</vt:lpstr>
      <vt:lpstr>2010 Verification Results: Impact of Lightning Input (GLD360)  </vt:lpstr>
      <vt:lpstr>WWLLN and GLD360 Jun-Dec 2010 </vt:lpstr>
      <vt:lpstr>2010 Verification Results: Impact of Lightning Input (WWLLN)  </vt:lpstr>
      <vt:lpstr>Experimental Algorithm in  2011 NHC Proving Ground </vt:lpstr>
      <vt:lpstr>Hurricane Lili 2002 120 to 80 kt in 18 hr before landfall </vt:lpstr>
      <vt:lpstr>RI Probabilities For Irene  (Operational and Experimental)</vt:lpstr>
      <vt:lpstr>RW and RI Probabilities for  East Pacific Hurricane Adrian (2011)</vt:lpstr>
      <vt:lpstr>Conclusions </vt:lpstr>
      <vt:lpstr>Back-Up Slides </vt:lpstr>
      <vt:lpstr>Qualitative Use of Lightning Time Series Hurricane Danielle (2010) example </vt:lpstr>
      <vt:lpstr>Qualitative Use of Lightning Time Series Tropical Storm Fiona (2010) example </vt:lpstr>
      <vt:lpstr>Irene Max Wind and Lightning Density </vt:lpstr>
      <vt:lpstr>Lightning Density vs. Radius  for RI and non-RI Cases</vt:lpstr>
      <vt:lpstr>2005-2010 Atlantic Sample Lightning Density for RW, Avg, RI Cases</vt:lpstr>
      <vt:lpstr>Evaluation of GLD360 to WWLLN Adjustment </vt:lpstr>
      <vt:lpstr>Comparison of RII Input Parameters with WWLLN and Vaisala </vt:lpstr>
      <vt:lpstr>Use of Lightning Asymmetry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Rapid Intensity Change Forecasting Using Lightning Data during the  2010 GOES-R Proving Ground at the National Hurricane Center</dc:title>
  <dc:creator>DeMaria, Mark</dc:creator>
  <cp:lastModifiedBy>Mark DeMaria</cp:lastModifiedBy>
  <cp:revision>99</cp:revision>
  <dcterms:created xsi:type="dcterms:W3CDTF">2011-01-19T16:17:32Z</dcterms:created>
  <dcterms:modified xsi:type="dcterms:W3CDTF">2011-09-19T16:53:18Z</dcterms:modified>
</cp:coreProperties>
</file>