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notesMasterIdLst>
    <p:notesMasterId r:id="rId13"/>
  </p:notesMasterIdLst>
  <p:handoutMasterIdLst>
    <p:handoutMasterId r:id="rId14"/>
  </p:handoutMasterIdLst>
  <p:sldIdLst>
    <p:sldId id="278" r:id="rId6"/>
    <p:sldId id="346" r:id="rId7"/>
    <p:sldId id="348" r:id="rId8"/>
    <p:sldId id="350" r:id="rId9"/>
    <p:sldId id="353" r:id="rId10"/>
    <p:sldId id="354" r:id="rId11"/>
    <p:sldId id="352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" userDrawn="1">
          <p15:clr>
            <a:srgbClr val="A4A3A4"/>
          </p15:clr>
        </p15:guide>
        <p15:guide id="2" orient="horz" pos="430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pos="7">
          <p15:clr>
            <a:srgbClr val="A4A3A4"/>
          </p15:clr>
        </p15:guide>
        <p15:guide id="5" pos="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ECECEC"/>
    <a:srgbClr val="F9F9F9"/>
    <a:srgbClr val="CFCFC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1627" y="48"/>
      </p:cViewPr>
      <p:guideLst>
        <p:guide orient="horz" pos="192"/>
        <p:guide orient="horz" pos="430"/>
        <p:guide orient="horz" pos="672"/>
        <p:guide pos="7"/>
        <p:guide pos="72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22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03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9" tIns="46529" rIns="93059" bIns="46529" numCol="1" anchor="t" anchorCtr="0" compatLnSpc="1">
            <a:prstTxWarp prst="textNoShape">
              <a:avLst/>
            </a:prstTxWarp>
          </a:bodyPr>
          <a:lstStyle>
            <a:lvl1pPr defTabSz="9284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363" y="0"/>
            <a:ext cx="3036037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9" tIns="46529" rIns="93059" bIns="46529" numCol="1" anchor="t" anchorCtr="0" compatLnSpc="1">
            <a:prstTxWarp prst="textNoShape">
              <a:avLst/>
            </a:prstTxWarp>
          </a:bodyPr>
          <a:lstStyle>
            <a:lvl1pPr algn="r" defTabSz="9284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D5B7D77-038D-4061-9D8D-B5C0B4E4FFB1}" type="datetime1">
              <a:rPr lang="en-US" smtClean="0"/>
              <a:t>10/26/2022</a:t>
            </a:fld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16"/>
            <a:ext cx="303603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9" tIns="46529" rIns="93059" bIns="46529" numCol="1" anchor="b" anchorCtr="0" compatLnSpc="1">
            <a:prstTxWarp prst="textNoShape">
              <a:avLst/>
            </a:prstTxWarp>
          </a:bodyPr>
          <a:lstStyle>
            <a:lvl1pPr defTabSz="9284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363" y="8832216"/>
            <a:ext cx="3036037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9" tIns="46529" rIns="93059" bIns="46529" numCol="1" anchor="b" anchorCtr="0" compatLnSpc="1">
            <a:prstTxWarp prst="textNoShape">
              <a:avLst/>
            </a:prstTxWarp>
          </a:bodyPr>
          <a:lstStyle>
            <a:lvl1pPr algn="r" defTabSz="92849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85BACD1-1BB1-48F2-AE03-47DE32260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63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12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3" tIns="45770" rIns="91543" bIns="45770" numCol="1" anchor="t" anchorCtr="0" compatLnSpc="1">
            <a:prstTxWarp prst="textNoShape">
              <a:avLst/>
            </a:prstTxWarp>
          </a:bodyPr>
          <a:lstStyle>
            <a:lvl1pPr defTabSz="91418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512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3" tIns="45770" rIns="91543" bIns="45770" numCol="1" anchor="t" anchorCtr="0" compatLnSpc="1">
            <a:prstTxWarp prst="textNoShape">
              <a:avLst/>
            </a:prstTxWarp>
          </a:bodyPr>
          <a:lstStyle>
            <a:lvl1pPr algn="r" defTabSz="91418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2731C2D-5E7C-4E73-B3A5-6D8096BB9E79}" type="datetime1">
              <a:rPr lang="en-US" smtClean="0"/>
              <a:t>10/26/2022</a:t>
            </a:fld>
            <a:endParaRPr lang="en-US"/>
          </a:p>
        </p:txBody>
      </p:sp>
      <p:sp>
        <p:nvSpPr>
          <p:cNvPr id="20484" name="Rectangle 512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12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2929"/>
            <a:ext cx="5607684" cy="418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3" tIns="45770" rIns="91543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512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3" tIns="45770" rIns="91543" bIns="45770" numCol="1" anchor="b" anchorCtr="0" compatLnSpc="1">
            <a:prstTxWarp prst="textNoShape">
              <a:avLst/>
            </a:prstTxWarp>
          </a:bodyPr>
          <a:lstStyle>
            <a:lvl1pPr defTabSz="91418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512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3" tIns="45770" rIns="91543" bIns="45770" numCol="1" anchor="b" anchorCtr="0" compatLnSpc="1">
            <a:prstTxWarp prst="textNoShape">
              <a:avLst/>
            </a:prstTxWarp>
          </a:bodyPr>
          <a:lstStyle>
            <a:lvl1pPr algn="r" defTabSz="91418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E528C49-EC17-4F55-90CA-DEE80B173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2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547688"/>
            <a:ext cx="4945062" cy="3708400"/>
          </a:xfrm>
          <a:ln w="12700" cap="flat">
            <a:solidFill>
              <a:schemeClr val="tx1"/>
            </a:solidFill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927" y="4416108"/>
            <a:ext cx="5197366" cy="4198323"/>
          </a:xfrm>
          <a:noFill/>
          <a:ln/>
        </p:spPr>
        <p:txBody>
          <a:bodyPr lIns="87655" tIns="43060" rIns="87655" bIns="43060"/>
          <a:lstStyle/>
          <a:p>
            <a:pPr eaLnBrk="1" hangingPunct="1"/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28C49-EC17-4F55-90CA-DEE80B1735A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28C49-EC17-4F55-90CA-DEE80B1735A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28C49-EC17-4F55-90CA-DEE80B1735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7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528C49-EC17-4F55-90CA-DEE80B1735A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4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5600" cy="7921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2400" b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t"/>
          <a:lstStyle>
            <a:lvl1pPr marL="0" indent="0" algn="ctr">
              <a:buNone/>
              <a:defRPr sz="4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3855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V="1">
            <a:off x="1412875" y="1119188"/>
            <a:ext cx="6326188" cy="1587"/>
          </a:xfrm>
          <a:prstGeom prst="line">
            <a:avLst/>
          </a:prstGeom>
          <a:noFill/>
          <a:ln w="47625" cmpd="thickThin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 flipH="1">
            <a:off x="1023938" y="6593086"/>
            <a:ext cx="78882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180109" y="6480373"/>
            <a:ext cx="84137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900" b="1" dirty="0">
                <a:latin typeface="Arial" charset="0"/>
              </a:rPr>
              <a:t>Page No. </a:t>
            </a:r>
            <a:fld id="{C9E4821E-EEF2-4FDB-B137-BE3FEE3260C8}" type="slidenum">
              <a:rPr lang="en-US" sz="900" b="1">
                <a:latin typeface="Arial" charset="0"/>
              </a:rPr>
              <a:pPr eaLnBrk="0" hangingPunct="0">
                <a:defRPr/>
              </a:pPr>
              <a:t>‹#›</a:t>
            </a:fld>
            <a:endParaRPr lang="en-US" sz="900" b="1" dirty="0">
              <a:latin typeface="Arial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111702" y="6568066"/>
            <a:ext cx="2918986" cy="33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>
              <a:tabLst>
                <a:tab pos="8912225" algn="r"/>
              </a:tabLst>
              <a:defRPr/>
            </a:pPr>
            <a:r>
              <a:rPr lang="en-US" sz="800" b="1" dirty="0">
                <a:latin typeface="Arial" charset="0"/>
              </a:rPr>
              <a:t>GOES-R</a:t>
            </a:r>
            <a:r>
              <a:rPr lang="en-US" sz="800" b="1" baseline="0" dirty="0">
                <a:latin typeface="Arial" charset="0"/>
              </a:rPr>
              <a:t> Field Campaign Workshop  </a:t>
            </a:r>
          </a:p>
          <a:p>
            <a:pPr algn="ctr" eaLnBrk="0" hangingPunct="0">
              <a:tabLst>
                <a:tab pos="8912225" algn="r"/>
              </a:tabLst>
              <a:defRPr/>
            </a:pPr>
            <a:r>
              <a:rPr lang="en-US" sz="800" b="1" baseline="0" dirty="0">
                <a:latin typeface="Arial" charset="0"/>
              </a:rPr>
              <a:t>8-9 April 2015, College Park, Maryland, U.S.A.</a:t>
            </a:r>
            <a:endParaRPr lang="en-US" sz="800" b="1" dirty="0">
              <a:latin typeface="Arial" charset="0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704851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77" y="722711"/>
            <a:ext cx="810952" cy="4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53006" y="6618295"/>
            <a:ext cx="1289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Airborne</a:t>
            </a:r>
            <a:r>
              <a:rPr lang="en-US" sz="800" baseline="0" dirty="0"/>
              <a:t> GLM Simulator</a:t>
            </a:r>
            <a:endParaRPr lang="en-US" sz="800" dirty="0"/>
          </a:p>
        </p:txBody>
      </p:sp>
      <p:pic>
        <p:nvPicPr>
          <p:cNvPr id="14" name="Picture 24" descr="NASA_Logo.pn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072438" y="139700"/>
            <a:ext cx="542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NOAA_logo.png"/>
          <p:cNvPicPr>
            <a:picLocks noChangeAspect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605838" y="1397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GOES-R_logo.png"/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43596" y="80325"/>
            <a:ext cx="914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tif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gts0007@uah.edu" TargetMode="External"/><Relationship Id="rId3" Type="http://schemas.openxmlformats.org/officeDocument/2006/relationships/hyperlink" Target="mailto:dmach@nasa.gov" TargetMode="External"/><Relationship Id="rId7" Type="http://schemas.openxmlformats.org/officeDocument/2006/relationships/hyperlink" Target="mailto:slb0012@uah.edu" TargetMode="External"/><Relationship Id="rId2" Type="http://schemas.openxmlformats.org/officeDocument/2006/relationships/hyperlink" Target="mailto:christopher.j.schultz@nasa.go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mason.quick@nasa.gov" TargetMode="External"/><Relationship Id="rId5" Type="http://schemas.openxmlformats.org/officeDocument/2006/relationships/hyperlink" Target="mailto:timothy.j.lang@nasa.gov" TargetMode="External"/><Relationship Id="rId10" Type="http://schemas.openxmlformats.org/officeDocument/2006/relationships/hyperlink" Target="https://agupubs.onlinelibrary.wiley.com/doi/epdf/10.1029/2021JD034704" TargetMode="External"/><Relationship Id="rId4" Type="http://schemas.openxmlformats.org/officeDocument/2006/relationships/hyperlink" Target="mailto:monte.bateman@nasa.gov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69888" y="2452688"/>
            <a:ext cx="8491537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endParaRPr lang="en-GB" b="1" i="1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7521" y="3023447"/>
            <a:ext cx="8028304" cy="12282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</a:pPr>
            <a:r>
              <a:rPr lang="en-US" sz="2000" i="1" dirty="0">
                <a:solidFill>
                  <a:schemeClr val="tx2"/>
                </a:solidFill>
              </a:rPr>
              <a:t>Presented by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US" sz="2800" b="1" dirty="0">
                <a:solidFill>
                  <a:srgbClr val="0000FF"/>
                </a:solidFill>
              </a:rPr>
              <a:t>Christopher J. Schultz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US" sz="2000" i="1" dirty="0">
                <a:solidFill>
                  <a:schemeClr val="tx2"/>
                </a:solidFill>
              </a:rPr>
              <a:t>NASA/Marshall Space Flight Center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US" sz="2000" i="1" dirty="0">
                <a:solidFill>
                  <a:schemeClr val="tx2"/>
                </a:solidFill>
              </a:rPr>
              <a:t>LIP Team: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US" sz="2000" i="1" dirty="0">
                <a:solidFill>
                  <a:srgbClr val="0000FF"/>
                </a:solidFill>
              </a:rPr>
              <a:t>Monte Bateman, Doug Mach, Sebastian </a:t>
            </a:r>
            <a:r>
              <a:rPr lang="en-US" sz="2000" i="1" dirty="0" err="1">
                <a:solidFill>
                  <a:srgbClr val="0000FF"/>
                </a:solidFill>
              </a:rPr>
              <a:t>Harkema</a:t>
            </a:r>
            <a:r>
              <a:rPr lang="en-US" sz="2000" i="1" dirty="0">
                <a:solidFill>
                  <a:srgbClr val="0000FF"/>
                </a:solidFill>
              </a:rPr>
              <a:t>, Timothy Lang, Michael Stewart, Scott Podgorny, David Corridor, Mason Quick, Rich Blakeslee, Patrick Duran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53007" y="4926638"/>
            <a:ext cx="7752818" cy="76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n-US" sz="2400" dirty="0"/>
              <a:t>IMPACTS Data Science Team Meeting</a:t>
            </a:r>
            <a:endParaRPr lang="en-US" sz="2000" i="1" dirty="0"/>
          </a:p>
          <a:p>
            <a:pPr algn="ctr" eaLnBrk="0" hangingPunct="0">
              <a:spcBef>
                <a:spcPts val="0"/>
              </a:spcBef>
            </a:pPr>
            <a:r>
              <a:rPr lang="en-US" sz="2000" i="1" dirty="0"/>
              <a:t>26 October 2022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535863" y="5487988"/>
            <a:ext cx="1377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712832" y="131722"/>
            <a:ext cx="7792993" cy="211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3200" b="1" dirty="0">
                <a:solidFill>
                  <a:srgbClr val="0000FF"/>
                </a:solidFill>
              </a:rPr>
              <a:t>The Lightning Instrument Package Dataset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4972" y="2588539"/>
            <a:ext cx="78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2253" y="273050"/>
            <a:ext cx="6705600" cy="806450"/>
          </a:xfrm>
        </p:spPr>
        <p:txBody>
          <a:bodyPr>
            <a:noAutofit/>
          </a:bodyPr>
          <a:lstStyle/>
          <a:p>
            <a:r>
              <a:rPr lang="en-US" sz="2800" dirty="0"/>
              <a:t>LIP Measurements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1113" y="870673"/>
            <a:ext cx="7086600" cy="4845133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Instrumentation</a:t>
            </a:r>
          </a:p>
          <a:p>
            <a:pPr lvl="1"/>
            <a:r>
              <a:rPr lang="en-US" altLang="en-US" sz="1800" kern="0" dirty="0"/>
              <a:t>Electric Field Mills  (7)</a:t>
            </a:r>
          </a:p>
          <a:p>
            <a:r>
              <a:rPr lang="en-US" altLang="en-US" kern="0" dirty="0"/>
              <a:t>Measurements</a:t>
            </a:r>
          </a:p>
          <a:p>
            <a:pPr lvl="1"/>
            <a:r>
              <a:rPr lang="en-US" altLang="en-US" sz="1800" kern="0" dirty="0"/>
              <a:t>Vector components of the electric field  ( E</a:t>
            </a:r>
            <a:r>
              <a:rPr lang="en-US" altLang="en-US" sz="1800" kern="0" baseline="-25000" dirty="0"/>
              <a:t>x</a:t>
            </a:r>
            <a:r>
              <a:rPr lang="en-US" altLang="en-US" sz="1800" kern="0" dirty="0"/>
              <a:t> , E</a:t>
            </a:r>
            <a:r>
              <a:rPr lang="en-US" altLang="en-US" sz="1800" kern="0" baseline="-25000" dirty="0"/>
              <a:t>y </a:t>
            </a:r>
            <a:r>
              <a:rPr lang="en-US" altLang="en-US" sz="1800" kern="0" dirty="0"/>
              <a:t>, E</a:t>
            </a:r>
            <a:r>
              <a:rPr lang="en-US" altLang="en-US" sz="1800" kern="0" baseline="-25000" dirty="0"/>
              <a:t>z </a:t>
            </a:r>
            <a:r>
              <a:rPr lang="en-US" altLang="en-US" sz="1800" kern="0" dirty="0"/>
              <a:t>)</a:t>
            </a:r>
          </a:p>
          <a:p>
            <a:pPr lvl="1"/>
            <a:r>
              <a:rPr lang="en-US" altLang="en-US" sz="1800" kern="0" dirty="0"/>
              <a:t>Aircraft Charge</a:t>
            </a:r>
          </a:p>
          <a:p>
            <a:pPr lvl="1"/>
            <a:r>
              <a:rPr lang="en-US" altLang="en-US" sz="1800" kern="0" dirty="0"/>
              <a:t>Lightning statistics  ( identified from electric field changes )</a:t>
            </a:r>
          </a:p>
          <a:p>
            <a:pPr lvl="1"/>
            <a:r>
              <a:rPr lang="en-US" altLang="en-US" sz="1800" kern="0" dirty="0"/>
              <a:t>Storm electric currents  (derived result )</a:t>
            </a:r>
          </a:p>
          <a:p>
            <a:pPr lvl="1"/>
            <a:r>
              <a:rPr lang="en-US" altLang="en-US" sz="1800" kern="0" dirty="0"/>
              <a:t>Storm charge structure  (derived result )</a:t>
            </a:r>
          </a:p>
          <a:p>
            <a:r>
              <a:rPr lang="en-US" altLang="en-US" kern="0" dirty="0"/>
              <a:t>Measurement Range / Accuracy</a:t>
            </a:r>
          </a:p>
          <a:p>
            <a:pPr lvl="1"/>
            <a:r>
              <a:rPr lang="en-US" altLang="en-US" sz="1800" kern="0" dirty="0"/>
              <a:t>Electric Field :  1 V/m  to  512 kV/m	within 5% accuracy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21705" y="4538866"/>
            <a:ext cx="1494965" cy="211750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28066" y="4636228"/>
            <a:ext cx="5768340" cy="1922780"/>
            <a:chOff x="4399467" y="4656216"/>
            <a:chExt cx="5768340" cy="19227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9467" y="4656216"/>
              <a:ext cx="5768340" cy="192278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V="1">
              <a:off x="7498080" y="5638618"/>
              <a:ext cx="215537" cy="5862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8298075" y="4709160"/>
              <a:ext cx="238502" cy="4164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875992" y="4928155"/>
              <a:ext cx="347447" cy="3949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9093743" y="5532522"/>
              <a:ext cx="152452" cy="51477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8"/>
          <a:stretch/>
        </p:blipFill>
        <p:spPr>
          <a:xfrm>
            <a:off x="6938662" y="658092"/>
            <a:ext cx="1948328" cy="26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03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4972" y="2588539"/>
            <a:ext cx="78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4505" y="348770"/>
            <a:ext cx="5123956" cy="806450"/>
          </a:xfrm>
        </p:spPr>
        <p:txBody>
          <a:bodyPr>
            <a:noAutofit/>
          </a:bodyPr>
          <a:lstStyle/>
          <a:p>
            <a:r>
              <a:rPr lang="en-US" sz="2800" dirty="0"/>
              <a:t>LIP Data Resolution and Products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21913" y="1511199"/>
            <a:ext cx="5176548" cy="5260771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i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i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4488" indent="-344488">
              <a:buFont typeface="+mj-lt"/>
              <a:buAutoNum type="alphaUcPeriod"/>
            </a:pPr>
            <a:r>
              <a:rPr lang="en-US" altLang="en-US" sz="2000" kern="0" dirty="0"/>
              <a:t>Electric field components (Ex, Ey, and Ez) and aircraft self-charge</a:t>
            </a:r>
          </a:p>
          <a:p>
            <a:pPr marL="569913" indent="-238125">
              <a:buFont typeface="Arial" panose="020B0604020202020204" pitchFamily="34" charset="0"/>
              <a:buChar char="•"/>
            </a:pPr>
            <a:r>
              <a:rPr lang="en-US" altLang="en-US" sz="1600" kern="0" dirty="0">
                <a:solidFill>
                  <a:srgbClr val="0000FF"/>
                </a:solidFill>
              </a:rPr>
              <a:t>period:</a:t>
            </a:r>
            <a:r>
              <a:rPr lang="en-US" altLang="en-US" sz="1600" kern="0" dirty="0"/>
              <a:t>	continuous record, entire flight</a:t>
            </a:r>
          </a:p>
          <a:p>
            <a:pPr marL="569913" indent="-238125"/>
            <a:r>
              <a:rPr lang="en-US" altLang="en-US" sz="1600" kern="0" dirty="0">
                <a:solidFill>
                  <a:srgbClr val="0000FF"/>
                </a:solidFill>
              </a:rPr>
              <a:t>resolution</a:t>
            </a:r>
            <a:r>
              <a:rPr lang="en-US" altLang="en-US" sz="1600" kern="0" dirty="0"/>
              <a:t>:	0.1s (data are oversampled at 50 Hz)</a:t>
            </a:r>
          </a:p>
          <a:p>
            <a:pPr marL="569913" indent="-238125"/>
            <a:r>
              <a:rPr lang="en-US" altLang="en-US" sz="1600" kern="0" dirty="0">
                <a:solidFill>
                  <a:srgbClr val="0000FF"/>
                </a:solidFill>
              </a:rPr>
              <a:t>comments</a:t>
            </a:r>
            <a:r>
              <a:rPr lang="en-US" altLang="en-US" sz="1600" kern="0" dirty="0"/>
              <a:t>:	Total lightning (cloud-to-ground, intracloud) determined from electric field changes.  Data also provides information on the electrical structure within and around the thunderstorms overflown.</a:t>
            </a:r>
          </a:p>
          <a:p>
            <a:pPr marL="0" indent="0">
              <a:buNone/>
            </a:pPr>
            <a:r>
              <a:rPr lang="en-US" altLang="en-US" sz="2000" kern="0" dirty="0"/>
              <a:t>B.  Real-time monitoring</a:t>
            </a:r>
          </a:p>
          <a:p>
            <a:pPr marL="569913" indent="-225425"/>
            <a:r>
              <a:rPr lang="en-US" altLang="en-US" sz="1600" kern="0" dirty="0">
                <a:solidFill>
                  <a:srgbClr val="0000FF"/>
                </a:solidFill>
              </a:rPr>
              <a:t>period:</a:t>
            </a:r>
            <a:r>
              <a:rPr lang="en-US" altLang="en-US" sz="1600" kern="0" dirty="0"/>
              <a:t>	continuous, entire flight </a:t>
            </a:r>
          </a:p>
          <a:p>
            <a:pPr marL="569913" indent="-225425"/>
            <a:r>
              <a:rPr lang="en-US" altLang="en-US" sz="1600" kern="0" dirty="0">
                <a:solidFill>
                  <a:srgbClr val="0000FF"/>
                </a:solidFill>
              </a:rPr>
              <a:t>resolution:</a:t>
            </a:r>
            <a:r>
              <a:rPr lang="en-US" altLang="en-US" sz="1600" kern="0" dirty="0"/>
              <a:t>	0.1s to a few seconds</a:t>
            </a:r>
          </a:p>
          <a:p>
            <a:pPr marL="569913" indent="-225425"/>
            <a:r>
              <a:rPr lang="en-US" altLang="en-US" sz="1600" kern="0" dirty="0">
                <a:solidFill>
                  <a:srgbClr val="0000FF"/>
                </a:solidFill>
              </a:rPr>
              <a:t>comments:</a:t>
            </a:r>
            <a:r>
              <a:rPr lang="en-US" altLang="en-US" sz="1600" kern="0" dirty="0"/>
              <a:t>	Electric fields will be monitored in real-time for mission situational awareness and guidance</a:t>
            </a:r>
            <a:endParaRPr lang="en-US" altLang="en-US" sz="1800" kern="0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17" y="74670"/>
            <a:ext cx="3887861" cy="3642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35987" y="3717075"/>
            <a:ext cx="388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Real-time electric field monitoring during the 27 February 2020 Flight.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562D8D-73D5-4D95-8BC2-425B9C5075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20158" r="20158" b="5398"/>
          <a:stretch/>
        </p:blipFill>
        <p:spPr>
          <a:xfrm>
            <a:off x="5560761" y="4195143"/>
            <a:ext cx="2691245" cy="26628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6D77A0-E887-4A79-A5F0-2419C88F728C}"/>
              </a:ext>
            </a:extLst>
          </p:cNvPr>
          <p:cNvSpPr txBox="1"/>
          <p:nvPr/>
        </p:nvSpPr>
        <p:spPr>
          <a:xfrm>
            <a:off x="7706268" y="4755980"/>
            <a:ext cx="68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E539C-6B48-4C22-8AE1-8B1051876AA7}"/>
              </a:ext>
            </a:extLst>
          </p:cNvPr>
          <p:cNvSpPr txBox="1"/>
          <p:nvPr/>
        </p:nvSpPr>
        <p:spPr>
          <a:xfrm>
            <a:off x="6659699" y="6355863"/>
            <a:ext cx="67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6972E1-B77E-41BC-94FF-E138BAD0C687}"/>
              </a:ext>
            </a:extLst>
          </p:cNvPr>
          <p:cNvSpPr txBox="1"/>
          <p:nvPr/>
        </p:nvSpPr>
        <p:spPr>
          <a:xfrm>
            <a:off x="5961768" y="4388811"/>
            <a:ext cx="111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261917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8281" y="-114405"/>
            <a:ext cx="6356169" cy="1143000"/>
          </a:xfrm>
        </p:spPr>
        <p:txBody>
          <a:bodyPr/>
          <a:lstStyle/>
          <a:p>
            <a:r>
              <a:rPr lang="en-US" dirty="0"/>
              <a:t>Data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" y="682625"/>
            <a:ext cx="3154680" cy="5375275"/>
          </a:xfrm>
        </p:spPr>
        <p:txBody>
          <a:bodyPr/>
          <a:lstStyle/>
          <a:p>
            <a:r>
              <a:rPr lang="en-US" sz="1400" dirty="0" err="1"/>
              <a:t>Ascii</a:t>
            </a:r>
            <a:r>
              <a:rPr lang="en-US" sz="1400" dirty="0"/>
              <a:t> format</a:t>
            </a:r>
          </a:p>
          <a:p>
            <a:r>
              <a:rPr lang="en-US" sz="1400" dirty="0"/>
              <a:t>10 samples per second</a:t>
            </a:r>
          </a:p>
          <a:p>
            <a:r>
              <a:rPr lang="en-US" sz="1400" dirty="0"/>
              <a:t>Ex, </a:t>
            </a:r>
            <a:r>
              <a:rPr lang="en-US" sz="1400" dirty="0" err="1"/>
              <a:t>Ey</a:t>
            </a:r>
            <a:r>
              <a:rPr lang="en-US" sz="1400" dirty="0"/>
              <a:t>, and </a:t>
            </a:r>
            <a:r>
              <a:rPr lang="en-US" sz="1400" dirty="0" err="1"/>
              <a:t>Ez</a:t>
            </a:r>
            <a:r>
              <a:rPr lang="en-US" sz="1400" dirty="0"/>
              <a:t> are the horizontal and vertical components of the electric field in the reference frame of the aircraft; </a:t>
            </a:r>
            <a:r>
              <a:rPr lang="en-US" sz="1400" dirty="0" err="1"/>
              <a:t>Eq</a:t>
            </a:r>
            <a:r>
              <a:rPr lang="en-US" sz="1400" dirty="0"/>
              <a:t> is the total electric field magnitude. </a:t>
            </a:r>
          </a:p>
          <a:p>
            <a:pPr lvl="1"/>
            <a:r>
              <a:rPr lang="en-US" sz="1400" dirty="0"/>
              <a:t>Ex is toward the nose, </a:t>
            </a:r>
            <a:r>
              <a:rPr lang="en-US" sz="1400" dirty="0" err="1"/>
              <a:t>Ey</a:t>
            </a:r>
            <a:r>
              <a:rPr lang="en-US" sz="1400" dirty="0"/>
              <a:t> is toward the left wing, and </a:t>
            </a:r>
            <a:r>
              <a:rPr lang="en-US" sz="1400" dirty="0" err="1"/>
              <a:t>Ez</a:t>
            </a:r>
            <a:r>
              <a:rPr lang="en-US" sz="1400" dirty="0"/>
              <a:t> is toward the top of the tail.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En</a:t>
            </a:r>
            <a:r>
              <a:rPr lang="en-US" sz="1400" dirty="0"/>
              <a:t>, </a:t>
            </a:r>
            <a:r>
              <a:rPr lang="en-US" sz="1400" dirty="0" err="1"/>
              <a:t>Ew</a:t>
            </a:r>
            <a:r>
              <a:rPr lang="en-US" sz="1400" dirty="0"/>
              <a:t>, and </a:t>
            </a:r>
            <a:r>
              <a:rPr lang="en-US" sz="1400" dirty="0" err="1"/>
              <a:t>Eu</a:t>
            </a:r>
            <a:r>
              <a:rPr lang="en-US" sz="1400" dirty="0"/>
              <a:t> are the horizontal and vertical  components relative to earth. </a:t>
            </a:r>
            <a:r>
              <a:rPr lang="en-US" sz="1400" dirty="0" err="1"/>
              <a:t>Em</a:t>
            </a:r>
            <a:r>
              <a:rPr lang="en-US" sz="1400" dirty="0"/>
              <a:t> is the total electric field magnitude.</a:t>
            </a:r>
          </a:p>
          <a:p>
            <a:pPr lvl="1"/>
            <a:r>
              <a:rPr lang="en-US" sz="1400" dirty="0" err="1"/>
              <a:t>En</a:t>
            </a:r>
            <a:r>
              <a:rPr lang="en-US" sz="1400" dirty="0"/>
              <a:t> is north, </a:t>
            </a:r>
            <a:r>
              <a:rPr lang="en-US" sz="1400" dirty="0" err="1"/>
              <a:t>Ew</a:t>
            </a:r>
            <a:r>
              <a:rPr lang="en-US" sz="1400" dirty="0"/>
              <a:t> is West, and </a:t>
            </a:r>
            <a:r>
              <a:rPr lang="en-US" sz="1400" dirty="0" err="1"/>
              <a:t>Eu</a:t>
            </a:r>
            <a:r>
              <a:rPr lang="en-US" sz="1400" dirty="0"/>
              <a:t> is up. </a:t>
            </a:r>
          </a:p>
          <a:p>
            <a:pPr lvl="1"/>
            <a:r>
              <a:rPr lang="en-US" sz="1400" dirty="0"/>
              <a:t>***These are independent of aircraft orientation.***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9852" t="5838" r="28868" b="3825"/>
          <a:stretch/>
        </p:blipFill>
        <p:spPr>
          <a:xfrm>
            <a:off x="3403963" y="314801"/>
            <a:ext cx="5877197" cy="5251819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84220" y="68580"/>
            <a:ext cx="593598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Time (UTC) Ex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Ey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Ez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Eq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(kV/m) roll pitch heading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lat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lon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(degrees) altitude (km)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En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Ew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Eu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Em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8"/>
              </a:rPr>
              <a:t> (kV/m)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803" y="6231280"/>
            <a:ext cx="683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https://ghrc.nsstc.nasa.gov/pub/fieldCampaigns/impacts/LIP/data/</a:t>
            </a:r>
          </a:p>
        </p:txBody>
      </p:sp>
    </p:spTree>
    <p:extLst>
      <p:ext uri="{BB962C8B-B14F-4D97-AF65-F5344CB8AC3E}">
        <p14:creationId xmlns:p14="http://schemas.microsoft.com/office/powerpoint/2010/main" val="2140725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38BD-CCC6-461E-A5F1-F5FEBBFB1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19" y="-316149"/>
            <a:ext cx="8229600" cy="1143000"/>
          </a:xfrm>
        </p:spPr>
        <p:txBody>
          <a:bodyPr/>
          <a:lstStyle/>
          <a:p>
            <a:r>
              <a:rPr lang="en-US" dirty="0"/>
              <a:t>How have we used the data?</a:t>
            </a:r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357DBDD-36CE-4E05-B20E-391C8D8293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7" b="50334"/>
          <a:stretch/>
        </p:blipFill>
        <p:spPr>
          <a:xfrm>
            <a:off x="165108" y="2835602"/>
            <a:ext cx="4246055" cy="208172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ED3C1D2C-2080-4508-B883-D896E1C240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475" b="51041"/>
          <a:stretch/>
        </p:blipFill>
        <p:spPr>
          <a:xfrm>
            <a:off x="184695" y="414034"/>
            <a:ext cx="4528556" cy="2518248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8A324010-4E5A-435F-9C25-22BBE617D1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3"/>
          <a:stretch/>
        </p:blipFill>
        <p:spPr>
          <a:xfrm>
            <a:off x="4752425" y="605243"/>
            <a:ext cx="4304026" cy="4764425"/>
          </a:xfrm>
          <a:prstGeom prst="rect">
            <a:avLst/>
          </a:prstGeom>
        </p:spPr>
      </p:pic>
      <p:pic>
        <p:nvPicPr>
          <p:cNvPr id="12" name="Picture 1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62C1340-8DE6-4C5A-A5D0-2335A82165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7" b="50334"/>
          <a:stretch/>
        </p:blipFill>
        <p:spPr>
          <a:xfrm>
            <a:off x="845016" y="4776280"/>
            <a:ext cx="3484454" cy="208172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07C5BC-E549-4A1F-A974-DA0379C54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14482" y="5817140"/>
            <a:ext cx="4441969" cy="4540554"/>
          </a:xfrm>
        </p:spPr>
        <p:txBody>
          <a:bodyPr/>
          <a:lstStyle/>
          <a:p>
            <a:r>
              <a:rPr lang="en-US" dirty="0"/>
              <a:t>Schultz et al. 2021, JGR</a:t>
            </a:r>
          </a:p>
        </p:txBody>
      </p:sp>
    </p:spTree>
    <p:extLst>
      <p:ext uri="{BB962C8B-B14F-4D97-AF65-F5344CB8AC3E}">
        <p14:creationId xmlns:p14="http://schemas.microsoft.com/office/powerpoint/2010/main" val="156307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BD00-A458-4152-A2D6-215626AF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have we used the data?</a:t>
            </a:r>
          </a:p>
        </p:txBody>
      </p:sp>
      <p:pic>
        <p:nvPicPr>
          <p:cNvPr id="5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4F1980E2-F970-4821-BCBF-0AC6B0EFF7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01" y="1378340"/>
            <a:ext cx="6460787" cy="516737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931AC-5FAF-48AD-92FF-27699319698F}"/>
              </a:ext>
            </a:extLst>
          </p:cNvPr>
          <p:cNvSpPr txBox="1"/>
          <p:nvPr/>
        </p:nvSpPr>
        <p:spPr>
          <a:xfrm>
            <a:off x="7208195" y="381508"/>
            <a:ext cx="1721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Simulate electric fields within NASA’s Unified WRF and compare directly to the aircraft measurements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148FDA-F914-49A9-9539-776D28B165CF}"/>
              </a:ext>
            </a:extLst>
          </p:cNvPr>
          <p:cNvSpPr txBox="1"/>
          <p:nvPr/>
        </p:nvSpPr>
        <p:spPr>
          <a:xfrm>
            <a:off x="6926094" y="5383033"/>
            <a:ext cx="2140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Sebastian </a:t>
            </a:r>
            <a:r>
              <a:rPr lang="en-US" dirty="0" err="1"/>
              <a:t>Harkema</a:t>
            </a:r>
            <a:r>
              <a:rPr lang="en-US" dirty="0"/>
              <a:t>, will be presented at 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B3F7A-DBBF-49E8-8589-69595E6020EC}"/>
              </a:ext>
            </a:extLst>
          </p:cNvPr>
          <p:cNvSpPr txBox="1"/>
          <p:nvPr/>
        </p:nvSpPr>
        <p:spPr>
          <a:xfrm>
            <a:off x="6906638" y="3171217"/>
            <a:ext cx="2023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Dashed purple line LIP</a:t>
            </a:r>
          </a:p>
          <a:p>
            <a:endParaRPr lang="en-US" dirty="0"/>
          </a:p>
          <a:p>
            <a:r>
              <a:rPr lang="en-US" dirty="0"/>
              <a:t>Solid Purple line, NU-WRF with WRF-Elect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C69A65-8D5B-4407-927A-6DA2AB5183AA}"/>
              </a:ext>
            </a:extLst>
          </p:cNvPr>
          <p:cNvSpPr/>
          <p:nvPr/>
        </p:nvSpPr>
        <p:spPr>
          <a:xfrm>
            <a:off x="5311302" y="1378340"/>
            <a:ext cx="651753" cy="51673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2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 Ask one of us!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557" y="1156855"/>
            <a:ext cx="48647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LIP Team POCs</a:t>
            </a:r>
          </a:p>
          <a:p>
            <a:r>
              <a:rPr lang="en-US" dirty="0"/>
              <a:t>Chris Schultz (</a:t>
            </a:r>
            <a:r>
              <a:rPr lang="en-US" dirty="0">
                <a:hlinkClick r:id="rId2"/>
              </a:rPr>
              <a:t>christopher.j.schultz@nasa.gov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Doug Mach (</a:t>
            </a:r>
            <a:r>
              <a:rPr lang="en-US" dirty="0">
                <a:hlinkClick r:id="rId3"/>
              </a:rPr>
              <a:t>dmach@nasa.gov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Monte Bateman (</a:t>
            </a:r>
            <a:r>
              <a:rPr lang="en-US" dirty="0">
                <a:hlinkClick r:id="rId4"/>
              </a:rPr>
              <a:t>monte.bateman@nasa.gov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Timothy Lang (</a:t>
            </a:r>
            <a:r>
              <a:rPr lang="en-US" dirty="0">
                <a:hlinkClick r:id="rId5"/>
              </a:rPr>
              <a:t>timothy.j.lang@nasa.gov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Mason Quick (</a:t>
            </a:r>
            <a:r>
              <a:rPr lang="en-US" dirty="0">
                <a:hlinkClick r:id="rId6"/>
              </a:rPr>
              <a:t>mason.quick@nasa.gov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GHRC DAAC POCs</a:t>
            </a:r>
          </a:p>
          <a:p>
            <a:endParaRPr lang="en-US" dirty="0"/>
          </a:p>
          <a:p>
            <a:r>
              <a:rPr lang="en-US" dirty="0"/>
              <a:t>Leigh Sinclair (</a:t>
            </a:r>
            <a:r>
              <a:rPr lang="en-US" dirty="0">
                <a:hlinkClick r:id="rId7"/>
              </a:rPr>
              <a:t>slb0012@uah.edu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Geoffrey Stano (</a:t>
            </a:r>
            <a:r>
              <a:rPr lang="en-US" dirty="0">
                <a:hlinkClick r:id="rId8"/>
              </a:rPr>
              <a:t>gts0007@uah.edu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8734C-0D4F-44F5-B133-FC59C03A3ED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6710" t="20059" r="17231" b="4620"/>
          <a:stretch/>
        </p:blipFill>
        <p:spPr>
          <a:xfrm>
            <a:off x="4883403" y="805218"/>
            <a:ext cx="4260597" cy="56214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401130-476F-40F7-960E-50F0ECA9CADE}"/>
              </a:ext>
            </a:extLst>
          </p:cNvPr>
          <p:cNvSpPr/>
          <p:nvPr/>
        </p:nvSpPr>
        <p:spPr>
          <a:xfrm>
            <a:off x="938463" y="6426687"/>
            <a:ext cx="7523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https://agupubs.onlinelibrary.wiley.com/doi/epdf/10.1029/2021JD034704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231196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e204e60-067e-4038-94f2-854b39719b5c">4SDW4C4EAYDZ-82-434</_dlc_DocId>
    <_dlc_DocIdUrl xmlns="ce204e60-067e-4038-94f2-854b39719b5c">
      <Url>https://sharepoint.msfc.nasa.gov/sites/sciencetech/ZP20/ZP21/ISSLIS/_layouts/15/DocIdRedir.aspx?ID=4SDW4C4EAYDZ-82-434</Url>
      <Description>4SDW4C4EAYDZ-82-434</Description>
    </_dlc_DocIdUrl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5EE20BC90F444880C68A85099589E0" ma:contentTypeVersion="1" ma:contentTypeDescription="Create a new document." ma:contentTypeScope="" ma:versionID="4ebe12c3534dd80049fab0bbad55ecbf">
  <xsd:schema xmlns:xsd="http://www.w3.org/2001/XMLSchema" xmlns:xs="http://www.w3.org/2001/XMLSchema" xmlns:p="http://schemas.microsoft.com/office/2006/metadata/properties" xmlns:ns2="ce204e60-067e-4038-94f2-854b39719b5c" xmlns:ns3="http://schemas.microsoft.com/sharepoint/v4" targetNamespace="http://schemas.microsoft.com/office/2006/metadata/properties" ma:root="true" ma:fieldsID="a601d6163b8643628f04a1c1ee5b6383" ns2:_="" ns3:_="">
    <xsd:import namespace="ce204e60-067e-4038-94f2-854b39719b5c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04e60-067e-4038-94f2-854b39719b5c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BF3745-4087-4FE2-85CB-FB5887C14CC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66C76D5-3485-4F24-9A7E-8D614B756D14}">
  <ds:schemaRefs>
    <ds:schemaRef ds:uri="http://schemas.microsoft.com/sharepoint/v4"/>
    <ds:schemaRef ds:uri="http://purl.org/dc/terms/"/>
    <ds:schemaRef ds:uri="http://schemas.openxmlformats.org/package/2006/metadata/core-properties"/>
    <ds:schemaRef ds:uri="ce204e60-067e-4038-94f2-854b39719b5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DCB5201-9ED6-4F38-B66C-19249D2E549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0C1D8EC-A1F5-4665-B555-D65FB12D1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204e60-067e-4038-94f2-854b39719b5c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15346</TotalTime>
  <Words>569</Words>
  <Application>Microsoft Office PowerPoint</Application>
  <PresentationFormat>On-screen Show (4:3)</PresentationFormat>
  <Paragraphs>75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Arial Unicode MS</vt:lpstr>
      <vt:lpstr>Times New Roman</vt:lpstr>
      <vt:lpstr>1_Default Design</vt:lpstr>
      <vt:lpstr>PowerPoint Presentation</vt:lpstr>
      <vt:lpstr>LIP Measurements</vt:lpstr>
      <vt:lpstr>LIP Data Resolution and Products</vt:lpstr>
      <vt:lpstr>Data Format</vt:lpstr>
      <vt:lpstr>How have we used the data?</vt:lpstr>
      <vt:lpstr>How have we used the data?</vt:lpstr>
      <vt:lpstr>Questions?  Ask one of us!</vt:lpstr>
    </vt:vector>
  </TitlesOfParts>
  <Company>NASA ODIN/OSF Seat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mklewis</dc:creator>
  <cp:lastModifiedBy>Schultz, Christopher J. (MSFC-ST11)</cp:lastModifiedBy>
  <cp:revision>770</cp:revision>
  <cp:lastPrinted>2014-06-14T00:35:03Z</cp:lastPrinted>
  <dcterms:created xsi:type="dcterms:W3CDTF">2003-11-18T14:48:34Z</dcterms:created>
  <dcterms:modified xsi:type="dcterms:W3CDTF">2022-10-26T18:06:50Z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4b69d1bb-48c8-4c87-a687-bfe6fb0323ee</vt:lpwstr>
  </property>
  <property fmtid="{D5CDD505-2E9C-101B-9397-08002B2CF9AE}" pid="3" name="ContentTypeId">
    <vt:lpwstr>0x0101008D5EE20BC90F444880C68A85099589E0</vt:lpwstr>
  </property>
</Properties>
</file>