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670550" cx="100806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Gp4+v6/6Jpr4MX9rLjfsmCwd6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73ceef2009_0_3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2" name="Google Shape;72;g173ceef2009_0_3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6ff855d4b1_0_0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8" name="Google Shape;78;g16ff855d4b1_0_0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6ff855d4b1_0_5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4" name="Google Shape;84;g16ff855d4b1_0_5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01f742269_0_19:notes"/>
          <p:cNvSpPr/>
          <p:nvPr>
            <p:ph idx="2" type="sldImg"/>
          </p:nvPr>
        </p:nvSpPr>
        <p:spPr>
          <a:xfrm>
            <a:off x="1295650" y="754375"/>
            <a:ext cx="51819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1001f742269_0_19:notes"/>
          <p:cNvSpPr txBox="1"/>
          <p:nvPr>
            <p:ph idx="1" type="body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6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6"/>
          <p:cNvSpPr txBox="1"/>
          <p:nvPr>
            <p:ph idx="1"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6"/>
          <p:cNvSpPr txBox="1"/>
          <p:nvPr>
            <p:ph idx="2"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7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7"/>
          <p:cNvSpPr txBox="1"/>
          <p:nvPr>
            <p:ph idx="1"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7"/>
          <p:cNvSpPr txBox="1"/>
          <p:nvPr>
            <p:ph idx="2"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7"/>
          <p:cNvSpPr txBox="1"/>
          <p:nvPr>
            <p:ph idx="3"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7"/>
          <p:cNvSpPr txBox="1"/>
          <p:nvPr>
            <p:ph idx="4"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8"/>
          <p:cNvSpPr txBox="1"/>
          <p:nvPr>
            <p:ph idx="1"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8"/>
          <p:cNvSpPr txBox="1"/>
          <p:nvPr>
            <p:ph idx="2"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8"/>
          <p:cNvSpPr txBox="1"/>
          <p:nvPr>
            <p:ph idx="3"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8"/>
          <p:cNvSpPr txBox="1"/>
          <p:nvPr>
            <p:ph idx="4"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8"/>
          <p:cNvSpPr txBox="1"/>
          <p:nvPr>
            <p:ph idx="5"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6"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18"/>
          <p:cNvSpPr txBox="1"/>
          <p:nvPr>
            <p:ph idx="1"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9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9"/>
          <p:cNvSpPr txBox="1"/>
          <p:nvPr>
            <p:ph idx="1"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0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0"/>
          <p:cNvSpPr txBox="1"/>
          <p:nvPr>
            <p:ph idx="1"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0"/>
          <p:cNvSpPr txBox="1"/>
          <p:nvPr>
            <p:ph idx="2"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1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/>
          <p:nvPr>
            <p:ph idx="1"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3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3"/>
          <p:cNvSpPr txBox="1"/>
          <p:nvPr>
            <p:ph idx="1"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3"/>
          <p:cNvSpPr txBox="1"/>
          <p:nvPr>
            <p:ph idx="2"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3"/>
          <p:cNvSpPr txBox="1"/>
          <p:nvPr>
            <p:ph idx="3"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4"/>
          <p:cNvSpPr txBox="1"/>
          <p:nvPr>
            <p:ph idx="1"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4"/>
          <p:cNvSpPr txBox="1"/>
          <p:nvPr>
            <p:ph idx="2"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4"/>
          <p:cNvSpPr txBox="1"/>
          <p:nvPr>
            <p:ph idx="3"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5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5"/>
          <p:cNvSpPr txBox="1"/>
          <p:nvPr>
            <p:ph idx="1"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5"/>
          <p:cNvSpPr txBox="1"/>
          <p:nvPr>
            <p:ph idx="2"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3"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0078920" cy="56689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4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"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ghrc.nsstc.nasa.gov/uso/ds_details/collections/impactsC.html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2.nysmesonet.or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/>
          <p:nvPr/>
        </p:nvSpPr>
        <p:spPr>
          <a:xfrm>
            <a:off x="2376000" y="216000"/>
            <a:ext cx="5326920" cy="718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-US" sz="3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IMPACTS </a:t>
            </a:r>
            <a:r>
              <a:rPr lang="en-US" sz="3300">
                <a:solidFill>
                  <a:srgbClr val="FFFFFF"/>
                </a:solidFill>
              </a:rPr>
              <a:t>Ancillary Products</a:t>
            </a: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2617663" y="1998425"/>
            <a:ext cx="4845300" cy="16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Stacy Brodzik</a:t>
            </a:r>
            <a:endParaRPr b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University of Washington</a:t>
            </a:r>
            <a:endParaRPr b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600">
                <a:solidFill>
                  <a:srgbClr val="FFFFFF"/>
                </a:solidFill>
              </a:rPr>
              <a:t>7</a:t>
            </a:r>
            <a:r>
              <a:rPr b="0" i="0" lang="en-US" sz="2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October 2022</a:t>
            </a:r>
            <a:endParaRPr b="0" i="0" sz="2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sz="2600">
              <a:solidFill>
                <a:srgbClr val="FFFFFF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en-US" sz="2600">
                <a:solidFill>
                  <a:srgbClr val="FFFFFF"/>
                </a:solidFill>
              </a:rPr>
              <a:t>Given by Joe Finlon</a:t>
            </a:r>
            <a:endParaRPr sz="26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600">
                <a:solidFill>
                  <a:schemeClr val="lt1"/>
                </a:solidFill>
              </a:rPr>
              <a:t>University of Washington</a:t>
            </a:r>
            <a:endParaRPr sz="2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2376000" y="216000"/>
            <a:ext cx="5326920" cy="718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US" sz="3300">
                <a:solidFill>
                  <a:srgbClr val="FFFFFF"/>
                </a:solidFill>
              </a:rPr>
              <a:t>Location of Data</a:t>
            </a: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788275" y="1309750"/>
            <a:ext cx="8484600" cy="11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20">
                <a:solidFill>
                  <a:srgbClr val="FFFFFF"/>
                </a:solidFill>
              </a:rPr>
              <a:t>All data mentioned in this talk is available from the DAAC:</a:t>
            </a:r>
            <a:endParaRPr sz="212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2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20" u="sng">
                <a:solidFill>
                  <a:srgbClr val="F9CB9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https://ghrc.nsstc.nasa.gov/uso/ds_details/collections/impactsC.html</a:t>
            </a:r>
            <a:endParaRPr sz="2120">
              <a:solidFill>
                <a:srgbClr val="F9CB9C"/>
              </a:solidFill>
            </a:endParaRPr>
          </a:p>
        </p:txBody>
      </p:sp>
      <p:pic>
        <p:nvPicPr>
          <p:cNvPr id="69" name="Google Shape;69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8150" y="2417050"/>
            <a:ext cx="6062628" cy="2883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73ceef2009_0_3"/>
          <p:cNvSpPr/>
          <p:nvPr/>
        </p:nvSpPr>
        <p:spPr>
          <a:xfrm>
            <a:off x="2376000" y="216000"/>
            <a:ext cx="53268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US" sz="3300">
                <a:solidFill>
                  <a:srgbClr val="FFFFFF"/>
                </a:solidFill>
              </a:rPr>
              <a:t>Data sets</a:t>
            </a: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173ceef2009_0_3"/>
          <p:cNvSpPr/>
          <p:nvPr/>
        </p:nvSpPr>
        <p:spPr>
          <a:xfrm>
            <a:off x="1605913" y="1309745"/>
            <a:ext cx="6868800" cy="359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36322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Font typeface="Arial"/>
              <a:buChar char="➢"/>
            </a:pPr>
            <a:r>
              <a:rPr lang="en-US" sz="2120">
                <a:solidFill>
                  <a:srgbClr val="FFFFFF"/>
                </a:solidFill>
              </a:rPr>
              <a:t>Satellite: GOES-16 (netcdf)</a:t>
            </a:r>
            <a:endParaRPr sz="2120">
              <a:solidFill>
                <a:srgbClr val="FFFFFF"/>
              </a:solidFill>
            </a:endParaRPr>
          </a:p>
          <a:p>
            <a:pPr indent="-36321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Font typeface="Arial"/>
              <a:buChar char="○"/>
            </a:pPr>
            <a:r>
              <a:rPr lang="en-US" sz="2120">
                <a:solidFill>
                  <a:srgbClr val="FFFFFF"/>
                </a:solidFill>
              </a:rPr>
              <a:t>Channel 2 (visible)</a:t>
            </a:r>
            <a:endParaRPr sz="2120">
              <a:solidFill>
                <a:srgbClr val="FFFFFF"/>
              </a:solidFill>
            </a:endParaRPr>
          </a:p>
          <a:p>
            <a:pPr indent="-36321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Font typeface="Arial"/>
              <a:buChar char="○"/>
            </a:pPr>
            <a:r>
              <a:rPr lang="en-US" sz="2120">
                <a:solidFill>
                  <a:srgbClr val="FFFFFF"/>
                </a:solidFill>
              </a:rPr>
              <a:t>Channel 8 (water vapor)</a:t>
            </a:r>
            <a:endParaRPr sz="2120">
              <a:solidFill>
                <a:srgbClr val="FFFFFF"/>
              </a:solidFill>
            </a:endParaRPr>
          </a:p>
          <a:p>
            <a:pPr indent="-36321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Font typeface="Arial"/>
              <a:buChar char="○"/>
            </a:pPr>
            <a:r>
              <a:rPr lang="en-US" sz="2120">
                <a:solidFill>
                  <a:srgbClr val="FFFFFF"/>
                </a:solidFill>
              </a:rPr>
              <a:t>Channel 13 (infrared)</a:t>
            </a:r>
            <a:endParaRPr sz="2120">
              <a:solidFill>
                <a:srgbClr val="FFFFFF"/>
              </a:solidFill>
            </a:endParaRPr>
          </a:p>
          <a:p>
            <a:pPr indent="-36322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➢"/>
            </a:pPr>
            <a:r>
              <a:rPr lang="en-US" sz="2120">
                <a:solidFill>
                  <a:srgbClr val="FFFFFF"/>
                </a:solidFill>
              </a:rPr>
              <a:t>Lidar</a:t>
            </a:r>
            <a:endParaRPr sz="2120">
              <a:solidFill>
                <a:srgbClr val="FFFFFF"/>
              </a:solidFill>
            </a:endParaRPr>
          </a:p>
          <a:p>
            <a:pPr indent="-36321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○"/>
            </a:pPr>
            <a:r>
              <a:rPr lang="en-US" sz="2120">
                <a:solidFill>
                  <a:srgbClr val="FFFFFF"/>
                </a:solidFill>
              </a:rPr>
              <a:t>Stonybrook Ceilometer (netcdf)</a:t>
            </a:r>
            <a:endParaRPr sz="2120">
              <a:solidFill>
                <a:srgbClr val="FFFFFF"/>
              </a:solidFill>
            </a:endParaRPr>
          </a:p>
          <a:p>
            <a:pPr indent="-36321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○"/>
            </a:pPr>
            <a:r>
              <a:rPr lang="en-US" sz="2120">
                <a:solidFill>
                  <a:srgbClr val="FFFFFF"/>
                </a:solidFill>
              </a:rPr>
              <a:t>NY State Mesonet Lidar (from vendor only)</a:t>
            </a:r>
            <a:endParaRPr sz="2120">
              <a:solidFill>
                <a:srgbClr val="FFFFFF"/>
              </a:solidFill>
            </a:endParaRPr>
          </a:p>
          <a:p>
            <a:pPr indent="-36322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Font typeface="Arial"/>
              <a:buChar char="➢"/>
            </a:pPr>
            <a:r>
              <a:rPr lang="en-US" sz="2120">
                <a:solidFill>
                  <a:srgbClr val="FFFFFF"/>
                </a:solidFill>
              </a:rPr>
              <a:t>Model: Stonybrook WRF GFS (4, 12, 36km) (wrfout)</a:t>
            </a:r>
            <a:endParaRPr b="0" i="0" sz="212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2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6ff855d4b1_0_0"/>
          <p:cNvSpPr/>
          <p:nvPr/>
        </p:nvSpPr>
        <p:spPr>
          <a:xfrm>
            <a:off x="2376000" y="216000"/>
            <a:ext cx="53268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US" sz="3300">
                <a:solidFill>
                  <a:srgbClr val="FFFFFF"/>
                </a:solidFill>
              </a:rPr>
              <a:t>Data sets</a:t>
            </a: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g16ff855d4b1_0_0"/>
          <p:cNvSpPr/>
          <p:nvPr/>
        </p:nvSpPr>
        <p:spPr>
          <a:xfrm>
            <a:off x="1970863" y="1073585"/>
            <a:ext cx="6138900" cy="425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36322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20"/>
              <a:buChar char="➢"/>
            </a:pPr>
            <a:r>
              <a:rPr lang="en-US" sz="2120">
                <a:solidFill>
                  <a:schemeClr val="lt1"/>
                </a:solidFill>
              </a:rPr>
              <a:t>Radar: MRMS (NEXRAD Composite) (netcdf)</a:t>
            </a:r>
            <a:endParaRPr sz="2120">
              <a:solidFill>
                <a:schemeClr val="lt1"/>
              </a:solidFill>
            </a:endParaRPr>
          </a:p>
          <a:p>
            <a:pPr indent="-363219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20"/>
              <a:buChar char="○"/>
            </a:pPr>
            <a:r>
              <a:rPr lang="en-US" sz="2120">
                <a:solidFill>
                  <a:schemeClr val="lt1"/>
                </a:solidFill>
              </a:rPr>
              <a:t>Reflectivity (3D, 2D Composite)</a:t>
            </a:r>
            <a:endParaRPr sz="2120">
              <a:solidFill>
                <a:schemeClr val="lt1"/>
              </a:solidFill>
            </a:endParaRPr>
          </a:p>
          <a:p>
            <a:pPr indent="-363219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20"/>
              <a:buChar char="○"/>
            </a:pPr>
            <a:r>
              <a:rPr lang="en-US" sz="2120">
                <a:solidFill>
                  <a:schemeClr val="lt1"/>
                </a:solidFill>
              </a:rPr>
              <a:t>KDP</a:t>
            </a:r>
            <a:endParaRPr sz="2120">
              <a:solidFill>
                <a:schemeClr val="lt1"/>
              </a:solidFill>
            </a:endParaRPr>
          </a:p>
          <a:p>
            <a:pPr indent="-363219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20"/>
              <a:buChar char="○"/>
            </a:pPr>
            <a:r>
              <a:rPr lang="en-US" sz="2120">
                <a:solidFill>
                  <a:schemeClr val="lt1"/>
                </a:solidFill>
              </a:rPr>
              <a:t>RhoHV</a:t>
            </a:r>
            <a:endParaRPr sz="2120">
              <a:solidFill>
                <a:schemeClr val="lt1"/>
              </a:solidFill>
            </a:endParaRPr>
          </a:p>
          <a:p>
            <a:pPr indent="-363219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20"/>
              <a:buChar char="○"/>
            </a:pPr>
            <a:r>
              <a:rPr lang="en-US" sz="2120">
                <a:solidFill>
                  <a:schemeClr val="lt1"/>
                </a:solidFill>
              </a:rPr>
              <a:t>Spectral Width</a:t>
            </a:r>
            <a:endParaRPr sz="2120">
              <a:solidFill>
                <a:schemeClr val="lt1"/>
              </a:solidFill>
            </a:endParaRPr>
          </a:p>
          <a:p>
            <a:pPr indent="-363219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20"/>
              <a:buChar char="○"/>
            </a:pPr>
            <a:r>
              <a:rPr lang="en-US" sz="2120">
                <a:solidFill>
                  <a:schemeClr val="lt1"/>
                </a:solidFill>
              </a:rPr>
              <a:t>ZDR</a:t>
            </a:r>
            <a:endParaRPr sz="1820">
              <a:solidFill>
                <a:schemeClr val="lt1"/>
              </a:solidFill>
            </a:endParaRPr>
          </a:p>
          <a:p>
            <a:pPr indent="-36322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Font typeface="Arial"/>
              <a:buChar char="➢"/>
            </a:pPr>
            <a:r>
              <a:rPr lang="en-US" sz="2120">
                <a:solidFill>
                  <a:srgbClr val="FFFFFF"/>
                </a:solidFill>
              </a:rPr>
              <a:t>Radar - Other (netcdf)</a:t>
            </a:r>
            <a:endParaRPr sz="2120">
              <a:solidFill>
                <a:srgbClr val="FFFFFF"/>
              </a:solidFill>
            </a:endParaRPr>
          </a:p>
          <a:p>
            <a:pPr indent="-36321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○"/>
            </a:pPr>
            <a:r>
              <a:rPr lang="en-US" sz="2120">
                <a:solidFill>
                  <a:srgbClr val="FFFFFF"/>
                </a:solidFill>
              </a:rPr>
              <a:t>MRR (netcdf)</a:t>
            </a:r>
            <a:endParaRPr sz="2120">
              <a:solidFill>
                <a:srgbClr val="FFFFFF"/>
              </a:solidFill>
            </a:endParaRPr>
          </a:p>
          <a:p>
            <a:pPr indent="-363219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■"/>
            </a:pPr>
            <a:r>
              <a:rPr lang="en-US" sz="2120">
                <a:solidFill>
                  <a:srgbClr val="FFFFFF"/>
                </a:solidFill>
              </a:rPr>
              <a:t>U of Albany</a:t>
            </a:r>
            <a:endParaRPr sz="2120">
              <a:solidFill>
                <a:srgbClr val="FFFFFF"/>
              </a:solidFill>
            </a:endParaRPr>
          </a:p>
          <a:p>
            <a:pPr indent="-363219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■"/>
            </a:pPr>
            <a:r>
              <a:rPr lang="en-US" sz="2120">
                <a:solidFill>
                  <a:srgbClr val="FFFFFF"/>
                </a:solidFill>
              </a:rPr>
              <a:t>Stonybrook</a:t>
            </a:r>
            <a:endParaRPr sz="212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6ff855d4b1_0_5"/>
          <p:cNvSpPr/>
          <p:nvPr/>
        </p:nvSpPr>
        <p:spPr>
          <a:xfrm>
            <a:off x="2376000" y="216000"/>
            <a:ext cx="53268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US" sz="3300">
                <a:solidFill>
                  <a:srgbClr val="FFFFFF"/>
                </a:solidFill>
              </a:rPr>
              <a:t>Data sets</a:t>
            </a: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16ff855d4b1_0_5"/>
          <p:cNvSpPr/>
          <p:nvPr/>
        </p:nvSpPr>
        <p:spPr>
          <a:xfrm>
            <a:off x="834025" y="1132500"/>
            <a:ext cx="8412600" cy="4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6322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➢"/>
            </a:pPr>
            <a:r>
              <a:rPr lang="en-US" sz="2120">
                <a:solidFill>
                  <a:srgbClr val="FFFFFF"/>
                </a:solidFill>
              </a:rPr>
              <a:t>Surface (netcdf)</a:t>
            </a:r>
            <a:endParaRPr sz="2120">
              <a:solidFill>
                <a:srgbClr val="FFFFFF"/>
              </a:solidFill>
            </a:endParaRPr>
          </a:p>
          <a:p>
            <a:pPr indent="-36321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○"/>
            </a:pPr>
            <a:r>
              <a:rPr lang="en-US" sz="2120">
                <a:solidFill>
                  <a:srgbClr val="FFFFFF"/>
                </a:solidFill>
              </a:rPr>
              <a:t>Automated Surface Observing Systems (</a:t>
            </a:r>
            <a:r>
              <a:rPr lang="en-US" sz="2120">
                <a:solidFill>
                  <a:srgbClr val="FFFFFF"/>
                </a:solidFill>
              </a:rPr>
              <a:t>ASOS) (netcdf)</a:t>
            </a:r>
            <a:endParaRPr sz="2120">
              <a:solidFill>
                <a:srgbClr val="FFFFFF"/>
              </a:solidFill>
            </a:endParaRPr>
          </a:p>
          <a:p>
            <a:pPr indent="-36321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○"/>
            </a:pPr>
            <a:r>
              <a:rPr lang="en-US" sz="2120">
                <a:solidFill>
                  <a:srgbClr val="FFFFFF"/>
                </a:solidFill>
              </a:rPr>
              <a:t>NY State Mesonet (from vendor only)</a:t>
            </a:r>
            <a:endParaRPr sz="2120">
              <a:solidFill>
                <a:srgbClr val="FFFFFF"/>
              </a:solidFill>
            </a:endParaRPr>
          </a:p>
          <a:p>
            <a:pPr indent="-363219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2120"/>
              <a:buChar char="■"/>
            </a:pPr>
            <a:r>
              <a:rPr lang="en-US" sz="2120" u="sng">
                <a:solidFill>
                  <a:srgbClr val="F9CB9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https://www2.nysmesonet.org</a:t>
            </a:r>
            <a:endParaRPr sz="2120">
              <a:solidFill>
                <a:srgbClr val="F9CB9C"/>
              </a:solidFill>
            </a:endParaRPr>
          </a:p>
          <a:p>
            <a:pPr indent="-36321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○"/>
            </a:pPr>
            <a:r>
              <a:rPr lang="en-US" sz="2120">
                <a:solidFill>
                  <a:srgbClr val="FFFFFF"/>
                </a:solidFill>
              </a:rPr>
              <a:t>GPM GV site at UConn provided by D. Wolff</a:t>
            </a:r>
            <a:endParaRPr sz="2120">
              <a:solidFill>
                <a:srgbClr val="FFFFFF"/>
              </a:solidFill>
            </a:endParaRPr>
          </a:p>
          <a:p>
            <a:pPr indent="-363219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■"/>
            </a:pPr>
            <a:r>
              <a:rPr lang="en-US" sz="2120">
                <a:solidFill>
                  <a:srgbClr val="FFFFFF"/>
                </a:solidFill>
              </a:rPr>
              <a:t>Parsivel, Pluvio, PIP</a:t>
            </a:r>
            <a:endParaRPr sz="2120">
              <a:solidFill>
                <a:srgbClr val="FFFFFF"/>
              </a:solidFill>
            </a:endParaRPr>
          </a:p>
          <a:p>
            <a:pPr indent="-36321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○"/>
            </a:pPr>
            <a:r>
              <a:rPr lang="en-US" sz="2120">
                <a:solidFill>
                  <a:srgbClr val="FFFFFF"/>
                </a:solidFill>
              </a:rPr>
              <a:t>Parsivel (netcdf)</a:t>
            </a:r>
            <a:endParaRPr sz="2120">
              <a:solidFill>
                <a:srgbClr val="FFFFFF"/>
              </a:solidFill>
            </a:endParaRPr>
          </a:p>
          <a:p>
            <a:pPr indent="-363219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■"/>
            </a:pPr>
            <a:r>
              <a:rPr lang="en-US" sz="2120">
                <a:solidFill>
                  <a:srgbClr val="FFFFFF"/>
                </a:solidFill>
              </a:rPr>
              <a:t>U of Albany</a:t>
            </a:r>
            <a:endParaRPr sz="2120">
              <a:solidFill>
                <a:srgbClr val="FFFFFF"/>
              </a:solidFill>
            </a:endParaRPr>
          </a:p>
          <a:p>
            <a:pPr indent="-363219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■"/>
            </a:pPr>
            <a:r>
              <a:rPr lang="en-US" sz="2120">
                <a:solidFill>
                  <a:srgbClr val="FFFFFF"/>
                </a:solidFill>
              </a:rPr>
              <a:t>Stonybrook Mobile Truck </a:t>
            </a:r>
            <a:endParaRPr sz="2120">
              <a:solidFill>
                <a:srgbClr val="FFFFFF"/>
              </a:solidFill>
            </a:endParaRPr>
          </a:p>
          <a:p>
            <a:pPr indent="-36321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○"/>
            </a:pPr>
            <a:r>
              <a:rPr lang="en-US" sz="2120">
                <a:solidFill>
                  <a:srgbClr val="FFFFFF"/>
                </a:solidFill>
              </a:rPr>
              <a:t>Pluvio: Stonybrook (ascii csv)</a:t>
            </a:r>
            <a:endParaRPr sz="2120">
              <a:solidFill>
                <a:srgbClr val="FFFFFF"/>
              </a:solidFill>
            </a:endParaRPr>
          </a:p>
          <a:p>
            <a:pPr indent="-36322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➢"/>
            </a:pPr>
            <a:r>
              <a:rPr lang="en-US" sz="2120">
                <a:solidFill>
                  <a:srgbClr val="FFFFFF"/>
                </a:solidFill>
              </a:rPr>
              <a:t>Upper Air (netcdf)</a:t>
            </a:r>
            <a:endParaRPr sz="2120">
              <a:solidFill>
                <a:srgbClr val="FFFFFF"/>
              </a:solidFill>
            </a:endParaRPr>
          </a:p>
          <a:p>
            <a:pPr indent="-36321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20"/>
              <a:buChar char="○"/>
            </a:pPr>
            <a:r>
              <a:rPr lang="en-US" sz="2120">
                <a:solidFill>
                  <a:srgbClr val="FFFFFF"/>
                </a:solidFill>
              </a:rPr>
              <a:t>NOAA Operational Soundings </a:t>
            </a:r>
            <a:endParaRPr sz="212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01f742269_0_19"/>
          <p:cNvSpPr txBox="1"/>
          <p:nvPr/>
        </p:nvSpPr>
        <p:spPr>
          <a:xfrm>
            <a:off x="3540313" y="315475"/>
            <a:ext cx="30000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0"/>
              <a:buFont typeface="Arial"/>
              <a:buNone/>
            </a:pPr>
            <a:r>
              <a:rPr b="0" i="0" lang="en-US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b="0" i="0" sz="3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g1001f742269_0_19"/>
          <p:cNvSpPr txBox="1"/>
          <p:nvPr/>
        </p:nvSpPr>
        <p:spPr>
          <a:xfrm>
            <a:off x="3038263" y="2550575"/>
            <a:ext cx="40041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Questions or Comments??</a:t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00">
                <a:solidFill>
                  <a:schemeClr val="lt1"/>
                </a:solidFill>
              </a:rPr>
              <a:t>srbrodzik@gmail.com</a:t>
            </a:r>
            <a:endParaRPr sz="2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2021-08-23T16:42:39Z</dcterms:created>
</cp:coreProperties>
</file>