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72" r:id="rId10"/>
    <p:sldId id="273" r:id="rId11"/>
    <p:sldId id="275" r:id="rId12"/>
    <p:sldId id="276" r:id="rId13"/>
    <p:sldId id="277" r:id="rId14"/>
    <p:sldId id="278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Oc6CKQuL7lbIAMMRJyR/puoib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D4FF2D-7430-4B7C-9E18-4EC02282B372}">
  <a:tblStyle styleId="{67D4FF2D-7430-4B7C-9E18-4EC02282B3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75"/>
  </p:normalViewPr>
  <p:slideViewPr>
    <p:cSldViewPr snapToGrid="0">
      <p:cViewPr varScale="1">
        <p:scale>
          <a:sx n="119" d="100"/>
          <a:sy n="119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3d6e0a4965_0_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13d6e0a4965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3d6e0a4965_0_2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13d6e0a4965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3d6e0a4965_0_1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13d6e0a4965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3d6e0a4965_0_2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13d6e0a4965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3d6e0a4965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13d6e0a496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3d6e0a4965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13d6e0a496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3d6e0a4965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13d6e0a496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3d6e0a4965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13d6e0a4965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3d6e0a4965_0_2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13d6e0a4965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3d6e0a4965_0_1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13d6e0a4965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3d6e0a4965_0_2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13d6e0a4965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earch.earthdata.nasa.gov/search?q=uiucsndimpacts/&amp;ghrccloud/dat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arch.earthdata.nasa.gov/search?q=uiucsndimpacts/&amp;ghrccloud/data/" TargetMode="External"/><Relationship Id="rId4" Type="http://schemas.openxmlformats.org/officeDocument/2006/relationships/hyperlink" Target="http://catalog.eol.ucar.edu/impacts_202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4A35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-1" y="6045958"/>
            <a:ext cx="12192001" cy="812042"/>
          </a:xfrm>
          <a:prstGeom prst="rect">
            <a:avLst/>
          </a:prstGeom>
          <a:solidFill>
            <a:srgbClr val="1427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-1" y="3983635"/>
            <a:ext cx="121920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</a:rPr>
              <a:t>University of Illinois Mobile Rawinsonde Launches during the 2022 IMPACTS Field Campaign Deployment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Andrew Janiszeski</a:t>
            </a:r>
            <a:r>
              <a:rPr lang="en-US" sz="1800" b="1" baseline="30000">
                <a:solidFill>
                  <a:schemeClr val="lt1"/>
                </a:solidFill>
              </a:rPr>
              <a:t>1</a:t>
            </a:r>
            <a:r>
              <a:rPr lang="en-US" sz="1800" b="1">
                <a:solidFill>
                  <a:schemeClr val="lt1"/>
                </a:solidFill>
              </a:rPr>
              <a:t>, 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Troy J. Zaremba</a:t>
            </a:r>
            <a:r>
              <a:rPr lang="en-US" sz="1800" b="1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800" b="1">
                <a:solidFill>
                  <a:schemeClr val="lt1"/>
                </a:solidFill>
              </a:rPr>
              <a:t>, and 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Robert M. Rauber</a:t>
            </a:r>
            <a:r>
              <a:rPr lang="en-US" sz="1800" b="1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1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University of Illinois Urbana-Champaign</a:t>
            </a:r>
            <a:endParaRPr/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l="30392" t="14959" r="30852" b="15402"/>
          <a:stretch/>
        </p:blipFill>
        <p:spPr>
          <a:xfrm>
            <a:off x="181563" y="6120767"/>
            <a:ext cx="552956" cy="66242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3039748" y="6267325"/>
            <a:ext cx="64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IMPACTS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Science Team Meeting | Summer 2022</a:t>
            </a:r>
            <a:endParaRPr/>
          </a:p>
        </p:txBody>
      </p:sp>
      <p:sp>
        <p:nvSpPr>
          <p:cNvPr id="93" name="Google Shape;93;p1"/>
          <p:cNvSpPr/>
          <p:nvPr/>
        </p:nvSpPr>
        <p:spPr>
          <a:xfrm>
            <a:off x="1828600" y="187300"/>
            <a:ext cx="4634400" cy="355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0325" y="313649"/>
            <a:ext cx="4390950" cy="329750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/>
          <p:nvPr/>
        </p:nvSpPr>
        <p:spPr>
          <a:xfrm>
            <a:off x="6570125" y="187300"/>
            <a:ext cx="2964000" cy="355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" name="Google Shape;9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7875" y="313650"/>
            <a:ext cx="2662091" cy="32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3d6e0a4965_0_183"/>
          <p:cNvSpPr/>
          <p:nvPr/>
        </p:nvSpPr>
        <p:spPr>
          <a:xfrm>
            <a:off x="-1" y="6045958"/>
            <a:ext cx="12192000" cy="812100"/>
          </a:xfrm>
          <a:prstGeom prst="rect">
            <a:avLst/>
          </a:prstGeom>
          <a:solidFill>
            <a:srgbClr val="1427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g13d6e0a4965_0_183"/>
          <p:cNvPicPr preferRelativeResize="0"/>
          <p:nvPr/>
        </p:nvPicPr>
        <p:blipFill rotWithShape="1">
          <a:blip r:embed="rId3">
            <a:alphaModFix/>
          </a:blip>
          <a:srcRect l="30394" t="14958" r="30851" b="15403"/>
          <a:stretch/>
        </p:blipFill>
        <p:spPr>
          <a:xfrm>
            <a:off x="181563" y="6120767"/>
            <a:ext cx="552957" cy="66242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13d6e0a4965_0_183"/>
          <p:cNvSpPr txBox="1"/>
          <p:nvPr/>
        </p:nvSpPr>
        <p:spPr>
          <a:xfrm>
            <a:off x="3039748" y="6267325"/>
            <a:ext cx="64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IMPACTS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Science Team Meeting | Summer 2022</a:t>
            </a:r>
            <a:endParaRPr/>
          </a:p>
        </p:txBody>
      </p:sp>
      <p:sp>
        <p:nvSpPr>
          <p:cNvPr id="277" name="Google Shape;277;g13d6e0a4965_0_1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4A"/>
              </a:buClr>
              <a:buSzPts val="4400"/>
              <a:buFont typeface="Arial"/>
              <a:buNone/>
            </a:pPr>
            <a:r>
              <a:rPr lang="en-US" sz="4300" b="1">
                <a:solidFill>
                  <a:srgbClr val="14274A"/>
                </a:solidFill>
                <a:latin typeface="Arial"/>
                <a:ea typeface="Arial"/>
                <a:cs typeface="Arial"/>
                <a:sym typeface="Arial"/>
              </a:rPr>
              <a:t>Albany, New York - February 4th </a:t>
            </a:r>
            <a:endParaRPr sz="4300"/>
          </a:p>
        </p:txBody>
      </p:sp>
      <p:pic>
        <p:nvPicPr>
          <p:cNvPr id="278" name="Google Shape;278;g13d6e0a4965_0_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50" y="2084348"/>
            <a:ext cx="4073621" cy="327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13d6e0a4965_0_1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3475" y="2039976"/>
            <a:ext cx="4073625" cy="336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13d6e0a4965_0_1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55300" y="2084350"/>
            <a:ext cx="3660099" cy="3106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3d6e0a4965_0_275"/>
          <p:cNvSpPr/>
          <p:nvPr/>
        </p:nvSpPr>
        <p:spPr>
          <a:xfrm>
            <a:off x="-1" y="6045958"/>
            <a:ext cx="12192000" cy="812100"/>
          </a:xfrm>
          <a:prstGeom prst="rect">
            <a:avLst/>
          </a:prstGeom>
          <a:solidFill>
            <a:srgbClr val="1427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g13d6e0a4965_0_275"/>
          <p:cNvPicPr preferRelativeResize="0"/>
          <p:nvPr/>
        </p:nvPicPr>
        <p:blipFill rotWithShape="1">
          <a:blip r:embed="rId3">
            <a:alphaModFix/>
          </a:blip>
          <a:srcRect l="30394" t="14958" r="30851" b="15403"/>
          <a:stretch/>
        </p:blipFill>
        <p:spPr>
          <a:xfrm>
            <a:off x="181563" y="6120767"/>
            <a:ext cx="552957" cy="66242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13d6e0a4965_0_275"/>
          <p:cNvSpPr txBox="1"/>
          <p:nvPr/>
        </p:nvSpPr>
        <p:spPr>
          <a:xfrm>
            <a:off x="3039748" y="6267325"/>
            <a:ext cx="64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IMPACTS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Science Team Meeting | Summer 2022</a:t>
            </a:r>
            <a:endParaRPr/>
          </a:p>
        </p:txBody>
      </p:sp>
      <p:sp>
        <p:nvSpPr>
          <p:cNvPr id="299" name="Google Shape;299;g13d6e0a4965_0_2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4A"/>
              </a:buClr>
              <a:buSzPts val="4400"/>
              <a:buFont typeface="Arial"/>
              <a:buNone/>
            </a:pPr>
            <a:r>
              <a:rPr lang="en-US" sz="4300" b="1">
                <a:solidFill>
                  <a:srgbClr val="14274A"/>
                </a:solidFill>
                <a:latin typeface="Arial"/>
                <a:ea typeface="Arial"/>
                <a:cs typeface="Arial"/>
                <a:sym typeface="Arial"/>
              </a:rPr>
              <a:t>Hartford, Connecticut - February 13th </a:t>
            </a:r>
            <a:endParaRPr sz="4300"/>
          </a:p>
        </p:txBody>
      </p:sp>
      <p:pic>
        <p:nvPicPr>
          <p:cNvPr id="300" name="Google Shape;300;g13d6e0a4965_0_2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9200" y="1535000"/>
            <a:ext cx="6414094" cy="405033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13d6e0a4965_0_275"/>
          <p:cNvSpPr/>
          <p:nvPr/>
        </p:nvSpPr>
        <p:spPr>
          <a:xfrm>
            <a:off x="9576700" y="3313050"/>
            <a:ext cx="243900" cy="231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13d6e0a4965_0_275"/>
          <p:cNvSpPr txBox="1"/>
          <p:nvPr/>
        </p:nvSpPr>
        <p:spPr>
          <a:xfrm>
            <a:off x="9890400" y="3228900"/>
            <a:ext cx="146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UIUC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13d6e0a4965_0_275"/>
          <p:cNvSpPr/>
          <p:nvPr/>
        </p:nvSpPr>
        <p:spPr>
          <a:xfrm>
            <a:off x="5714300" y="3863125"/>
            <a:ext cx="243900" cy="231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3d6e0a4965_0_194"/>
          <p:cNvSpPr/>
          <p:nvPr/>
        </p:nvSpPr>
        <p:spPr>
          <a:xfrm>
            <a:off x="-1" y="6045958"/>
            <a:ext cx="12192000" cy="812100"/>
          </a:xfrm>
          <a:prstGeom prst="rect">
            <a:avLst/>
          </a:prstGeom>
          <a:solidFill>
            <a:srgbClr val="1427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g13d6e0a4965_0_194"/>
          <p:cNvPicPr preferRelativeResize="0"/>
          <p:nvPr/>
        </p:nvPicPr>
        <p:blipFill rotWithShape="1">
          <a:blip r:embed="rId3">
            <a:alphaModFix/>
          </a:blip>
          <a:srcRect l="30394" t="14958" r="30851" b="15403"/>
          <a:stretch/>
        </p:blipFill>
        <p:spPr>
          <a:xfrm>
            <a:off x="181563" y="6120767"/>
            <a:ext cx="552957" cy="662424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13d6e0a4965_0_194"/>
          <p:cNvSpPr txBox="1"/>
          <p:nvPr/>
        </p:nvSpPr>
        <p:spPr>
          <a:xfrm>
            <a:off x="3039748" y="6267325"/>
            <a:ext cx="64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IMPACTS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Science Team Meeting | Summer 2022</a:t>
            </a:r>
            <a:endParaRPr/>
          </a:p>
        </p:txBody>
      </p:sp>
      <p:sp>
        <p:nvSpPr>
          <p:cNvPr id="311" name="Google Shape;311;g13d6e0a4965_0_19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4A"/>
              </a:buClr>
              <a:buSzPts val="4400"/>
              <a:buFont typeface="Arial"/>
              <a:buNone/>
            </a:pPr>
            <a:r>
              <a:rPr lang="en-US" sz="4300" b="1">
                <a:solidFill>
                  <a:srgbClr val="14274A"/>
                </a:solidFill>
                <a:latin typeface="Arial"/>
                <a:ea typeface="Arial"/>
                <a:cs typeface="Arial"/>
                <a:sym typeface="Arial"/>
              </a:rPr>
              <a:t>Hartford, Connecticut - February 13th </a:t>
            </a:r>
            <a:endParaRPr sz="4300"/>
          </a:p>
        </p:txBody>
      </p:sp>
      <p:pic>
        <p:nvPicPr>
          <p:cNvPr id="312" name="Google Shape;312;g13d6e0a4965_0_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2300" y="1843213"/>
            <a:ext cx="4994098" cy="405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13d6e0a4965_0_1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4223" y="1843213"/>
            <a:ext cx="4802269" cy="4050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3d6e0a4965_0_210"/>
          <p:cNvSpPr/>
          <p:nvPr/>
        </p:nvSpPr>
        <p:spPr>
          <a:xfrm>
            <a:off x="-1" y="6045958"/>
            <a:ext cx="12192000" cy="812100"/>
          </a:xfrm>
          <a:prstGeom prst="rect">
            <a:avLst/>
          </a:prstGeom>
          <a:solidFill>
            <a:srgbClr val="1427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g13d6e0a4965_0_210"/>
          <p:cNvPicPr preferRelativeResize="0"/>
          <p:nvPr/>
        </p:nvPicPr>
        <p:blipFill rotWithShape="1">
          <a:blip r:embed="rId3">
            <a:alphaModFix/>
          </a:blip>
          <a:srcRect l="30394" t="14958" r="30851" b="15403"/>
          <a:stretch/>
        </p:blipFill>
        <p:spPr>
          <a:xfrm>
            <a:off x="181563" y="6120767"/>
            <a:ext cx="552957" cy="66242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13d6e0a4965_0_210"/>
          <p:cNvSpPr txBox="1"/>
          <p:nvPr/>
        </p:nvSpPr>
        <p:spPr>
          <a:xfrm>
            <a:off x="3039748" y="6267325"/>
            <a:ext cx="64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IMPACTS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Science Team Meeting | Summer 2022</a:t>
            </a:r>
            <a:endParaRPr/>
          </a:p>
        </p:txBody>
      </p:sp>
      <p:sp>
        <p:nvSpPr>
          <p:cNvPr id="321" name="Google Shape;321;g13d6e0a4965_0_2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4A"/>
              </a:buClr>
              <a:buSzPts val="4400"/>
              <a:buFont typeface="Arial"/>
              <a:buNone/>
            </a:pPr>
            <a:r>
              <a:rPr lang="en-US" sz="4300" b="1">
                <a:solidFill>
                  <a:srgbClr val="14274A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 sz="4300"/>
          </a:p>
        </p:txBody>
      </p:sp>
      <p:sp>
        <p:nvSpPr>
          <p:cNvPr id="322" name="Google Shape;322;g13d6e0a4965_0_210"/>
          <p:cNvSpPr txBox="1"/>
          <p:nvPr/>
        </p:nvSpPr>
        <p:spPr>
          <a:xfrm>
            <a:off x="994650" y="1552250"/>
            <a:ext cx="9612900" cy="232368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The UIUC rawinsonde crew had a successful deployment during the 2022 season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Sampled 7 storms, launching 25 weather balloons 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Data is available in the IMPACTS field catalog and we hope people use it in their modeling and observational analysis.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8"/>
          <p:cNvSpPr/>
          <p:nvPr/>
        </p:nvSpPr>
        <p:spPr>
          <a:xfrm>
            <a:off x="-1" y="1"/>
            <a:ext cx="12192001" cy="6858000"/>
          </a:xfrm>
          <a:prstGeom prst="rect">
            <a:avLst/>
          </a:prstGeom>
          <a:solidFill>
            <a:srgbClr val="1427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18"/>
          <p:cNvPicPr preferRelativeResize="0"/>
          <p:nvPr/>
        </p:nvPicPr>
        <p:blipFill rotWithShape="1">
          <a:blip r:embed="rId3">
            <a:alphaModFix/>
          </a:blip>
          <a:srcRect l="30392" t="14959" r="30852" b="15402"/>
          <a:stretch/>
        </p:blipFill>
        <p:spPr>
          <a:xfrm>
            <a:off x="181563" y="6120767"/>
            <a:ext cx="552956" cy="66242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8"/>
          <p:cNvSpPr txBox="1">
            <a:spLocks noGrp="1"/>
          </p:cNvSpPr>
          <p:nvPr>
            <p:ph type="body" idx="1"/>
          </p:nvPr>
        </p:nvSpPr>
        <p:spPr>
          <a:xfrm>
            <a:off x="838198" y="1320762"/>
            <a:ext cx="10515600" cy="3765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4A"/>
              </a:buClr>
              <a:buSzPts val="2800"/>
              <a:buChar char="•"/>
            </a:pPr>
            <a:r>
              <a:rPr lang="en-US">
                <a:solidFill>
                  <a:srgbClr val="14274A"/>
                </a:solidFill>
                <a:latin typeface="Arial"/>
                <a:ea typeface="Arial"/>
                <a:cs typeface="Arial"/>
                <a:sym typeface="Arial"/>
              </a:rPr>
              <a:t>This analysis implies that orographic cloud seeding effects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4A35"/>
              </a:buClr>
              <a:buSzPts val="11500"/>
              <a:buNone/>
            </a:pPr>
            <a:r>
              <a:rPr lang="en-US" sz="11500" b="1">
                <a:solidFill>
                  <a:srgbClr val="E84A35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Contact: janszsk2@illinois.edu, tzaremb2@illinois.edu, r-rauber@Illinois.edu </a:t>
            </a:r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endParaRPr sz="6000" b="1">
              <a:solidFill>
                <a:srgbClr val="E84A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8"/>
          <p:cNvSpPr txBox="1"/>
          <p:nvPr/>
        </p:nvSpPr>
        <p:spPr>
          <a:xfrm>
            <a:off x="3039748" y="6267325"/>
            <a:ext cx="64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IMPACTS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Science Team Meeting | Summer 2022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4A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4274A"/>
                </a:solidFill>
                <a:latin typeface="Arial"/>
                <a:ea typeface="Arial"/>
                <a:cs typeface="Arial"/>
                <a:sym typeface="Arial"/>
              </a:rPr>
              <a:t>Location of Launches</a:t>
            </a:r>
            <a:endParaRPr/>
          </a:p>
        </p:txBody>
      </p:sp>
      <p:sp>
        <p:nvSpPr>
          <p:cNvPr id="112" name="Google Shape;112;p17"/>
          <p:cNvSpPr/>
          <p:nvPr/>
        </p:nvSpPr>
        <p:spPr>
          <a:xfrm>
            <a:off x="-1" y="6045958"/>
            <a:ext cx="12192001" cy="812042"/>
          </a:xfrm>
          <a:prstGeom prst="rect">
            <a:avLst/>
          </a:prstGeom>
          <a:solidFill>
            <a:srgbClr val="1427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3">
            <a:alphaModFix/>
          </a:blip>
          <a:srcRect l="30392" t="14959" r="30852" b="15402"/>
          <a:stretch/>
        </p:blipFill>
        <p:spPr>
          <a:xfrm>
            <a:off x="181563" y="6120767"/>
            <a:ext cx="552956" cy="66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/>
        </p:nvSpPr>
        <p:spPr>
          <a:xfrm>
            <a:off x="3039748" y="6267325"/>
            <a:ext cx="64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IMPACTS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Science Team Meeting | Summer 2022</a:t>
            </a:r>
            <a:endParaRPr/>
          </a:p>
        </p:txBody>
      </p:sp>
      <p:graphicFrame>
        <p:nvGraphicFramePr>
          <p:cNvPr id="115" name="Google Shape;115;p17"/>
          <p:cNvGraphicFramePr/>
          <p:nvPr/>
        </p:nvGraphicFramePr>
        <p:xfrm>
          <a:off x="988525" y="2072213"/>
          <a:ext cx="4677850" cy="3360000"/>
        </p:xfrm>
        <a:graphic>
          <a:graphicData uri="http://schemas.openxmlformats.org/drawingml/2006/table">
            <a:tbl>
              <a:tblPr>
                <a:noFill/>
                <a:tableStyleId>{67D4FF2D-7430-4B7C-9E18-4EC02282B372}</a:tableStyleId>
              </a:tblPr>
              <a:tblGrid>
                <a:gridCol w="13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6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0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lt1"/>
                          </a:solidFill>
                        </a:rPr>
                        <a:t>Site</a:t>
                      </a:r>
                      <a:endParaRPr sz="12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22A4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Latitude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22A4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Longitude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22A4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Sondes Launched</a:t>
                      </a:r>
                      <a:endParaRPr sz="12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22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Geneseo, NY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42.800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-77.812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Plymouth, MA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41.959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-70.671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Albany, NY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42.687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-73.853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Vernon, CT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41.824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-72.502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Plattsburgh, NY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44.695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-73.500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Urbana, IL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40.116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-88.253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</a:t>
                      </a:r>
                      <a:endParaRPr sz="1200"/>
                    </a:p>
                  </a:txBody>
                  <a:tcPr marL="91425" marR="9142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6" name="Google Shape;116;p17"/>
          <p:cNvSpPr txBox="1"/>
          <p:nvPr/>
        </p:nvSpPr>
        <p:spPr>
          <a:xfrm>
            <a:off x="1887950" y="4981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00" b="1"/>
              <a:t>Table 1: Launch Site locations IMPACTS 2022</a:t>
            </a:r>
            <a:endParaRPr sz="12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2700" y="2022575"/>
            <a:ext cx="4561400" cy="391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/>
          <p:nvPr/>
        </p:nvSpPr>
        <p:spPr>
          <a:xfrm>
            <a:off x="7519925" y="1381938"/>
            <a:ext cx="243900" cy="2109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1155CC"/>
              </a:highlight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7874000" y="1290500"/>
            <a:ext cx="146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Binghamton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7519925" y="1691763"/>
            <a:ext cx="243900" cy="231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7874000" y="1607600"/>
            <a:ext cx="280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Rawinsonde Launch Locations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7"/>
          <p:cNvSpPr/>
          <p:nvPr/>
        </p:nvSpPr>
        <p:spPr>
          <a:xfrm>
            <a:off x="9337400" y="3873550"/>
            <a:ext cx="243900" cy="2109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1155CC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3d6e0a4965_0_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4A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4274A"/>
                </a:solidFill>
                <a:latin typeface="Arial"/>
                <a:ea typeface="Arial"/>
                <a:cs typeface="Arial"/>
                <a:sym typeface="Arial"/>
              </a:rPr>
              <a:t>Quality Assessment</a:t>
            </a:r>
            <a:endParaRPr/>
          </a:p>
        </p:txBody>
      </p:sp>
      <p:sp>
        <p:nvSpPr>
          <p:cNvPr id="128" name="Google Shape;128;g13d6e0a4965_0_45"/>
          <p:cNvSpPr/>
          <p:nvPr/>
        </p:nvSpPr>
        <p:spPr>
          <a:xfrm>
            <a:off x="-1" y="6045958"/>
            <a:ext cx="12192000" cy="812100"/>
          </a:xfrm>
          <a:prstGeom prst="rect">
            <a:avLst/>
          </a:prstGeom>
          <a:solidFill>
            <a:srgbClr val="1427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g13d6e0a4965_0_45"/>
          <p:cNvPicPr preferRelativeResize="0"/>
          <p:nvPr/>
        </p:nvPicPr>
        <p:blipFill rotWithShape="1">
          <a:blip r:embed="rId3">
            <a:alphaModFix/>
          </a:blip>
          <a:srcRect l="30394" t="14958" r="30851" b="15403"/>
          <a:stretch/>
        </p:blipFill>
        <p:spPr>
          <a:xfrm>
            <a:off x="181563" y="6120767"/>
            <a:ext cx="552957" cy="66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13d6e0a4965_0_45"/>
          <p:cNvSpPr txBox="1"/>
          <p:nvPr/>
        </p:nvSpPr>
        <p:spPr>
          <a:xfrm>
            <a:off x="3039748" y="6267325"/>
            <a:ext cx="64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IMPACTS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Science Team Meeting | Summer 2022</a:t>
            </a:r>
            <a:endParaRPr/>
          </a:p>
        </p:txBody>
      </p:sp>
      <p:sp>
        <p:nvSpPr>
          <p:cNvPr id="131" name="Google Shape;131;g13d6e0a4965_0_45"/>
          <p:cNvSpPr txBox="1"/>
          <p:nvPr/>
        </p:nvSpPr>
        <p:spPr>
          <a:xfrm>
            <a:off x="949575" y="1270600"/>
            <a:ext cx="10141800" cy="42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08000" lvl="0" indent="-4572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73763"/>
                </a:solidFill>
              </a:rPr>
              <a:t>Sondes were checked prior to launch to verify that temperature, relative humidity, and pressure for the sonde were properly referencing surface conditions</a:t>
            </a:r>
            <a:endParaRPr sz="2900" dirty="0">
              <a:solidFill>
                <a:srgbClr val="073763"/>
              </a:solidFill>
            </a:endParaRPr>
          </a:p>
          <a:p>
            <a:pPr marL="914400" lvl="1" indent="-41275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900"/>
              <a:buChar char="○"/>
            </a:pPr>
            <a:r>
              <a:rPr lang="en-US" sz="2900" dirty="0">
                <a:solidFill>
                  <a:srgbClr val="073763"/>
                </a:solidFill>
              </a:rPr>
              <a:t>Found one broken sonde and one sonde that was not recording relative humidity </a:t>
            </a:r>
            <a:endParaRPr sz="2900" dirty="0">
              <a:solidFill>
                <a:srgbClr val="073763"/>
              </a:solidFill>
            </a:endParaRPr>
          </a:p>
          <a:p>
            <a:pPr marL="501650" lvl="0" indent="-4572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900"/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73763"/>
                </a:solidFill>
              </a:rPr>
              <a:t>Rawinsondes were iMet-4 Radiosondes that had an accuracy of ±0.2℃ for temperature, ±5% for relative humidity and ±0.2 m s</a:t>
            </a:r>
            <a:r>
              <a:rPr lang="en-US" sz="2900" baseline="30000" dirty="0">
                <a:solidFill>
                  <a:srgbClr val="073763"/>
                </a:solidFill>
              </a:rPr>
              <a:t>-1</a:t>
            </a:r>
            <a:endParaRPr sz="2900" baseline="30000" dirty="0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3d6e0a4965_0_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4A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4274A"/>
                </a:solidFill>
                <a:latin typeface="Arial"/>
                <a:ea typeface="Arial"/>
                <a:cs typeface="Arial"/>
                <a:sym typeface="Arial"/>
              </a:rPr>
              <a:t>Data Format</a:t>
            </a:r>
            <a:endParaRPr/>
          </a:p>
        </p:txBody>
      </p:sp>
      <p:sp>
        <p:nvSpPr>
          <p:cNvPr id="137" name="Google Shape;137;g13d6e0a4965_0_17"/>
          <p:cNvSpPr/>
          <p:nvPr/>
        </p:nvSpPr>
        <p:spPr>
          <a:xfrm>
            <a:off x="-1" y="6045958"/>
            <a:ext cx="12192000" cy="812100"/>
          </a:xfrm>
          <a:prstGeom prst="rect">
            <a:avLst/>
          </a:prstGeom>
          <a:solidFill>
            <a:srgbClr val="1427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g13d6e0a4965_0_17"/>
          <p:cNvPicPr preferRelativeResize="0"/>
          <p:nvPr/>
        </p:nvPicPr>
        <p:blipFill rotWithShape="1">
          <a:blip r:embed="rId3">
            <a:alphaModFix/>
          </a:blip>
          <a:srcRect l="30394" t="14958" r="30851" b="15403"/>
          <a:stretch/>
        </p:blipFill>
        <p:spPr>
          <a:xfrm>
            <a:off x="181563" y="6120767"/>
            <a:ext cx="552957" cy="66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13d6e0a4965_0_17"/>
          <p:cNvSpPr txBox="1"/>
          <p:nvPr/>
        </p:nvSpPr>
        <p:spPr>
          <a:xfrm>
            <a:off x="3039748" y="6267325"/>
            <a:ext cx="64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IMPACTS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Science Team Meeting | Summer 2022</a:t>
            </a:r>
            <a:endParaRPr/>
          </a:p>
        </p:txBody>
      </p:sp>
      <p:graphicFrame>
        <p:nvGraphicFramePr>
          <p:cNvPr id="140" name="Google Shape;140;g13d6e0a4965_0_17"/>
          <p:cNvGraphicFramePr/>
          <p:nvPr/>
        </p:nvGraphicFramePr>
        <p:xfrm>
          <a:off x="4885050" y="1477375"/>
          <a:ext cx="7105650" cy="3897720"/>
        </p:xfrm>
        <a:graphic>
          <a:graphicData uri="http://schemas.openxmlformats.org/drawingml/2006/table">
            <a:tbl>
              <a:tblPr>
                <a:noFill/>
                <a:tableStyleId>{67D4FF2D-7430-4B7C-9E18-4EC02282B372}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1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34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Field Name</a:t>
                      </a:r>
                      <a:endParaRPr sz="16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22A4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Description</a:t>
                      </a:r>
                      <a:endParaRPr sz="16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22A4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 Type</a:t>
                      </a:r>
                      <a:endParaRPr sz="16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22A4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Unit</a:t>
                      </a:r>
                      <a:endParaRPr sz="16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22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TC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Temperature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float64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℃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RH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Relative Humidity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float64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Time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Time in seconds past launch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timedelta64[ns]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ns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HAGL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Height above ground level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float64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PRESS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Pressure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float64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 s</a:t>
                      </a:r>
                      <a:r>
                        <a:rPr lang="en-US" sz="2700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-1</a:t>
                      </a:r>
                      <a:endParaRPr sz="2700" baseline="30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WINDSPD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Wind speed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float64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mb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WINDDRN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Wind direction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float64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°</a:t>
                      </a:r>
                      <a:endParaRPr sz="1600"/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LAT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Latitude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float64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°</a:t>
                      </a:r>
                      <a:endParaRPr sz="1600"/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LON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Longitude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float64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°</a:t>
                      </a:r>
                      <a:endParaRPr sz="1600"/>
                    </a:p>
                  </a:txBody>
                  <a:tcPr marL="91450" marR="91450" marT="45725" marB="457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41" name="Google Shape;141;g13d6e0a4965_0_17"/>
          <p:cNvSpPr txBox="1"/>
          <p:nvPr/>
        </p:nvSpPr>
        <p:spPr>
          <a:xfrm>
            <a:off x="400650" y="1999275"/>
            <a:ext cx="42753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22A4A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122A4A"/>
                </a:solidFill>
              </a:rPr>
              <a:t>Soundings are available to download at: </a:t>
            </a:r>
            <a:r>
              <a:rPr lang="en-US" sz="1600">
                <a:solidFill>
                  <a:srgbClr val="122A4A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https://search.earthdata.nasa.gov/search?q=uiucsndimpacts/&amp;ghrccloud/data/</a:t>
            </a:r>
            <a:endParaRPr sz="1600">
              <a:solidFill>
                <a:srgbClr val="122A4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22A4A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22A4A"/>
              </a:buClr>
              <a:buSzPts val="1600"/>
              <a:buChar char="●"/>
            </a:pPr>
            <a:r>
              <a:rPr lang="en-US" sz="1600">
                <a:solidFill>
                  <a:srgbClr val="122A4A"/>
                </a:solidFill>
              </a:rPr>
              <a:t>Data is in netCDF4 format </a:t>
            </a:r>
            <a:endParaRPr sz="1600">
              <a:solidFill>
                <a:srgbClr val="122A4A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122A4A"/>
              </a:buClr>
              <a:buSzPts val="1600"/>
              <a:buChar char="○"/>
            </a:pPr>
            <a:r>
              <a:rPr lang="en-US" sz="1600">
                <a:solidFill>
                  <a:srgbClr val="122A4A"/>
                </a:solidFill>
              </a:rPr>
              <a:t>Naming convention: IMPACTS_UIUC_Mobile_research_sounding_YYYYMMDD_hhmm.nc</a:t>
            </a:r>
            <a:endParaRPr sz="1600">
              <a:solidFill>
                <a:srgbClr val="122A4A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22A4A"/>
              </a:buClr>
              <a:buSzPts val="1600"/>
              <a:buChar char="●"/>
            </a:pPr>
            <a:r>
              <a:rPr lang="en-US" sz="1600">
                <a:solidFill>
                  <a:srgbClr val="122A4A"/>
                </a:solidFill>
              </a:rPr>
              <a:t>Attribute information contained in each file includes latitude, longitude, start time, and starting altitude</a:t>
            </a:r>
            <a:endParaRPr sz="1600">
              <a:solidFill>
                <a:srgbClr val="122A4A"/>
              </a:solidFill>
              <a:uFill>
                <a:noFill/>
              </a:u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3d6e0a4965_0_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4A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4274A"/>
                </a:solidFill>
                <a:latin typeface="Arial"/>
                <a:ea typeface="Arial"/>
                <a:cs typeface="Arial"/>
                <a:sym typeface="Arial"/>
              </a:rPr>
              <a:t>How to View Soundings</a:t>
            </a:r>
            <a:endParaRPr/>
          </a:p>
        </p:txBody>
      </p:sp>
      <p:sp>
        <p:nvSpPr>
          <p:cNvPr id="147" name="Google Shape;147;g13d6e0a4965_0_58"/>
          <p:cNvSpPr/>
          <p:nvPr/>
        </p:nvSpPr>
        <p:spPr>
          <a:xfrm>
            <a:off x="-1" y="6045958"/>
            <a:ext cx="12192000" cy="812100"/>
          </a:xfrm>
          <a:prstGeom prst="rect">
            <a:avLst/>
          </a:prstGeom>
          <a:solidFill>
            <a:srgbClr val="1427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g13d6e0a4965_0_58"/>
          <p:cNvPicPr preferRelativeResize="0"/>
          <p:nvPr/>
        </p:nvPicPr>
        <p:blipFill rotWithShape="1">
          <a:blip r:embed="rId3">
            <a:alphaModFix/>
          </a:blip>
          <a:srcRect l="30394" t="14958" r="30851" b="15403"/>
          <a:stretch/>
        </p:blipFill>
        <p:spPr>
          <a:xfrm>
            <a:off x="181563" y="6120767"/>
            <a:ext cx="552957" cy="66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13d6e0a4965_0_58"/>
          <p:cNvSpPr txBox="1"/>
          <p:nvPr/>
        </p:nvSpPr>
        <p:spPr>
          <a:xfrm>
            <a:off x="3039748" y="6267325"/>
            <a:ext cx="64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IMPACTS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Science Team Meeting | Summer 2022</a:t>
            </a:r>
            <a:endParaRPr/>
          </a:p>
        </p:txBody>
      </p:sp>
      <p:sp>
        <p:nvSpPr>
          <p:cNvPr id="150" name="Google Shape;150;g13d6e0a4965_0_58"/>
          <p:cNvSpPr txBox="1"/>
          <p:nvPr/>
        </p:nvSpPr>
        <p:spPr>
          <a:xfrm>
            <a:off x="957700" y="1464075"/>
            <a:ext cx="108099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-US" sz="2600">
                <a:solidFill>
                  <a:schemeClr val="dk1"/>
                </a:solidFill>
              </a:rPr>
              <a:t>Soundings are netCDF4 and do not require any specific software to read in </a:t>
            </a:r>
            <a:endParaRPr sz="2600">
              <a:solidFill>
                <a:schemeClr val="dk1"/>
              </a:solidFill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-US" sz="2600">
                <a:solidFill>
                  <a:schemeClr val="dk1"/>
                </a:solidFill>
              </a:rPr>
              <a:t>Can be easily read into and plotted using Python or Matlab</a:t>
            </a:r>
            <a:endParaRPr sz="2600">
              <a:solidFill>
                <a:schemeClr val="dk1"/>
              </a:solidFill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-US" sz="2600">
                <a:solidFill>
                  <a:schemeClr val="dk1"/>
                </a:solidFill>
              </a:rPr>
              <a:t>Also can be viewed using Panoply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-US" sz="2600">
                <a:solidFill>
                  <a:schemeClr val="dk1"/>
                </a:solidFill>
              </a:rPr>
              <a:t>Quick looks are available on the IMPACTS field catalog: </a:t>
            </a:r>
            <a:r>
              <a:rPr lang="en-US" sz="2600" u="sng">
                <a:solidFill>
                  <a:schemeClr val="hlink"/>
                </a:solidFill>
                <a:hlinkClick r:id="rId4"/>
              </a:rPr>
              <a:t>http://catalog.eol.ucar.edu/impacts_2022</a:t>
            </a:r>
            <a:r>
              <a:rPr lang="en-US" sz="2600">
                <a:solidFill>
                  <a:schemeClr val="dk1"/>
                </a:solidFill>
              </a:rPr>
              <a:t> under Upper Air and then UIUC</a:t>
            </a:r>
            <a:endParaRPr sz="2600">
              <a:solidFill>
                <a:schemeClr val="dk1"/>
              </a:solidFill>
              <a:uFill>
                <a:noFill/>
              </a:u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3d6e0a4965_0_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4A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4274A"/>
                </a:solidFill>
                <a:latin typeface="Arial"/>
                <a:ea typeface="Arial"/>
                <a:cs typeface="Arial"/>
                <a:sym typeface="Arial"/>
              </a:rPr>
              <a:t>Issues</a:t>
            </a:r>
            <a:endParaRPr/>
          </a:p>
        </p:txBody>
      </p:sp>
      <p:sp>
        <p:nvSpPr>
          <p:cNvPr id="156" name="Google Shape;156;g13d6e0a4965_0_65"/>
          <p:cNvSpPr/>
          <p:nvPr/>
        </p:nvSpPr>
        <p:spPr>
          <a:xfrm>
            <a:off x="-1" y="6045958"/>
            <a:ext cx="12192000" cy="812100"/>
          </a:xfrm>
          <a:prstGeom prst="rect">
            <a:avLst/>
          </a:prstGeom>
          <a:solidFill>
            <a:srgbClr val="1427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g13d6e0a4965_0_65"/>
          <p:cNvPicPr preferRelativeResize="0"/>
          <p:nvPr/>
        </p:nvPicPr>
        <p:blipFill rotWithShape="1">
          <a:blip r:embed="rId3">
            <a:alphaModFix/>
          </a:blip>
          <a:srcRect l="30394" t="14958" r="30851" b="15403"/>
          <a:stretch/>
        </p:blipFill>
        <p:spPr>
          <a:xfrm>
            <a:off x="181563" y="6120767"/>
            <a:ext cx="552957" cy="66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13d6e0a4965_0_65"/>
          <p:cNvSpPr txBox="1"/>
          <p:nvPr/>
        </p:nvSpPr>
        <p:spPr>
          <a:xfrm>
            <a:off x="3039748" y="6267325"/>
            <a:ext cx="64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IMPACTS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Science Team Meeting | Summer 2022</a:t>
            </a:r>
            <a:endParaRPr/>
          </a:p>
        </p:txBody>
      </p:sp>
      <p:sp>
        <p:nvSpPr>
          <p:cNvPr id="159" name="Google Shape;159;g13d6e0a4965_0_65"/>
          <p:cNvSpPr txBox="1"/>
          <p:nvPr/>
        </p:nvSpPr>
        <p:spPr>
          <a:xfrm>
            <a:off x="838200" y="1690825"/>
            <a:ext cx="101025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22A4A"/>
                </a:solidFill>
              </a:rPr>
              <a:t>There are no known issues or gaps in the data. The only issues we noticed occurred on January 29th</a:t>
            </a:r>
            <a:endParaRPr sz="2400">
              <a:solidFill>
                <a:srgbClr val="122A4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22A4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22A4A"/>
                </a:solidFill>
              </a:rPr>
              <a:t>Jan 29th:</a:t>
            </a:r>
            <a:endParaRPr sz="2400">
              <a:solidFill>
                <a:srgbClr val="122A4A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22A4A"/>
              </a:buClr>
              <a:buSzPts val="2400"/>
              <a:buChar char="●"/>
            </a:pPr>
            <a:r>
              <a:rPr lang="en-US" sz="2400">
                <a:solidFill>
                  <a:srgbClr val="122A4A"/>
                </a:solidFill>
              </a:rPr>
              <a:t> 18z launch below ~ 800 mb T/T</a:t>
            </a:r>
            <a:r>
              <a:rPr lang="en-US" sz="2400" baseline="-25000">
                <a:solidFill>
                  <a:srgbClr val="122A4A"/>
                </a:solidFill>
              </a:rPr>
              <a:t>d</a:t>
            </a:r>
            <a:r>
              <a:rPr lang="en-US" sz="2400">
                <a:solidFill>
                  <a:srgbClr val="122A4A"/>
                </a:solidFill>
              </a:rPr>
              <a:t> is likely inaccurate (bad communication)</a:t>
            </a:r>
            <a:endParaRPr sz="2400">
              <a:solidFill>
                <a:srgbClr val="122A4A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22A4A"/>
              </a:buClr>
              <a:buSzPts val="2400"/>
              <a:buChar char="●"/>
            </a:pPr>
            <a:r>
              <a:rPr lang="en-US" sz="2400">
                <a:solidFill>
                  <a:srgbClr val="122A4A"/>
                </a:solidFill>
              </a:rPr>
              <a:t> 20z launch has no lat/lon data</a:t>
            </a:r>
            <a:endParaRPr sz="2400">
              <a:solidFill>
                <a:srgbClr val="122A4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      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3d6e0a4965_0_2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4A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4274A"/>
                </a:solidFill>
                <a:latin typeface="Arial"/>
                <a:ea typeface="Arial"/>
                <a:cs typeface="Arial"/>
                <a:sym typeface="Arial"/>
              </a:rPr>
              <a:t>Geneseo, New York - January 17th  </a:t>
            </a:r>
            <a:endParaRPr/>
          </a:p>
        </p:txBody>
      </p:sp>
      <p:sp>
        <p:nvSpPr>
          <p:cNvPr id="175" name="Google Shape;175;g13d6e0a4965_0_247"/>
          <p:cNvSpPr/>
          <p:nvPr/>
        </p:nvSpPr>
        <p:spPr>
          <a:xfrm>
            <a:off x="-1" y="6045958"/>
            <a:ext cx="12192000" cy="812100"/>
          </a:xfrm>
          <a:prstGeom prst="rect">
            <a:avLst/>
          </a:prstGeom>
          <a:solidFill>
            <a:srgbClr val="1427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g13d6e0a4965_0_247"/>
          <p:cNvPicPr preferRelativeResize="0"/>
          <p:nvPr/>
        </p:nvPicPr>
        <p:blipFill rotWithShape="1">
          <a:blip r:embed="rId3">
            <a:alphaModFix/>
          </a:blip>
          <a:srcRect l="30394" t="14958" r="30851" b="15403"/>
          <a:stretch/>
        </p:blipFill>
        <p:spPr>
          <a:xfrm>
            <a:off x="181563" y="6120767"/>
            <a:ext cx="552957" cy="66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13d6e0a4965_0_247"/>
          <p:cNvSpPr txBox="1"/>
          <p:nvPr/>
        </p:nvSpPr>
        <p:spPr>
          <a:xfrm>
            <a:off x="3039748" y="6267325"/>
            <a:ext cx="64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IMPACTS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Science Team Meeting | Summer 2022</a:t>
            </a:r>
            <a:endParaRPr/>
          </a:p>
        </p:txBody>
      </p:sp>
      <p:pic>
        <p:nvPicPr>
          <p:cNvPr id="178" name="Google Shape;178;g13d6e0a4965_0_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1300" y="1634075"/>
            <a:ext cx="6394929" cy="405033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13d6e0a4965_0_247"/>
          <p:cNvSpPr/>
          <p:nvPr/>
        </p:nvSpPr>
        <p:spPr>
          <a:xfrm>
            <a:off x="5318300" y="3543288"/>
            <a:ext cx="243900" cy="231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13d6e0a4965_0_247"/>
          <p:cNvSpPr/>
          <p:nvPr/>
        </p:nvSpPr>
        <p:spPr>
          <a:xfrm>
            <a:off x="9576700" y="3313050"/>
            <a:ext cx="243900" cy="231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13d6e0a4965_0_247"/>
          <p:cNvSpPr txBox="1"/>
          <p:nvPr/>
        </p:nvSpPr>
        <p:spPr>
          <a:xfrm>
            <a:off x="9890400" y="3228900"/>
            <a:ext cx="146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UIUC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d6e0a4965_0_1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4A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4274A"/>
                </a:solidFill>
                <a:latin typeface="Arial"/>
                <a:ea typeface="Arial"/>
                <a:cs typeface="Arial"/>
                <a:sym typeface="Arial"/>
              </a:rPr>
              <a:t>Geneseo, New York - January 17th  </a:t>
            </a:r>
            <a:endParaRPr/>
          </a:p>
        </p:txBody>
      </p:sp>
      <p:sp>
        <p:nvSpPr>
          <p:cNvPr id="187" name="Google Shape;187;g13d6e0a4965_0_165"/>
          <p:cNvSpPr/>
          <p:nvPr/>
        </p:nvSpPr>
        <p:spPr>
          <a:xfrm>
            <a:off x="-1" y="6045958"/>
            <a:ext cx="12192000" cy="812100"/>
          </a:xfrm>
          <a:prstGeom prst="rect">
            <a:avLst/>
          </a:prstGeom>
          <a:solidFill>
            <a:srgbClr val="1427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g13d6e0a4965_0_165"/>
          <p:cNvPicPr preferRelativeResize="0"/>
          <p:nvPr/>
        </p:nvPicPr>
        <p:blipFill rotWithShape="1">
          <a:blip r:embed="rId3">
            <a:alphaModFix/>
          </a:blip>
          <a:srcRect l="30394" t="14958" r="30851" b="15403"/>
          <a:stretch/>
        </p:blipFill>
        <p:spPr>
          <a:xfrm>
            <a:off x="181563" y="6120767"/>
            <a:ext cx="552957" cy="66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13d6e0a4965_0_165"/>
          <p:cNvSpPr txBox="1"/>
          <p:nvPr/>
        </p:nvSpPr>
        <p:spPr>
          <a:xfrm>
            <a:off x="3039748" y="6267325"/>
            <a:ext cx="64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IMPACTS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Science Team Meeting | Summer 2022</a:t>
            </a:r>
            <a:endParaRPr/>
          </a:p>
        </p:txBody>
      </p:sp>
      <p:pic>
        <p:nvPicPr>
          <p:cNvPr id="190" name="Google Shape;190;g13d6e0a4965_0_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3350" y="1690825"/>
            <a:ext cx="4870573" cy="405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13d6e0a4965_0_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9648" y="1625525"/>
            <a:ext cx="4814548" cy="4050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3d6e0a4965_0_265"/>
          <p:cNvSpPr/>
          <p:nvPr/>
        </p:nvSpPr>
        <p:spPr>
          <a:xfrm>
            <a:off x="-1" y="6045958"/>
            <a:ext cx="12192000" cy="812100"/>
          </a:xfrm>
          <a:prstGeom prst="rect">
            <a:avLst/>
          </a:prstGeom>
          <a:solidFill>
            <a:srgbClr val="1427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g13d6e0a4965_0_265"/>
          <p:cNvPicPr preferRelativeResize="0"/>
          <p:nvPr/>
        </p:nvPicPr>
        <p:blipFill rotWithShape="1">
          <a:blip r:embed="rId3">
            <a:alphaModFix/>
          </a:blip>
          <a:srcRect l="30394" t="14958" r="30851" b="15403"/>
          <a:stretch/>
        </p:blipFill>
        <p:spPr>
          <a:xfrm>
            <a:off x="181563" y="6120767"/>
            <a:ext cx="552957" cy="66242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13d6e0a4965_0_265"/>
          <p:cNvSpPr txBox="1"/>
          <p:nvPr/>
        </p:nvSpPr>
        <p:spPr>
          <a:xfrm>
            <a:off x="3039748" y="6267325"/>
            <a:ext cx="64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IMPACTS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Science Team Meeting | Summer 2022</a:t>
            </a:r>
            <a:endParaRPr/>
          </a:p>
        </p:txBody>
      </p:sp>
      <p:sp>
        <p:nvSpPr>
          <p:cNvPr id="265" name="Google Shape;265;g13d6e0a4965_0_2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4A"/>
              </a:buClr>
              <a:buSzPts val="4400"/>
              <a:buFont typeface="Arial"/>
              <a:buNone/>
            </a:pPr>
            <a:r>
              <a:rPr lang="en-US" sz="4300" b="1">
                <a:solidFill>
                  <a:srgbClr val="14274A"/>
                </a:solidFill>
                <a:latin typeface="Arial"/>
                <a:ea typeface="Arial"/>
                <a:cs typeface="Arial"/>
                <a:sym typeface="Arial"/>
              </a:rPr>
              <a:t>Albany, New York - February 4th </a:t>
            </a:r>
            <a:endParaRPr sz="4300"/>
          </a:p>
        </p:txBody>
      </p:sp>
      <p:pic>
        <p:nvPicPr>
          <p:cNvPr id="266" name="Google Shape;266;g13d6e0a4965_0_2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4075" y="1579025"/>
            <a:ext cx="6417826" cy="405033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13d6e0a4965_0_265"/>
          <p:cNvSpPr/>
          <p:nvPr/>
        </p:nvSpPr>
        <p:spPr>
          <a:xfrm>
            <a:off x="5184525" y="3313050"/>
            <a:ext cx="243900" cy="231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13d6e0a4965_0_265"/>
          <p:cNvSpPr/>
          <p:nvPr/>
        </p:nvSpPr>
        <p:spPr>
          <a:xfrm>
            <a:off x="9576700" y="3313050"/>
            <a:ext cx="243900" cy="231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13d6e0a4965_0_265"/>
          <p:cNvSpPr txBox="1"/>
          <p:nvPr/>
        </p:nvSpPr>
        <p:spPr>
          <a:xfrm>
            <a:off x="9890400" y="3228900"/>
            <a:ext cx="146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UIUC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610</Words>
  <Application>Microsoft Office PowerPoint</Application>
  <PresentationFormat>Widescreen</PresentationFormat>
  <Paragraphs>131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Location of Launches</vt:lpstr>
      <vt:lpstr>Quality Assessment</vt:lpstr>
      <vt:lpstr>Data Format</vt:lpstr>
      <vt:lpstr>How to View Soundings</vt:lpstr>
      <vt:lpstr>Issues</vt:lpstr>
      <vt:lpstr>Geneseo, New York - January 17th  </vt:lpstr>
      <vt:lpstr>Geneseo, New York - January 17th  </vt:lpstr>
      <vt:lpstr>Albany, New York - February 4th </vt:lpstr>
      <vt:lpstr>Albany, New York - February 4th </vt:lpstr>
      <vt:lpstr>Hartford, Connecticut - February 13th </vt:lpstr>
      <vt:lpstr>Hartford, Connecticut - February 13th 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Zaremba, Troy J</dc:creator>
  <cp:lastModifiedBy>Rauber, Robert M</cp:lastModifiedBy>
  <cp:revision>3</cp:revision>
  <dcterms:created xsi:type="dcterms:W3CDTF">2022-06-14T21:25:16Z</dcterms:created>
  <dcterms:modified xsi:type="dcterms:W3CDTF">2022-10-21T21:54:25Z</dcterms:modified>
</cp:coreProperties>
</file>