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58" r:id="rId4"/>
    <p:sldId id="265" r:id="rId5"/>
    <p:sldId id="259" r:id="rId6"/>
    <p:sldId id="260" r:id="rId7"/>
    <p:sldId id="268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BBB0EE"/>
    <a:srgbClr val="DFD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35"/>
    <p:restoredTop sz="94746"/>
  </p:normalViewPr>
  <p:slideViewPr>
    <p:cSldViewPr snapToGrid="0" snapToObjects="1">
      <p:cViewPr varScale="1">
        <p:scale>
          <a:sx n="131" d="100"/>
          <a:sy n="131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A0216-0B7F-6945-9067-D28352242FF6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16A3D-3019-8647-AAE7-BCA2B265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3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E94F-1A08-D648-BD0A-514A483E9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2F44B-4D0A-2941-91B6-20CAB781A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920DA-CA6F-464A-942E-CB54B204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FC48-C209-5C41-94E8-08AAD84E0CF9}" type="datetime1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B8BDB-9806-F04B-AE44-54ABEDDE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D735D-9861-0D44-AA9C-FB61ACBD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D7C5-4A7C-9345-8226-1283F823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8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B08F-6418-4F45-8CA8-90CFCEE0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09D87-08A7-AD46-81A0-5533C7E22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2AED9-0387-8C42-B88B-283ED0D9B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3604-6DB8-1343-A380-D2FF63946AB3}" type="datetime1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267A4-2772-DD42-AF44-4F756D8D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682D4-4EC1-0944-AA41-D5E5C7D8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D7C5-4A7C-9345-8226-1283F823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5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9556F0-213C-9540-80E1-050C8FA45C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8C2C2-3E8F-764B-B0A9-B7964997A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9AFD4-8322-8741-B598-F5DFE1855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343B-C6A5-2B48-9DA9-ACB20111D4BC}" type="datetime1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18FD6-55FF-7043-BDE8-87EA949A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ABD3E-012E-0841-B68F-432A3954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D7C5-4A7C-9345-8226-1283F823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2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2086-E461-F14E-A810-3B1FB7717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54D41-35F7-9941-B01B-CA0950D79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08CC3-2B43-FC49-8799-9548D656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1A5A-10C7-0E47-BA3D-0AE13639277A}" type="datetime1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6308F-855C-4A49-A499-D2B57063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D4B15-C43D-D54C-9F3D-F53D9DC0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D7C5-4A7C-9345-8226-1283F823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3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F3FCF-5526-5045-AF4F-E6E9959A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A0BCA-87EA-4A4C-830F-F9B54D12E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0F3D7-57B5-1E44-B28E-47DC3DA4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B916-0513-124A-A04B-253269B1D744}" type="datetime1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2F460-5798-474E-B8B8-8BFD2780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0E9D3-962D-0D4C-8630-1BABC3B78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D7C5-4A7C-9345-8226-1283F823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3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937E4-0CA5-3A48-9FE4-DF519A66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F8245-63D1-9041-A252-0A1BF5200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6D0CF-D7FE-C64A-AA99-E50498CA9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71DDE-5B96-6941-A15D-F69123B0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12F3-B3B8-F241-9D64-B0FB359884A6}" type="datetime1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81740-6BC7-FF4D-B066-5B8927115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38FF5-DE2C-5643-AA42-851A2155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D7C5-4A7C-9345-8226-1283F823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3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F6BDA-AFEC-D943-AC93-F2D868140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1EFD1-2674-3843-93ED-5C6AEE6D4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D707A-13D2-FF4B-94B3-1837081AD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4A4A3-0E8E-5743-B271-E026A24DB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BA313-1F69-C149-A67C-07DC9827C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B3BE06-1842-DE47-8356-A57C9067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81EF-A34F-2A44-8973-E6D67E5D8643}" type="datetime1">
              <a:rPr lang="en-US" smtClean="0"/>
              <a:t>10/26/22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EA2076-BB31-2340-9BDF-5C1D4968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6BF71-0221-DA43-8D6D-5BC6EC590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D7C5-4A7C-9345-8226-1283F823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1AA48-3A9A-7843-A46B-708D99697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0C6B5F-FE06-544C-B9B2-208D996B6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80FB-A651-3C44-A66A-D0D7904560B7}" type="datetime1">
              <a:rPr lang="en-US" smtClean="0"/>
              <a:t>10/26/22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84E2C-F725-BF44-9398-0152B331F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AEA9A-D80D-AE47-B61C-24066CAD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D7C5-4A7C-9345-8226-1283F823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FE6211-CBAB-C345-895C-D7DBF8350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FFC1-520E-C04F-BC19-52A791C21440}" type="datetime1">
              <a:rPr lang="en-US" smtClean="0"/>
              <a:t>10/26/22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7B5FC-452C-D248-B041-C28F86D1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71053-EF48-6B46-BF9D-2E2D0FEA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D7C5-4A7C-9345-8226-1283F823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8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E18C7-226C-9647-B7EB-C16D57A73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3ABA0-84D2-5F40-A7D7-42471F3A3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A9A55-1123-4346-93D4-5DB5614C5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7F81A-54FB-074B-B09D-47D5A0BF7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9BF9-823B-0C47-8A69-547A96A9B67B}" type="datetime1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26860-2D8A-9D40-A26E-5D54D75E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C8C17-A6AB-504C-9A28-47C8D5B1B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D7C5-4A7C-9345-8226-1283F823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1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51B63-B02A-5A48-8885-86F32CFF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15C9D3-1399-5542-88E9-8D11DB713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B5176-7B00-D947-8CC6-F66549618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36EEF-5FCC-0E43-8BE0-D001F760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EFD5-9FF2-184F-92AC-BCF3AFE50170}" type="datetime1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13317-213C-7647-BD0E-B572CF28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AF5FA-F5FD-6E4D-B28F-373644E7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D7C5-4A7C-9345-8226-1283F823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6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FC105-78FC-AA4D-908B-4E788A5A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093F3-C496-4643-AA5D-AAF9E9BA0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81EDD-495D-DA4F-A25E-060F38F59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D3053-9B65-2647-AD7E-3C865AA32EDF}" type="datetime1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CEB7F-A427-914C-AC86-D0CD86031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CF29E-D68B-7A44-B89A-9BE66CC0B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ED7C5-4A7C-9345-8226-1283F823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6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louds.JPG">
            <a:extLst>
              <a:ext uri="{FF2B5EF4-FFF2-40B4-BE49-F238E27FC236}">
                <a16:creationId xmlns:a16="http://schemas.microsoft.com/office/drawing/2014/main" id="{5345F8D4-4C3E-744E-B5F2-E45CFCC9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5B2BDC5-27BA-BF45-98D1-EFC9156CB246}"/>
              </a:ext>
            </a:extLst>
          </p:cNvPr>
          <p:cNvSpPr txBox="1">
            <a:spLocks/>
          </p:cNvSpPr>
          <p:nvPr/>
        </p:nvSpPr>
        <p:spPr>
          <a:xfrm>
            <a:off x="1819073" y="3337932"/>
            <a:ext cx="8813260" cy="2555543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John Yorks</a:t>
            </a:r>
            <a:r>
              <a:rPr lang="en-US" b="1" baseline="30000" dirty="0">
                <a:solidFill>
                  <a:srgbClr val="FFFF00"/>
                </a:solidFill>
              </a:rPr>
              <a:t>1</a:t>
            </a:r>
            <a:r>
              <a:rPr lang="en-US" b="1" dirty="0">
                <a:solidFill>
                  <a:srgbClr val="FFFF00"/>
                </a:solidFill>
              </a:rPr>
              <a:t>, Matthew McGill</a:t>
            </a:r>
            <a:r>
              <a:rPr lang="en-US" b="1" baseline="30000" dirty="0">
                <a:solidFill>
                  <a:srgbClr val="FFFF00"/>
                </a:solidFill>
              </a:rPr>
              <a:t>1,2</a:t>
            </a:r>
            <a:r>
              <a:rPr lang="en-US" b="1" dirty="0">
                <a:solidFill>
                  <a:srgbClr val="FFFF00"/>
                </a:solidFill>
              </a:rPr>
              <a:t>, Ed Nowottnick</a:t>
            </a:r>
            <a:r>
              <a:rPr lang="en-US" b="1" baseline="30000" dirty="0">
                <a:solidFill>
                  <a:srgbClr val="FFFF00"/>
                </a:solidFill>
              </a:rPr>
              <a:t>1</a:t>
            </a:r>
            <a:r>
              <a:rPr lang="en-US" b="1" dirty="0">
                <a:solidFill>
                  <a:srgbClr val="FFFF00"/>
                </a:solidFill>
              </a:rPr>
              <a:t>, Patrick Selmer</a:t>
            </a:r>
            <a:r>
              <a:rPr lang="en-US" b="1" baseline="30000" dirty="0">
                <a:solidFill>
                  <a:srgbClr val="FFFF00"/>
                </a:solidFill>
              </a:rPr>
              <a:t>3</a:t>
            </a:r>
            <a:r>
              <a:rPr lang="en-US" b="1" dirty="0">
                <a:solidFill>
                  <a:srgbClr val="FFFF00"/>
                </a:solidFill>
              </a:rPr>
              <a:t>, Stephen Nicholls</a:t>
            </a:r>
            <a:r>
              <a:rPr lang="en-US" b="1" baseline="30000" dirty="0">
                <a:solidFill>
                  <a:srgbClr val="FFFF00"/>
                </a:solidFill>
              </a:rPr>
              <a:t>3</a:t>
            </a:r>
            <a:r>
              <a:rPr lang="en-US" b="1" dirty="0">
                <a:solidFill>
                  <a:srgbClr val="FFFF00"/>
                </a:solidFill>
              </a:rPr>
              <a:t>, Kenny Christian</a:t>
            </a:r>
            <a:r>
              <a:rPr lang="en-US" b="1" baseline="30000" dirty="0">
                <a:solidFill>
                  <a:srgbClr val="FFFF00"/>
                </a:solidFill>
              </a:rPr>
              <a:t>4</a:t>
            </a:r>
            <a:r>
              <a:rPr lang="en-US" b="1" dirty="0">
                <a:solidFill>
                  <a:srgbClr val="FFFF00"/>
                </a:solidFill>
              </a:rPr>
              <a:t>, Andrew Kupchock</a:t>
            </a:r>
            <a:r>
              <a:rPr lang="en-US" b="1" baseline="30000" dirty="0">
                <a:solidFill>
                  <a:srgbClr val="FFFF00"/>
                </a:solidFill>
              </a:rPr>
              <a:t>3</a:t>
            </a:r>
            <a:r>
              <a:rPr lang="en-US" b="1" dirty="0">
                <a:solidFill>
                  <a:srgbClr val="FFFF00"/>
                </a:solidFill>
              </a:rPr>
              <a:t>, Natalie Midzak</a:t>
            </a:r>
            <a:r>
              <a:rPr lang="en-US" b="1" baseline="30000" dirty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b="1" baseline="30000" dirty="0">
                <a:solidFill>
                  <a:srgbClr val="FFFF00"/>
                </a:solidFill>
              </a:rPr>
              <a:t>1</a:t>
            </a:r>
            <a:r>
              <a:rPr lang="en-US" b="1" dirty="0">
                <a:solidFill>
                  <a:srgbClr val="FFFF00"/>
                </a:solidFill>
              </a:rPr>
              <a:t>NASA GSFC, </a:t>
            </a:r>
            <a:r>
              <a:rPr lang="en-US" b="1" baseline="30000" dirty="0">
                <a:solidFill>
                  <a:srgbClr val="FFFF00"/>
                </a:solidFill>
              </a:rPr>
              <a:t>2</a:t>
            </a:r>
            <a:r>
              <a:rPr lang="en-US" b="1" dirty="0">
                <a:solidFill>
                  <a:srgbClr val="FFFF00"/>
                </a:solidFill>
              </a:rPr>
              <a:t>Univ. Of Iowa, </a:t>
            </a:r>
            <a:r>
              <a:rPr lang="en-US" b="1" baseline="30000" dirty="0">
                <a:solidFill>
                  <a:srgbClr val="FFFF00"/>
                </a:solidFill>
              </a:rPr>
              <a:t>3</a:t>
            </a:r>
            <a:r>
              <a:rPr lang="en-US" b="1" dirty="0">
                <a:solidFill>
                  <a:srgbClr val="FFFF00"/>
                </a:solidFill>
              </a:rPr>
              <a:t>SSAI, </a:t>
            </a:r>
            <a:r>
              <a:rPr lang="en-US" b="1" baseline="30000" dirty="0">
                <a:solidFill>
                  <a:srgbClr val="FFFF00"/>
                </a:solidFill>
              </a:rPr>
              <a:t>4</a:t>
            </a:r>
            <a:r>
              <a:rPr lang="en-US" b="1" dirty="0">
                <a:solidFill>
                  <a:srgbClr val="FFFF00"/>
                </a:solidFill>
              </a:rPr>
              <a:t>Univ. Of Maryland/ESSIC, </a:t>
            </a:r>
            <a:r>
              <a:rPr lang="en-US" b="1" baseline="30000" dirty="0">
                <a:solidFill>
                  <a:srgbClr val="FFFF00"/>
                </a:solidFill>
              </a:rPr>
              <a:t>5</a:t>
            </a:r>
            <a:r>
              <a:rPr lang="en-US" b="1" dirty="0">
                <a:solidFill>
                  <a:srgbClr val="FFFF00"/>
                </a:solidFill>
              </a:rPr>
              <a:t>Univ. North Dakota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IMPACTS Data Workshop 2022</a:t>
            </a:r>
          </a:p>
          <a:p>
            <a:r>
              <a:rPr lang="en-US" b="1" dirty="0">
                <a:solidFill>
                  <a:schemeClr val="bg1"/>
                </a:solidFill>
              </a:rPr>
              <a:t>26-27 October 2022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CPLlogo.jpg                                                    00003FA1Macintosh HD                   BA45A3D4:">
            <a:extLst>
              <a:ext uri="{FF2B5EF4-FFF2-40B4-BE49-F238E27FC236}">
                <a16:creationId xmlns:a16="http://schemas.microsoft.com/office/drawing/2014/main" id="{504EBE66-7217-1A4F-BDD3-901109EF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98" y="637455"/>
            <a:ext cx="4284353" cy="200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D47B1158-69D9-DE4F-B7BD-219539FED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497" y="6128443"/>
            <a:ext cx="7868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chemeClr val="bg1"/>
                </a:solidFill>
              </a:rPr>
              <a:t>cpl.gsfc.nasa.gov</a:t>
            </a:r>
            <a:r>
              <a:rPr lang="en-US" altLang="en-US" sz="2400" b="1" dirty="0">
                <a:solidFill>
                  <a:schemeClr val="bg1"/>
                </a:solidFill>
              </a:rPr>
              <a:t>		</a:t>
            </a:r>
            <a:r>
              <a:rPr lang="en-US" altLang="en-US" sz="2400" b="1" dirty="0" err="1">
                <a:solidFill>
                  <a:schemeClr val="bg1"/>
                </a:solidFill>
              </a:rPr>
              <a:t>john.e.yorks@nasa.gov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EE9463-DE3D-7E6C-AC6F-5816D378D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811" y="168269"/>
            <a:ext cx="3014275" cy="30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9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106353-20F2-DB48-8357-71E9AFF54044}"/>
              </a:ext>
            </a:extLst>
          </p:cNvPr>
          <p:cNvSpPr/>
          <p:nvPr/>
        </p:nvSpPr>
        <p:spPr>
          <a:xfrm>
            <a:off x="185378" y="6430382"/>
            <a:ext cx="11908809" cy="54591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C5B426-5C2F-2C42-B9B5-FBAEFBDA3D71}"/>
              </a:ext>
            </a:extLst>
          </p:cNvPr>
          <p:cNvSpPr/>
          <p:nvPr/>
        </p:nvSpPr>
        <p:spPr>
          <a:xfrm>
            <a:off x="155810" y="6525917"/>
            <a:ext cx="11908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</a:rPr>
              <a:t>IMPACTS Data Workshop, 26-27 October 2022, Virtual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EBE68-8BAF-DD49-82DE-44D82687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8569"/>
            <a:ext cx="2743200" cy="365125"/>
          </a:xfrm>
        </p:spPr>
        <p:txBody>
          <a:bodyPr/>
          <a:lstStyle/>
          <a:p>
            <a:fld id="{805ED7C5-4A7C-9345-8226-1283F8238D59}" type="slidenum">
              <a:rPr lang="en-US" b="1" smtClean="0"/>
              <a:t>2</a:t>
            </a:fld>
            <a:endParaRPr lang="en-US" b="1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0511F80-E134-DE45-B573-758BA25E756F}"/>
              </a:ext>
            </a:extLst>
          </p:cNvPr>
          <p:cNvGraphicFramePr>
            <a:graphicFrameLocks noGrp="1"/>
          </p:cNvGraphicFramePr>
          <p:nvPr/>
        </p:nvGraphicFramePr>
        <p:xfrm>
          <a:off x="6277971" y="1332064"/>
          <a:ext cx="4374304" cy="2052320"/>
        </p:xfrm>
        <a:graphic>
          <a:graphicData uri="http://schemas.openxmlformats.org/drawingml/2006/table">
            <a:tbl>
              <a:tblPr/>
              <a:tblGrid>
                <a:gridCol w="2187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7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Wavelengths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1064, 532, 355 nm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Laser type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solid state Nd:YVO4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Laser repetition rate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kHz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Laser output energy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m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at 1064 nm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m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 at 532 nm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m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 at 355 nm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Telescope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cm diameter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Telescope FOV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uradians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full angle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Picture 4">
            <a:extLst>
              <a:ext uri="{FF2B5EF4-FFF2-40B4-BE49-F238E27FC236}">
                <a16:creationId xmlns:a16="http://schemas.microsoft.com/office/drawing/2014/main" id="{48B3D16E-BCD0-8542-8B4E-A3310DC05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618" y="3835022"/>
            <a:ext cx="3189014" cy="219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EF0EA774-EFC0-2143-B40A-07B50E600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105" y="4029292"/>
            <a:ext cx="3179266" cy="173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C677A0-DCEA-5241-BCBB-5EC136A0A157}"/>
              </a:ext>
            </a:extLst>
          </p:cNvPr>
          <p:cNvSpPr/>
          <p:nvPr/>
        </p:nvSpPr>
        <p:spPr>
          <a:xfrm>
            <a:off x="5139617" y="3673590"/>
            <a:ext cx="6815825" cy="24754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0ECBB5E2-B82F-4C4B-93E6-AEAD0511E994}"/>
              </a:ext>
            </a:extLst>
          </p:cNvPr>
          <p:cNvSpPr>
            <a:spLocks/>
          </p:cNvSpPr>
          <p:nvPr/>
        </p:nvSpPr>
        <p:spPr bwMode="auto">
          <a:xfrm>
            <a:off x="7349606" y="5364490"/>
            <a:ext cx="3090935" cy="371475"/>
          </a:xfrm>
          <a:custGeom>
            <a:avLst/>
            <a:gdLst>
              <a:gd name="T0" fmla="*/ 0 w 2489"/>
              <a:gd name="T1" fmla="*/ 2147483646 h 356"/>
              <a:gd name="T2" fmla="*/ 2147483646 w 2489"/>
              <a:gd name="T3" fmla="*/ 2147483646 h 356"/>
              <a:gd name="T4" fmla="*/ 2147483646 w 2489"/>
              <a:gd name="T5" fmla="*/ 0 h 356"/>
              <a:gd name="T6" fmla="*/ 0 60000 65536"/>
              <a:gd name="T7" fmla="*/ 0 60000 65536"/>
              <a:gd name="T8" fmla="*/ 0 60000 65536"/>
              <a:gd name="T9" fmla="*/ 0 w 2489"/>
              <a:gd name="T10" fmla="*/ 0 h 356"/>
              <a:gd name="T11" fmla="*/ 2489 w 2489"/>
              <a:gd name="T12" fmla="*/ 356 h 3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9" h="356">
                <a:moveTo>
                  <a:pt x="0" y="120"/>
                </a:moveTo>
                <a:cubicBezTo>
                  <a:pt x="835" y="238"/>
                  <a:pt x="1671" y="356"/>
                  <a:pt x="2080" y="336"/>
                </a:cubicBezTo>
                <a:cubicBezTo>
                  <a:pt x="2489" y="316"/>
                  <a:pt x="2393" y="56"/>
                  <a:pt x="2456" y="0"/>
                </a:cubicBezTo>
              </a:path>
            </a:pathLst>
          </a:custGeom>
          <a:noFill/>
          <a:ln w="57150">
            <a:solidFill>
              <a:srgbClr val="D40C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69ADD9E-E14E-664F-9F98-BDE1C53A13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5810" y="1156695"/>
            <a:ext cx="5614753" cy="2976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altLang="en-US" sz="2400" b="1" u="sng" dirty="0">
                <a:solidFill>
                  <a:srgbClr val="7030A0"/>
                </a:solidFill>
                <a:ea typeface="ヒラギノ角ゴ Pro W3" panose="020B0300000000000000" pitchFamily="34" charset="-128"/>
              </a:rPr>
              <a:t>Instrument Characteristics:</a:t>
            </a:r>
          </a:p>
          <a:p>
            <a:pPr marL="800100" lvl="1" indent="-342900">
              <a:buFontTx/>
              <a:buChar char="•"/>
            </a:pPr>
            <a:r>
              <a:rPr lang="en-US" altLang="en-US" sz="2000" b="1" dirty="0">
                <a:solidFill>
                  <a:srgbClr val="7030A0"/>
                </a:solidFill>
                <a:ea typeface="ヒラギノ角ゴ Pro W3" panose="020B0300000000000000" pitchFamily="34" charset="-128"/>
              </a:rPr>
              <a:t>3 Wavelengths: 1064, 532, and 355 nm</a:t>
            </a:r>
          </a:p>
          <a:p>
            <a:pPr marL="800100" lvl="1" indent="-342900">
              <a:buFontTx/>
              <a:buChar char="•"/>
            </a:pPr>
            <a:r>
              <a:rPr lang="en-US" altLang="en-US" sz="2000" b="1" dirty="0">
                <a:solidFill>
                  <a:srgbClr val="7030A0"/>
                </a:solidFill>
                <a:ea typeface="ヒラギノ角ゴ Pro W3" panose="020B0300000000000000" pitchFamily="34" charset="-128"/>
              </a:rPr>
              <a:t>Depolarization using 1064 channel</a:t>
            </a:r>
          </a:p>
          <a:p>
            <a:pPr marL="800100" lvl="1" indent="-342900">
              <a:buFontTx/>
              <a:buChar char="•"/>
            </a:pPr>
            <a:r>
              <a:rPr lang="en-US" altLang="en-US" sz="2000" b="1" dirty="0">
                <a:solidFill>
                  <a:srgbClr val="7030A0"/>
                </a:solidFill>
                <a:ea typeface="ヒラギノ角ゴ Pro W3" panose="020B0300000000000000" pitchFamily="34" charset="-128"/>
              </a:rPr>
              <a:t>Fully autonomous</a:t>
            </a:r>
          </a:p>
          <a:p>
            <a:pPr marL="800100" lvl="1" indent="-342900">
              <a:buFontTx/>
              <a:buChar char="•"/>
            </a:pPr>
            <a:r>
              <a:rPr lang="en-US" altLang="en-US" sz="2000" b="1" dirty="0">
                <a:solidFill>
                  <a:srgbClr val="7030A0"/>
                </a:solidFill>
                <a:ea typeface="ヒラギノ角ゴ Pro W3" panose="020B0300000000000000" pitchFamily="34" charset="-128"/>
              </a:rPr>
              <a:t>Near nadir pointing</a:t>
            </a:r>
          </a:p>
          <a:p>
            <a:pPr marL="800100" lvl="1" indent="-342900">
              <a:buFontTx/>
              <a:buChar char="•"/>
            </a:pPr>
            <a:r>
              <a:rPr lang="en-US" altLang="en-US" sz="2000" b="1" dirty="0">
                <a:solidFill>
                  <a:srgbClr val="7030A0"/>
                </a:solidFill>
                <a:ea typeface="ヒラギノ角ゴ Pro W3" panose="020B0300000000000000" pitchFamily="34" charset="-128"/>
              </a:rPr>
              <a:t>Small FOV minimizes multiple scattering</a:t>
            </a:r>
          </a:p>
          <a:p>
            <a:pPr marL="800100" lvl="1" indent="-342900">
              <a:buFontTx/>
              <a:buChar char="•"/>
            </a:pPr>
            <a:r>
              <a:rPr lang="en-US" altLang="en-US" sz="2000" b="1" dirty="0">
                <a:solidFill>
                  <a:srgbClr val="7030A0"/>
                </a:solidFill>
                <a:ea typeface="ヒラギノ角ゴ Pro W3" panose="020B0300000000000000" pitchFamily="34" charset="-128"/>
              </a:rPr>
              <a:t>Resolution: 30 m (vert), 200 m (</a:t>
            </a:r>
            <a:r>
              <a:rPr lang="en-US" altLang="en-US" sz="2000" b="1" dirty="0" err="1">
                <a:solidFill>
                  <a:srgbClr val="7030A0"/>
                </a:solidFill>
                <a:ea typeface="ヒラギノ角ゴ Pro W3" panose="020B0300000000000000" pitchFamily="34" charset="-128"/>
              </a:rPr>
              <a:t>hor</a:t>
            </a:r>
            <a:r>
              <a:rPr lang="en-US" altLang="en-US" sz="2000" b="1" dirty="0">
                <a:solidFill>
                  <a:srgbClr val="7030A0"/>
                </a:solidFill>
                <a:ea typeface="ヒラギノ角ゴ Pro W3" panose="020B0300000000000000" pitchFamily="34" charset="-128"/>
              </a:rPr>
              <a:t>)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3FF3D65C-FF74-4F47-A90B-2C5815A9B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10" y="3835022"/>
            <a:ext cx="47654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1pPr>
            <a:lvl2pPr marL="800100" indent="-34290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2pPr>
            <a:lvl3pPr marL="1200150" indent="-34290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2400" b="1" u="sng" dirty="0">
                <a:solidFill>
                  <a:srgbClr val="7030A0"/>
                </a:solidFill>
                <a:latin typeface="+mn-lt"/>
              </a:rPr>
              <a:t>Two duplicate instruments:</a:t>
            </a:r>
          </a:p>
          <a:p>
            <a:pPr lvl="1"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sz="2000" b="1" dirty="0">
                <a:solidFill>
                  <a:srgbClr val="7030A0"/>
                </a:solidFill>
                <a:latin typeface="+mn-lt"/>
              </a:rPr>
              <a:t>Built for high-altitude aircraft (ER-2)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7030A0"/>
                </a:solidFill>
                <a:latin typeface="+mn-lt"/>
              </a:rPr>
              <a:t>Flight altitude of about 20‑km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7030A0"/>
                </a:solidFill>
                <a:latin typeface="+mn-lt"/>
              </a:rPr>
              <a:t>Measure full extent of the troposphere</a:t>
            </a:r>
          </a:p>
          <a:p>
            <a:pPr lvl="1"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sz="2000" b="1" dirty="0">
                <a:solidFill>
                  <a:srgbClr val="7030A0"/>
                </a:solidFill>
                <a:latin typeface="+mn-lt"/>
              </a:rPr>
              <a:t>Deployed on low-flying aircraft  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7030A0"/>
                </a:solidFill>
                <a:latin typeface="+mn-lt"/>
              </a:rPr>
              <a:t>Primarily for aerosol/PBL on C-130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7030A0"/>
                </a:solidFill>
                <a:latin typeface="+mn-lt"/>
              </a:rPr>
              <a:t>Being converted to ER-2 backup</a:t>
            </a:r>
          </a:p>
        </p:txBody>
      </p:sp>
      <p:grpSp>
        <p:nvGrpSpPr>
          <p:cNvPr id="16" name="Google Shape;70;p15">
            <a:extLst>
              <a:ext uri="{FF2B5EF4-FFF2-40B4-BE49-F238E27FC236}">
                <a16:creationId xmlns:a16="http://schemas.microsoft.com/office/drawing/2014/main" id="{D23A8738-C983-A148-BA2B-CAB052CA72AC}"/>
              </a:ext>
            </a:extLst>
          </p:cNvPr>
          <p:cNvGrpSpPr/>
          <p:nvPr/>
        </p:nvGrpSpPr>
        <p:grpSpPr>
          <a:xfrm>
            <a:off x="0" y="-3559"/>
            <a:ext cx="12192000" cy="1474981"/>
            <a:chOff x="0" y="-19456"/>
            <a:chExt cx="9144000" cy="1474981"/>
          </a:xfrm>
        </p:grpSpPr>
        <p:sp>
          <p:nvSpPr>
            <p:cNvPr id="17" name="Google Shape;71;p15">
              <a:extLst>
                <a:ext uri="{FF2B5EF4-FFF2-40B4-BE49-F238E27FC236}">
                  <a16:creationId xmlns:a16="http://schemas.microsoft.com/office/drawing/2014/main" id="{34431075-9865-C14F-9C86-D7AD82845D8D}"/>
                </a:ext>
              </a:extLst>
            </p:cNvPr>
            <p:cNvSpPr/>
            <p:nvPr/>
          </p:nvSpPr>
          <p:spPr>
            <a:xfrm>
              <a:off x="0" y="-19456"/>
              <a:ext cx="9144000" cy="9864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" name="Google Shape;72;p15">
              <a:extLst>
                <a:ext uri="{FF2B5EF4-FFF2-40B4-BE49-F238E27FC236}">
                  <a16:creationId xmlns:a16="http://schemas.microsoft.com/office/drawing/2014/main" id="{F632411B-3547-3F42-A13E-5025B0E0AC8E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698000" y="150450"/>
              <a:ext cx="1308725" cy="13050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970C2F7A-D5B3-0240-996B-F1986A520E97}"/>
              </a:ext>
            </a:extLst>
          </p:cNvPr>
          <p:cNvSpPr txBox="1">
            <a:spLocks/>
          </p:cNvSpPr>
          <p:nvPr/>
        </p:nvSpPr>
        <p:spPr>
          <a:xfrm>
            <a:off x="155810" y="47858"/>
            <a:ext cx="11908809" cy="958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7030A0"/>
                </a:solidFill>
              </a:rPr>
              <a:t>Instrument Overview</a:t>
            </a:r>
          </a:p>
        </p:txBody>
      </p:sp>
    </p:spTree>
    <p:extLst>
      <p:ext uri="{BB962C8B-B14F-4D97-AF65-F5344CB8AC3E}">
        <p14:creationId xmlns:p14="http://schemas.microsoft.com/office/powerpoint/2010/main" val="363452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106353-20F2-DB48-8357-71E9AFF54044}"/>
              </a:ext>
            </a:extLst>
          </p:cNvPr>
          <p:cNvSpPr/>
          <p:nvPr/>
        </p:nvSpPr>
        <p:spPr>
          <a:xfrm>
            <a:off x="185378" y="6430382"/>
            <a:ext cx="11908809" cy="54591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C5B426-5C2F-2C42-B9B5-FBAEFBDA3D71}"/>
              </a:ext>
            </a:extLst>
          </p:cNvPr>
          <p:cNvSpPr/>
          <p:nvPr/>
        </p:nvSpPr>
        <p:spPr>
          <a:xfrm>
            <a:off x="155810" y="6525917"/>
            <a:ext cx="119383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</a:rPr>
              <a:t>IMPACTS Data Workshop, 26-27 October 2022, Virtual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4BABF-7E78-3D4A-A9DE-D8EBE9C2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8569"/>
            <a:ext cx="2743200" cy="365125"/>
          </a:xfrm>
        </p:spPr>
        <p:txBody>
          <a:bodyPr/>
          <a:lstStyle/>
          <a:p>
            <a:fld id="{805ED7C5-4A7C-9345-8226-1283F8238D59}" type="slidenum">
              <a:rPr lang="en-US" b="1" smtClean="0"/>
              <a:t>3</a:t>
            </a:fld>
            <a:endParaRPr lang="en-US" b="1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D229FB-E950-754F-B44E-9DDA5176A5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5809" y="1115751"/>
            <a:ext cx="10680513" cy="2976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buFontTx/>
              <a:buChar char="•"/>
            </a:pPr>
            <a:r>
              <a:rPr lang="en-US" altLang="en-US" sz="2000" b="1" dirty="0">
                <a:solidFill>
                  <a:srgbClr val="7030A0"/>
                </a:solidFill>
                <a:ea typeface="ヒラギノ角ゴ Pro W3" panose="020B0300000000000000" pitchFamily="34" charset="-128"/>
              </a:rPr>
              <a:t>CPL first flew on the ER-2 in 2000 and has flown dozens of projects since on the ER-2, </a:t>
            </a:r>
            <a:r>
              <a:rPr lang="en-US" altLang="en-US" sz="2000" b="1" dirty="0" err="1">
                <a:solidFill>
                  <a:srgbClr val="7030A0"/>
                </a:solidFill>
                <a:ea typeface="ヒラギノ角ゴ Pro W3" panose="020B0300000000000000" pitchFamily="34" charset="-128"/>
              </a:rPr>
              <a:t>GlobalHawk</a:t>
            </a:r>
            <a:r>
              <a:rPr lang="en-US" altLang="en-US" sz="2000" b="1" dirty="0">
                <a:solidFill>
                  <a:srgbClr val="7030A0"/>
                </a:solidFill>
                <a:ea typeface="ヒラギノ角ゴ Pro W3" panose="020B0300000000000000" pitchFamily="34" charset="-128"/>
              </a:rPr>
              <a:t>, WB-57, and C-130.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b="1" dirty="0">
                <a:solidFill>
                  <a:srgbClr val="7030A0"/>
                </a:solidFill>
                <a:ea typeface="ヒラギノ角ゴ Pro W3" panose="020B0300000000000000" pitchFamily="34" charset="-128"/>
              </a:rPr>
              <a:t>Quick and easy integration in the ER-2 front wing pod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b="1" dirty="0">
                <a:solidFill>
                  <a:srgbClr val="7030A0"/>
                </a:solidFill>
                <a:ea typeface="ヒラギノ角ゴ Pro W3" panose="020B0300000000000000" pitchFamily="34" charset="-128"/>
              </a:rPr>
              <a:t>CPL data enables a wide-range of applications:</a:t>
            </a:r>
          </a:p>
          <a:p>
            <a:pPr marL="742950" lvl="2" indent="-342900"/>
            <a:r>
              <a:rPr lang="en-US" altLang="en-US" sz="1600" b="1" dirty="0">
                <a:solidFill>
                  <a:srgbClr val="7030A0"/>
                </a:solidFill>
                <a:ea typeface="ヒラギノ角ゴ Pro W3" panose="020B0300000000000000" pitchFamily="34" charset="-128"/>
              </a:rPr>
              <a:t>Cloud properties [McGill et al., 2004; </a:t>
            </a:r>
            <a:r>
              <a:rPr lang="en-US" altLang="en-US" sz="1600" b="1" dirty="0" err="1">
                <a:solidFill>
                  <a:srgbClr val="7030A0"/>
                </a:solidFill>
                <a:ea typeface="ヒラギノ角ゴ Pro W3" panose="020B0300000000000000" pitchFamily="34" charset="-128"/>
              </a:rPr>
              <a:t>Bucholtz</a:t>
            </a:r>
            <a:r>
              <a:rPr lang="en-US" altLang="en-US" sz="1600" b="1" dirty="0">
                <a:solidFill>
                  <a:srgbClr val="7030A0"/>
                </a:solidFill>
                <a:ea typeface="ヒラギノ角ゴ Pro W3" panose="020B0300000000000000" pitchFamily="34" charset="-128"/>
              </a:rPr>
              <a:t> et al., 2010; Yorks et al., 2011a; Alexandrov et al., 2015; </a:t>
            </a:r>
            <a:r>
              <a:rPr lang="en-US" altLang="en-US" sz="1600" b="1" dirty="0" err="1">
                <a:solidFill>
                  <a:srgbClr val="7030A0"/>
                </a:solidFill>
                <a:ea typeface="ヒラギノ角ゴ Pro W3" panose="020B0300000000000000" pitchFamily="34" charset="-128"/>
              </a:rPr>
              <a:t>etc</a:t>
            </a:r>
            <a:r>
              <a:rPr lang="en-US" altLang="en-US" sz="1600" b="1" dirty="0">
                <a:solidFill>
                  <a:srgbClr val="7030A0"/>
                </a:solidFill>
                <a:ea typeface="ヒラギノ角ゴ Pro W3" panose="020B0300000000000000" pitchFamily="34" charset="-128"/>
              </a:rPr>
              <a:t>]</a:t>
            </a:r>
          </a:p>
          <a:p>
            <a:pPr marL="742950" lvl="2" indent="-342900"/>
            <a:r>
              <a:rPr lang="en-US" altLang="en-US" sz="1600" b="1" dirty="0">
                <a:solidFill>
                  <a:srgbClr val="7030A0"/>
                </a:solidFill>
                <a:ea typeface="ヒラギノ角ゴ Pro W3" panose="020B0300000000000000" pitchFamily="34" charset="-128"/>
              </a:rPr>
              <a:t>Aerosol properties [McGill et al., 2003; </a:t>
            </a:r>
            <a:r>
              <a:rPr lang="en-US" altLang="en-US" sz="1600" b="1" dirty="0" err="1">
                <a:solidFill>
                  <a:srgbClr val="7030A0"/>
                </a:solidFill>
                <a:ea typeface="ヒラギノ角ゴ Pro W3" panose="020B0300000000000000" pitchFamily="34" charset="-128"/>
              </a:rPr>
              <a:t>Nowottnick</a:t>
            </a:r>
            <a:r>
              <a:rPr lang="en-US" altLang="en-US" sz="1600" b="1" dirty="0">
                <a:solidFill>
                  <a:srgbClr val="7030A0"/>
                </a:solidFill>
                <a:ea typeface="ヒラギノ角ゴ Pro W3" panose="020B0300000000000000" pitchFamily="34" charset="-128"/>
              </a:rPr>
              <a:t> et al., 2011; Di </a:t>
            </a:r>
            <a:r>
              <a:rPr lang="en-US" altLang="en-US" sz="1600" b="1" dirty="0" err="1">
                <a:solidFill>
                  <a:srgbClr val="7030A0"/>
                </a:solidFill>
                <a:ea typeface="ヒラギノ角ゴ Pro W3" panose="020B0300000000000000" pitchFamily="34" charset="-128"/>
              </a:rPr>
              <a:t>Noia</a:t>
            </a:r>
            <a:r>
              <a:rPr lang="en-US" altLang="en-US" sz="1600" b="1" dirty="0">
                <a:solidFill>
                  <a:srgbClr val="7030A0"/>
                </a:solidFill>
                <a:ea typeface="ヒラギノ角ゴ Pro W3" panose="020B0300000000000000" pitchFamily="34" charset="-128"/>
              </a:rPr>
              <a:t> et al., 2017; </a:t>
            </a:r>
            <a:r>
              <a:rPr lang="en-US" altLang="en-US" sz="1600" b="1" dirty="0" err="1">
                <a:solidFill>
                  <a:srgbClr val="7030A0"/>
                </a:solidFill>
                <a:ea typeface="ヒラギノ角ゴ Pro W3" panose="020B0300000000000000" pitchFamily="34" charset="-128"/>
              </a:rPr>
              <a:t>Midzak</a:t>
            </a:r>
            <a:r>
              <a:rPr lang="en-US" altLang="en-US" sz="1600" b="1" dirty="0">
                <a:solidFill>
                  <a:srgbClr val="7030A0"/>
                </a:solidFill>
                <a:ea typeface="ヒラギノ角ゴ Pro W3" panose="020B0300000000000000" pitchFamily="34" charset="-128"/>
              </a:rPr>
              <a:t> et al. 2022; etc.]</a:t>
            </a:r>
          </a:p>
          <a:p>
            <a:pPr marL="742950" lvl="2" indent="-342900"/>
            <a:r>
              <a:rPr lang="en-US" altLang="en-US" sz="1600" b="1" dirty="0">
                <a:solidFill>
                  <a:srgbClr val="7030A0"/>
                </a:solidFill>
                <a:ea typeface="ヒラギノ角ゴ Pro W3" panose="020B0300000000000000" pitchFamily="34" charset="-128"/>
              </a:rPr>
              <a:t>Satellite Validation [McGill et al., 2007; Yorks et al., 2011b; </a:t>
            </a:r>
            <a:r>
              <a:rPr lang="en-US" altLang="en-US" sz="1600" b="1" dirty="0" err="1">
                <a:solidFill>
                  <a:srgbClr val="7030A0"/>
                </a:solidFill>
                <a:ea typeface="ヒラギノ角ゴ Pro W3" panose="020B0300000000000000" pitchFamily="34" charset="-128"/>
              </a:rPr>
              <a:t>Hlavka</a:t>
            </a:r>
            <a:r>
              <a:rPr lang="en-US" altLang="en-US" sz="1600" b="1" dirty="0">
                <a:solidFill>
                  <a:srgbClr val="7030A0"/>
                </a:solidFill>
                <a:ea typeface="ヒラギノ角ゴ Pro W3" panose="020B0300000000000000" pitchFamily="34" charset="-128"/>
              </a:rPr>
              <a:t> et al., 2012; Yorks et al. 2016]</a:t>
            </a:r>
          </a:p>
          <a:p>
            <a:pPr marL="342900" lvl="1" indent="-342900">
              <a:buFontTx/>
              <a:buChar char="•"/>
            </a:pPr>
            <a:endParaRPr lang="en-US" altLang="en-US" sz="2000" b="1" dirty="0">
              <a:solidFill>
                <a:srgbClr val="7030A0"/>
              </a:solidFill>
              <a:ea typeface="ヒラギノ角ゴ Pro W3" panose="020B0300000000000000" pitchFamily="34" charset="-128"/>
            </a:endParaRP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D26C5082-9AEB-D745-A927-05454C94D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15" y="3289114"/>
            <a:ext cx="10099624" cy="306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oogle Shape;70;p15">
            <a:extLst>
              <a:ext uri="{FF2B5EF4-FFF2-40B4-BE49-F238E27FC236}">
                <a16:creationId xmlns:a16="http://schemas.microsoft.com/office/drawing/2014/main" id="{92E78A24-F1CF-C440-97A9-E0139F1E20B2}"/>
              </a:ext>
            </a:extLst>
          </p:cNvPr>
          <p:cNvGrpSpPr/>
          <p:nvPr/>
        </p:nvGrpSpPr>
        <p:grpSpPr>
          <a:xfrm>
            <a:off x="0" y="3806"/>
            <a:ext cx="12192000" cy="1484709"/>
            <a:chOff x="0" y="-29184"/>
            <a:chExt cx="9144000" cy="1484709"/>
          </a:xfrm>
        </p:grpSpPr>
        <p:sp>
          <p:nvSpPr>
            <p:cNvPr id="11" name="Google Shape;71;p15">
              <a:extLst>
                <a:ext uri="{FF2B5EF4-FFF2-40B4-BE49-F238E27FC236}">
                  <a16:creationId xmlns:a16="http://schemas.microsoft.com/office/drawing/2014/main" id="{C3797DF9-7F0D-264A-AB0D-A2922026823A}"/>
                </a:ext>
              </a:extLst>
            </p:cNvPr>
            <p:cNvSpPr/>
            <p:nvPr/>
          </p:nvSpPr>
          <p:spPr>
            <a:xfrm>
              <a:off x="0" y="-29184"/>
              <a:ext cx="9144000" cy="9864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72;p15">
              <a:extLst>
                <a:ext uri="{FF2B5EF4-FFF2-40B4-BE49-F238E27FC236}">
                  <a16:creationId xmlns:a16="http://schemas.microsoft.com/office/drawing/2014/main" id="{D39C6B70-AA35-E44A-9631-898A81383AF7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698000" y="150450"/>
              <a:ext cx="1308725" cy="13050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7D67D57-A7ED-9F4E-81FB-19DC08297FD8}"/>
              </a:ext>
            </a:extLst>
          </p:cNvPr>
          <p:cNvSpPr txBox="1">
            <a:spLocks/>
          </p:cNvSpPr>
          <p:nvPr/>
        </p:nvSpPr>
        <p:spPr>
          <a:xfrm>
            <a:off x="100158" y="32990"/>
            <a:ext cx="11908809" cy="958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7030A0"/>
                </a:solidFill>
              </a:rPr>
              <a:t>CPL History</a:t>
            </a:r>
          </a:p>
        </p:txBody>
      </p:sp>
    </p:spTree>
    <p:extLst>
      <p:ext uri="{BB962C8B-B14F-4D97-AF65-F5344CB8AC3E}">
        <p14:creationId xmlns:p14="http://schemas.microsoft.com/office/powerpoint/2010/main" val="71648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106353-20F2-DB48-8357-71E9AFF54044}"/>
              </a:ext>
            </a:extLst>
          </p:cNvPr>
          <p:cNvSpPr/>
          <p:nvPr/>
        </p:nvSpPr>
        <p:spPr>
          <a:xfrm>
            <a:off x="185378" y="6430382"/>
            <a:ext cx="11908809" cy="54591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C5B426-5C2F-2C42-B9B5-FBAEFBDA3D71}"/>
              </a:ext>
            </a:extLst>
          </p:cNvPr>
          <p:cNvSpPr/>
          <p:nvPr/>
        </p:nvSpPr>
        <p:spPr>
          <a:xfrm>
            <a:off x="155810" y="6525917"/>
            <a:ext cx="119383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</a:rPr>
              <a:t>IMPACTS Data Workshop, 26-27 October 2022, Virtual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F836E-8174-A840-AA23-5DFCABA24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490"/>
            <a:ext cx="2743200" cy="365125"/>
          </a:xfrm>
        </p:spPr>
        <p:txBody>
          <a:bodyPr/>
          <a:lstStyle/>
          <a:p>
            <a:fld id="{805ED7C5-4A7C-9345-8226-1283F8238D59}" type="slidenum">
              <a:rPr lang="en-US" b="1" smtClean="0"/>
              <a:t>4</a:t>
            </a:fld>
            <a:endParaRPr lang="en-US" b="1"/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5269667F-EA6D-5E47-AEDC-56380E04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33" y="1276548"/>
            <a:ext cx="751713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7030A0"/>
                </a:solidFill>
                <a:latin typeface="+mn-lt"/>
              </a:rPr>
              <a:t>The instrument performed very well during the IMPACTS 2022 deployment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7030A0"/>
                </a:solidFill>
                <a:latin typeface="+mn-lt"/>
              </a:rPr>
              <a:t>No loss of data and very good data quality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7030A0"/>
                </a:solidFill>
                <a:latin typeface="+mn-lt"/>
              </a:rPr>
              <a:t>Final data products are available at GHRC for both deployments. Updates from in-field products:</a:t>
            </a:r>
          </a:p>
          <a:p>
            <a:pPr lvl="1">
              <a:buFont typeface="+mj-lt"/>
              <a:buAutoNum type="arabicPeriod"/>
              <a:defRPr/>
            </a:pPr>
            <a:r>
              <a:rPr lang="en-US" sz="2000" b="1" u="sng" dirty="0">
                <a:solidFill>
                  <a:srgbClr val="7030A0"/>
                </a:solidFill>
                <a:latin typeface="+mn-lt"/>
              </a:rPr>
              <a:t>Cloud Phase:</a:t>
            </a:r>
            <a:r>
              <a:rPr lang="en-US" sz="20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Final data products include MERRA-2 meteorological data, which improves the cloud phase determination in the final data products since it is based on temperature. </a:t>
            </a:r>
          </a:p>
          <a:p>
            <a:pPr lvl="1">
              <a:buFont typeface="+mj-lt"/>
              <a:buAutoNum type="arabicPeriod"/>
              <a:defRPr/>
            </a:pPr>
            <a:r>
              <a:rPr lang="en-US" sz="2000" b="1" u="sng" dirty="0">
                <a:solidFill>
                  <a:srgbClr val="7030A0"/>
                </a:solidFill>
                <a:latin typeface="+mn-lt"/>
              </a:rPr>
              <a:t>Backscatter Calibration:</a:t>
            </a:r>
            <a:r>
              <a:rPr lang="en-US" sz="20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We improved our instrument overlap function and backscatter calibration at all 3 wavelengths.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7030A0"/>
                </a:solidFill>
                <a:latin typeface="+mn-lt"/>
              </a:rPr>
              <a:t>Reminder: available data products, parameters, resolutions, and wavelengths are on the right.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7030A0"/>
                </a:solidFill>
                <a:latin typeface="+mn-lt"/>
              </a:rPr>
              <a:t>CPL is back at GSFC and should be ready for 2023.</a:t>
            </a:r>
          </a:p>
        </p:txBody>
      </p:sp>
      <p:grpSp>
        <p:nvGrpSpPr>
          <p:cNvPr id="20" name="Google Shape;70;p15">
            <a:extLst>
              <a:ext uri="{FF2B5EF4-FFF2-40B4-BE49-F238E27FC236}">
                <a16:creationId xmlns:a16="http://schemas.microsoft.com/office/drawing/2014/main" id="{DBCB5B98-2DF5-F949-8758-5644E49FB2DE}"/>
              </a:ext>
            </a:extLst>
          </p:cNvPr>
          <p:cNvGrpSpPr/>
          <p:nvPr/>
        </p:nvGrpSpPr>
        <p:grpSpPr>
          <a:xfrm>
            <a:off x="0" y="-311"/>
            <a:ext cx="12192000" cy="1474981"/>
            <a:chOff x="0" y="-19456"/>
            <a:chExt cx="9144000" cy="1474981"/>
          </a:xfrm>
        </p:grpSpPr>
        <p:sp>
          <p:nvSpPr>
            <p:cNvPr id="21" name="Google Shape;71;p15">
              <a:extLst>
                <a:ext uri="{FF2B5EF4-FFF2-40B4-BE49-F238E27FC236}">
                  <a16:creationId xmlns:a16="http://schemas.microsoft.com/office/drawing/2014/main" id="{6A0F4EB7-57E6-AE4C-BB4C-40AFD1F9C43E}"/>
                </a:ext>
              </a:extLst>
            </p:cNvPr>
            <p:cNvSpPr/>
            <p:nvPr/>
          </p:nvSpPr>
          <p:spPr>
            <a:xfrm>
              <a:off x="0" y="-19456"/>
              <a:ext cx="9144000" cy="9864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" name="Google Shape;72;p15">
              <a:extLst>
                <a:ext uri="{FF2B5EF4-FFF2-40B4-BE49-F238E27FC236}">
                  <a16:creationId xmlns:a16="http://schemas.microsoft.com/office/drawing/2014/main" id="{BFED24C8-D5DF-CE4D-B95A-B2C69B644A8F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698000" y="150450"/>
              <a:ext cx="1308725" cy="13050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74E684F0-1FA7-FF47-A36B-FE708AB99359}"/>
              </a:ext>
            </a:extLst>
          </p:cNvPr>
          <p:cNvSpPr txBox="1">
            <a:spLocks/>
          </p:cNvSpPr>
          <p:nvPr/>
        </p:nvSpPr>
        <p:spPr>
          <a:xfrm>
            <a:off x="100158" y="32990"/>
            <a:ext cx="11908809" cy="958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7030A0"/>
                </a:solidFill>
              </a:rPr>
              <a:t>CPL Performance and Data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92A3DE-89C2-6B43-B9B6-72A47DD27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937155"/>
              </p:ext>
            </p:extLst>
          </p:nvPr>
        </p:nvGraphicFramePr>
        <p:xfrm>
          <a:off x="7753336" y="1528684"/>
          <a:ext cx="4164337" cy="44740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518">
                  <a:extLst>
                    <a:ext uri="{9D8B030D-6E8A-4147-A177-3AD203B41FA5}">
                      <a16:colId xmlns:a16="http://schemas.microsoft.com/office/drawing/2014/main" val="2427948782"/>
                    </a:ext>
                  </a:extLst>
                </a:gridCol>
                <a:gridCol w="1068119">
                  <a:extLst>
                    <a:ext uri="{9D8B030D-6E8A-4147-A177-3AD203B41FA5}">
                      <a16:colId xmlns:a16="http://schemas.microsoft.com/office/drawing/2014/main" val="1358315472"/>
                    </a:ext>
                  </a:extLst>
                </a:gridCol>
                <a:gridCol w="637954">
                  <a:extLst>
                    <a:ext uri="{9D8B030D-6E8A-4147-A177-3AD203B41FA5}">
                      <a16:colId xmlns:a16="http://schemas.microsoft.com/office/drawing/2014/main" val="3155635799"/>
                    </a:ext>
                  </a:extLst>
                </a:gridCol>
                <a:gridCol w="631429">
                  <a:extLst>
                    <a:ext uri="{9D8B030D-6E8A-4147-A177-3AD203B41FA5}">
                      <a16:colId xmlns:a16="http://schemas.microsoft.com/office/drawing/2014/main" val="1922096830"/>
                    </a:ext>
                  </a:extLst>
                </a:gridCol>
                <a:gridCol w="1119317">
                  <a:extLst>
                    <a:ext uri="{9D8B030D-6E8A-4147-A177-3AD203B41FA5}">
                      <a16:colId xmlns:a16="http://schemas.microsoft.com/office/drawing/2014/main" val="3128050094"/>
                    </a:ext>
                  </a:extLst>
                </a:gridCol>
              </a:tblGrid>
              <a:tr h="2468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6180" marR="6180" marT="618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Parameter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Resolutions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Wavelengths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820104"/>
                  </a:ext>
                </a:extLst>
              </a:tr>
              <a:tr h="1565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Vert.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Hor.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567931"/>
                  </a:ext>
                </a:extLst>
              </a:tr>
              <a:tr h="4807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1</a:t>
                      </a:r>
                    </a:p>
                  </a:txBody>
                  <a:tcPr marL="6180" marR="6180" marT="618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Attenuated Backscatter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30 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200 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355, 532, </a:t>
                      </a:r>
                    </a:p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1064 nm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389146"/>
                  </a:ext>
                </a:extLst>
              </a:tr>
              <a:tr h="420220"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Depolarization Ratio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30 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200 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1064 nm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576377"/>
                  </a:ext>
                </a:extLst>
              </a:tr>
              <a:tr h="56029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2 </a:t>
                      </a: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Layer</a:t>
                      </a: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Cloud Layer Height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Layer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 km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259500"/>
                  </a:ext>
                </a:extLst>
              </a:tr>
              <a:tr h="436699"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Cloud Phase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Layer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 km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715133"/>
                  </a:ext>
                </a:extLst>
              </a:tr>
              <a:tr h="420220"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Cloud Optical Depth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Layer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 km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532, 1064 nm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777917"/>
                  </a:ext>
                </a:extLst>
              </a:tr>
              <a:tr h="420220"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Ice Water Path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Layer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 km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532, 1064 nm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119974"/>
                  </a:ext>
                </a:extLst>
              </a:tr>
              <a:tr h="7003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2 Profile</a:t>
                      </a: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Extinction Coefficient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30 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 km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532, 1064 nm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376875"/>
                  </a:ext>
                </a:extLst>
              </a:tr>
              <a:tr h="599432"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Ice Water Content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30 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 km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532, 1064 nm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0" marR="6180" marT="61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89297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28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106353-20F2-DB48-8357-71E9AFF54044}"/>
              </a:ext>
            </a:extLst>
          </p:cNvPr>
          <p:cNvSpPr/>
          <p:nvPr/>
        </p:nvSpPr>
        <p:spPr>
          <a:xfrm>
            <a:off x="185378" y="6430382"/>
            <a:ext cx="11908809" cy="54591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C5B426-5C2F-2C42-B9B5-FBAEFBDA3D71}"/>
              </a:ext>
            </a:extLst>
          </p:cNvPr>
          <p:cNvSpPr/>
          <p:nvPr/>
        </p:nvSpPr>
        <p:spPr>
          <a:xfrm>
            <a:off x="155810" y="6525917"/>
            <a:ext cx="11908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</a:rPr>
              <a:t>IMPACTS Data Workshop, 26-27 October 2022, Virtual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F836E-8174-A840-AA23-5DFCABA24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490"/>
            <a:ext cx="2743200" cy="365125"/>
          </a:xfrm>
        </p:spPr>
        <p:txBody>
          <a:bodyPr/>
          <a:lstStyle/>
          <a:p>
            <a:fld id="{805ED7C5-4A7C-9345-8226-1283F8238D59}" type="slidenum">
              <a:rPr lang="en-US" b="1" smtClean="0"/>
              <a:t>5</a:t>
            </a:fld>
            <a:endParaRPr lang="en-US" b="1"/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5269667F-EA6D-5E47-AEDC-56380E04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62" y="1260994"/>
            <a:ext cx="119088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7030A0"/>
                </a:solidFill>
                <a:latin typeface="+mn-lt"/>
              </a:rPr>
              <a:t>Browse Images are available on the CPL website, as well as a link to request the data.</a:t>
            </a:r>
          </a:p>
        </p:txBody>
      </p:sp>
      <p:grpSp>
        <p:nvGrpSpPr>
          <p:cNvPr id="20" name="Google Shape;70;p15">
            <a:extLst>
              <a:ext uri="{FF2B5EF4-FFF2-40B4-BE49-F238E27FC236}">
                <a16:creationId xmlns:a16="http://schemas.microsoft.com/office/drawing/2014/main" id="{DBCB5B98-2DF5-F949-8758-5644E49FB2DE}"/>
              </a:ext>
            </a:extLst>
          </p:cNvPr>
          <p:cNvGrpSpPr/>
          <p:nvPr/>
        </p:nvGrpSpPr>
        <p:grpSpPr>
          <a:xfrm>
            <a:off x="0" y="-311"/>
            <a:ext cx="12192000" cy="1474981"/>
            <a:chOff x="0" y="-19456"/>
            <a:chExt cx="9144000" cy="1474981"/>
          </a:xfrm>
        </p:grpSpPr>
        <p:sp>
          <p:nvSpPr>
            <p:cNvPr id="21" name="Google Shape;71;p15">
              <a:extLst>
                <a:ext uri="{FF2B5EF4-FFF2-40B4-BE49-F238E27FC236}">
                  <a16:creationId xmlns:a16="http://schemas.microsoft.com/office/drawing/2014/main" id="{6A0F4EB7-57E6-AE4C-BB4C-40AFD1F9C43E}"/>
                </a:ext>
              </a:extLst>
            </p:cNvPr>
            <p:cNvSpPr/>
            <p:nvPr/>
          </p:nvSpPr>
          <p:spPr>
            <a:xfrm>
              <a:off x="0" y="-19456"/>
              <a:ext cx="9144000" cy="9864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" name="Google Shape;72;p15">
              <a:extLst>
                <a:ext uri="{FF2B5EF4-FFF2-40B4-BE49-F238E27FC236}">
                  <a16:creationId xmlns:a16="http://schemas.microsoft.com/office/drawing/2014/main" id="{BFED24C8-D5DF-CE4D-B95A-B2C69B644A8F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698000" y="150450"/>
              <a:ext cx="1308725" cy="13050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74E684F0-1FA7-FF47-A36B-FE708AB99359}"/>
              </a:ext>
            </a:extLst>
          </p:cNvPr>
          <p:cNvSpPr txBox="1">
            <a:spLocks/>
          </p:cNvSpPr>
          <p:nvPr/>
        </p:nvSpPr>
        <p:spPr>
          <a:xfrm>
            <a:off x="100158" y="32990"/>
            <a:ext cx="11908809" cy="958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7030A0"/>
                </a:solidFill>
              </a:rPr>
              <a:t>CPL Data Availability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0B4D5-2AC5-3544-BA7E-E9141BD50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321" y="2284121"/>
            <a:ext cx="5903750" cy="41053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B96525-F7CA-5840-9E63-374B56522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11" y="2284122"/>
            <a:ext cx="6056108" cy="3977652"/>
          </a:xfrm>
          <a:prstGeom prst="rect">
            <a:avLst/>
          </a:prstGeom>
        </p:spPr>
      </p:pic>
      <p:sp>
        <p:nvSpPr>
          <p:cNvPr id="24" name="Rectangle 11">
            <a:extLst>
              <a:ext uri="{FF2B5EF4-FFF2-40B4-BE49-F238E27FC236}">
                <a16:creationId xmlns:a16="http://schemas.microsoft.com/office/drawing/2014/main" id="{85CD3E70-BDC6-BF45-B222-6DAEA6B3F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911" y="1770995"/>
            <a:ext cx="5575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FF0000"/>
                </a:solidFill>
              </a:rPr>
              <a:t>cpl.gsfc.nasa.gov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93F629-9C48-A149-B37D-5B63AB3ADF14}"/>
              </a:ext>
            </a:extLst>
          </p:cNvPr>
          <p:cNvSpPr/>
          <p:nvPr/>
        </p:nvSpPr>
        <p:spPr>
          <a:xfrm>
            <a:off x="38184" y="3374631"/>
            <a:ext cx="695463" cy="307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845B772-BBEC-E941-A9D3-97179CDF1E0B}"/>
              </a:ext>
            </a:extLst>
          </p:cNvPr>
          <p:cNvCxnSpPr>
            <a:cxnSpLocks/>
            <a:endCxn id="25" idx="6"/>
          </p:cNvCxnSpPr>
          <p:nvPr/>
        </p:nvCxnSpPr>
        <p:spPr>
          <a:xfrm flipH="1">
            <a:off x="733647" y="3357254"/>
            <a:ext cx="627320" cy="1712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82CF855-94B4-064F-962F-17177565A3FF}"/>
              </a:ext>
            </a:extLst>
          </p:cNvPr>
          <p:cNvSpPr/>
          <p:nvPr/>
        </p:nvSpPr>
        <p:spPr>
          <a:xfrm>
            <a:off x="6958281" y="5753180"/>
            <a:ext cx="1806491" cy="694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6007F0F-478A-534A-B187-97A85C4A4A2C}"/>
              </a:ext>
            </a:extLst>
          </p:cNvPr>
          <p:cNvCxnSpPr>
            <a:cxnSpLocks/>
          </p:cNvCxnSpPr>
          <p:nvPr/>
        </p:nvCxnSpPr>
        <p:spPr>
          <a:xfrm flipH="1">
            <a:off x="4359351" y="3633597"/>
            <a:ext cx="627319" cy="17167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BADD423C-B582-CD4E-B58B-89FFE5AA031F}"/>
              </a:ext>
            </a:extLst>
          </p:cNvPr>
          <p:cNvSpPr/>
          <p:nvPr/>
        </p:nvSpPr>
        <p:spPr>
          <a:xfrm>
            <a:off x="6958281" y="2876565"/>
            <a:ext cx="1439007" cy="493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BF9CA82-EDE3-3E46-A8C7-1CBE168104AB}"/>
              </a:ext>
            </a:extLst>
          </p:cNvPr>
          <p:cNvCxnSpPr>
            <a:cxnSpLocks/>
          </p:cNvCxnSpPr>
          <p:nvPr/>
        </p:nvCxnSpPr>
        <p:spPr>
          <a:xfrm>
            <a:off x="5778408" y="5350327"/>
            <a:ext cx="1192487" cy="5637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B7063DE-012E-554A-BAD8-5770080E4E08}"/>
              </a:ext>
            </a:extLst>
          </p:cNvPr>
          <p:cNvCxnSpPr>
            <a:cxnSpLocks/>
          </p:cNvCxnSpPr>
          <p:nvPr/>
        </p:nvCxnSpPr>
        <p:spPr>
          <a:xfrm flipH="1">
            <a:off x="8397288" y="2065829"/>
            <a:ext cx="1693011" cy="9387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1">
            <a:extLst>
              <a:ext uri="{FF2B5EF4-FFF2-40B4-BE49-F238E27FC236}">
                <a16:creationId xmlns:a16="http://schemas.microsoft.com/office/drawing/2014/main" id="{783E24CD-B229-164E-B27B-434BC92CA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715" y="2885366"/>
            <a:ext cx="13648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FF0000"/>
                </a:solidFill>
              </a:rPr>
              <a:t>1 - Click on “IMPACTS-20” or </a:t>
            </a:r>
          </a:p>
          <a:p>
            <a:pPr algn="ctr" eaLnBrk="1" hangingPunct="1"/>
            <a:r>
              <a:rPr lang="en-US" altLang="en-US" sz="1400" dirty="0">
                <a:solidFill>
                  <a:srgbClr val="FF0000"/>
                </a:solidFill>
              </a:rPr>
              <a:t>“IMPACTS-22”</a:t>
            </a:r>
          </a:p>
          <a:p>
            <a:pPr algn="ctr" eaLnBrk="1" hangingPunct="1"/>
            <a:endParaRPr lang="en-US" altLang="en-US" sz="1400" dirty="0">
              <a:solidFill>
                <a:srgbClr val="FF0000"/>
              </a:solidFill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CA0BF577-C188-364B-AFFD-098B6F2F7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8111" y="3123291"/>
            <a:ext cx="1364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FF0000"/>
                </a:solidFill>
              </a:rPr>
              <a:t>2 - Pick a Flight</a:t>
            </a: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608A4518-B5F9-3E40-BDA5-AB6001921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4671" y="4865006"/>
            <a:ext cx="1364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FF0000"/>
                </a:solidFill>
              </a:rPr>
              <a:t>4 - Request Data Files</a:t>
            </a:r>
          </a:p>
        </p:txBody>
      </p:sp>
      <p:sp>
        <p:nvSpPr>
          <p:cNvPr id="39" name="Rectangle 11">
            <a:extLst>
              <a:ext uri="{FF2B5EF4-FFF2-40B4-BE49-F238E27FC236}">
                <a16:creationId xmlns:a16="http://schemas.microsoft.com/office/drawing/2014/main" id="{6824242F-2802-B64F-AC45-3C135BA8F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012" y="1822615"/>
            <a:ext cx="1364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FF0000"/>
                </a:solidFill>
              </a:rPr>
              <a:t>3 - Click on Browse Image</a:t>
            </a:r>
          </a:p>
        </p:txBody>
      </p:sp>
    </p:spTree>
    <p:extLst>
      <p:ext uri="{BB962C8B-B14F-4D97-AF65-F5344CB8AC3E}">
        <p14:creationId xmlns:p14="http://schemas.microsoft.com/office/powerpoint/2010/main" val="1706059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78972-FDE8-0B4D-87A8-C27C07BE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8569"/>
            <a:ext cx="2743200" cy="365125"/>
          </a:xfrm>
        </p:spPr>
        <p:txBody>
          <a:bodyPr/>
          <a:lstStyle/>
          <a:p>
            <a:fld id="{805ED7C5-4A7C-9345-8226-1283F8238D59}" type="slidenum">
              <a:rPr lang="en-US" b="1" smtClean="0"/>
              <a:t>6</a:t>
            </a:fld>
            <a:endParaRPr lang="en-US" b="1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0FB22C1-7040-D742-994C-06EC445B09CA}"/>
              </a:ext>
            </a:extLst>
          </p:cNvPr>
          <p:cNvSpPr/>
          <p:nvPr/>
        </p:nvSpPr>
        <p:spPr>
          <a:xfrm>
            <a:off x="185378" y="6430382"/>
            <a:ext cx="11908809" cy="54591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EBF72A4-7146-AF4C-BA41-58D13A4A5BF1}"/>
              </a:ext>
            </a:extLst>
          </p:cNvPr>
          <p:cNvSpPr/>
          <p:nvPr/>
        </p:nvSpPr>
        <p:spPr>
          <a:xfrm>
            <a:off x="155810" y="6525917"/>
            <a:ext cx="119383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</a:rPr>
              <a:t>IMPACTS Data Workshop, 26-27 October 2022, Virtual</a:t>
            </a:r>
          </a:p>
        </p:txBody>
      </p:sp>
      <p:grpSp>
        <p:nvGrpSpPr>
          <p:cNvPr id="73" name="Google Shape;70;p15">
            <a:extLst>
              <a:ext uri="{FF2B5EF4-FFF2-40B4-BE49-F238E27FC236}">
                <a16:creationId xmlns:a16="http://schemas.microsoft.com/office/drawing/2014/main" id="{A71C2D2A-569F-E64C-9EF0-6359558A0096}"/>
              </a:ext>
            </a:extLst>
          </p:cNvPr>
          <p:cNvGrpSpPr/>
          <p:nvPr/>
        </p:nvGrpSpPr>
        <p:grpSpPr>
          <a:xfrm>
            <a:off x="0" y="-311"/>
            <a:ext cx="12192000" cy="1474981"/>
            <a:chOff x="0" y="-19456"/>
            <a:chExt cx="9144000" cy="1474981"/>
          </a:xfrm>
        </p:grpSpPr>
        <p:sp>
          <p:nvSpPr>
            <p:cNvPr id="74" name="Google Shape;71;p15">
              <a:extLst>
                <a:ext uri="{FF2B5EF4-FFF2-40B4-BE49-F238E27FC236}">
                  <a16:creationId xmlns:a16="http://schemas.microsoft.com/office/drawing/2014/main" id="{3AD971BE-3275-F247-AF8B-1E19249BB5F8}"/>
                </a:ext>
              </a:extLst>
            </p:cNvPr>
            <p:cNvSpPr/>
            <p:nvPr/>
          </p:nvSpPr>
          <p:spPr>
            <a:xfrm>
              <a:off x="0" y="-19456"/>
              <a:ext cx="9144000" cy="9864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2;p15">
              <a:extLst>
                <a:ext uri="{FF2B5EF4-FFF2-40B4-BE49-F238E27FC236}">
                  <a16:creationId xmlns:a16="http://schemas.microsoft.com/office/drawing/2014/main" id="{3D09CB53-5804-9146-9A37-5705F2680046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698000" y="150450"/>
              <a:ext cx="1308725" cy="13050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76" name="Title 1">
            <a:extLst>
              <a:ext uri="{FF2B5EF4-FFF2-40B4-BE49-F238E27FC236}">
                <a16:creationId xmlns:a16="http://schemas.microsoft.com/office/drawing/2014/main" id="{D0C6BB02-3905-5F4A-A3A0-285B250BDE1C}"/>
              </a:ext>
            </a:extLst>
          </p:cNvPr>
          <p:cNvSpPr txBox="1">
            <a:spLocks/>
          </p:cNvSpPr>
          <p:nvPr/>
        </p:nvSpPr>
        <p:spPr>
          <a:xfrm>
            <a:off x="100158" y="32990"/>
            <a:ext cx="11908809" cy="958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7030A0"/>
                </a:solidFill>
              </a:rPr>
              <a:t>Data Example: 08 Feb. 2022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73F6F2-1D3F-B14D-9A75-3CAA8BC7EA19}"/>
              </a:ext>
            </a:extLst>
          </p:cNvPr>
          <p:cNvSpPr txBox="1"/>
          <p:nvPr/>
        </p:nvSpPr>
        <p:spPr>
          <a:xfrm>
            <a:off x="136081" y="1153600"/>
            <a:ext cx="49959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CPL observed some really interesting streaks in the upper-level clouds to the south of the Feb. 8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low off the coast of ME (GPM </a:t>
            </a:r>
            <a:r>
              <a:rPr lang="en-US" b="1" dirty="0" err="1">
                <a:solidFill>
                  <a:srgbClr val="7030A0"/>
                </a:solidFill>
              </a:rPr>
              <a:t>underflight</a:t>
            </a:r>
            <a:r>
              <a:rPr lang="en-US" b="1" dirty="0">
                <a:solidFill>
                  <a:srgbClr val="7030A0"/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Some of these streaks have low depolarization ratios (&lt;0.15), suggesting they could be SCLW or mixed phase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Need to see what track the P-3 took and what altitude it flew at to transit to the rendezvous point.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4EFD6CBF-746B-4642-81FD-3F8DC62B4C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206" t="9068" b="69853"/>
          <a:stretch/>
        </p:blipFill>
        <p:spPr>
          <a:xfrm>
            <a:off x="11437008" y="1496866"/>
            <a:ext cx="564052" cy="2246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6DAA09-8756-B339-B0B4-5ACF055E97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33" t="11314" r="62216" b="51952"/>
          <a:stretch/>
        </p:blipFill>
        <p:spPr>
          <a:xfrm>
            <a:off x="5544766" y="1543059"/>
            <a:ext cx="5761502" cy="22393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C5A616-7B24-E1E1-5178-A66D438400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7" t="9532" r="7822" b="45905"/>
          <a:stretch/>
        </p:blipFill>
        <p:spPr>
          <a:xfrm>
            <a:off x="5175646" y="3748948"/>
            <a:ext cx="6329401" cy="26700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C53981-9BD0-28C4-AB0B-ED44F176A3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430" t="20022" b="14458"/>
          <a:stretch/>
        </p:blipFill>
        <p:spPr>
          <a:xfrm>
            <a:off x="11437008" y="3774652"/>
            <a:ext cx="754992" cy="22489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0BF57D1-08CC-F67F-C9CA-932B4B580780}"/>
              </a:ext>
            </a:extLst>
          </p:cNvPr>
          <p:cNvSpPr txBox="1"/>
          <p:nvPr/>
        </p:nvSpPr>
        <p:spPr>
          <a:xfrm>
            <a:off x="6710784" y="3894945"/>
            <a:ext cx="362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yriad Pro Cond" panose="020B0503030403020204" pitchFamily="34" charset="0"/>
              </a:rPr>
              <a:t>CPL Depolarization Ratio: 08 February 2022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4A90E1-1DA6-B8B6-0A72-69A47EFC81E2}"/>
              </a:ext>
            </a:extLst>
          </p:cNvPr>
          <p:cNvSpPr txBox="1"/>
          <p:nvPr/>
        </p:nvSpPr>
        <p:spPr>
          <a:xfrm>
            <a:off x="6297581" y="1655575"/>
            <a:ext cx="450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yriad Pro Cond" panose="020B0503030403020204" pitchFamily="34" charset="0"/>
              </a:rPr>
              <a:t>CPL 532 nm Attenuated Backscatter: 08 February 2022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B9EAFB5-4D30-8247-1830-61DF1B4561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37" t="53647" r="90221" b="7502"/>
          <a:stretch/>
        </p:blipFill>
        <p:spPr>
          <a:xfrm>
            <a:off x="5037633" y="1572448"/>
            <a:ext cx="496642" cy="2226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A5D67A-5149-0263-2758-876B709DA347}"/>
              </a:ext>
            </a:extLst>
          </p:cNvPr>
          <p:cNvSpPr txBox="1"/>
          <p:nvPr/>
        </p:nvSpPr>
        <p:spPr>
          <a:xfrm>
            <a:off x="5274499" y="6085429"/>
            <a:ext cx="54053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12:27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DA9744-468B-ADD7-C47C-9CD5B1585A02}"/>
              </a:ext>
            </a:extLst>
          </p:cNvPr>
          <p:cNvSpPr txBox="1"/>
          <p:nvPr/>
        </p:nvSpPr>
        <p:spPr>
          <a:xfrm>
            <a:off x="6209677" y="6085428"/>
            <a:ext cx="54053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12:38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0F23ED-CC0F-C42A-B043-A6C7FE72A9E3}"/>
              </a:ext>
            </a:extLst>
          </p:cNvPr>
          <p:cNvSpPr txBox="1"/>
          <p:nvPr/>
        </p:nvSpPr>
        <p:spPr>
          <a:xfrm>
            <a:off x="7192981" y="6085427"/>
            <a:ext cx="54053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12:49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34E4D2-FC39-DB2D-FA3A-DC5488ADB540}"/>
              </a:ext>
            </a:extLst>
          </p:cNvPr>
          <p:cNvSpPr txBox="1"/>
          <p:nvPr/>
        </p:nvSpPr>
        <p:spPr>
          <a:xfrm>
            <a:off x="8163280" y="6098249"/>
            <a:ext cx="54053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13:00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CFFC8B-0A9F-7B8A-532A-8D6B25AB8F79}"/>
              </a:ext>
            </a:extLst>
          </p:cNvPr>
          <p:cNvSpPr txBox="1"/>
          <p:nvPr/>
        </p:nvSpPr>
        <p:spPr>
          <a:xfrm>
            <a:off x="9094789" y="6085426"/>
            <a:ext cx="54053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13:10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8CD546-D9EF-9269-0663-E88F29C0C4EE}"/>
              </a:ext>
            </a:extLst>
          </p:cNvPr>
          <p:cNvSpPr txBox="1"/>
          <p:nvPr/>
        </p:nvSpPr>
        <p:spPr>
          <a:xfrm>
            <a:off x="10059105" y="6085425"/>
            <a:ext cx="54053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13:21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A9582F-F2E3-209C-89C5-DBFF87D1379B}"/>
              </a:ext>
            </a:extLst>
          </p:cNvPr>
          <p:cNvSpPr txBox="1"/>
          <p:nvPr/>
        </p:nvSpPr>
        <p:spPr>
          <a:xfrm>
            <a:off x="10998770" y="6085424"/>
            <a:ext cx="54053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13:32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BC0D5E-B12F-5F27-9D10-F6243BD57E6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351" t="14379" b="11715"/>
          <a:stretch/>
        </p:blipFill>
        <p:spPr>
          <a:xfrm>
            <a:off x="139436" y="3779867"/>
            <a:ext cx="4837956" cy="253422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577B4B4-43ED-24A4-B53F-B5D8D43ABDBD}"/>
              </a:ext>
            </a:extLst>
          </p:cNvPr>
          <p:cNvSpPr/>
          <p:nvPr/>
        </p:nvSpPr>
        <p:spPr>
          <a:xfrm rot="20004095">
            <a:off x="1098371" y="5385611"/>
            <a:ext cx="2328359" cy="473036"/>
          </a:xfrm>
          <a:prstGeom prst="ellipse">
            <a:avLst/>
          </a:prstGeom>
          <a:solidFill>
            <a:schemeClr val="accent2">
              <a:lumMod val="20000"/>
              <a:lumOff val="80000"/>
              <a:alpha val="2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8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78972-FDE8-0B4D-87A8-C27C07BE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8569"/>
            <a:ext cx="2743200" cy="365125"/>
          </a:xfrm>
        </p:spPr>
        <p:txBody>
          <a:bodyPr/>
          <a:lstStyle/>
          <a:p>
            <a:fld id="{805ED7C5-4A7C-9345-8226-1283F8238D59}" type="slidenum">
              <a:rPr lang="en-US" b="1" smtClean="0"/>
              <a:t>7</a:t>
            </a:fld>
            <a:endParaRPr lang="en-US" b="1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0FB22C1-7040-D742-994C-06EC445B09CA}"/>
              </a:ext>
            </a:extLst>
          </p:cNvPr>
          <p:cNvSpPr/>
          <p:nvPr/>
        </p:nvSpPr>
        <p:spPr>
          <a:xfrm>
            <a:off x="185378" y="6430382"/>
            <a:ext cx="11908809" cy="54591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EBF72A4-7146-AF4C-BA41-58D13A4A5BF1}"/>
              </a:ext>
            </a:extLst>
          </p:cNvPr>
          <p:cNvSpPr/>
          <p:nvPr/>
        </p:nvSpPr>
        <p:spPr>
          <a:xfrm>
            <a:off x="155810" y="6525917"/>
            <a:ext cx="119383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</a:rPr>
              <a:t>IMPACTS Data Workshop, 26-27 October 2022, Virtual</a:t>
            </a:r>
          </a:p>
        </p:txBody>
      </p:sp>
      <p:grpSp>
        <p:nvGrpSpPr>
          <p:cNvPr id="73" name="Google Shape;70;p15">
            <a:extLst>
              <a:ext uri="{FF2B5EF4-FFF2-40B4-BE49-F238E27FC236}">
                <a16:creationId xmlns:a16="http://schemas.microsoft.com/office/drawing/2014/main" id="{A71C2D2A-569F-E64C-9EF0-6359558A0096}"/>
              </a:ext>
            </a:extLst>
          </p:cNvPr>
          <p:cNvGrpSpPr/>
          <p:nvPr/>
        </p:nvGrpSpPr>
        <p:grpSpPr>
          <a:xfrm>
            <a:off x="0" y="-311"/>
            <a:ext cx="12192000" cy="1474981"/>
            <a:chOff x="0" y="-19456"/>
            <a:chExt cx="9144000" cy="1474981"/>
          </a:xfrm>
        </p:grpSpPr>
        <p:sp>
          <p:nvSpPr>
            <p:cNvPr id="74" name="Google Shape;71;p15">
              <a:extLst>
                <a:ext uri="{FF2B5EF4-FFF2-40B4-BE49-F238E27FC236}">
                  <a16:creationId xmlns:a16="http://schemas.microsoft.com/office/drawing/2014/main" id="{3AD971BE-3275-F247-AF8B-1E19249BB5F8}"/>
                </a:ext>
              </a:extLst>
            </p:cNvPr>
            <p:cNvSpPr/>
            <p:nvPr/>
          </p:nvSpPr>
          <p:spPr>
            <a:xfrm>
              <a:off x="0" y="-19456"/>
              <a:ext cx="9144000" cy="9864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2;p15">
              <a:extLst>
                <a:ext uri="{FF2B5EF4-FFF2-40B4-BE49-F238E27FC236}">
                  <a16:creationId xmlns:a16="http://schemas.microsoft.com/office/drawing/2014/main" id="{3D09CB53-5804-9146-9A37-5705F2680046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698000" y="150450"/>
              <a:ext cx="1308725" cy="13050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76" name="Title 1">
            <a:extLst>
              <a:ext uri="{FF2B5EF4-FFF2-40B4-BE49-F238E27FC236}">
                <a16:creationId xmlns:a16="http://schemas.microsoft.com/office/drawing/2014/main" id="{D0C6BB02-3905-5F4A-A3A0-285B250BDE1C}"/>
              </a:ext>
            </a:extLst>
          </p:cNvPr>
          <p:cNvSpPr txBox="1">
            <a:spLocks/>
          </p:cNvSpPr>
          <p:nvPr/>
        </p:nvSpPr>
        <p:spPr>
          <a:xfrm>
            <a:off x="100158" y="32990"/>
            <a:ext cx="11908809" cy="958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7030A0"/>
                </a:solidFill>
              </a:rPr>
              <a:t>Data Example: 17 Feb. 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EF87C6-44EE-7C56-385C-F4EB3DBDB8C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96" y="2470102"/>
            <a:ext cx="3793801" cy="354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24BAD5C-505E-22BA-84D8-6FBB872C65A3}"/>
              </a:ext>
            </a:extLst>
          </p:cNvPr>
          <p:cNvSpPr txBox="1"/>
          <p:nvPr/>
        </p:nvSpPr>
        <p:spPr>
          <a:xfrm>
            <a:off x="100158" y="1139303"/>
            <a:ext cx="11080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The location of the </a:t>
            </a:r>
            <a:r>
              <a:rPr lang="en-US" b="1" dirty="0" err="1">
                <a:solidFill>
                  <a:srgbClr val="7030A0"/>
                </a:solidFill>
              </a:rPr>
              <a:t>snowband</a:t>
            </a:r>
            <a:r>
              <a:rPr lang="en-US" b="1" dirty="0">
                <a:solidFill>
                  <a:srgbClr val="7030A0"/>
                </a:solidFill>
              </a:rPr>
              <a:t> at 170 km has the highest cloud tops (&gt; 6.5 km) and the lidar is unable to penetrate very far into the clouds due attenuation by larger particles as sampled by the P-3.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In the region to the SE of the </a:t>
            </a:r>
            <a:r>
              <a:rPr lang="en-US" b="1" dirty="0" err="1">
                <a:solidFill>
                  <a:srgbClr val="7030A0"/>
                </a:solidFill>
              </a:rPr>
              <a:t>snowband</a:t>
            </a:r>
            <a:r>
              <a:rPr lang="en-US" b="1" dirty="0">
                <a:solidFill>
                  <a:srgbClr val="7030A0"/>
                </a:solidFill>
              </a:rPr>
              <a:t> (20 – 100 km), the CPL shows a lot of variability in the cloud top structure and penetration depth (CPL observed 2-4 km below cloud top in some parts of the system).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723822-0585-2543-29F9-05AD29AF4A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34" b="3851"/>
          <a:stretch/>
        </p:blipFill>
        <p:spPr>
          <a:xfrm>
            <a:off x="4949497" y="2411734"/>
            <a:ext cx="6684783" cy="37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78972-FDE8-0B4D-87A8-C27C07BE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8569"/>
            <a:ext cx="2743200" cy="365125"/>
          </a:xfrm>
        </p:spPr>
        <p:txBody>
          <a:bodyPr/>
          <a:lstStyle/>
          <a:p>
            <a:fld id="{805ED7C5-4A7C-9345-8226-1283F8238D59}" type="slidenum">
              <a:rPr lang="en-US" b="1" smtClean="0"/>
              <a:t>8</a:t>
            </a:fld>
            <a:endParaRPr lang="en-US" b="1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0FB22C1-7040-D742-994C-06EC445B09CA}"/>
              </a:ext>
            </a:extLst>
          </p:cNvPr>
          <p:cNvSpPr/>
          <p:nvPr/>
        </p:nvSpPr>
        <p:spPr>
          <a:xfrm>
            <a:off x="185378" y="6430382"/>
            <a:ext cx="11908809" cy="54591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EBF72A4-7146-AF4C-BA41-58D13A4A5BF1}"/>
              </a:ext>
            </a:extLst>
          </p:cNvPr>
          <p:cNvSpPr/>
          <p:nvPr/>
        </p:nvSpPr>
        <p:spPr>
          <a:xfrm>
            <a:off x="155810" y="6525917"/>
            <a:ext cx="119383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</a:rPr>
              <a:t>IMPACTS Data Workshop, 26-27 October 2022, Virtual</a:t>
            </a:r>
          </a:p>
        </p:txBody>
      </p:sp>
      <p:grpSp>
        <p:nvGrpSpPr>
          <p:cNvPr id="73" name="Google Shape;70;p15">
            <a:extLst>
              <a:ext uri="{FF2B5EF4-FFF2-40B4-BE49-F238E27FC236}">
                <a16:creationId xmlns:a16="http://schemas.microsoft.com/office/drawing/2014/main" id="{A71C2D2A-569F-E64C-9EF0-6359558A0096}"/>
              </a:ext>
            </a:extLst>
          </p:cNvPr>
          <p:cNvGrpSpPr/>
          <p:nvPr/>
        </p:nvGrpSpPr>
        <p:grpSpPr>
          <a:xfrm>
            <a:off x="0" y="-311"/>
            <a:ext cx="12192000" cy="1474981"/>
            <a:chOff x="0" y="-19456"/>
            <a:chExt cx="9144000" cy="1474981"/>
          </a:xfrm>
        </p:grpSpPr>
        <p:sp>
          <p:nvSpPr>
            <p:cNvPr id="74" name="Google Shape;71;p15">
              <a:extLst>
                <a:ext uri="{FF2B5EF4-FFF2-40B4-BE49-F238E27FC236}">
                  <a16:creationId xmlns:a16="http://schemas.microsoft.com/office/drawing/2014/main" id="{3AD971BE-3275-F247-AF8B-1E19249BB5F8}"/>
                </a:ext>
              </a:extLst>
            </p:cNvPr>
            <p:cNvSpPr/>
            <p:nvPr/>
          </p:nvSpPr>
          <p:spPr>
            <a:xfrm>
              <a:off x="0" y="-19456"/>
              <a:ext cx="9144000" cy="9864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2;p15">
              <a:extLst>
                <a:ext uri="{FF2B5EF4-FFF2-40B4-BE49-F238E27FC236}">
                  <a16:creationId xmlns:a16="http://schemas.microsoft.com/office/drawing/2014/main" id="{3D09CB53-5804-9146-9A37-5705F2680046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698000" y="150450"/>
              <a:ext cx="1308725" cy="13050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76" name="Title 1">
            <a:extLst>
              <a:ext uri="{FF2B5EF4-FFF2-40B4-BE49-F238E27FC236}">
                <a16:creationId xmlns:a16="http://schemas.microsoft.com/office/drawing/2014/main" id="{D0C6BB02-3905-5F4A-A3A0-285B250BDE1C}"/>
              </a:ext>
            </a:extLst>
          </p:cNvPr>
          <p:cNvSpPr txBox="1">
            <a:spLocks/>
          </p:cNvSpPr>
          <p:nvPr/>
        </p:nvSpPr>
        <p:spPr>
          <a:xfrm>
            <a:off x="100158" y="32990"/>
            <a:ext cx="11908809" cy="958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7030A0"/>
                </a:solidFill>
              </a:rPr>
              <a:t>Data Example: 19 Jan. 2022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73F6F2-1D3F-B14D-9A75-3CAA8BC7EA19}"/>
              </a:ext>
            </a:extLst>
          </p:cNvPr>
          <p:cNvSpPr txBox="1"/>
          <p:nvPr/>
        </p:nvSpPr>
        <p:spPr>
          <a:xfrm>
            <a:off x="5788532" y="1163239"/>
            <a:ext cx="63056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</a:rPr>
              <a:t>Supercooled Liquid Water in Lidar Data?!?!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6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and final leg of 19 Jan 2022 flight over Quebec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CPL observes high backscatter at the cloud tops, with low depolarization ratios (&lt;0.10) and cold temps (-20 to -40 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Consistently through these bands there was supercooled liquid water in PHIPS data, with a very high amount of riming, especially on legs at 4-5 km.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E383CAD-0E55-1028-AD53-765C5C455031}"/>
              </a:ext>
            </a:extLst>
          </p:cNvPr>
          <p:cNvCxnSpPr/>
          <p:nvPr/>
        </p:nvCxnSpPr>
        <p:spPr>
          <a:xfrm flipV="1">
            <a:off x="6168599" y="3506154"/>
            <a:ext cx="0" cy="2456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1E9F349-25E8-6136-35BC-730B7CE40904}"/>
              </a:ext>
            </a:extLst>
          </p:cNvPr>
          <p:cNvCxnSpPr>
            <a:cxnSpLocks/>
          </p:cNvCxnSpPr>
          <p:nvPr/>
        </p:nvCxnSpPr>
        <p:spPr>
          <a:xfrm>
            <a:off x="6168599" y="5971448"/>
            <a:ext cx="23666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4EDCD8-2613-3F73-9432-849B9B3C5014}"/>
              </a:ext>
            </a:extLst>
          </p:cNvPr>
          <p:cNvCxnSpPr>
            <a:cxnSpLocks/>
          </p:cNvCxnSpPr>
          <p:nvPr/>
        </p:nvCxnSpPr>
        <p:spPr>
          <a:xfrm flipV="1">
            <a:off x="7289188" y="3676483"/>
            <a:ext cx="0" cy="21336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43A5391-E732-CA52-A894-D53797859CAF}"/>
              </a:ext>
            </a:extLst>
          </p:cNvPr>
          <p:cNvCxnSpPr>
            <a:cxnSpLocks/>
          </p:cNvCxnSpPr>
          <p:nvPr/>
        </p:nvCxnSpPr>
        <p:spPr>
          <a:xfrm>
            <a:off x="6365824" y="4816381"/>
            <a:ext cx="1846728" cy="896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EE111DD-B48D-2110-332B-75A36069B68D}"/>
              </a:ext>
            </a:extLst>
          </p:cNvPr>
          <p:cNvSpPr txBox="1"/>
          <p:nvPr/>
        </p:nvSpPr>
        <p:spPr>
          <a:xfrm>
            <a:off x="5582541" y="5759111"/>
            <a:ext cx="56566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Warm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4DF0B0-00C8-87DD-EAD5-C580C88F095D}"/>
              </a:ext>
            </a:extLst>
          </p:cNvPr>
          <p:cNvSpPr txBox="1"/>
          <p:nvPr/>
        </p:nvSpPr>
        <p:spPr>
          <a:xfrm>
            <a:off x="5654261" y="3424031"/>
            <a:ext cx="46358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Cold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1043F1-0E49-D542-6594-E081519003CB}"/>
              </a:ext>
            </a:extLst>
          </p:cNvPr>
          <p:cNvSpPr txBox="1"/>
          <p:nvPr/>
        </p:nvSpPr>
        <p:spPr>
          <a:xfrm>
            <a:off x="5978483" y="6000250"/>
            <a:ext cx="38023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0.0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8E61BD-FCA7-1754-0567-E08AE47D0A61}"/>
              </a:ext>
            </a:extLst>
          </p:cNvPr>
          <p:cNvSpPr txBox="1"/>
          <p:nvPr/>
        </p:nvSpPr>
        <p:spPr>
          <a:xfrm>
            <a:off x="8212552" y="6015987"/>
            <a:ext cx="38023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A36DC6-9FBD-1131-F25B-E79B9C5F45D3}"/>
              </a:ext>
            </a:extLst>
          </p:cNvPr>
          <p:cNvSpPr txBox="1"/>
          <p:nvPr/>
        </p:nvSpPr>
        <p:spPr>
          <a:xfrm>
            <a:off x="6941629" y="5981327"/>
            <a:ext cx="68800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/>
              <a:t>Depol</a:t>
            </a:r>
            <a:endParaRPr lang="en-US" sz="16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1D88B1-F092-27A6-900F-92567ABDEBFC}"/>
              </a:ext>
            </a:extLst>
          </p:cNvPr>
          <p:cNvSpPr txBox="1"/>
          <p:nvPr/>
        </p:nvSpPr>
        <p:spPr>
          <a:xfrm rot="16200000">
            <a:off x="5592166" y="4643251"/>
            <a:ext cx="64780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Temp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DB5511-65BE-E407-B9D9-EECA4AC20AD6}"/>
              </a:ext>
            </a:extLst>
          </p:cNvPr>
          <p:cNvSpPr txBox="1"/>
          <p:nvPr/>
        </p:nvSpPr>
        <p:spPr>
          <a:xfrm>
            <a:off x="6453461" y="4962853"/>
            <a:ext cx="75309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Liquid </a:t>
            </a:r>
          </a:p>
          <a:p>
            <a:r>
              <a:rPr lang="en-US" sz="1600" b="1" dirty="0">
                <a:solidFill>
                  <a:srgbClr val="7030A0"/>
                </a:solidFill>
              </a:rPr>
              <a:t>Water </a:t>
            </a:r>
          </a:p>
          <a:p>
            <a:r>
              <a:rPr lang="en-US" sz="1600" b="1" dirty="0">
                <a:solidFill>
                  <a:srgbClr val="7030A0"/>
                </a:solidFill>
              </a:rPr>
              <a:t>Cloud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97D3D7-2813-CD77-36ED-2B9B15935305}"/>
              </a:ext>
            </a:extLst>
          </p:cNvPr>
          <p:cNvSpPr txBox="1"/>
          <p:nvPr/>
        </p:nvSpPr>
        <p:spPr>
          <a:xfrm>
            <a:off x="7409672" y="3934736"/>
            <a:ext cx="90518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432FF"/>
                </a:solidFill>
              </a:rPr>
              <a:t>Ice </a:t>
            </a:r>
          </a:p>
          <a:p>
            <a:r>
              <a:rPr lang="en-US" sz="1600" b="1" dirty="0">
                <a:solidFill>
                  <a:srgbClr val="0432FF"/>
                </a:solidFill>
              </a:rPr>
              <a:t>Particles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5543F8-B730-8CBC-2682-E0C785EE15A6}"/>
              </a:ext>
            </a:extLst>
          </p:cNvPr>
          <p:cNvSpPr txBox="1"/>
          <p:nvPr/>
        </p:nvSpPr>
        <p:spPr>
          <a:xfrm>
            <a:off x="7421956" y="5089803"/>
            <a:ext cx="9179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Dust </a:t>
            </a:r>
          </a:p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Aerosols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ED5B40-8983-2604-1BE2-80FF24904568}"/>
              </a:ext>
            </a:extLst>
          </p:cNvPr>
          <p:cNvSpPr txBox="1"/>
          <p:nvPr/>
        </p:nvSpPr>
        <p:spPr>
          <a:xfrm>
            <a:off x="6435412" y="3701480"/>
            <a:ext cx="784189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Mixed 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Phase?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SCLW?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HOI?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52FB4D4-41AD-FB53-9BE2-67015AB90C15}"/>
              </a:ext>
            </a:extLst>
          </p:cNvPr>
          <p:cNvSpPr txBox="1"/>
          <p:nvPr/>
        </p:nvSpPr>
        <p:spPr>
          <a:xfrm>
            <a:off x="6216081" y="3334194"/>
            <a:ext cx="233256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Cloud Top Phase w/ Lidar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2B5F08-1065-2F5D-A556-5866EC08CE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46" t="9589" r="13822" b="5439"/>
          <a:stretch/>
        </p:blipFill>
        <p:spPr>
          <a:xfrm>
            <a:off x="76048" y="1098742"/>
            <a:ext cx="5570768" cy="52211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244FFC-9B6C-0A23-8A79-009C73D5A8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81"/>
          <a:stretch/>
        </p:blipFill>
        <p:spPr>
          <a:xfrm>
            <a:off x="8631411" y="3458395"/>
            <a:ext cx="3377556" cy="25040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404751-BD75-F232-4F17-0B25DCF7A14F}"/>
              </a:ext>
            </a:extLst>
          </p:cNvPr>
          <p:cNvSpPr/>
          <p:nvPr/>
        </p:nvSpPr>
        <p:spPr>
          <a:xfrm>
            <a:off x="632053" y="3166985"/>
            <a:ext cx="299765" cy="175360"/>
          </a:xfrm>
          <a:prstGeom prst="rect">
            <a:avLst/>
          </a:prstGeom>
          <a:noFill/>
          <a:ln>
            <a:solidFill>
              <a:srgbClr val="BBB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6EA8EA-8DC2-E474-90A0-B5389A13BF94}"/>
              </a:ext>
            </a:extLst>
          </p:cNvPr>
          <p:cNvSpPr/>
          <p:nvPr/>
        </p:nvSpPr>
        <p:spPr>
          <a:xfrm>
            <a:off x="1375030" y="3200071"/>
            <a:ext cx="423601" cy="223960"/>
          </a:xfrm>
          <a:prstGeom prst="rect">
            <a:avLst/>
          </a:prstGeom>
          <a:noFill/>
          <a:ln>
            <a:solidFill>
              <a:srgbClr val="BBB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F06BB7-2D4D-8CB3-4F4F-3D651A718FFD}"/>
              </a:ext>
            </a:extLst>
          </p:cNvPr>
          <p:cNvSpPr/>
          <p:nvPr/>
        </p:nvSpPr>
        <p:spPr>
          <a:xfrm>
            <a:off x="632053" y="4371781"/>
            <a:ext cx="299765" cy="175360"/>
          </a:xfrm>
          <a:prstGeom prst="rect">
            <a:avLst/>
          </a:prstGeom>
          <a:noFill/>
          <a:ln>
            <a:solidFill>
              <a:srgbClr val="BBB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FF076A5-426E-3C55-022B-1E7D551F2751}"/>
              </a:ext>
            </a:extLst>
          </p:cNvPr>
          <p:cNvSpPr/>
          <p:nvPr/>
        </p:nvSpPr>
        <p:spPr>
          <a:xfrm>
            <a:off x="1375030" y="4404867"/>
            <a:ext cx="423601" cy="175360"/>
          </a:xfrm>
          <a:prstGeom prst="rect">
            <a:avLst/>
          </a:prstGeom>
          <a:noFill/>
          <a:ln>
            <a:solidFill>
              <a:srgbClr val="BBB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2266CE-9D46-BD8F-86C1-31A4ABDA98F9}"/>
              </a:ext>
            </a:extLst>
          </p:cNvPr>
          <p:cNvSpPr/>
          <p:nvPr/>
        </p:nvSpPr>
        <p:spPr>
          <a:xfrm>
            <a:off x="632053" y="5618490"/>
            <a:ext cx="299765" cy="175360"/>
          </a:xfrm>
          <a:prstGeom prst="rect">
            <a:avLst/>
          </a:prstGeom>
          <a:noFill/>
          <a:ln>
            <a:solidFill>
              <a:srgbClr val="BBB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8EE81A-44E6-4889-010B-AF902A6FCF18}"/>
              </a:ext>
            </a:extLst>
          </p:cNvPr>
          <p:cNvSpPr/>
          <p:nvPr/>
        </p:nvSpPr>
        <p:spPr>
          <a:xfrm>
            <a:off x="1375030" y="5651576"/>
            <a:ext cx="423601" cy="175360"/>
          </a:xfrm>
          <a:prstGeom prst="rect">
            <a:avLst/>
          </a:prstGeom>
          <a:noFill/>
          <a:ln>
            <a:solidFill>
              <a:srgbClr val="BBB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E7BFCF6-B3A2-B974-6305-8EF53FF19562}"/>
              </a:ext>
            </a:extLst>
          </p:cNvPr>
          <p:cNvSpPr/>
          <p:nvPr/>
        </p:nvSpPr>
        <p:spPr>
          <a:xfrm>
            <a:off x="507655" y="2976287"/>
            <a:ext cx="299765" cy="175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AD96E1F-7033-7C62-FFD1-32B0B4037965}"/>
              </a:ext>
            </a:extLst>
          </p:cNvPr>
          <p:cNvSpPr/>
          <p:nvPr/>
        </p:nvSpPr>
        <p:spPr>
          <a:xfrm>
            <a:off x="3075770" y="3040842"/>
            <a:ext cx="423601" cy="175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D6B5DA-164A-A48D-7E9F-9C44C1161ED2}"/>
              </a:ext>
            </a:extLst>
          </p:cNvPr>
          <p:cNvSpPr/>
          <p:nvPr/>
        </p:nvSpPr>
        <p:spPr>
          <a:xfrm>
            <a:off x="495388" y="4194792"/>
            <a:ext cx="299765" cy="175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523FEB-63E7-87C2-500A-C0094A1671E9}"/>
              </a:ext>
            </a:extLst>
          </p:cNvPr>
          <p:cNvSpPr/>
          <p:nvPr/>
        </p:nvSpPr>
        <p:spPr>
          <a:xfrm>
            <a:off x="3063503" y="4259347"/>
            <a:ext cx="423601" cy="175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F7BDCB3-7402-0037-2DC0-BF398366B409}"/>
              </a:ext>
            </a:extLst>
          </p:cNvPr>
          <p:cNvSpPr/>
          <p:nvPr/>
        </p:nvSpPr>
        <p:spPr>
          <a:xfrm>
            <a:off x="495388" y="5434766"/>
            <a:ext cx="299765" cy="175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0348013-B84E-1A87-D442-4F6DC898136C}"/>
              </a:ext>
            </a:extLst>
          </p:cNvPr>
          <p:cNvSpPr/>
          <p:nvPr/>
        </p:nvSpPr>
        <p:spPr>
          <a:xfrm>
            <a:off x="3063503" y="5499321"/>
            <a:ext cx="423601" cy="175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21A4265-83F2-B423-7403-D88D7A3C967B}"/>
              </a:ext>
            </a:extLst>
          </p:cNvPr>
          <p:cNvSpPr/>
          <p:nvPr/>
        </p:nvSpPr>
        <p:spPr>
          <a:xfrm>
            <a:off x="933549" y="3040842"/>
            <a:ext cx="423601" cy="1753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F8AAB9C-894C-5F85-3FF0-01E47E260840}"/>
              </a:ext>
            </a:extLst>
          </p:cNvPr>
          <p:cNvSpPr/>
          <p:nvPr/>
        </p:nvSpPr>
        <p:spPr>
          <a:xfrm>
            <a:off x="1816511" y="3024711"/>
            <a:ext cx="1246992" cy="12693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FF38E9F-F606-BB35-EA6F-3B732AC3B8CC}"/>
              </a:ext>
            </a:extLst>
          </p:cNvPr>
          <p:cNvSpPr/>
          <p:nvPr/>
        </p:nvSpPr>
        <p:spPr>
          <a:xfrm>
            <a:off x="933549" y="4279350"/>
            <a:ext cx="423601" cy="1753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EA7A4DA-7C44-21A3-7AEB-AC5518F6D79B}"/>
              </a:ext>
            </a:extLst>
          </p:cNvPr>
          <p:cNvSpPr/>
          <p:nvPr/>
        </p:nvSpPr>
        <p:spPr>
          <a:xfrm>
            <a:off x="1816511" y="4263219"/>
            <a:ext cx="1246992" cy="12693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2012C33-6C8D-3880-D843-96E875A4DA24}"/>
              </a:ext>
            </a:extLst>
          </p:cNvPr>
          <p:cNvSpPr/>
          <p:nvPr/>
        </p:nvSpPr>
        <p:spPr>
          <a:xfrm>
            <a:off x="929900" y="5529381"/>
            <a:ext cx="423601" cy="1753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9404E98-CB07-DBB8-CFB7-996CF805A1E5}"/>
              </a:ext>
            </a:extLst>
          </p:cNvPr>
          <p:cNvSpPr/>
          <p:nvPr/>
        </p:nvSpPr>
        <p:spPr>
          <a:xfrm>
            <a:off x="1812862" y="5513250"/>
            <a:ext cx="1246992" cy="12693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46082-2C5B-9E73-1B93-DA758DB2F73C}"/>
              </a:ext>
            </a:extLst>
          </p:cNvPr>
          <p:cNvSpPr/>
          <p:nvPr/>
        </p:nvSpPr>
        <p:spPr>
          <a:xfrm>
            <a:off x="8747782" y="6015987"/>
            <a:ext cx="3213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Check out Troy Zaremba’s poster on Wed.</a:t>
            </a:r>
            <a:endParaRPr lang="en-US" sz="1400" dirty="0">
              <a:effectLst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1CCB65-F8F0-3C07-58B6-AFE0F14792D8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3499371" y="3216202"/>
            <a:ext cx="3910301" cy="1010922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A3E2614-6135-443B-8FCD-19892BF72889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781935" y="4227124"/>
            <a:ext cx="6627737" cy="1194717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7B49B99-0FC5-6698-9304-49AFC84C6D8A}"/>
              </a:ext>
            </a:extLst>
          </p:cNvPr>
          <p:cNvCxnSpPr>
            <a:cxnSpLocks/>
            <a:stCxn id="31" idx="1"/>
            <a:endCxn id="41" idx="3"/>
          </p:cNvCxnSpPr>
          <p:nvPr/>
        </p:nvCxnSpPr>
        <p:spPr>
          <a:xfrm flipH="1">
            <a:off x="1798631" y="5378352"/>
            <a:ext cx="4654830" cy="36090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36B8870-A906-B95D-3ED4-5EC0C39D21A2}"/>
              </a:ext>
            </a:extLst>
          </p:cNvPr>
          <p:cNvCxnSpPr>
            <a:cxnSpLocks/>
            <a:endCxn id="39" idx="3"/>
          </p:cNvCxnSpPr>
          <p:nvPr/>
        </p:nvCxnSpPr>
        <p:spPr>
          <a:xfrm flipH="1" flipV="1">
            <a:off x="1798631" y="4492547"/>
            <a:ext cx="4652992" cy="82577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D0CFB8D-65F4-76F7-2B95-D4E9E022AB23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2991152" y="3178078"/>
            <a:ext cx="3444260" cy="10620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DE724F0-CA82-D5FD-9271-803EB3D198BB}"/>
              </a:ext>
            </a:extLst>
          </p:cNvPr>
          <p:cNvCxnSpPr>
            <a:cxnSpLocks/>
            <a:stCxn id="34" idx="1"/>
            <a:endCxn id="51" idx="3"/>
          </p:cNvCxnSpPr>
          <p:nvPr/>
        </p:nvCxnSpPr>
        <p:spPr>
          <a:xfrm flipH="1">
            <a:off x="3063503" y="4240089"/>
            <a:ext cx="3371909" cy="8659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87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963</Words>
  <Application>Microsoft Macintosh PowerPoint</Application>
  <PresentationFormat>Widescreen</PresentationFormat>
  <Paragraphs>156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Myriad Pro Cond</vt:lpstr>
      <vt:lpstr>Symbol</vt:lpstr>
      <vt:lpstr>Tahoma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Yorks, John (GSFC-6120)</dc:creator>
  <cp:lastModifiedBy>Yorks, John (GSFC-6120)</cp:lastModifiedBy>
  <cp:revision>35</cp:revision>
  <dcterms:created xsi:type="dcterms:W3CDTF">2019-04-09T15:39:18Z</dcterms:created>
  <dcterms:modified xsi:type="dcterms:W3CDTF">2022-10-26T18:08:04Z</dcterms:modified>
</cp:coreProperties>
</file>