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63572" autoAdjust="0"/>
  </p:normalViewPr>
  <p:slideViewPr>
    <p:cSldViewPr snapToGrid="0">
      <p:cViewPr varScale="1">
        <p:scale>
          <a:sx n="54" d="100"/>
          <a:sy n="54" d="100"/>
        </p:scale>
        <p:origin x="16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42A1C-5DFF-4FFE-8276-E847E408CA9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A379E-1A32-4906-8ED9-AC2464A6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28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7BD3F-67A3-4C5E-B6EE-C701907B4C7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8735B-EBD8-4C8D-9F01-C79B2D2CE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6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735B-EBD8-4C8D-9F01-C79B2D2CEA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6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735B-EBD8-4C8D-9F01-C79B2D2CEA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20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735B-EBD8-4C8D-9F01-C79B2D2CEA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735B-EBD8-4C8D-9F01-C79B2D2CEA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22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735B-EBD8-4C8D-9F01-C79B2D2CEA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4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735B-EBD8-4C8D-9F01-C79B2D2CEA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06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735B-EBD8-4C8D-9F01-C79B2D2CEA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2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549" y="2403017"/>
            <a:ext cx="11704320" cy="1928813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549" y="4423906"/>
            <a:ext cx="11704319" cy="8270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1" y="5618286"/>
            <a:ext cx="878353" cy="734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94" y="5724418"/>
            <a:ext cx="1464556" cy="58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765" y="5618286"/>
            <a:ext cx="1408358" cy="767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96" y="141904"/>
            <a:ext cx="2432599" cy="20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0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BDD71A-5955-4586-AFA7-77B6DDF7EB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2" b="220"/>
          <a:stretch/>
        </p:blipFill>
        <p:spPr>
          <a:xfrm>
            <a:off x="1" y="1"/>
            <a:ext cx="12191996" cy="1208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069" y="133621"/>
            <a:ext cx="10362631" cy="1057004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1351183"/>
            <a:ext cx="11621971" cy="4825780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D4B7-9728-4FBD-A73A-70FDA1096335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A1DB-C170-475F-B16A-105D9E4B3D9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16" y="133621"/>
            <a:ext cx="1164615" cy="9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7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29392"/>
            <a:ext cx="6122125" cy="6887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2219" y="2505075"/>
            <a:ext cx="5138054" cy="325401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4236" y="2505075"/>
            <a:ext cx="4859564" cy="325401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248AA45-0643-4728-A865-0F2734AE4C3B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A1DB-C170-475F-B16A-105D9E4B3D9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4" y="299439"/>
            <a:ext cx="1925243" cy="16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8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B85D9AA-9CEF-424B-A0C0-CCC1FAE8F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2" b="220"/>
          <a:stretch/>
        </p:blipFill>
        <p:spPr>
          <a:xfrm>
            <a:off x="1" y="1"/>
            <a:ext cx="12191996" cy="12083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5C23-141B-49E4-A177-90F871F2C801}" type="datetime1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A1DB-C170-475F-B16A-105D9E4B3D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02228A1-E914-4154-BDEC-21AC2C629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69" y="133621"/>
            <a:ext cx="10362631" cy="1057004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9C861D-B85A-44E7-AEE9-67B8CCBCD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16" y="133621"/>
            <a:ext cx="1164615" cy="9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5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CE30C89-02E6-494F-AD20-82DE7FFFC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2" b="220"/>
          <a:stretch/>
        </p:blipFill>
        <p:spPr>
          <a:xfrm>
            <a:off x="1" y="1"/>
            <a:ext cx="12191996" cy="120831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7B36-F271-4D61-9E69-6F131A70E2D9}" type="datetime1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A1DB-C170-475F-B16A-105D9E4B3D9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606BC5-6FE9-4BAC-BFC5-21F0AC9CC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69" y="133621"/>
            <a:ext cx="10362631" cy="1057004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90E340-E5A6-4F83-8F98-DFCCB8049B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16" y="133621"/>
            <a:ext cx="1164615" cy="9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89225-1EFE-4893-8A3E-58D37AB82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2" b="220"/>
          <a:stretch/>
        </p:blipFill>
        <p:spPr>
          <a:xfrm>
            <a:off x="1" y="1"/>
            <a:ext cx="12191996" cy="12083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F46A24-386D-4295-AA72-8D8C46ED3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69" y="133621"/>
            <a:ext cx="10362631" cy="1057004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BFDF58-4312-4FB4-B47A-1711FC32C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16" y="133621"/>
            <a:ext cx="1164615" cy="9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6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6735-38DA-48E6-B2D4-CF9D88D0B8AF}" type="datetime1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A1DB-C170-475F-B16A-105D9E4B3D9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9A584-96EF-4790-B03E-EFB696CDC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2" b="220"/>
          <a:stretch/>
        </p:blipFill>
        <p:spPr>
          <a:xfrm>
            <a:off x="1" y="1"/>
            <a:ext cx="12191996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8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D58AE5-A30D-4C4F-8769-E364C3E0BCA0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2903" y="6356350"/>
            <a:ext cx="7254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75520" y="6356350"/>
            <a:ext cx="1478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4BA1DB-C170-475F-B16A-105D9E4B3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0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hrc.nsstc.nasa.gov/home/field-campaigns/impac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earthdata.nasa.gov/portal/ghrc/search?fpj=IMPAC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dx.doi.org/10.5067/IMPACTS/DATA10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hrc.nsstc.nasa.gov/home/micro-articles/investigation-microphysics-and-precipitation-atlantic-coast-threatening-snowstorm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hrc.earthdata.nasa.gov/fcx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IMPACTS Data at the </a:t>
            </a:r>
            <a:br>
              <a:rPr lang="en-US" dirty="0"/>
            </a:br>
            <a:r>
              <a:rPr lang="en-US" dirty="0"/>
              <a:t>NASA GHRC DAAC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Leigh Sinclair</a:t>
            </a:r>
          </a:p>
          <a:p>
            <a:r>
              <a:rPr lang="en-US" dirty="0"/>
              <a:t>Geoffrey </a:t>
            </a:r>
            <a:r>
              <a:rPr lang="en-US" dirty="0" err="1"/>
              <a:t>Stano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1600200" cy="365125"/>
          </a:xfrm>
        </p:spPr>
        <p:txBody>
          <a:bodyPr/>
          <a:lstStyle/>
          <a:p>
            <a:fld id="{CAB463CD-15F8-45BA-AA79-8C4AC9B3D8F9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42903" y="6356350"/>
            <a:ext cx="7254240" cy="365125"/>
          </a:xfrm>
        </p:spPr>
        <p:txBody>
          <a:bodyPr/>
          <a:lstStyle/>
          <a:p>
            <a:r>
              <a:rPr lang="en-US" dirty="0"/>
              <a:t>Global Hydrometeorology Resource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875520" y="6356350"/>
            <a:ext cx="1478280" cy="365125"/>
          </a:xfrm>
        </p:spPr>
        <p:txBody>
          <a:bodyPr/>
          <a:lstStyle/>
          <a:p>
            <a:fld id="{E64BA1DB-C170-475F-B16A-105D9E4B3D9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3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NASA’s Earth Science DAACs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38" y="1341657"/>
            <a:ext cx="6762897" cy="508771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Distributed Active Archive Center (DAAC)</a:t>
            </a:r>
          </a:p>
          <a:p>
            <a:pPr lvl="1"/>
            <a:r>
              <a:rPr lang="en-US" dirty="0"/>
              <a:t>Part of NASA’s Earth Observing System Data and Information System (EOSDIS)</a:t>
            </a:r>
          </a:p>
          <a:p>
            <a:pPr lvl="1"/>
            <a:r>
              <a:rPr lang="en-US" dirty="0"/>
              <a:t>Processes, archives, documents, and distributes data from NASA’s past and current Earth-observing satellites and field measurement programs</a:t>
            </a:r>
          </a:p>
          <a:p>
            <a:r>
              <a:rPr lang="en-US" dirty="0"/>
              <a:t>NASA Global Hydrometeorology Resource Center (GHRC) DAAC</a:t>
            </a:r>
          </a:p>
          <a:p>
            <a:pPr lvl="1"/>
            <a:r>
              <a:rPr lang="en-US" dirty="0"/>
              <a:t>Operates as a collaboration between NASA and the University of Alabama in Huntsville (UAH)</a:t>
            </a:r>
          </a:p>
          <a:p>
            <a:pPr lvl="1"/>
            <a:r>
              <a:rPr lang="en-US" dirty="0"/>
              <a:t>Also serves as a Science Investigator-led Processing System (SIPS) location creating data products working alongside project scientists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9C8F-12BC-46F3-BFC0-98BFECEE5FC7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IMPACTS Data Workshop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A1DB-C170-475F-B16A-105D9E4B3D92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B66C4B-7C27-BEBF-94E8-F5AA088A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77" y="2250199"/>
            <a:ext cx="5025440" cy="304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8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BC9D-542B-8391-621F-35859CDA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ESDS Vision &amp; GHRC Mission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4D82A-B55A-291B-C677-C94050F7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D4B7-9728-4FBD-A73A-70FDA1096335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62B93-B8C7-23CB-9371-7D808282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IMPACTS Data Workshop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16CED-AA0A-E495-BB83-DD06372D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A1DB-C170-475F-B16A-105D9E4B3D92}" type="slidenum">
              <a:rPr lang="en-US" smtClean="0"/>
              <a:t>3</a:t>
            </a:fld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D084FE0-56BB-EEBC-2039-288B10EB8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73" y="1303399"/>
            <a:ext cx="10553700" cy="494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7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6D66C-1404-C0CE-652F-101B641E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Data GHRC Provides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5A471-DDEC-6C89-B539-A52CEF96B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1351183"/>
            <a:ext cx="11621971" cy="1716757"/>
          </a:xfrm>
        </p:spPr>
        <p:txBody>
          <a:bodyPr/>
          <a:lstStyle/>
          <a:p>
            <a:r>
              <a:rPr lang="en-US" dirty="0"/>
              <a:t>Lightning, microwave, hurricane science, and field campaign data</a:t>
            </a:r>
          </a:p>
          <a:p>
            <a:pPr lvl="1"/>
            <a:r>
              <a:rPr lang="en-US" dirty="0"/>
              <a:t>Including IMPACTS</a:t>
            </a:r>
          </a:p>
          <a:p>
            <a:pPr lvl="2"/>
            <a:r>
              <a:rPr lang="en-US" dirty="0">
                <a:hlinkClick r:id="rId3"/>
              </a:rPr>
              <a:t>https://ghrc.nsstc.nasa.gov/home/field-campaigns/impacts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E2FF1-95AA-7B90-7616-975207D4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D4B7-9728-4FBD-A73A-70FDA1096335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1EED5-C671-267F-CA8A-F0C361D4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IMPACTS Data Workshop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688E9-4926-A4A2-5F1C-34C6001B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A1DB-C170-475F-B16A-105D9E4B3D92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1E2731-8AE1-D1F1-3B49-1E76F7765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329"/>
            <a:ext cx="12192000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2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FDC9-19EF-7B6B-DC5D-FC5F709BC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1962F-CB16-2C0A-3248-CF71CD50F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23" y="1677862"/>
            <a:ext cx="7031153" cy="2697034"/>
          </a:xfrm>
        </p:spPr>
        <p:txBody>
          <a:bodyPr>
            <a:normAutofit/>
          </a:bodyPr>
          <a:lstStyle/>
          <a:p>
            <a:r>
              <a:rPr lang="en-US" dirty="0" err="1"/>
              <a:t>Earthdata</a:t>
            </a:r>
            <a:r>
              <a:rPr lang="en-US" dirty="0"/>
              <a:t> Search	</a:t>
            </a:r>
          </a:p>
          <a:p>
            <a:pPr lvl="1"/>
            <a:r>
              <a:rPr lang="en-US" dirty="0">
                <a:hlinkClick r:id="rId3"/>
              </a:rPr>
              <a:t>https://search.earthdata.nasa.gov/portal/ghrc/search?fpj=IMPACTS</a:t>
            </a:r>
            <a:r>
              <a:rPr lang="en-US" dirty="0"/>
              <a:t> </a:t>
            </a:r>
          </a:p>
          <a:p>
            <a:r>
              <a:rPr lang="en-US" dirty="0"/>
              <a:t>IMPACTS Collection DOI</a:t>
            </a:r>
          </a:p>
          <a:p>
            <a:pPr lvl="1"/>
            <a:r>
              <a:rPr lang="en-US" dirty="0">
                <a:hlinkClick r:id="rId4"/>
              </a:rPr>
              <a:t>http://dx.doi.org/10.5067/IMPACTS/DATA101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9406B-B800-F49C-B14C-28913F8AE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D4B7-9728-4FBD-A73A-70FDA1096335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EA6DA-6E51-75A2-C628-387C09FE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IMPACTS Data Workshop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6D1EC-60E9-2C44-84C5-1E1D0F99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A1DB-C170-475F-B16A-105D9E4B3D92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D43485-F64D-2B45-FD0D-614234B40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57" y="4701576"/>
            <a:ext cx="5446643" cy="100141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50BDA2-637F-D9BB-747F-1B683FFD4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034" y="1315671"/>
            <a:ext cx="4810125" cy="504825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605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90889-ADCE-FBEF-16D7-7528CE7E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Micro Article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5DAA-8993-939C-3AF6-C37128C8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5870" y="3173622"/>
            <a:ext cx="4795061" cy="1057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hlinkClick r:id="rId3"/>
              </a:rPr>
              <a:t>https://ghrc.nsstc.nasa.gov/home/micro-articles/investigation-microphysics-and-precipitation-atlantic-coast-threatening-snowstorms</a:t>
            </a:r>
            <a:r>
              <a:rPr lang="en-US" sz="16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79196-146E-37C6-F6EE-A7B573BC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D4B7-9728-4FBD-A73A-70FDA1096335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0563D-6FD0-C505-16B5-4F1FF10B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IMPACTS Data Workshop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4A196-1C13-2F98-8386-A537E151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A1DB-C170-475F-B16A-105D9E4B3D92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B1F699-754B-4A7D-A5F6-F8CB07651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69" y="1341380"/>
            <a:ext cx="6687580" cy="47214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823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9AC0-D237-0450-C1F9-1A4AA827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Campaign Explorer (FCX)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EA96E-58D8-8920-C207-298D80C2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2" y="1906747"/>
            <a:ext cx="4722829" cy="3465914"/>
          </a:xfrm>
        </p:spPr>
        <p:txBody>
          <a:bodyPr>
            <a:normAutofit/>
          </a:bodyPr>
          <a:lstStyle/>
          <a:p>
            <a:r>
              <a:rPr lang="en-US" dirty="0"/>
              <a:t>Cloud-based, three-dimensional data exploration for multiple datasets</a:t>
            </a:r>
          </a:p>
          <a:p>
            <a:pPr lvl="1"/>
            <a:r>
              <a:rPr lang="en-US" dirty="0"/>
              <a:t>Including IMPACTS data</a:t>
            </a:r>
          </a:p>
          <a:p>
            <a:r>
              <a:rPr lang="en-US" dirty="0"/>
              <a:t>Test it out!</a:t>
            </a:r>
          </a:p>
          <a:p>
            <a:pPr lvl="1"/>
            <a:r>
              <a:rPr lang="en-US" dirty="0">
                <a:hlinkClick r:id="rId3"/>
              </a:rPr>
              <a:t>https://ghrc.earthdata.nasa.gov/fcx/index.html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1F42D-D917-7A73-E56E-6D624650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D4B7-9728-4FBD-A73A-70FDA1096335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0B3A8-886C-6CC4-9BF1-81558476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IMPACTS Data Workshop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9325C-A614-9FEB-8F58-31B0E609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A1DB-C170-475F-B16A-105D9E4B3D92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A51AF46C-766B-AC87-2578-DF3455CB2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2" y="1906747"/>
            <a:ext cx="6663251" cy="346591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042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1600200" cy="365125"/>
          </a:xfrm>
        </p:spPr>
        <p:txBody>
          <a:bodyPr/>
          <a:lstStyle/>
          <a:p>
            <a:fld id="{7F98FC55-53CA-41CF-B2F1-9A52F0186DC7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42903" y="6356350"/>
            <a:ext cx="7254240" cy="365125"/>
          </a:xfrm>
        </p:spPr>
        <p:txBody>
          <a:bodyPr/>
          <a:lstStyle/>
          <a:p>
            <a:r>
              <a:rPr lang="en-US" dirty="0"/>
              <a:t>Global Hydrometeorology Resource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875520" y="6356350"/>
            <a:ext cx="1478280" cy="365125"/>
          </a:xfrm>
        </p:spPr>
        <p:txBody>
          <a:bodyPr/>
          <a:lstStyle/>
          <a:p>
            <a:fld id="{E64BA1DB-C170-475F-B16A-105D9E4B3D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0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292</Words>
  <Application>Microsoft Office PowerPoint</Application>
  <PresentationFormat>Widescreen</PresentationFormat>
  <Paragraphs>60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IMPACTS Data at the  NASA GHRC DAAC</vt:lpstr>
      <vt:lpstr>NASA’s Earth Science DAACs</vt:lpstr>
      <vt:lpstr>ESDS Vision &amp; GHRC Mission</vt:lpstr>
      <vt:lpstr>Type of Data GHRC Provides</vt:lpstr>
      <vt:lpstr>IMPACTS Data</vt:lpstr>
      <vt:lpstr>IMPACTS Micro Article</vt:lpstr>
      <vt:lpstr>Field Campaign Explorer (FCX)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Tammy</dc:creator>
  <cp:lastModifiedBy>Sherry Sinclair</cp:lastModifiedBy>
  <cp:revision>52</cp:revision>
  <dcterms:created xsi:type="dcterms:W3CDTF">2022-01-05T21:45:19Z</dcterms:created>
  <dcterms:modified xsi:type="dcterms:W3CDTF">2022-11-03T18:51:07Z</dcterms:modified>
</cp:coreProperties>
</file>