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60" r:id="rId2"/>
    <p:sldId id="262" r:id="rId3"/>
    <p:sldId id="259" r:id="rId4"/>
    <p:sldId id="258" r:id="rId5"/>
    <p:sldId id="274" r:id="rId6"/>
    <p:sldId id="256" r:id="rId7"/>
    <p:sldId id="269" r:id="rId8"/>
    <p:sldId id="27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A4ACFA"/>
    <a:srgbClr val="509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906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8311-D9AD-48ED-9DCF-C982F02C97E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DCC38-4E58-4461-A6AE-3976652A7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68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6542-3C9D-4260-A3A2-244919D11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3" y="1292087"/>
            <a:ext cx="10028583" cy="1411356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2E993-4D8B-44AC-B1F6-68BA58DD0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5226"/>
            <a:ext cx="9144000" cy="12125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216B2-835D-4A13-9B81-C88C282C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0A33D-5B3B-4C47-8988-998F85EE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7EB1-F8CE-4F56-B3BB-D4CF9E17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927A0-9060-4F3C-8C74-307F0D2E6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94624-DE27-4F7F-B16E-892A43B614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02E6E-9F14-4D20-B110-DC0ABE379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C48FA-67D7-4C3A-97A5-653D82FB5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9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00F63F-0C44-49B4-982A-FB3221A83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8CB3D-5A4B-46A8-81F9-3BA53A031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B9B3-6C6C-4993-9D0B-E93E30A447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5B183-95FA-4C40-96FA-4268720CD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17254-0D02-4E06-99FA-939D56AEC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7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B367-6345-4939-9553-57B3A64D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E4A7-0CA6-44A6-91C4-E7A7CCC61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19976-C51E-41AB-9F3B-A47EE610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FF4DA-F492-42D8-A744-DD393B3A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772A-2A95-46FF-880B-7F7ED763B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3D68E-4D1C-43A1-8414-C845E2DA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77822-4F15-4395-A47F-47C54710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D94B0-1403-4382-8D81-97F67D1DD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E20D-493F-4A53-BEBE-27ED3F74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1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4280-70FD-4943-8F4F-9C6CC895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6AA0E-C722-48AB-9745-EC7C3DA58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258F3-6CA7-4019-9B95-E70229375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4EA8B-142A-4C4B-8E7B-B7D2FE64E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F289EA-8CA0-4230-B76A-634DCD82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ACF2-3B2C-4CE2-9FFE-EAF86E20A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3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7ECA-9C83-4D72-9B98-BBC7262BC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96B56-AEAD-44A3-907D-2396046AC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9787F9-5118-45DC-A3EE-0676C4801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4B71D-71FE-4EAC-AF9F-082326BF7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EE171-8E9B-45DB-8DB7-145586AB1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9086C-4FE9-44A4-A6C0-4BFF21DD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4C03C5-BD65-4C0F-8300-2C4C0246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DF574E-F936-461E-BAEE-C0D448E3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1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461F-FCAE-49B9-B7A1-7450A7D4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1890B7-51BC-44F8-9032-80274330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D33DA-7009-4391-AF98-B18E4E2D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ABC99-3A35-4819-9054-6A43046D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0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F9C430-CEFA-4CCE-B07F-4D48FD15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7F497-FA34-4528-A1E2-6A0CCB83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CE831-DF22-4926-B65E-383164BA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1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1871-077D-4924-B07D-8099A6E5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12E8D-526A-45B3-BC3D-56E0D5E1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B3A663-CAB0-44F9-AC26-9BD5DA8DD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AAE25-D097-49A1-A462-6B38BE4B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9C5AF8-980B-431B-BD79-B56EE2E4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5FBA8-E26C-465A-BD85-4B9DD869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F17A5-BE3A-4C54-904D-A0530A384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437043-DC0D-4E0A-95D9-1CCCBDC5E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C9B45-E1E7-4BD6-A4DA-400E10420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4CD5A-7A9D-4784-ADD1-D31FA7BE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72334-95BD-41D8-A855-D338835135E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27B22-A627-4A32-BA66-5057E92D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61B93-028D-470F-B001-0D727B2A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9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4E025B-ED90-4350-83BD-70E2A076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9"/>
            <a:ext cx="10515600" cy="678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FF2D4-E3F1-450E-AC13-9FD8D527D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9924"/>
            <a:ext cx="10515600" cy="507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CC479-942A-4DC0-BCA1-EF36C41BD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3843" y="6356350"/>
            <a:ext cx="4711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E7998-99DF-44B8-AA34-3E8683D47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3590" y="6356350"/>
            <a:ext cx="510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80CE4-5F18-4F07-8CD0-C33B141AF29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6DDCDB7-0EE8-43B9-BDFC-A07D8A0F02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64" y="6432058"/>
            <a:ext cx="1282146" cy="30185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5AD98D-BD43-489C-A06D-16772B502561}"/>
              </a:ext>
            </a:extLst>
          </p:cNvPr>
          <p:cNvCxnSpPr/>
          <p:nvPr/>
        </p:nvCxnSpPr>
        <p:spPr>
          <a:xfrm>
            <a:off x="218661" y="884585"/>
            <a:ext cx="117281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582147B0-8CA7-4C17-8D03-BA43F252EF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530" y="84531"/>
            <a:ext cx="752061" cy="748561"/>
          </a:xfrm>
          <a:prstGeom prst="rect">
            <a:avLst/>
          </a:prstGeom>
        </p:spPr>
      </p:pic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357950-4146-41BE-9CC9-2C2DEFD143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80" y="6432058"/>
            <a:ext cx="1916352" cy="289502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93C79B34-5B8D-4E41-9A3D-B6785FE502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91" y="6360909"/>
            <a:ext cx="441783" cy="44157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C3416D-90B3-4571-BF72-D77816681D32}"/>
              </a:ext>
            </a:extLst>
          </p:cNvPr>
          <p:cNvCxnSpPr/>
          <p:nvPr/>
        </p:nvCxnSpPr>
        <p:spPr>
          <a:xfrm>
            <a:off x="218661" y="922685"/>
            <a:ext cx="117281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66B03B-E0F2-463D-AAA3-324BA8285BE9}"/>
              </a:ext>
            </a:extLst>
          </p:cNvPr>
          <p:cNvCxnSpPr/>
          <p:nvPr/>
        </p:nvCxnSpPr>
        <p:spPr>
          <a:xfrm>
            <a:off x="210619" y="6248192"/>
            <a:ext cx="11728174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30384D-58E7-47F0-B3C2-3A9DBAB0A26A}"/>
              </a:ext>
            </a:extLst>
          </p:cNvPr>
          <p:cNvCxnSpPr/>
          <p:nvPr/>
        </p:nvCxnSpPr>
        <p:spPr>
          <a:xfrm>
            <a:off x="210619" y="6286292"/>
            <a:ext cx="1172817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1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BA8D-2052-48BE-8945-5E78E02EE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04" y="1849689"/>
            <a:ext cx="1152690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Conical Scanning Millimeter-wave Imaging Radiometer (CoSMIR)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2361E-14BE-4457-95A0-65872996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040" y="3985922"/>
            <a:ext cx="8227920" cy="1470025"/>
          </a:xfrm>
        </p:spPr>
        <p:txBody>
          <a:bodyPr/>
          <a:lstStyle/>
          <a:p>
            <a:r>
              <a:rPr lang="en-US" sz="3000" dirty="0"/>
              <a:t>Rachael Kroodsma</a:t>
            </a:r>
            <a:r>
              <a:rPr lang="en-US" sz="3000" baseline="30000" dirty="0"/>
              <a:t>1,2</a:t>
            </a:r>
            <a:r>
              <a:rPr lang="en-US" sz="3000" dirty="0"/>
              <a:t> and Matt Fritts</a:t>
            </a:r>
            <a:r>
              <a:rPr lang="en-US" sz="3000" baseline="30000" dirty="0"/>
              <a:t>2</a:t>
            </a:r>
          </a:p>
          <a:p>
            <a:r>
              <a:rPr lang="en-US" sz="2000" baseline="30000" dirty="0"/>
              <a:t>1</a:t>
            </a:r>
            <a:r>
              <a:rPr lang="en-US" sz="2000" dirty="0"/>
              <a:t>ESSIC, Univ. of Maryland</a:t>
            </a:r>
          </a:p>
          <a:p>
            <a:r>
              <a:rPr lang="en-US" sz="2000" baseline="30000" dirty="0"/>
              <a:t>2</a:t>
            </a:r>
            <a:r>
              <a:rPr lang="en-US" sz="2000" dirty="0"/>
              <a:t>NASA Goddard Space Flight Center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1D814-CFA1-4FEC-8907-9696FE79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8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4C38-2634-4CC5-B4AA-12D1F0DE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CoSMIR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7BB46-754F-4005-9CBB-DA3194D3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576AF-9D25-4906-B539-1295951D24FC}"/>
              </a:ext>
            </a:extLst>
          </p:cNvPr>
          <p:cNvSpPr txBox="1"/>
          <p:nvPr/>
        </p:nvSpPr>
        <p:spPr>
          <a:xfrm>
            <a:off x="729918" y="964530"/>
            <a:ext cx="11068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Conical Scanning Millimeter-wave Imaging Radiometer</a:t>
            </a:r>
          </a:p>
          <a:p>
            <a:pPr algn="ctr"/>
            <a:r>
              <a:rPr lang="en-US" sz="2000" b="0" dirty="0"/>
              <a:t>Programmable scanning airborne radiometer with channels similar to the GPM Microwave Imager (GMI)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D8A729A-971F-49CE-80D5-BF458DB2F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00881"/>
              </p:ext>
            </p:extLst>
          </p:nvPr>
        </p:nvGraphicFramePr>
        <p:xfrm>
          <a:off x="1031562" y="1905724"/>
          <a:ext cx="2590800" cy="2682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CoSMIR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GMI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50.3h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52.8h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89.0v/h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89.0v/h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165.5v/h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166v/h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183.31±1h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183.31±3h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183.31±3v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183.31±7h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183.31±7v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" name="Picture 3">
            <a:extLst>
              <a:ext uri="{FF2B5EF4-FFF2-40B4-BE49-F238E27FC236}">
                <a16:creationId xmlns:a16="http://schemas.microsoft.com/office/drawing/2014/main" id="{59367633-3F40-4987-99C0-5A14BF95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8814" y="1898292"/>
            <a:ext cx="3952875" cy="18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F02B30-BB44-4EF0-BDA1-76EA320837FD}"/>
              </a:ext>
            </a:extLst>
          </p:cNvPr>
          <p:cNvSpPr txBox="1"/>
          <p:nvPr/>
        </p:nvSpPr>
        <p:spPr>
          <a:xfrm>
            <a:off x="7267576" y="3919168"/>
            <a:ext cx="4391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err="1"/>
              <a:t>CoSMIR</a:t>
            </a:r>
            <a:r>
              <a:rPr lang="en-US" sz="1600" b="0" dirty="0"/>
              <a:t> flies in the left wing pod of the NASA ER-2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820B24-C038-4C02-A152-E921562A516B}"/>
              </a:ext>
            </a:extLst>
          </p:cNvPr>
          <p:cNvSpPr txBox="1"/>
          <p:nvPr/>
        </p:nvSpPr>
        <p:spPr>
          <a:xfrm>
            <a:off x="491257" y="5023742"/>
            <a:ext cx="6776319" cy="101566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err="1"/>
              <a:t>CoSMIR</a:t>
            </a:r>
            <a:r>
              <a:rPr lang="en-US" sz="2000" b="0" dirty="0"/>
              <a:t> has the unique ability to scan in various modes: fore/aft conical and cross/along-track. IMPACTS utilizes this programmable feature of </a:t>
            </a:r>
            <a:r>
              <a:rPr lang="en-US" sz="2000" b="0" dirty="0" err="1"/>
              <a:t>CoSMIR</a:t>
            </a:r>
            <a:r>
              <a:rPr lang="en-US" sz="2000" b="0" dirty="0"/>
              <a:t>.</a:t>
            </a:r>
          </a:p>
        </p:txBody>
      </p:sp>
      <p:pic>
        <p:nvPicPr>
          <p:cNvPr id="15" name="Picture 14" descr="A group of people standing around a plane&#10;&#10;Description automatically generated">
            <a:extLst>
              <a:ext uri="{FF2B5EF4-FFF2-40B4-BE49-F238E27FC236}">
                <a16:creationId xmlns:a16="http://schemas.microsoft.com/office/drawing/2014/main" id="{D28D98BA-3040-446C-9DCE-A0B7FC486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96" b="15194"/>
          <a:stretch/>
        </p:blipFill>
        <p:spPr>
          <a:xfrm>
            <a:off x="7658695" y="4307691"/>
            <a:ext cx="3501743" cy="18465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68D1C2-CC62-4A3E-977F-B863DD050255}"/>
              </a:ext>
            </a:extLst>
          </p:cNvPr>
          <p:cNvSpPr txBox="1"/>
          <p:nvPr/>
        </p:nvSpPr>
        <p:spPr>
          <a:xfrm>
            <a:off x="8982042" y="5837442"/>
            <a:ext cx="134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CoSMIR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6AC1B6-CB69-4E08-BAC6-2582F5EF1A45}"/>
              </a:ext>
            </a:extLst>
          </p:cNvPr>
          <p:cNvCxnSpPr>
            <a:cxnSpLocks/>
          </p:cNvCxnSpPr>
          <p:nvPr/>
        </p:nvCxnSpPr>
        <p:spPr>
          <a:xfrm flipV="1">
            <a:off x="9409566" y="5531574"/>
            <a:ext cx="242505" cy="29702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indoor, sitting, stove, pot&#10;&#10;Description automatically generated">
            <a:extLst>
              <a:ext uri="{FF2B5EF4-FFF2-40B4-BE49-F238E27FC236}">
                <a16:creationId xmlns:a16="http://schemas.microsoft.com/office/drawing/2014/main" id="{6516F1E4-D9F2-4C2D-A27D-5A7860A94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543" y="1796620"/>
            <a:ext cx="2222090" cy="296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8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E4A-A01F-49DC-8C1E-92AF7F7A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CoSMIR</a:t>
            </a:r>
            <a:r>
              <a:rPr lang="en-US" dirty="0"/>
              <a:t> Scan Patterns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62CB47-1410-4205-A09A-FEDD13D6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320A48-A279-4EC7-AFAE-4DEFBDC31B3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90" y="1867405"/>
            <a:ext cx="4148711" cy="31043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2D978-55B7-41C3-96FE-CFF9A818E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17" y="1867404"/>
            <a:ext cx="4148711" cy="310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AFD087-6486-47D1-A619-731078B197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41" y="1867402"/>
            <a:ext cx="4148711" cy="3104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9C428-84A3-48F9-B08A-8908EABDAE02}"/>
              </a:ext>
            </a:extLst>
          </p:cNvPr>
          <p:cNvSpPr txBox="1"/>
          <p:nvPr/>
        </p:nvSpPr>
        <p:spPr>
          <a:xfrm>
            <a:off x="8803115" y="1067947"/>
            <a:ext cx="2463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Fore conical / aft conical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(2020 only)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C2BC50-43C1-40E0-ADA4-FCD488A7F60C}"/>
              </a:ext>
            </a:extLst>
          </p:cNvPr>
          <p:cNvSpPr txBox="1"/>
          <p:nvPr/>
        </p:nvSpPr>
        <p:spPr>
          <a:xfrm>
            <a:off x="1046860" y="1077455"/>
            <a:ext cx="2555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Fore conical / cross-track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(2020 only)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EEFD8-DDF7-4E71-AB16-86379254CFDF}"/>
              </a:ext>
            </a:extLst>
          </p:cNvPr>
          <p:cNvSpPr txBox="1"/>
          <p:nvPr/>
        </p:nvSpPr>
        <p:spPr>
          <a:xfrm>
            <a:off x="4867780" y="1067947"/>
            <a:ext cx="2553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Fore conical / along-track</a:t>
            </a:r>
          </a:p>
          <a:p>
            <a:pPr algn="ctr"/>
            <a:r>
              <a:rPr lang="en-US" sz="1800" dirty="0"/>
              <a:t>(2022 all flights)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D6DAC-774B-41B7-BA91-66C5E9EB8FBF}"/>
              </a:ext>
            </a:extLst>
          </p:cNvPr>
          <p:cNvSpPr txBox="1"/>
          <p:nvPr/>
        </p:nvSpPr>
        <p:spPr>
          <a:xfrm>
            <a:off x="3430587" y="5186027"/>
            <a:ext cx="5427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u="sng" dirty="0"/>
              <a:t>Footprint size at 20 km altitude</a:t>
            </a:r>
          </a:p>
          <a:p>
            <a:pPr algn="ctr"/>
            <a:r>
              <a:rPr lang="en-US" sz="1800" b="0" dirty="0"/>
              <a:t>Nadir: 1.4 x 1.4 km</a:t>
            </a:r>
          </a:p>
          <a:p>
            <a:pPr algn="ctr"/>
            <a:r>
              <a:rPr lang="en-US" sz="1800" b="0" dirty="0"/>
              <a:t>49.2° off-nadir: 2.1 x 3.3 km</a:t>
            </a:r>
            <a:endParaRPr lang="en-US" sz="1800" b="0" u="sng" dirty="0"/>
          </a:p>
        </p:txBody>
      </p:sp>
    </p:spTree>
    <p:extLst>
      <p:ext uri="{BB962C8B-B14F-4D97-AF65-F5344CB8AC3E}">
        <p14:creationId xmlns:p14="http://schemas.microsoft.com/office/powerpoint/2010/main" val="333435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A4C045-33B2-4C94-96EE-B4CF7326DE00}"/>
              </a:ext>
            </a:extLst>
          </p:cNvPr>
          <p:cNvSpPr txBox="1"/>
          <p:nvPr/>
        </p:nvSpPr>
        <p:spPr>
          <a:xfrm>
            <a:off x="3824226" y="4840357"/>
            <a:ext cx="4251548" cy="110799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Total time of CoSMIR data collected</a:t>
            </a:r>
          </a:p>
          <a:p>
            <a:pPr algn="ctr"/>
            <a:r>
              <a:rPr lang="en-US" sz="2200" dirty="0"/>
              <a:t>2020: </a:t>
            </a:r>
            <a:r>
              <a:rPr lang="en-US" sz="2200" b="1" dirty="0"/>
              <a:t>40 </a:t>
            </a:r>
            <a:r>
              <a:rPr lang="en-US" sz="2200" b="1" dirty="0" err="1"/>
              <a:t>hrs</a:t>
            </a:r>
            <a:r>
              <a:rPr lang="en-US" sz="2200" b="1" dirty="0"/>
              <a:t>, 52 min </a:t>
            </a:r>
          </a:p>
          <a:p>
            <a:pPr algn="ctr"/>
            <a:r>
              <a:rPr lang="en-US" sz="2200" dirty="0"/>
              <a:t>2022: </a:t>
            </a:r>
            <a:r>
              <a:rPr lang="en-US" sz="2200" b="1" dirty="0"/>
              <a:t>53 </a:t>
            </a:r>
            <a:r>
              <a:rPr lang="en-US" sz="2200" b="1" dirty="0" err="1"/>
              <a:t>hrs</a:t>
            </a:r>
            <a:r>
              <a:rPr lang="en-US" sz="2200" b="1" dirty="0"/>
              <a:t>, 33 min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2F845C-8EB1-4B51-A0B7-1AB9547F2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CoSMIR Performance Notes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68468-1D1F-4872-93F4-BA0B3888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F66A04-D949-4D24-B6B7-A1B7F0546C6D}"/>
              </a:ext>
            </a:extLst>
          </p:cNvPr>
          <p:cNvSpPr txBox="1">
            <a:spLocks/>
          </p:cNvSpPr>
          <p:nvPr/>
        </p:nvSpPr>
        <p:spPr>
          <a:xfrm>
            <a:off x="914400" y="1105211"/>
            <a:ext cx="10464800" cy="380471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CoSMIR had a successful deployment for first two years of IMPACTS </a:t>
            </a:r>
          </a:p>
          <a:p>
            <a:pPr lvl="1"/>
            <a:r>
              <a:rPr lang="en-US" dirty="0"/>
              <a:t>All channels operational with minimal data dropouts</a:t>
            </a:r>
          </a:p>
          <a:p>
            <a:r>
              <a:rPr lang="en-US" dirty="0"/>
              <a:t>Two significant data quality issues</a:t>
            </a:r>
          </a:p>
          <a:p>
            <a:pPr marL="457200" lvl="1" indent="0">
              <a:buNone/>
            </a:pPr>
            <a:r>
              <a:rPr lang="en-US" dirty="0"/>
              <a:t>(1) Ground-based RFI (Radio Frequency Interference)</a:t>
            </a:r>
          </a:p>
          <a:p>
            <a:pPr lvl="2"/>
            <a:r>
              <a:rPr lang="en-US" dirty="0"/>
              <a:t>Can be mostly detected and removed from data</a:t>
            </a:r>
          </a:p>
          <a:p>
            <a:pPr lvl="2"/>
            <a:r>
              <a:rPr lang="en-US" dirty="0"/>
              <a:t>Most evident in 183±3 and 183±7 channels</a:t>
            </a:r>
          </a:p>
          <a:p>
            <a:pPr lvl="2"/>
            <a:r>
              <a:rPr lang="en-US" dirty="0"/>
              <a:t>Removed observations from all channels if detected due to potential contamination</a:t>
            </a:r>
          </a:p>
          <a:p>
            <a:pPr marL="457200" lvl="1" indent="0">
              <a:buNone/>
            </a:pPr>
            <a:r>
              <a:rPr lang="en-US" dirty="0"/>
              <a:t>(2) Noise in 183±1 </a:t>
            </a:r>
          </a:p>
          <a:p>
            <a:pPr lvl="2"/>
            <a:r>
              <a:rPr lang="en-US" dirty="0"/>
              <a:t>Occurs in most flights, to varying degrees, and in different parts of the scan</a:t>
            </a:r>
          </a:p>
          <a:p>
            <a:pPr lvl="2"/>
            <a:r>
              <a:rPr lang="en-US" dirty="0"/>
              <a:t>Portions of the scan are set to missing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0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213A-790F-40B7-B8BD-FB5795FB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Quicklook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F0A6FA-FF0F-4B6C-9E06-682072C5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Chart, timeline&#10;&#10;Description automatically generated">
            <a:extLst>
              <a:ext uri="{FF2B5EF4-FFF2-40B4-BE49-F238E27FC236}">
                <a16:creationId xmlns:a16="http://schemas.microsoft.com/office/drawing/2014/main" id="{27C5C613-B260-418B-80CA-F61070C1F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b="6760"/>
          <a:stretch/>
        </p:blipFill>
        <p:spPr>
          <a:xfrm>
            <a:off x="477460" y="1023730"/>
            <a:ext cx="1073736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F4EB77-6574-4C75-B582-8116CAC46A83}"/>
              </a:ext>
            </a:extLst>
          </p:cNvPr>
          <p:cNvSpPr txBox="1"/>
          <p:nvPr/>
        </p:nvSpPr>
        <p:spPr>
          <a:xfrm>
            <a:off x="357950" y="1081616"/>
            <a:ext cx="1154913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Two coordinated GPM overpass flights in 2022: 08 Feb at 14:37 UTC and 13 Feb at 13:23 UTC 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CoSMIR 165.5v and GMI 166v TB comparisons</a:t>
            </a:r>
          </a:p>
          <a:p>
            <a:pPr algn="ctr"/>
            <a:r>
              <a:rPr lang="en-US" b="0" dirty="0"/>
              <a:t>Similar features can be seen from both instruments, with differences mainly attributed to footprint size (</a:t>
            </a:r>
            <a:r>
              <a:rPr lang="en-US" b="0" dirty="0" err="1"/>
              <a:t>CoSMIR</a:t>
            </a:r>
            <a:r>
              <a:rPr lang="en-US" b="0" dirty="0"/>
              <a:t> footprint size: 2.1x3.3, GMI footprint size: 4.1x6.3 km) and that </a:t>
            </a:r>
            <a:r>
              <a:rPr lang="en-US" b="0" dirty="0" err="1"/>
              <a:t>CoSMIR</a:t>
            </a:r>
            <a:r>
              <a:rPr lang="en-US" b="0" dirty="0"/>
              <a:t> greatly oversamples, while GMI </a:t>
            </a:r>
            <a:r>
              <a:rPr lang="en-US" b="0" dirty="0" err="1"/>
              <a:t>undersamples</a:t>
            </a:r>
            <a:r>
              <a:rPr lang="en-US" b="0" dirty="0"/>
              <a:t> at 166 GHz.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15D57-D73B-4604-B5B5-C6049F25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CoSMIR</a:t>
            </a:r>
            <a:r>
              <a:rPr lang="en-US" dirty="0"/>
              <a:t> Observations: GPM Overpass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ADD26-D662-48C2-B5A5-9887C57E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0E5AF2D8-C906-4FFF-A4C2-E815AEC85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3" r="15573"/>
          <a:stretch/>
        </p:blipFill>
        <p:spPr>
          <a:xfrm>
            <a:off x="0" y="2718441"/>
            <a:ext cx="3120886" cy="3200400"/>
          </a:xfrm>
          <a:prstGeom prst="rect">
            <a:avLst/>
          </a:prstGeom>
        </p:spPr>
      </p:pic>
      <p:pic>
        <p:nvPicPr>
          <p:cNvPr id="15" name="Picture 14" descr="Chart, surface chart&#10;&#10;Description automatically generated">
            <a:extLst>
              <a:ext uri="{FF2B5EF4-FFF2-40B4-BE49-F238E27FC236}">
                <a16:creationId xmlns:a16="http://schemas.microsoft.com/office/drawing/2014/main" id="{2D2475C1-63F7-4246-B59E-CE49685A0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r="16739"/>
          <a:stretch/>
        </p:blipFill>
        <p:spPr>
          <a:xfrm>
            <a:off x="3008243" y="2718441"/>
            <a:ext cx="2882348" cy="3200400"/>
          </a:xfrm>
          <a:prstGeom prst="rect">
            <a:avLst/>
          </a:prstGeom>
        </p:spPr>
      </p:pic>
      <p:pic>
        <p:nvPicPr>
          <p:cNvPr id="21" name="Picture 20" descr="Chart&#10;&#10;Description automatically generated">
            <a:extLst>
              <a:ext uri="{FF2B5EF4-FFF2-40B4-BE49-F238E27FC236}">
                <a16:creationId xmlns:a16="http://schemas.microsoft.com/office/drawing/2014/main" id="{F4A37A4A-22B1-41AE-86A1-8B75A55600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r="11534"/>
          <a:stretch/>
        </p:blipFill>
        <p:spPr>
          <a:xfrm>
            <a:off x="5883965" y="2718441"/>
            <a:ext cx="3299792" cy="3200400"/>
          </a:xfrm>
          <a:prstGeom prst="rect">
            <a:avLst/>
          </a:prstGeom>
        </p:spPr>
      </p:pic>
      <p:pic>
        <p:nvPicPr>
          <p:cNvPr id="23" name="Picture 22" descr="Chart, surface chart&#10;&#10;Description automatically generated">
            <a:extLst>
              <a:ext uri="{FF2B5EF4-FFF2-40B4-BE49-F238E27FC236}">
                <a16:creationId xmlns:a16="http://schemas.microsoft.com/office/drawing/2014/main" id="{2B2FC259-9DDC-4BCA-8AC8-818D969418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r="12301"/>
          <a:stretch/>
        </p:blipFill>
        <p:spPr>
          <a:xfrm>
            <a:off x="9071114" y="2718441"/>
            <a:ext cx="3120886" cy="32004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5B2DA78-0829-46B2-A7DF-7758F565BC2E}"/>
              </a:ext>
            </a:extLst>
          </p:cNvPr>
          <p:cNvSpPr txBox="1"/>
          <p:nvPr/>
        </p:nvSpPr>
        <p:spPr>
          <a:xfrm>
            <a:off x="2642375" y="5728438"/>
            <a:ext cx="81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08 Feb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180F33-240B-4A51-A7A5-8864DD6BCF15}"/>
              </a:ext>
            </a:extLst>
          </p:cNvPr>
          <p:cNvSpPr txBox="1"/>
          <p:nvPr/>
        </p:nvSpPr>
        <p:spPr>
          <a:xfrm>
            <a:off x="8653670" y="5734175"/>
            <a:ext cx="812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13 Feb</a:t>
            </a:r>
          </a:p>
        </p:txBody>
      </p:sp>
    </p:spTree>
    <p:extLst>
      <p:ext uri="{BB962C8B-B14F-4D97-AF65-F5344CB8AC3E}">
        <p14:creationId xmlns:p14="http://schemas.microsoft.com/office/powerpoint/2010/main" val="267811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3DD2-E068-49DD-8EAE-75CF8810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Product: </a:t>
            </a:r>
            <a:r>
              <a:rPr lang="en-US" dirty="0" err="1"/>
              <a:t>NetCDF</a:t>
            </a:r>
            <a:r>
              <a:rPr lang="en-US" dirty="0"/>
              <a:t> Files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A955F-4A24-4A2C-8241-9CC49F1F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354DCE-5426-4979-8DA5-5D7BE300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372169"/>
            <a:ext cx="5524500" cy="3594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FAAA9-1D9B-4DEC-B893-5BD04F7A3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0970"/>
            <a:ext cx="5410200" cy="40698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5224EF-FC63-492E-A1D9-983E1A69A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43" y="1829134"/>
            <a:ext cx="5238332" cy="225248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088AC4-2E15-48E4-8FCE-D0EDF69C7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50" y="1028019"/>
            <a:ext cx="5772150" cy="303847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3D4CC7-02EE-484F-9096-28AB6C253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8840" y="4215589"/>
            <a:ext cx="10429875" cy="195262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5106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793FF-B96E-4137-B526-B36A568E6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IMPACTS Year 3: CoSSIR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DED76E-6BBB-44FC-B84C-59B38FC17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8</a:t>
            </a:fld>
            <a:endParaRPr lang="en-US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E87FAA1E-3FE1-478B-9258-93F058E20E40}"/>
              </a:ext>
            </a:extLst>
          </p:cNvPr>
          <p:cNvSpPr txBox="1">
            <a:spLocks/>
          </p:cNvSpPr>
          <p:nvPr/>
        </p:nvSpPr>
        <p:spPr>
          <a:xfrm>
            <a:off x="10843590" y="6356350"/>
            <a:ext cx="510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A80CE4-5F18-4F07-8CD0-C33B141AF2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7122D9-DAC8-4C25-900A-10B15DA1AA76}"/>
              </a:ext>
            </a:extLst>
          </p:cNvPr>
          <p:cNvSpPr txBox="1"/>
          <p:nvPr/>
        </p:nvSpPr>
        <p:spPr>
          <a:xfrm>
            <a:off x="402556" y="945690"/>
            <a:ext cx="11068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CoSSIR: </a:t>
            </a:r>
            <a:r>
              <a:rPr lang="en-US" sz="2400" dirty="0">
                <a:effectLst/>
                <a:ea typeface="Calibri" panose="020F0502020204030204" pitchFamily="34" charset="0"/>
              </a:rPr>
              <a:t>Configurable Scanning Submillimeter-wave Instrument/Radiometer</a:t>
            </a:r>
            <a:endParaRPr lang="en-US" sz="24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BF5C83-4084-4429-BD73-D0E2FBEF58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02513"/>
              </p:ext>
            </p:extLst>
          </p:nvPr>
        </p:nvGraphicFramePr>
        <p:xfrm>
          <a:off x="331158" y="1487828"/>
          <a:ext cx="6783436" cy="454350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5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846">
                  <a:extLst>
                    <a:ext uri="{9D8B030D-6E8A-4147-A177-3AD203B41FA5}">
                      <a16:colId xmlns:a16="http://schemas.microsoft.com/office/drawing/2014/main" val="948644142"/>
                    </a:ext>
                  </a:extLst>
                </a:gridCol>
                <a:gridCol w="1031096">
                  <a:extLst>
                    <a:ext uri="{9D8B030D-6E8A-4147-A177-3AD203B41FA5}">
                      <a16:colId xmlns:a16="http://schemas.microsoft.com/office/drawing/2014/main" val="1214499690"/>
                    </a:ext>
                  </a:extLst>
                </a:gridCol>
                <a:gridCol w="1539633">
                  <a:extLst>
                    <a:ext uri="{9D8B030D-6E8A-4147-A177-3AD203B41FA5}">
                      <a16:colId xmlns:a16="http://schemas.microsoft.com/office/drawing/2014/main" val="3881597007"/>
                    </a:ext>
                  </a:extLst>
                </a:gridCol>
                <a:gridCol w="1040846">
                  <a:extLst>
                    <a:ext uri="{9D8B030D-6E8A-4147-A177-3AD203B41FA5}">
                      <a16:colId xmlns:a16="http://schemas.microsoft.com/office/drawing/2014/main" val="2958949170"/>
                    </a:ext>
                  </a:extLst>
                </a:gridCol>
                <a:gridCol w="974060">
                  <a:extLst>
                    <a:ext uri="{9D8B030D-6E8A-4147-A177-3AD203B41FA5}">
                      <a16:colId xmlns:a16="http://schemas.microsoft.com/office/drawing/2014/main" val="1471298617"/>
                    </a:ext>
                  </a:extLst>
                </a:gridCol>
              </a:tblGrid>
              <a:tr h="35048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CoSMIR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CoSSIR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n-lt"/>
                        </a:rPr>
                        <a:t>Fc (GHz)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BW (GHz)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NEDT (K)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Fc (GHz)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BW (GHz)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+mn-lt"/>
                        </a:rPr>
                        <a:t>NEDT (K)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00625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50.3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52.8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89.0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0.1/0.1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165.5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0.5/0.6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170.5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183.31±7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177.31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183.31±3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180.31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183.31±1 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0.4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182.31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325.15±11.5 v/h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04150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325.15±3.4 v/h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&lt;0.5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93639"/>
                  </a:ext>
                </a:extLst>
              </a:tr>
              <a:tr h="348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325.15±0.9 v/h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&lt;1.0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223398"/>
                  </a:ext>
                </a:extLst>
              </a:tr>
              <a:tr h="3542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684.0 v/h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~1.0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4802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312A6F5-B059-44BA-8879-7DB08C474097}"/>
              </a:ext>
            </a:extLst>
          </p:cNvPr>
          <p:cNvSpPr txBox="1"/>
          <p:nvPr/>
        </p:nvSpPr>
        <p:spPr>
          <a:xfrm>
            <a:off x="7216005" y="1530548"/>
            <a:ext cx="5048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CoSSIR is the submillimeter version of CoSMIR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0" dirty="0"/>
              <a:t>Last flew in TC4 in 2007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b="0" dirty="0"/>
              <a:t>Updated past couple years with new receivers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3FDF56-7695-4C0E-9A41-16DAC61A8AD4}"/>
              </a:ext>
            </a:extLst>
          </p:cNvPr>
          <p:cNvSpPr txBox="1"/>
          <p:nvPr/>
        </p:nvSpPr>
        <p:spPr>
          <a:xfrm>
            <a:off x="7365092" y="5240092"/>
            <a:ext cx="442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Fc:</a:t>
            </a:r>
            <a:r>
              <a:rPr lang="en-US" sz="1600" dirty="0"/>
              <a:t> Center frequency	</a:t>
            </a:r>
            <a:r>
              <a:rPr lang="en-US" sz="1600" b="1" dirty="0"/>
              <a:t>v:</a:t>
            </a:r>
            <a:r>
              <a:rPr lang="en-US" sz="1600" dirty="0"/>
              <a:t> Vertical polarization</a:t>
            </a:r>
          </a:p>
          <a:p>
            <a:r>
              <a:rPr lang="en-US" sz="1600" b="1" dirty="0"/>
              <a:t>BW:</a:t>
            </a:r>
            <a:r>
              <a:rPr lang="en-US" sz="1600" dirty="0"/>
              <a:t> Bandwidth	</a:t>
            </a:r>
            <a:r>
              <a:rPr lang="en-US" sz="1600" b="1" dirty="0"/>
              <a:t>h:</a:t>
            </a:r>
            <a:r>
              <a:rPr lang="en-US" sz="1600" dirty="0"/>
              <a:t> Horizontal polarization</a:t>
            </a:r>
          </a:p>
          <a:p>
            <a:r>
              <a:rPr lang="en-US" sz="1600" b="1" dirty="0"/>
              <a:t>NEDT:</a:t>
            </a:r>
            <a:r>
              <a:rPr lang="en-US" sz="1600" dirty="0"/>
              <a:t> Noise Equivalent Delta Temperature</a:t>
            </a:r>
            <a:endParaRPr lang="en-US" sz="1600" b="1" dirty="0"/>
          </a:p>
        </p:txBody>
      </p:sp>
      <p:pic>
        <p:nvPicPr>
          <p:cNvPr id="19" name="Picture 18" descr="A picture containing indoor, floor, equipment, device&#10;&#10;Description automatically generated">
            <a:extLst>
              <a:ext uri="{FF2B5EF4-FFF2-40B4-BE49-F238E27FC236}">
                <a16:creationId xmlns:a16="http://schemas.microsoft.com/office/drawing/2014/main" id="{32D656C8-6443-4D31-B90B-C8FD40282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15"/>
          <a:stretch/>
        </p:blipFill>
        <p:spPr>
          <a:xfrm>
            <a:off x="8524060" y="2607848"/>
            <a:ext cx="2106415" cy="25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463C8-F114-4E63-95B0-B0F3269A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3A4D2-9CDA-45B4-B234-C71401E95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1174785"/>
            <a:ext cx="11141764" cy="4151849"/>
          </a:xfrm>
        </p:spPr>
        <p:txBody>
          <a:bodyPr>
            <a:normAutofit/>
          </a:bodyPr>
          <a:lstStyle/>
          <a:p>
            <a:r>
              <a:rPr lang="en-US" dirty="0"/>
              <a:t>CoSMIR had a successful deployment for the first two years of IMPACTS </a:t>
            </a:r>
          </a:p>
          <a:p>
            <a:pPr lvl="1"/>
            <a:r>
              <a:rPr lang="en-US" dirty="0"/>
              <a:t>All channels operational with minimal data dropouts</a:t>
            </a:r>
          </a:p>
          <a:p>
            <a:r>
              <a:rPr lang="en-US" dirty="0"/>
              <a:t>2020 data available now on the DAAC, 2022 should be available very soon</a:t>
            </a:r>
          </a:p>
          <a:p>
            <a:r>
              <a:rPr lang="en-US" dirty="0"/>
              <a:t>Plan to fly CoSSIR during Year 3</a:t>
            </a:r>
          </a:p>
          <a:p>
            <a:pPr lvl="1"/>
            <a:r>
              <a:rPr lang="en-US" dirty="0"/>
              <a:t>Dual-polarized submillimeter-wave frequencies should provide interesting information on clouds</a:t>
            </a:r>
          </a:p>
          <a:p>
            <a:pPr lvl="1"/>
            <a:r>
              <a:rPr lang="en-US" dirty="0"/>
              <a:t>No critical observations lost by replacing CoSMIR with CoSSIR</a:t>
            </a:r>
          </a:p>
          <a:p>
            <a:pPr lvl="2"/>
            <a:r>
              <a:rPr lang="en-US" dirty="0"/>
              <a:t>AMPR provides 85 GHz, CoSSIR 170 GHz similar to CoSMIR 165 GHz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74457-D2A7-4493-9319-2A38BD02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0CE4-5F18-4F07-8CD0-C33B141AF296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DD483-F20A-484F-AB17-DAB874AF1A39}"/>
              </a:ext>
            </a:extLst>
          </p:cNvPr>
          <p:cNvSpPr txBox="1"/>
          <p:nvPr/>
        </p:nvSpPr>
        <p:spPr>
          <a:xfrm>
            <a:off x="2836491" y="4948940"/>
            <a:ext cx="6203174" cy="89255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/>
              <a:t>Questions/Comments?</a:t>
            </a:r>
          </a:p>
          <a:p>
            <a:pPr algn="ctr"/>
            <a:r>
              <a:rPr lang="en-US" sz="2600" b="0" dirty="0"/>
              <a:t>Email: rachael.a.kroodsma@nasa.gov</a:t>
            </a:r>
          </a:p>
        </p:txBody>
      </p:sp>
    </p:spTree>
    <p:extLst>
      <p:ext uri="{BB962C8B-B14F-4D97-AF65-F5344CB8AC3E}">
        <p14:creationId xmlns:p14="http://schemas.microsoft.com/office/powerpoint/2010/main" val="2917017140"/>
      </p:ext>
    </p:extLst>
  </p:cSld>
  <p:clrMapOvr>
    <a:masterClrMapping/>
  </p:clrMapOvr>
</p:sld>
</file>

<file path=ppt/theme/theme1.xml><?xml version="1.0" encoding="utf-8"?>
<a:theme xmlns:a="http://schemas.openxmlformats.org/drawingml/2006/main" name="gsfc_impa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fc_impacts" id="{50D803B9-D989-4E76-BCA2-96288A7E3615}" vid="{F8065BE0-36D2-470C-BC70-D60AFE075B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gsfc_impacts</Template>
  <TotalTime>13507</TotalTime>
  <Words>618</Words>
  <Application>Microsoft Office PowerPoint</Application>
  <PresentationFormat>Widescreen</PresentationFormat>
  <Paragraphs>140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gsfc_impacts</vt:lpstr>
      <vt:lpstr>Conical Scanning Millimeter-wave Imaging Radiometer (CoSMIR)</vt:lpstr>
      <vt:lpstr>CoSMIR</vt:lpstr>
      <vt:lpstr>CoSMIR Scan Patterns</vt:lpstr>
      <vt:lpstr>CoSMIR Performance Notes</vt:lpstr>
      <vt:lpstr>Quicklook Example</vt:lpstr>
      <vt:lpstr>CoSMIR Observations: GPM Overpass</vt:lpstr>
      <vt:lpstr>Data Product: NetCDF Files</vt:lpstr>
      <vt:lpstr>IMPACTS Year 3: CoSSIR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Kroodsma, Rachael A. (GSFC-610.2)[UNIVERSITY OF MARYLAND]</dc:creator>
  <cp:lastModifiedBy>Kroodsma, Rachael A. (GSFC-619.0)[UNIVERSITY OF MARYLAND]</cp:lastModifiedBy>
  <cp:revision>314</cp:revision>
  <dcterms:created xsi:type="dcterms:W3CDTF">2020-05-28T19:34:46Z</dcterms:created>
  <dcterms:modified xsi:type="dcterms:W3CDTF">2022-10-26T17:28:31Z</dcterms:modified>
</cp:coreProperties>
</file>