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949" r:id="rId3"/>
    <p:sldId id="955" r:id="rId4"/>
    <p:sldId id="356" r:id="rId5"/>
    <p:sldId id="954" r:id="rId6"/>
    <p:sldId id="953" r:id="rId7"/>
    <p:sldId id="956" r:id="rId8"/>
    <p:sldId id="9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83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7C38F-3001-3545-8A58-BAEA58716673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63F5F-949A-0B45-B4AF-A0A86A03F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4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C2B7-5763-7446-808B-1AB3E35D1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BBCB0-65AC-9547-9AB8-B8E2227AD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C5AB1-24B1-8F4E-B77B-0B3C22AA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6B0B-227B-6F4F-BFBC-F962AA0AB8B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A812C-E70D-DC4A-B64E-3D476389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F899-E483-B648-9C3F-8E41EA43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1C7-93A2-6645-BEF1-A0E5B711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7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7DE8-3384-EA42-8723-6341CF52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4071F-67F2-5F46-B862-44B71508C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EE297-4592-8247-9345-3A20E4A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6B0B-227B-6F4F-BFBC-F962AA0AB8B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D98C9-C74F-EC44-919D-27253060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5058E-1996-6547-8D37-763679EB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1C7-93A2-6645-BEF1-A0E5B711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67697-6DC6-3540-9A10-CBEB3A10A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DDC60-A8F5-7244-833A-3BD2273C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9DCCF-0A6A-2C46-9D18-89C80D60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6B0B-227B-6F4F-BFBC-F962AA0AB8B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0E21C-D136-9946-9552-012846E6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88418-92B6-5E4C-B056-8FC08B43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1C7-93A2-6645-BEF1-A0E5B711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0C81-A0ED-1A42-9453-C0226369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FEA4-4E27-EA4F-9FE9-BCA3F5C1B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206AD-5870-534A-B8A1-6A0934FE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6B0B-227B-6F4F-BFBC-F962AA0AB8B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E80DB-0DD6-B54C-95EC-E4C3BCB6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2A619-3889-CB48-9FC1-D521696A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1C7-93A2-6645-BEF1-A0E5B711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747A-C2F5-F645-9882-2593F1CB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CCD61-721D-EF4C-A880-B817668F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C12B0-D2F5-E147-AAEF-2A092565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6B0B-227B-6F4F-BFBC-F962AA0AB8B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405B3-E51E-F945-97E0-6CC06162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6C440-F4A9-E64E-B2FC-C7BC6335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1C7-93A2-6645-BEF1-A0E5B711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1DF4-1F49-C341-88D9-378A0411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CE62-8928-A14F-8501-9C3428022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ADFF8-E69D-BC4B-A62A-1067D1620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CF9E0-B574-1F48-87F3-36384F6E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6B0B-227B-6F4F-BFBC-F962AA0AB8B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0BB71-518A-4F44-B0E3-1CB94DB8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5C0E7-A2DC-044C-A918-854F87F6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1C7-93A2-6645-BEF1-A0E5B711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1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2D99-1234-D14C-9C2A-67009BD8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0AEFF-FBFE-7F46-BB96-A08D78199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B0A9D-523E-A747-B847-CBC5C27BD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8CA44-F01C-4644-B3A3-E9A22CB02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AFE5F-4616-F64C-98AF-7C93EA25D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7353-A50E-C84A-85E2-1E482919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6B0B-227B-6F4F-BFBC-F962AA0AB8B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361E9A-58FB-3343-88C6-C51F74CB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EDEC6-C5E6-7A43-903A-255D012F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1C7-93A2-6645-BEF1-A0E5B711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FE55-D7FD-6442-B880-8AC1D994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6C744-A20E-B149-BFD9-E5CA3881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6B0B-227B-6F4F-BFBC-F962AA0AB8B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EE7F6-EAAF-A147-B010-F4565374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55CFF-21A0-9D44-8103-7426641B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1C7-93A2-6645-BEF1-A0E5B711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1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3620E-5C7A-7244-8F33-4694FA6C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6B0B-227B-6F4F-BFBC-F962AA0AB8B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16649-C547-344E-B7D7-908C101D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45233-9B78-2C4B-935E-D535C649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1C7-93A2-6645-BEF1-A0E5B711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4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D8B0-3001-C145-AE5E-4E8E1410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9A008-20A8-BB4A-92C2-32F057EBF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D98B4-967B-8A45-932C-84FA8E9F7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EA04D-FF05-BF48-A745-EE906870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6B0B-227B-6F4F-BFBC-F962AA0AB8B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8058B-9AA6-864F-B0B1-D8544C8C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88D80-3241-9B44-A5CC-9D2634DC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1C7-93A2-6645-BEF1-A0E5B711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0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80CB-0AAF-8D4F-A3F0-FA986824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E21BC-021E-5D49-BBC9-35AD34851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B07BF-F98D-1242-905C-6B980C2AA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2150-640C-A443-8AD1-ECC25839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6B0B-227B-6F4F-BFBC-F962AA0AB8B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DB39E-C1BA-B94A-B566-1DC71EC5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4A3DB-DD57-F04F-A71C-03B150CC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1C7-93A2-6645-BEF1-A0E5B711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DA468-6D5D-5847-B583-9A586CE0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4CC86-A803-FF4B-94ED-05435E364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7D990-BD48-8945-8445-35F9F7C9F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6B0B-227B-6F4F-BFBC-F962AA0AB8B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F4C9-D060-1B49-8B8D-2B55AAC28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C52CE-4DFF-1E4C-978B-AF3643568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A81C7-93A2-6645-BEF1-A0E5B711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hrc.nsstc.nasa.gov/hom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imothy.j.lang@nasa.gov" TargetMode="External"/><Relationship Id="rId4" Type="http://schemas.openxmlformats.org/officeDocument/2006/relationships/hyperlink" Target="https://github.com/nasa/PyAMP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F2EC66-FC0B-4A4D-82EE-02EA42EFD2E6}"/>
              </a:ext>
            </a:extLst>
          </p:cNvPr>
          <p:cNvSpPr txBox="1"/>
          <p:nvPr/>
        </p:nvSpPr>
        <p:spPr>
          <a:xfrm>
            <a:off x="562706" y="410306"/>
            <a:ext cx="97044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Advanced Microwave Precipitation Radiometer (AMPR):  IMPACTS Data Users Workshop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Timothy J. Lang</a:t>
            </a:r>
          </a:p>
          <a:p>
            <a:r>
              <a:rPr lang="en-US" sz="2400" i="1" dirty="0"/>
              <a:t>NASA Marshall Space Flight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0B8C2-47BF-8F44-89C1-944FA1F8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227" y="3497321"/>
            <a:ext cx="2878357" cy="2862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34F1F-14A7-894E-9C92-B590554FD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210" y="3565643"/>
            <a:ext cx="3283951" cy="27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2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mpr_cha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3247" r="5900" b="19863"/>
          <a:stretch/>
        </p:blipFill>
        <p:spPr>
          <a:xfrm>
            <a:off x="420378" y="2567152"/>
            <a:ext cx="2498268" cy="1689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6141" y="1239147"/>
            <a:ext cx="8492456" cy="513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b="1" u="sng" dirty="0">
                <a:solidFill>
                  <a:srgbClr val="000000"/>
                </a:solidFill>
                <a:cs typeface="Arial" panose="020B0604020202020204" pitchFamily="34" charset="0"/>
              </a:rPr>
              <a:t>Instrument name/team: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300"/>
              </a:spcAft>
              <a:defRPr/>
            </a:pPr>
            <a:r>
              <a:rPr lang="en-US" b="1" dirty="0">
                <a:cs typeface="Arial" panose="020B0604020202020204" pitchFamily="34" charset="0"/>
              </a:rPr>
              <a:t>AMPR</a:t>
            </a:r>
            <a:r>
              <a:rPr lang="en-US" dirty="0">
                <a:cs typeface="Arial" panose="020B0604020202020204" pitchFamily="34" charset="0"/>
              </a:rPr>
              <a:t> (Advanced Microwave Precipitation Radiometer) </a:t>
            </a:r>
          </a:p>
          <a:p>
            <a:pPr>
              <a:spcAft>
                <a:spcPts val="30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Team: </a:t>
            </a:r>
            <a:r>
              <a:rPr lang="en-US" sz="1600" dirty="0">
                <a:cs typeface="Arial" panose="020B0604020202020204" pitchFamily="34" charset="0"/>
              </a:rPr>
              <a:t>Timothy Lang (PI), Paul Meyer (PM), Eric Cantrell, Doug Huie, Julia Burton, Amanda Richter, Corey Amiot, Sayak Biswas, Sue O’Brien, Jonathan Hicks, Tom Phillips, Jacob Guthrie</a:t>
            </a:r>
          </a:p>
          <a:p>
            <a:pPr>
              <a:spcAft>
                <a:spcPts val="300"/>
              </a:spcAft>
              <a:defRPr/>
            </a:pPr>
            <a:endParaRPr lang="en-US" sz="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US" b="1" u="sng" dirty="0">
                <a:solidFill>
                  <a:srgbClr val="000000"/>
                </a:solidFill>
                <a:cs typeface="Arial" panose="020B0604020202020204" pitchFamily="34" charset="0"/>
              </a:rPr>
              <a:t>1) What does AMPR measure?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174625" indent="-17462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Passive microwave radiometer – Retrieve surface emission, cloud liquid water, ice water path, water vapor, etc.</a:t>
            </a:r>
          </a:p>
          <a:p>
            <a:pPr marL="174625" indent="-17462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Four frequencies - 10.7, 19.35, 37.1, 85.5 GHz, with 2 variable polarization channels apiece (Channel A: V -&gt; H and Channel B: H -&gt; V)</a:t>
            </a:r>
          </a:p>
          <a:p>
            <a:pPr marL="174625" indent="-17462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Cross-track scanning or nadir staring</a:t>
            </a:r>
          </a:p>
          <a:p>
            <a:pPr marL="174625" indent="-17462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US" b="1" u="sng" dirty="0"/>
              <a:t>2) What science role is AMPR playing in IMPACTS?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Objective 1: Characterize the spatial/temporal scales/structures of snowbands - Precipitation horizontal structure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Together with CoSMIR, provide coverage of 10-183 GHz microwave range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Low frequencies provided by AMPR especially valuable over water</a:t>
            </a:r>
          </a:p>
          <a:p>
            <a:pPr>
              <a:spcAft>
                <a:spcPts val="300"/>
              </a:spcAft>
              <a:defRPr/>
            </a:pPr>
            <a:endParaRPr lang="en-US" sz="1000" dirty="0"/>
          </a:p>
        </p:txBody>
      </p:sp>
      <p:pic>
        <p:nvPicPr>
          <p:cNvPr id="9" name="Picture 8" descr="DSC_014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1" y="967450"/>
            <a:ext cx="2267622" cy="1501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9512" y="58165"/>
            <a:ext cx="4976281" cy="8691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778006" y="231154"/>
            <a:ext cx="407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IMPACTS ER-2 Payload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7EA01F-490C-C49A-B4A9-D3E2E7DEF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76" y="4354654"/>
            <a:ext cx="2079272" cy="2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8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8A8BC8D7-0ABC-BB42-9C63-7457B3A787B0}"/>
              </a:ext>
            </a:extLst>
          </p:cNvPr>
          <p:cNvGraphicFramePr>
            <a:graphicFrameLocks/>
          </p:cNvGraphicFramePr>
          <p:nvPr/>
        </p:nvGraphicFramePr>
        <p:xfrm>
          <a:off x="175160" y="4593294"/>
          <a:ext cx="6928443" cy="2173266"/>
        </p:xfrm>
        <a:graphic>
          <a:graphicData uri="http://schemas.openxmlformats.org/drawingml/2006/table">
            <a:tbl>
              <a:tblPr/>
              <a:tblGrid>
                <a:gridCol w="2979230">
                  <a:extLst>
                    <a:ext uri="{9D8B030D-6E8A-4147-A177-3AD203B41FA5}">
                      <a16:colId xmlns:a16="http://schemas.microsoft.com/office/drawing/2014/main" val="2504940898"/>
                    </a:ext>
                  </a:extLst>
                </a:gridCol>
                <a:gridCol w="969982">
                  <a:extLst>
                    <a:ext uri="{9D8B030D-6E8A-4147-A177-3AD203B41FA5}">
                      <a16:colId xmlns:a16="http://schemas.microsoft.com/office/drawing/2014/main" val="3703635846"/>
                    </a:ext>
                  </a:extLst>
                </a:gridCol>
                <a:gridCol w="969982">
                  <a:extLst>
                    <a:ext uri="{9D8B030D-6E8A-4147-A177-3AD203B41FA5}">
                      <a16:colId xmlns:a16="http://schemas.microsoft.com/office/drawing/2014/main" val="1027562459"/>
                    </a:ext>
                  </a:extLst>
                </a:gridCol>
                <a:gridCol w="1108551">
                  <a:extLst>
                    <a:ext uri="{9D8B030D-6E8A-4147-A177-3AD203B41FA5}">
                      <a16:colId xmlns:a16="http://schemas.microsoft.com/office/drawing/2014/main" val="1743137189"/>
                    </a:ext>
                  </a:extLst>
                </a:gridCol>
                <a:gridCol w="900698">
                  <a:extLst>
                    <a:ext uri="{9D8B030D-6E8A-4147-A177-3AD203B41FA5}">
                      <a16:colId xmlns:a16="http://schemas.microsoft.com/office/drawing/2014/main" val="1924226970"/>
                    </a:ext>
                  </a:extLst>
                </a:gridCol>
              </a:tblGrid>
              <a:tr h="2414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Channel Center Frequency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85.5GHz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37.1GHz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19.35GHz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10.7GHz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672694"/>
                  </a:ext>
                </a:extLst>
              </a:tr>
              <a:tr h="2414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Polarization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A/B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A/B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A/B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A/B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0967"/>
                  </a:ext>
                </a:extLst>
              </a:tr>
              <a:tr h="2414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Pre-Detection Bandwidth (MHz)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38597"/>
                  </a:ext>
                </a:extLst>
              </a:tr>
              <a:tr h="2414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Integration Time (ms)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053947"/>
                  </a:ext>
                </a:extLst>
              </a:tr>
              <a:tr h="24147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Horn Type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SSM/I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SSM/I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SSM/I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GTRI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77371"/>
                  </a:ext>
                </a:extLst>
              </a:tr>
              <a:tr h="24147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Lens Diameter (inches)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3314"/>
                  </a:ext>
                </a:extLst>
              </a:tr>
              <a:tr h="24147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Beam width (degrees)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46911"/>
                  </a:ext>
                </a:extLst>
              </a:tr>
              <a:tr h="48294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Footprint (km) [@20 km ER-2 alt. 500kts]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1.48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2416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C3174C-2B26-D341-92A8-B16E7DB0F132}"/>
              </a:ext>
            </a:extLst>
          </p:cNvPr>
          <p:cNvSpPr txBox="1"/>
          <p:nvPr/>
        </p:nvSpPr>
        <p:spPr>
          <a:xfrm>
            <a:off x="6784544" y="306950"/>
            <a:ext cx="118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NASA ER-2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0D5C33-B0C8-5245-B62A-D3E541965E9D}"/>
              </a:ext>
            </a:extLst>
          </p:cNvPr>
          <p:cNvGrpSpPr>
            <a:grpSpLocks noChangeAspect="1"/>
          </p:cNvGrpSpPr>
          <p:nvPr/>
        </p:nvGrpSpPr>
        <p:grpSpPr>
          <a:xfrm>
            <a:off x="2356722" y="1292710"/>
            <a:ext cx="4746881" cy="3228430"/>
            <a:chOff x="121914" y="647420"/>
            <a:chExt cx="5601314" cy="3809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C78D4E-2A1D-B845-82BA-B428E65537CC}"/>
                </a:ext>
              </a:extLst>
            </p:cNvPr>
            <p:cNvGrpSpPr/>
            <p:nvPr/>
          </p:nvGrpSpPr>
          <p:grpSpPr>
            <a:xfrm>
              <a:off x="174174" y="752575"/>
              <a:ext cx="5549054" cy="3704388"/>
              <a:chOff x="174174" y="752575"/>
              <a:chExt cx="5549054" cy="370438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FA54E37-47A6-3D4D-9C56-E03B947544AC}"/>
                  </a:ext>
                </a:extLst>
              </p:cNvPr>
              <p:cNvGrpSpPr/>
              <p:nvPr/>
            </p:nvGrpSpPr>
            <p:grpSpPr>
              <a:xfrm>
                <a:off x="174174" y="752575"/>
                <a:ext cx="5549054" cy="3704388"/>
                <a:chOff x="174174" y="595819"/>
                <a:chExt cx="5549054" cy="3704388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6DB78DD9-0C77-F54D-B6F0-003B165C3C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47" t="16278" r="24031" b="20270"/>
                <a:stretch/>
              </p:blipFill>
              <p:spPr>
                <a:xfrm flipH="1">
                  <a:off x="174174" y="655876"/>
                  <a:ext cx="3737042" cy="3610351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EC38290B-662A-3B47-965D-878A3DA5F6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761" t="7968" r="4853" b="7714"/>
                <a:stretch/>
              </p:blipFill>
              <p:spPr>
                <a:xfrm rot="5400000">
                  <a:off x="3925734" y="357810"/>
                  <a:ext cx="1537203" cy="2013221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74B3DA-0FA9-0049-92DF-7B4FFF94E149}"/>
                    </a:ext>
                  </a:extLst>
                </p:cNvPr>
                <p:cNvSpPr txBox="1"/>
                <p:nvPr/>
              </p:nvSpPr>
              <p:spPr>
                <a:xfrm>
                  <a:off x="3955782" y="2146929"/>
                  <a:ext cx="12570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SSMI MFFH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130C3C9-C46A-7C42-B91E-83984ED10C65}"/>
                    </a:ext>
                  </a:extLst>
                </p:cNvPr>
                <p:cNvSpPr txBox="1"/>
                <p:nvPr/>
              </p:nvSpPr>
              <p:spPr>
                <a:xfrm>
                  <a:off x="3580944" y="3900714"/>
                  <a:ext cx="2142284" cy="3994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GTRI 10.7 GHz horn</a:t>
                  </a: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5BA4FF2E-01D0-554B-89B5-47F988C8BF0A}"/>
                    </a:ext>
                  </a:extLst>
                </p:cNvPr>
                <p:cNvCxnSpPr>
                  <a:endCxn id="15" idx="2"/>
                </p:cNvCxnSpPr>
                <p:nvPr/>
              </p:nvCxnSpPr>
              <p:spPr>
                <a:xfrm>
                  <a:off x="2934443" y="2988262"/>
                  <a:ext cx="846951" cy="2660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F8973925-652E-3541-A021-F6DB1C1870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903" t="11939" r="26489" b="41873"/>
                <a:stretch/>
              </p:blipFill>
              <p:spPr>
                <a:xfrm rot="5400000">
                  <a:off x="3985924" y="2325638"/>
                  <a:ext cx="1448224" cy="1857285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9FF01F73-E696-5C4B-BBBC-D9266DA888B6}"/>
                    </a:ext>
                  </a:extLst>
                </p:cNvPr>
                <p:cNvCxnSpPr/>
                <p:nvPr/>
              </p:nvCxnSpPr>
              <p:spPr>
                <a:xfrm flipV="1">
                  <a:off x="2888418" y="1758182"/>
                  <a:ext cx="1067363" cy="5714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75D8759-F8E7-D744-B511-46E4D1FB1818}"/>
                  </a:ext>
                </a:extLst>
              </p:cNvPr>
              <p:cNvCxnSpPr/>
              <p:nvPr/>
            </p:nvCxnSpPr>
            <p:spPr>
              <a:xfrm>
                <a:off x="1955608" y="3587931"/>
                <a:ext cx="98323" cy="4331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3FADB3-90AC-0C49-8AEF-D4CB73EF40F8}"/>
                  </a:ext>
                </a:extLst>
              </p:cNvPr>
              <p:cNvSpPr txBox="1"/>
              <p:nvPr/>
            </p:nvSpPr>
            <p:spPr>
              <a:xfrm>
                <a:off x="1534969" y="4021088"/>
                <a:ext cx="1650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Mirror reflector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E19E97-BC23-DB47-8678-C4B2672CF017}"/>
                </a:ext>
              </a:extLst>
            </p:cNvPr>
            <p:cNvSpPr/>
            <p:nvPr/>
          </p:nvSpPr>
          <p:spPr>
            <a:xfrm>
              <a:off x="121914" y="647420"/>
              <a:ext cx="5579032" cy="379563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B4865-3911-8945-A38B-1F7604A7A1B0}"/>
              </a:ext>
            </a:extLst>
          </p:cNvPr>
          <p:cNvGrpSpPr>
            <a:grpSpLocks noChangeAspect="1"/>
          </p:cNvGrpSpPr>
          <p:nvPr/>
        </p:nvGrpSpPr>
        <p:grpSpPr>
          <a:xfrm>
            <a:off x="7201824" y="1834317"/>
            <a:ext cx="4186343" cy="4267790"/>
            <a:chOff x="5075865" y="2495033"/>
            <a:chExt cx="3439485" cy="35064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5F0122-A212-6A4E-9E6E-86DB47DC647C}"/>
                </a:ext>
              </a:extLst>
            </p:cNvPr>
            <p:cNvGrpSpPr/>
            <p:nvPr/>
          </p:nvGrpSpPr>
          <p:grpSpPr>
            <a:xfrm>
              <a:off x="5075865" y="2495033"/>
              <a:ext cx="3439485" cy="3506402"/>
              <a:chOff x="5692904" y="199665"/>
              <a:chExt cx="3439485" cy="350640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45B625E-FE08-3E4F-B813-E9F9BDBFDC28}"/>
                  </a:ext>
                </a:extLst>
              </p:cNvPr>
              <p:cNvGrpSpPr/>
              <p:nvPr/>
            </p:nvGrpSpPr>
            <p:grpSpPr>
              <a:xfrm>
                <a:off x="5692904" y="222781"/>
                <a:ext cx="3413912" cy="3483285"/>
                <a:chOff x="5692904" y="222781"/>
                <a:chExt cx="3413912" cy="3483285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13E641C8-63AE-E744-B957-441A73FA88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700951" y="1450233"/>
                  <a:ext cx="3405865" cy="225583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0F511966-5A82-1B4A-9D48-050CA5A8A0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091" t="34797" r="3430" b="20325"/>
                <a:stretch/>
              </p:blipFill>
              <p:spPr>
                <a:xfrm>
                  <a:off x="5692904" y="222781"/>
                  <a:ext cx="3413912" cy="1201192"/>
                </a:xfrm>
                <a:prstGeom prst="rect">
                  <a:avLst/>
                </a:prstGeom>
              </p:spPr>
            </p:pic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B9EAF724-22F0-9B4E-AB4B-39B7B2CBE30F}"/>
                    </a:ext>
                  </a:extLst>
                </p:cNvPr>
                <p:cNvCxnSpPr/>
                <p:nvPr/>
              </p:nvCxnSpPr>
              <p:spPr>
                <a:xfrm flipV="1">
                  <a:off x="7598942" y="1072478"/>
                  <a:ext cx="360692" cy="91673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D378BD9-F9D6-B94D-87E1-4F9D1E65F8AB}"/>
                  </a:ext>
                </a:extLst>
              </p:cNvPr>
              <p:cNvSpPr/>
              <p:nvPr/>
            </p:nvSpPr>
            <p:spPr>
              <a:xfrm>
                <a:off x="5700951" y="199665"/>
                <a:ext cx="3431438" cy="350640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7D8E3F-082E-B64B-92BE-2741C5F07938}"/>
                </a:ext>
              </a:extLst>
            </p:cNvPr>
            <p:cNvSpPr txBox="1"/>
            <p:nvPr/>
          </p:nvSpPr>
          <p:spPr>
            <a:xfrm>
              <a:off x="6245113" y="2573666"/>
              <a:ext cx="1181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NASA ER-2</a:t>
              </a:r>
            </a:p>
          </p:txBody>
        </p:sp>
      </p:grpSp>
      <p:pic>
        <p:nvPicPr>
          <p:cNvPr id="26" name="Picture 4" descr="https://weather.msfc.nasa.gov/ampr/images/banner.jpg">
            <a:extLst>
              <a:ext uri="{FF2B5EF4-FFF2-40B4-BE49-F238E27FC236}">
                <a16:creationId xmlns:a16="http://schemas.microsoft.com/office/drawing/2014/main" id="{D107A9C9-DA05-364E-A351-43F63BC2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49" y="91440"/>
            <a:ext cx="6689301" cy="11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1717EC-2BF9-0DEE-75B0-C92F5A7CF6D4}"/>
              </a:ext>
            </a:extLst>
          </p:cNvPr>
          <p:cNvSpPr txBox="1"/>
          <p:nvPr/>
        </p:nvSpPr>
        <p:spPr>
          <a:xfrm>
            <a:off x="635163" y="3828588"/>
            <a:ext cx="1478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NEdT</a:t>
            </a:r>
            <a:r>
              <a:rPr lang="en-US" dirty="0"/>
              <a:t> = ±0.5 K</a:t>
            </a:r>
          </a:p>
          <a:p>
            <a:r>
              <a:rPr lang="en-US" dirty="0"/>
              <a:t>All channels</a:t>
            </a:r>
          </a:p>
        </p:txBody>
      </p:sp>
    </p:spTree>
    <p:extLst>
      <p:ext uri="{BB962C8B-B14F-4D97-AF65-F5344CB8AC3E}">
        <p14:creationId xmlns:p14="http://schemas.microsoft.com/office/powerpoint/2010/main" val="243002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CA900A-B12A-D948-A966-76D8827FC6C3}"/>
              </a:ext>
            </a:extLst>
          </p:cNvPr>
          <p:cNvSpPr txBox="1">
            <a:spLocks/>
          </p:cNvSpPr>
          <p:nvPr/>
        </p:nvSpPr>
        <p:spPr>
          <a:xfrm>
            <a:off x="738556" y="2048749"/>
            <a:ext cx="4250888" cy="35616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GPM overpass of over-water precipitation system on 2/8/2022</a:t>
            </a: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Precipitation signal on all AMPR channels (10-85.5 GHz)</a:t>
            </a:r>
          </a:p>
          <a:p>
            <a:pPr marL="460375" indent="-230188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7F53F-52B5-1747-A54F-4481838C48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512" y="58165"/>
            <a:ext cx="4976281" cy="86919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CE7853-5269-5440-AA3D-752383434E11}"/>
              </a:ext>
            </a:extLst>
          </p:cNvPr>
          <p:cNvSpPr txBox="1"/>
          <p:nvPr/>
        </p:nvSpPr>
        <p:spPr>
          <a:xfrm>
            <a:off x="911222" y="1393483"/>
            <a:ext cx="40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AMPR 2022 Science Highlights</a:t>
            </a:r>
          </a:p>
        </p:txBody>
      </p:sp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5CD06CF-E568-659F-8309-202C618A9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43" y="1003851"/>
            <a:ext cx="7112909" cy="5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9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CA900A-B12A-D948-A966-76D8827FC6C3}"/>
              </a:ext>
            </a:extLst>
          </p:cNvPr>
          <p:cNvSpPr txBox="1">
            <a:spLocks/>
          </p:cNvSpPr>
          <p:nvPr/>
        </p:nvSpPr>
        <p:spPr>
          <a:xfrm>
            <a:off x="738556" y="2048749"/>
            <a:ext cx="4250888" cy="35616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Repeated overflights of heavy snow over Hudson River Valley on 2/25/2022</a:t>
            </a: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Mixture of surface features (e.g., Hudson River) with overlying snowstorm (esp. @ 85.5 GHz)</a:t>
            </a:r>
          </a:p>
          <a:p>
            <a:pPr marL="460375" indent="-230188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7F53F-52B5-1747-A54F-4481838C48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512" y="58165"/>
            <a:ext cx="4976281" cy="86919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CE7853-5269-5440-AA3D-752383434E11}"/>
              </a:ext>
            </a:extLst>
          </p:cNvPr>
          <p:cNvSpPr txBox="1"/>
          <p:nvPr/>
        </p:nvSpPr>
        <p:spPr>
          <a:xfrm>
            <a:off x="911222" y="1393483"/>
            <a:ext cx="40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AMPR 2022 Science Highlights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E94C450-C786-04FD-072A-C682121D2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78" y="1079896"/>
            <a:ext cx="7246023" cy="55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CA900A-B12A-D948-A966-76D8827FC6C3}"/>
              </a:ext>
            </a:extLst>
          </p:cNvPr>
          <p:cNvSpPr txBox="1">
            <a:spLocks/>
          </p:cNvSpPr>
          <p:nvPr/>
        </p:nvSpPr>
        <p:spPr>
          <a:xfrm>
            <a:off x="268357" y="1838022"/>
            <a:ext cx="5059017" cy="446138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Data currently on GHRC provide brightness temperatures</a:t>
            </a: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An issue was recently discovered that identified potential miscalibration of the cold load temperature on most IMPACTS 2022 flights. This will be addressed in a new data version later this fall.</a:t>
            </a: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Improved noise filtering on 37B and 85B channels in 2020 and 2022 data will occur in a future data release.</a:t>
            </a: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Geophysical retrievals (e.g., CLW, WV, etc.) over water planned in a future data release.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7F53F-52B5-1747-A54F-4481838C48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512" y="58165"/>
            <a:ext cx="4976281" cy="86919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CE7853-5269-5440-AA3D-752383434E11}"/>
              </a:ext>
            </a:extLst>
          </p:cNvPr>
          <p:cNvSpPr txBox="1"/>
          <p:nvPr/>
        </p:nvSpPr>
        <p:spPr>
          <a:xfrm>
            <a:off x="851588" y="1182757"/>
            <a:ext cx="23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AMPR Data Plans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2C03FCA-4975-2025-39EB-A0FD47253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1280160"/>
            <a:ext cx="618405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2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CA900A-B12A-D948-A966-76D8827FC6C3}"/>
              </a:ext>
            </a:extLst>
          </p:cNvPr>
          <p:cNvSpPr txBox="1">
            <a:spLocks/>
          </p:cNvSpPr>
          <p:nvPr/>
        </p:nvSpPr>
        <p:spPr>
          <a:xfrm>
            <a:off x="268357" y="1838022"/>
            <a:ext cx="5059017" cy="446138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Data currently on GHRC provide brightness temperatures</a:t>
            </a: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An issue was recently discovered that identified potential miscalibration of the cold load temperature on most IMPACTS 2022 flights. This will be addressed in a new data version later this fall.</a:t>
            </a: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Improved noise filtering on 37B and 85B channels in 2020 and 2022 data will occur in a future data release.</a:t>
            </a: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573087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Geophysical retrievals (e.g., CLW, WV, etc.) over water planned in a future data release.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7F53F-52B5-1747-A54F-4481838C48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512" y="58165"/>
            <a:ext cx="4976281" cy="86919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CE7853-5269-5440-AA3D-752383434E11}"/>
              </a:ext>
            </a:extLst>
          </p:cNvPr>
          <p:cNvSpPr txBox="1"/>
          <p:nvPr/>
        </p:nvSpPr>
        <p:spPr>
          <a:xfrm>
            <a:off x="851588" y="1182757"/>
            <a:ext cx="23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AMPR Data Plans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8179DFB-4CA8-072D-59C8-7814E44C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1280160"/>
            <a:ext cx="618405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4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C1741-DF98-9843-9488-D4150B127D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512" y="58165"/>
            <a:ext cx="4976281" cy="86919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0599D5-2099-0FB0-C569-6D1592297D84}"/>
              </a:ext>
            </a:extLst>
          </p:cNvPr>
          <p:cNvSpPr txBox="1"/>
          <p:nvPr/>
        </p:nvSpPr>
        <p:spPr>
          <a:xfrm>
            <a:off x="505239" y="1106267"/>
            <a:ext cx="1118152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AMPR Summary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AMPR observed precipitation signals on all nearly all IMPACTS 2020 and 2022 flights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85 GHz and some 37 GHz overflights are useful for precip over land; lower frequencies indicate mostly surface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frequencies sensitive to precipitation over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use 37B or 85B channels if they appear noisy without consulting MSFC first</a:t>
            </a:r>
          </a:p>
          <a:p>
            <a:endParaRPr lang="en-US" sz="2400" dirty="0"/>
          </a:p>
          <a:p>
            <a:r>
              <a:rPr lang="en-US" sz="2400" dirty="0"/>
              <a:t>AMPR self-describing, CF-compliant netCDF4 data available from GHRC DAAC:</a:t>
            </a:r>
          </a:p>
          <a:p>
            <a:r>
              <a:rPr lang="en-US" sz="2400" dirty="0">
                <a:hlinkClick r:id="rId3"/>
              </a:rPr>
              <a:t>https://ghrc.nsstc.nasa.gov/home/</a:t>
            </a:r>
            <a:endParaRPr lang="en-US" sz="2400" dirty="0"/>
          </a:p>
          <a:p>
            <a:r>
              <a:rPr lang="en-US" sz="2400" dirty="0"/>
              <a:t>AMPR software here:</a:t>
            </a:r>
          </a:p>
          <a:p>
            <a:r>
              <a:rPr lang="en-US" sz="2400" dirty="0">
                <a:hlinkClick r:id="rId4"/>
              </a:rPr>
              <a:t>https://github.com/nasa/PyAMPR/</a:t>
            </a:r>
            <a:endParaRPr lang="en-US" sz="2400" dirty="0"/>
          </a:p>
          <a:p>
            <a:r>
              <a:rPr lang="en-US" sz="2400" dirty="0"/>
              <a:t>PI contact:</a:t>
            </a:r>
          </a:p>
          <a:p>
            <a:r>
              <a:rPr lang="en-US" sz="2400" dirty="0">
                <a:hlinkClick r:id="rId5"/>
              </a:rPr>
              <a:t>timothy.j.lang@nasa.gov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6409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629</Words>
  <Application>Microsoft Macintosh PowerPoint</Application>
  <PresentationFormat>Widescreen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Lang, Timothy J. (MSFC-ST11)</dc:creator>
  <cp:lastModifiedBy>Lang, Timothy J. (MSFC-ST11)</cp:lastModifiedBy>
  <cp:revision>28</cp:revision>
  <dcterms:created xsi:type="dcterms:W3CDTF">2020-07-16T12:40:37Z</dcterms:created>
  <dcterms:modified xsi:type="dcterms:W3CDTF">2022-10-26T16:32:45Z</dcterms:modified>
</cp:coreProperties>
</file>