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475" r:id="rId3"/>
    <p:sldId id="265" r:id="rId4"/>
    <p:sldId id="469" r:id="rId5"/>
    <p:sldId id="470" r:id="rId6"/>
    <p:sldId id="262" r:id="rId7"/>
    <p:sldId id="259" r:id="rId8"/>
    <p:sldId id="472" r:id="rId9"/>
    <p:sldId id="261" r:id="rId10"/>
    <p:sldId id="273" r:id="rId11"/>
    <p:sldId id="275" r:id="rId12"/>
    <p:sldId id="274" r:id="rId13"/>
    <p:sldId id="473" r:id="rId14"/>
    <p:sldId id="474" r:id="rId15"/>
    <p:sldId id="468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6"/>
    <p:restoredTop sz="96327"/>
  </p:normalViewPr>
  <p:slideViewPr>
    <p:cSldViewPr snapToGrid="0" snapToObjects="1" showGuides="1">
      <p:cViewPr varScale="1">
        <p:scale>
          <a:sx n="150" d="100"/>
          <a:sy n="150" d="100"/>
        </p:scale>
        <p:origin x="22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3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6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ence&#10;&#10;Description automatically generated">
            <a:extLst>
              <a:ext uri="{FF2B5EF4-FFF2-40B4-BE49-F238E27FC236}">
                <a16:creationId xmlns:a16="http://schemas.microsoft.com/office/drawing/2014/main" id="{8F3BA93E-0423-3B4F-8DB8-D0CCFF116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1115632"/>
            <a:ext cx="9144000" cy="488061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23504-0601-4342-90A7-D69EA647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4762900"/>
            <a:ext cx="1612900" cy="278206"/>
          </a:xfrm>
        </p:spPr>
        <p:txBody>
          <a:bodyPr/>
          <a:lstStyle>
            <a:lvl1pPr algn="ctr">
              <a:defRPr/>
            </a:lvl1pPr>
          </a:lstStyle>
          <a:p>
            <a:fld id="{3DFFAB6C-F3E0-D04C-983D-5B57E1AC9F17}" type="datetime1">
              <a:rPr lang="en-US" smtClean="0"/>
              <a:t>10/26/22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2A7F49-090C-114C-B513-733B5309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9350" y="4762900"/>
            <a:ext cx="3086100" cy="273844"/>
          </a:xfrm>
        </p:spPr>
        <p:txBody>
          <a:bodyPr/>
          <a:lstStyle/>
          <a:p>
            <a:r>
              <a:rPr lang="en-US"/>
              <a:t>AMS 100th Annual Meeting, Boston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94F43-2CE1-FB43-9846-CCF0BFB7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0167" y="4776923"/>
            <a:ext cx="1611630" cy="273844"/>
          </a:xfrm>
        </p:spPr>
        <p:txBody>
          <a:bodyPr/>
          <a:lstStyle>
            <a:lvl1pPr algn="ctr">
              <a:defRPr/>
            </a:lvl1pPr>
          </a:lstStyle>
          <a:p>
            <a:fld id="{184095ED-DA87-0F41-8A9D-6070937053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8F2BD-ADCA-C148-951F-F51E35799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" y="4569116"/>
            <a:ext cx="1165860" cy="481651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D7E57BE-F686-5C49-8E67-94B1F6CD0D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91851" l="5259" r="94057">
                        <a14:foregroundMark x1="10475" y1="30966" x2="10475" y2="30966"/>
                        <a14:foregroundMark x1="5301" y1="25378" x2="5301" y2="25378"/>
                        <a14:foregroundMark x1="18683" y1="67404" x2="18683" y2="67404"/>
                        <a14:foregroundMark x1="22830" y1="22584" x2="22830" y2="22584"/>
                        <a14:foregroundMark x1="15904" y1="65076" x2="15904" y2="65076"/>
                        <a14:foregroundMark x1="19496" y1="61001" x2="19496" y2="61001"/>
                        <a14:foregroundMark x1="21548" y1="50757" x2="21548" y2="50757"/>
                        <a14:foregroundMark x1="23600" y1="40512" x2="23600" y2="40512"/>
                        <a14:foregroundMark x1="35058" y1="28172" x2="35058" y2="28172"/>
                        <a14:foregroundMark x1="38093" y1="34808" x2="38093" y2="34808"/>
                        <a14:foregroundMark x1="37879" y1="37369" x2="37879" y2="37369"/>
                        <a14:foregroundMark x1="35442" y1="42491" x2="35442" y2="42491"/>
                        <a14:foregroundMark x1="35656" y1="41560" x2="35656" y2="41560"/>
                        <a14:foregroundMark x1="35271" y1="40512" x2="35271" y2="40512"/>
                        <a14:foregroundMark x1="29799" y1="46100" x2="29799" y2="46100"/>
                        <a14:foregroundMark x1="35742" y1="45402" x2="35742" y2="45402"/>
                        <a14:foregroundMark x1="42112" y1="40163" x2="42112" y2="40163"/>
                        <a14:foregroundMark x1="30184" y1="46915" x2="30184" y2="46915"/>
                        <a14:foregroundMark x1="46345" y1="42026" x2="46345" y2="42026"/>
                        <a14:foregroundMark x1="18769" y1="19208" x2="18769" y2="19208"/>
                        <a14:foregroundMark x1="49038" y1="37835" x2="49038" y2="37835"/>
                        <a14:foregroundMark x1="49252" y1="38068" x2="49252" y2="38068"/>
                        <a14:foregroundMark x1="53271" y1="38068" x2="53271" y2="38068"/>
                        <a14:foregroundMark x1="56734" y1="43539" x2="56734" y2="43539"/>
                        <a14:foregroundMark x1="65327" y1="27125" x2="65327" y2="27125"/>
                        <a14:foregroundMark x1="73493" y1="39930" x2="73493" y2="39930"/>
                        <a14:foregroundMark x1="77939" y1="38999" x2="77939" y2="38999"/>
                        <a14:foregroundMark x1="84310" y1="41094" x2="84310" y2="41094"/>
                        <a14:foregroundMark x1="91236" y1="42957" x2="91236" y2="42957"/>
                        <a14:foregroundMark x1="76186" y1="37485" x2="76186" y2="37485"/>
                        <a14:foregroundMark x1="80975" y1="72410" x2="80975" y2="72410"/>
                        <a14:foregroundMark x1="76742" y1="70896" x2="76742" y2="70896"/>
                        <a14:foregroundMark x1="85421" y1="72410" x2="85421" y2="72410"/>
                        <a14:foregroundMark x1="85336" y1="71595" x2="85336" y2="71595"/>
                        <a14:foregroundMark x1="80077" y1="91967" x2="80077" y2="91967"/>
                        <a14:foregroundMark x1="73493" y1="72410" x2="73493" y2="72410"/>
                        <a14:foregroundMark x1="73493" y1="63329" x2="73493" y2="63329"/>
                        <a14:foregroundMark x1="67465" y1="75553" x2="67465" y2="75553"/>
                        <a14:foregroundMark x1="63018" y1="77299" x2="63018" y2="77299"/>
                        <a14:foregroundMark x1="55964" y1="78580" x2="55964" y2="78580"/>
                        <a14:foregroundMark x1="54510" y1="72410" x2="54510" y2="72410"/>
                        <a14:foregroundMark x1="47499" y1="72759" x2="47499" y2="72759"/>
                        <a14:foregroundMark x1="47499" y1="63329" x2="47499" y2="63329"/>
                        <a14:foregroundMark x1="40231" y1="76368" x2="40231" y2="76368"/>
                        <a14:foregroundMark x1="31509" y1="80093" x2="31509" y2="80093"/>
                        <a14:foregroundMark x1="94057" y1="45634" x2="94057" y2="45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6514" y="4572340"/>
            <a:ext cx="1303673" cy="4784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6AA9069-DF93-2540-A5B7-0FD10918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695BF0-ABB4-DA44-814E-6CAA0E2F7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0944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14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5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4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8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5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2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5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3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B7BC-85CF-F044-A8D5-1F20AD8C3E49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F238F-94DE-9D4E-8317-EEA22CAB7B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9EFBC47-3720-C44C-A012-47FEBC8A1A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000"/>
          </a:blip>
          <a:stretch>
            <a:fillRect/>
          </a:stretch>
        </p:blipFill>
        <p:spPr>
          <a:xfrm>
            <a:off x="125063" y="2688231"/>
            <a:ext cx="8893874" cy="2352876"/>
          </a:xfrm>
          <a:prstGeom prst="rect">
            <a:avLst/>
          </a:prstGeom>
        </p:spPr>
      </p:pic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C39D2A78-24F9-9B49-9E25-8C2E705ADBF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5220" y="4677139"/>
            <a:ext cx="1034243" cy="42563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EF40F4-8AF5-AA40-8DC4-7EA2332BC7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87" y="4713970"/>
            <a:ext cx="1069848" cy="3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F50BAEC-737A-5F43-9572-D2EA253B7B0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82828" y="4730938"/>
            <a:ext cx="1486265" cy="3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6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5;p13">
            <a:extLst>
              <a:ext uri="{FF2B5EF4-FFF2-40B4-BE49-F238E27FC236}">
                <a16:creationId xmlns:a16="http://schemas.microsoft.com/office/drawing/2014/main" id="{78AA9009-7747-874C-B7DD-9AD0D0AEC752}"/>
              </a:ext>
            </a:extLst>
          </p:cNvPr>
          <p:cNvPicPr preferRelativeResize="0"/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455" y="509194"/>
            <a:ext cx="4133088" cy="397615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5CE5ED-FD0F-A742-81A9-A416B5648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88" y="89210"/>
            <a:ext cx="8771021" cy="6412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sz="2400" b="1" dirty="0">
                <a:latin typeface="Avenir Book" panose="02000503020000020003" pitchFamily="2" charset="0"/>
                <a:cs typeface="Arial" panose="020B0604020202020204" pitchFamily="34" charset="0"/>
              </a:rPr>
            </a:br>
            <a:r>
              <a:rPr lang="en-US" sz="2400" b="1" dirty="0">
                <a:latin typeface="Avenir Book" panose="02000503020000020003" pitchFamily="2" charset="0"/>
                <a:cs typeface="Arial" panose="020B0604020202020204" pitchFamily="34" charset="0"/>
              </a:rPr>
              <a:t>Stony Brook University IMPACTS Ground Observations</a:t>
            </a:r>
            <a:endParaRPr lang="en-US" sz="1600" b="1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C466F86-8B29-9A44-9666-ED7FF7FB1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857" y="2383382"/>
            <a:ext cx="8620282" cy="139316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Brian Colle</a:t>
            </a:r>
            <a:r>
              <a:rPr lang="en-US" sz="2000" baseline="30000" dirty="0">
                <a:latin typeface="Avenir Book" panose="02000503020000020003" pitchFamily="2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venir Book" panose="02000503020000020003" pitchFamily="2" charset="0"/>
                <a:cs typeface="Arial" panose="020B0604020202020204" pitchFamily="34" charset="0"/>
              </a:rPr>
              <a:t>Pavlos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 Kollias</a:t>
            </a:r>
            <a:r>
              <a:rPr lang="en-US" sz="2000" baseline="30000" dirty="0">
                <a:latin typeface="Avenir Book" panose="02000503020000020003" pitchFamily="2" charset="0"/>
                <a:cs typeface="Arial" panose="020B0604020202020204" pitchFamily="34" charset="0"/>
              </a:rPr>
              <a:t>1,2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, and Mariko Oue</a:t>
            </a:r>
            <a:r>
              <a:rPr lang="en-US" sz="2000" baseline="30000" dirty="0">
                <a:latin typeface="Avenir Book" panose="02000503020000020003" pitchFamily="2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 </a:t>
            </a:r>
            <a:endParaRPr lang="en-US" sz="2000" baseline="30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000" baseline="30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000" baseline="30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000" baseline="30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0"/>
              </a:spcBef>
              <a:buAutoNum type="arabicPeriod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Division of Atmospheric Sciences, Stony Brook University</a:t>
            </a:r>
          </a:p>
          <a:p>
            <a:pPr marL="179388" indent="-179388">
              <a:spcBef>
                <a:spcPts val="0"/>
              </a:spcBef>
              <a:buAutoNum type="arabicPeriod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Environmental and Climate Sciences Department, 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80989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BFC70E-4C45-02B1-B616-1AEA4BB5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E8E6-FFFE-4F9C-B22E-F4433094D22E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 descr="A picture containing road, truck, outdoor, trailer&#10;&#10;Description automatically generated">
            <a:extLst>
              <a:ext uri="{FF2B5EF4-FFF2-40B4-BE49-F238E27FC236}">
                <a16:creationId xmlns:a16="http://schemas.microsoft.com/office/drawing/2014/main" id="{4DAE39CA-5CF7-8364-8F29-A7B57AF8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146" y="765645"/>
            <a:ext cx="2759342" cy="4001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E1306-081C-297C-B3DF-65F448C83229}"/>
              </a:ext>
            </a:extLst>
          </p:cNvPr>
          <p:cNvSpPr txBox="1"/>
          <p:nvPr/>
        </p:nvSpPr>
        <p:spPr>
          <a:xfrm>
            <a:off x="425889" y="109927"/>
            <a:ext cx="8266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Avenir Book" panose="02000503020000020003" pitchFamily="2" charset="0"/>
              </a:rPr>
              <a:t>&gt;= 2022: SKYLER-2 dual-polarization X-band phased array radar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B1C5A58-C195-89AE-8C60-ABDCE71E4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6" y="628650"/>
            <a:ext cx="5168219" cy="3035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49D8A6-466A-442E-7D0F-ED00E6C9273D}"/>
              </a:ext>
            </a:extLst>
          </p:cNvPr>
          <p:cNvSpPr txBox="1"/>
          <p:nvPr/>
        </p:nvSpPr>
        <p:spPr>
          <a:xfrm>
            <a:off x="425889" y="3698045"/>
            <a:ext cx="1359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venir Book" panose="02000503020000020003" pitchFamily="2" charset="0"/>
              </a:rPr>
              <a:t>Also on truck:</a:t>
            </a:r>
          </a:p>
          <a:p>
            <a:r>
              <a:rPr lang="en-US" sz="1500" dirty="0">
                <a:latin typeface="Avenir Book" panose="02000503020000020003" pitchFamily="2" charset="0"/>
              </a:rPr>
              <a:t>+Radiosonde</a:t>
            </a:r>
          </a:p>
          <a:p>
            <a:r>
              <a:rPr lang="en-US" sz="1500" dirty="0">
                <a:latin typeface="Avenir Book" panose="02000503020000020003" pitchFamily="2" charset="0"/>
              </a:rPr>
              <a:t>+</a:t>
            </a:r>
            <a:r>
              <a:rPr lang="en-US" sz="1500" dirty="0" err="1">
                <a:latin typeface="Avenir Book" panose="02000503020000020003" pitchFamily="2" charset="0"/>
              </a:rPr>
              <a:t>Parsivel</a:t>
            </a:r>
            <a:endParaRPr lang="en-US" sz="1500" dirty="0">
              <a:latin typeface="Avenir Book" panose="02000503020000020003" pitchFamily="2" charset="0"/>
            </a:endParaRPr>
          </a:p>
          <a:p>
            <a:r>
              <a:rPr lang="en-US" sz="1500" dirty="0">
                <a:latin typeface="Avenir Book" panose="02000503020000020003" pitchFamily="2" charset="0"/>
              </a:rPr>
              <a:t>+Met station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E5611-D7F5-005D-5785-EFEFF705CE41}"/>
              </a:ext>
            </a:extLst>
          </p:cNvPr>
          <p:cNvSpPr txBox="1"/>
          <p:nvPr/>
        </p:nvSpPr>
        <p:spPr>
          <a:xfrm>
            <a:off x="1785557" y="3713090"/>
            <a:ext cx="373371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venir Book" panose="02000503020000020003" pitchFamily="2" charset="0"/>
              </a:rPr>
              <a:t>* Some data for 17 Jan 2022 (Elmira, NY case)</a:t>
            </a:r>
          </a:p>
          <a:p>
            <a:endParaRPr lang="en-US" sz="1350" dirty="0">
              <a:latin typeface="Avenir Book" panose="02000503020000020003" pitchFamily="2" charset="0"/>
            </a:endParaRPr>
          </a:p>
          <a:p>
            <a:r>
              <a:rPr lang="en-US" sz="1350" dirty="0">
                <a:latin typeface="Avenir Book" panose="02000503020000020003" pitchFamily="2" charset="0"/>
              </a:rPr>
              <a:t>* Several technical issues have been resolved</a:t>
            </a:r>
          </a:p>
          <a:p>
            <a:r>
              <a:rPr lang="en-US" sz="1350" dirty="0">
                <a:latin typeface="Avenir Book" panose="02000503020000020003" pitchFamily="2" charset="0"/>
              </a:rPr>
              <a:t>Radar was successfully deployed in</a:t>
            </a:r>
          </a:p>
          <a:p>
            <a:r>
              <a:rPr lang="en-US" sz="1350" dirty="0">
                <a:latin typeface="Avenir Book" panose="02000503020000020003" pitchFamily="2" charset="0"/>
              </a:rPr>
              <a:t>Houston TX for ESCAPE/NSF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75336-9FF7-314E-8DEB-F6C28EC6E69E}"/>
              </a:ext>
            </a:extLst>
          </p:cNvPr>
          <p:cNvSpPr txBox="1"/>
          <p:nvPr/>
        </p:nvSpPr>
        <p:spPr>
          <a:xfrm>
            <a:off x="5592932" y="628650"/>
            <a:ext cx="2991775" cy="2185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94C79-C4D2-984B-A579-0B800EC044DE}"/>
              </a:ext>
            </a:extLst>
          </p:cNvPr>
          <p:cNvSpPr txBox="1"/>
          <p:nvPr/>
        </p:nvSpPr>
        <p:spPr>
          <a:xfrm>
            <a:off x="5482545" y="765645"/>
            <a:ext cx="29917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Variables observed: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r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eflectivity,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  <a:latin typeface="Arial" panose="020B0604020202020204" pitchFamily="34" charset="0"/>
              </a:rPr>
              <a:t>Doppler velocity,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s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pectrum width,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  <a:latin typeface="Arial" panose="020B0604020202020204" pitchFamily="34" charset="0"/>
              </a:rPr>
              <a:t>differential reflectivity,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  <a:latin typeface="Arial" panose="020B0604020202020204" pitchFamily="34" charset="0"/>
              </a:rPr>
              <a:t>differential phase,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 err="1">
                <a:effectLst/>
                <a:latin typeface="Arial" panose="020B0604020202020204" pitchFamily="34" charset="0"/>
              </a:rPr>
              <a:t>copolar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 correlation coefficient,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  <a:latin typeface="Arial" panose="020B0604020202020204" pitchFamily="34" charset="0"/>
              </a:rPr>
              <a:t>signal-to-noise ratio,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  <a:latin typeface="Arial" panose="020B0604020202020204" pitchFamily="34" charset="0"/>
              </a:rPr>
              <a:t>specific differential phase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2542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6FDFC-8A27-B8AF-FD45-9E782EDB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E8E6-FFFE-4F9C-B22E-F4433094D22E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534AB-EBDA-B948-AD9C-55AD9F459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91" y="102394"/>
            <a:ext cx="3520616" cy="2709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70188C-B1A4-F14A-8607-C007AE998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76" y="2640806"/>
            <a:ext cx="3520615" cy="24003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5B92297-5107-2A44-BD2D-49F47D9E5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" y="1627670"/>
            <a:ext cx="5272644" cy="3496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BEA80-1063-D24B-8367-844311795715}"/>
              </a:ext>
            </a:extLst>
          </p:cNvPr>
          <p:cNvSpPr txBox="1"/>
          <p:nvPr/>
        </p:nvSpPr>
        <p:spPr>
          <a:xfrm>
            <a:off x="571047" y="118235"/>
            <a:ext cx="4425316" cy="1338828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2700" dirty="0"/>
              <a:t>Skyler 3-D Volume Scans (using 91 PPI scans from 1-30 deg elevation)</a:t>
            </a:r>
          </a:p>
        </p:txBody>
      </p:sp>
    </p:spTree>
    <p:extLst>
      <p:ext uri="{BB962C8B-B14F-4D97-AF65-F5344CB8AC3E}">
        <p14:creationId xmlns:p14="http://schemas.microsoft.com/office/powerpoint/2010/main" val="199128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EB4AB-FE5B-3F2E-22BC-C2B5C236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E8E6-FFFE-4F9C-B22E-F4433094D22E}" type="slidenum">
              <a:rPr lang="en-US" smtClean="0"/>
              <a:t>12</a:t>
            </a:fld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4103C56-C6B4-A6B6-FA16-2A38F265CBC4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77E8E6-FFFE-4F9C-B22E-F4433094D22E}" type="slidenum">
              <a:rPr lang="en-US" sz="900">
                <a:latin typeface="Avenir Book" panose="02000503020000020003" pitchFamily="2" charset="0"/>
              </a:rPr>
              <a:pPr/>
              <a:t>12</a:t>
            </a:fld>
            <a:endParaRPr lang="en-US" sz="900">
              <a:latin typeface="Avenir Book" panose="02000503020000020003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767E14-915E-5211-AB14-AB1299AA5028}"/>
              </a:ext>
            </a:extLst>
          </p:cNvPr>
          <p:cNvGrpSpPr/>
          <p:nvPr/>
        </p:nvGrpSpPr>
        <p:grpSpPr>
          <a:xfrm>
            <a:off x="3963387" y="819995"/>
            <a:ext cx="4922693" cy="3281960"/>
            <a:chOff x="2437203" y="2645206"/>
            <a:chExt cx="6563590" cy="437594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188F47-E706-DEE6-D8DE-9373C45EEFD3}"/>
                </a:ext>
              </a:extLst>
            </p:cNvPr>
            <p:cNvGrpSpPr/>
            <p:nvPr/>
          </p:nvGrpSpPr>
          <p:grpSpPr>
            <a:xfrm>
              <a:off x="2914317" y="2645206"/>
              <a:ext cx="5342992" cy="3301424"/>
              <a:chOff x="3039008" y="3054927"/>
              <a:chExt cx="5342992" cy="3301424"/>
            </a:xfrm>
          </p:grpSpPr>
          <p:pic>
            <p:nvPicPr>
              <p:cNvPr id="7" name="Picture 6" descr="A picture containing sky, outdoor&#10;&#10;Description automatically generated">
                <a:extLst>
                  <a:ext uri="{FF2B5EF4-FFF2-40B4-BE49-F238E27FC236}">
                    <a16:creationId xmlns:a16="http://schemas.microsoft.com/office/drawing/2014/main" id="{3E443CD5-9303-1D18-BF1D-64396C4F5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5" t="13202" b="4665"/>
              <a:stretch/>
            </p:blipFill>
            <p:spPr>
              <a:xfrm>
                <a:off x="3190010" y="3054927"/>
                <a:ext cx="5191990" cy="3301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CB7C51-6BEE-88FF-0743-5803B20A6931}"/>
                  </a:ext>
                </a:extLst>
              </p:cNvPr>
              <p:cNvSpPr txBox="1"/>
              <p:nvPr/>
            </p:nvSpPr>
            <p:spPr>
              <a:xfrm>
                <a:off x="6788235" y="4229634"/>
                <a:ext cx="1391835" cy="378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3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venir Book" panose="02000503020000020003" pitchFamily="2" charset="0"/>
                  </a:rPr>
                  <a:t>Ceilometer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842EAE-E4C1-BEEF-6C65-0CA8EC294133}"/>
                  </a:ext>
                </a:extLst>
              </p:cNvPr>
              <p:cNvSpPr txBox="1"/>
              <p:nvPr/>
            </p:nvSpPr>
            <p:spPr>
              <a:xfrm>
                <a:off x="5529935" y="3863320"/>
                <a:ext cx="1359512" cy="378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3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venir Book" panose="02000503020000020003" pitchFamily="2" charset="0"/>
                  </a:rPr>
                  <a:t>HRL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04760-8D16-8724-BE90-143E15F91DDD}"/>
                  </a:ext>
                </a:extLst>
              </p:cNvPr>
              <p:cNvSpPr txBox="1"/>
              <p:nvPr/>
            </p:nvSpPr>
            <p:spPr>
              <a:xfrm>
                <a:off x="4060655" y="3493090"/>
                <a:ext cx="1100443" cy="1022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3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venir Book" panose="02000503020000020003" pitchFamily="2" charset="0"/>
                  </a:rPr>
                  <a:t>CFMCW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3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venir Book" panose="02000503020000020003" pitchFamily="2" charset="0"/>
                  </a:rPr>
                  <a:t>W-band radar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8D8DB3-08E1-C686-4FC5-68B5DDB55E0E}"/>
                  </a:ext>
                </a:extLst>
              </p:cNvPr>
              <p:cNvSpPr txBox="1"/>
              <p:nvPr/>
            </p:nvSpPr>
            <p:spPr>
              <a:xfrm>
                <a:off x="3039008" y="3951050"/>
                <a:ext cx="1268699" cy="578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3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venir Book" panose="02000503020000020003" pitchFamily="2" charset="0"/>
                  </a:rPr>
                  <a:t>Microrain</a:t>
                </a:r>
                <a:r>
                  <a:rPr lang="en-US" sz="13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venir Book" panose="02000503020000020003" pitchFamily="2" charset="0"/>
                  </a:rPr>
                  <a:t> Radar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389D4B-C54F-1C72-E630-BEF450AE962C}"/>
                </a:ext>
              </a:extLst>
            </p:cNvPr>
            <p:cNvSpPr/>
            <p:nvPr/>
          </p:nvSpPr>
          <p:spPr>
            <a:xfrm>
              <a:off x="2437203" y="6067045"/>
              <a:ext cx="6563590" cy="95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50" dirty="0">
                  <a:latin typeface="Avenir Book" panose="02000503020000020003" pitchFamily="2" charset="0"/>
                </a:rPr>
                <a:t>New ground site at Brookhaven National Laboratory </a:t>
              </a:r>
            </a:p>
            <a:p>
              <a:pPr algn="ctr"/>
              <a:r>
                <a:rPr lang="en-US" sz="1350" dirty="0">
                  <a:latin typeface="Avenir Book" panose="02000503020000020003" pitchFamily="2" charset="0"/>
                </a:rPr>
                <a:t>94-GHz, MRR-PRO, </a:t>
              </a:r>
              <a:r>
                <a:rPr lang="en-US" sz="1350" dirty="0" err="1">
                  <a:latin typeface="Avenir Book" panose="02000503020000020003" pitchFamily="2" charset="0"/>
                </a:rPr>
                <a:t>Parsivel</a:t>
              </a:r>
              <a:r>
                <a:rPr lang="en-US" sz="1350" dirty="0">
                  <a:latin typeface="Avenir Book" panose="02000503020000020003" pitchFamily="2" charset="0"/>
                </a:rPr>
                <a:t>, </a:t>
              </a:r>
              <a:r>
                <a:rPr lang="en-US" sz="1350" dirty="0" err="1">
                  <a:latin typeface="Avenir Book" panose="02000503020000020003" pitchFamily="2" charset="0"/>
                </a:rPr>
                <a:t>Pluvio</a:t>
              </a:r>
              <a:r>
                <a:rPr lang="en-US" sz="1350" dirty="0">
                  <a:latin typeface="Avenir Book" panose="02000503020000020003" pitchFamily="2" charset="0"/>
                </a:rPr>
                <a:t>, Ceilometer and HRL Supported by the BNL Center for Multiscale Applied Sensing.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426FAA-7AD9-A22A-911E-46F8EF8B3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" t="2179" r="1"/>
          <a:stretch/>
        </p:blipFill>
        <p:spPr>
          <a:xfrm>
            <a:off x="370951" y="819995"/>
            <a:ext cx="4013053" cy="25073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AE329F-8A1D-A2CD-29DC-FBDA47E5809B}"/>
              </a:ext>
            </a:extLst>
          </p:cNvPr>
          <p:cNvSpPr txBox="1"/>
          <p:nvPr/>
        </p:nvSpPr>
        <p:spPr>
          <a:xfrm>
            <a:off x="419817" y="128527"/>
            <a:ext cx="78918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Current (mid-2022 to present – several </a:t>
            </a:r>
            <a:r>
              <a:rPr lang="en-US" sz="2700" dirty="0" err="1"/>
              <a:t>obs</a:t>
            </a:r>
            <a:r>
              <a:rPr lang="en-US" sz="2700" dirty="0"/>
              <a:t> moved BNL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5C639B-B154-8C78-5C98-14ACC55B359D}"/>
              </a:ext>
            </a:extLst>
          </p:cNvPr>
          <p:cNvSpPr txBox="1"/>
          <p:nvPr/>
        </p:nvSpPr>
        <p:spPr>
          <a:xfrm>
            <a:off x="257920" y="3560696"/>
            <a:ext cx="3735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venir Book" panose="02000503020000020003" pitchFamily="2" charset="0"/>
              </a:rPr>
              <a:t>KASPR and MASC located at Stony Brook</a:t>
            </a:r>
          </a:p>
          <a:p>
            <a:r>
              <a:rPr lang="en-US" sz="1500" dirty="0">
                <a:latin typeface="Avenir Book" panose="02000503020000020003" pitchFamily="2" charset="0"/>
              </a:rPr>
              <a:t>All other sensors at BNL</a:t>
            </a:r>
          </a:p>
        </p:txBody>
      </p:sp>
    </p:spTree>
    <p:extLst>
      <p:ext uri="{BB962C8B-B14F-4D97-AF65-F5344CB8AC3E}">
        <p14:creationId xmlns:p14="http://schemas.microsoft.com/office/powerpoint/2010/main" val="121382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96388F-5CD1-B341-ADFF-DE9EE7F1D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05676"/>
              </p:ext>
            </p:extLst>
          </p:nvPr>
        </p:nvGraphicFramePr>
        <p:xfrm>
          <a:off x="105592" y="760708"/>
          <a:ext cx="8768442" cy="216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084">
                  <a:extLst>
                    <a:ext uri="{9D8B030D-6E8A-4147-A177-3AD203B41FA5}">
                      <a16:colId xmlns:a16="http://schemas.microsoft.com/office/drawing/2014/main" val="3797073811"/>
                    </a:ext>
                  </a:extLst>
                </a:gridCol>
                <a:gridCol w="1183179">
                  <a:extLst>
                    <a:ext uri="{9D8B030D-6E8A-4147-A177-3AD203B41FA5}">
                      <a16:colId xmlns:a16="http://schemas.microsoft.com/office/drawing/2014/main" val="1372319967"/>
                    </a:ext>
                  </a:extLst>
                </a:gridCol>
                <a:gridCol w="782059">
                  <a:extLst>
                    <a:ext uri="{9D8B030D-6E8A-4147-A177-3AD203B41FA5}">
                      <a16:colId xmlns:a16="http://schemas.microsoft.com/office/drawing/2014/main" val="3911232077"/>
                    </a:ext>
                  </a:extLst>
                </a:gridCol>
                <a:gridCol w="919314">
                  <a:extLst>
                    <a:ext uri="{9D8B030D-6E8A-4147-A177-3AD203B41FA5}">
                      <a16:colId xmlns:a16="http://schemas.microsoft.com/office/drawing/2014/main" val="1434935527"/>
                    </a:ext>
                  </a:extLst>
                </a:gridCol>
                <a:gridCol w="721282">
                  <a:extLst>
                    <a:ext uri="{9D8B030D-6E8A-4147-A177-3AD203B41FA5}">
                      <a16:colId xmlns:a16="http://schemas.microsoft.com/office/drawing/2014/main" val="4138553975"/>
                    </a:ext>
                  </a:extLst>
                </a:gridCol>
                <a:gridCol w="963267">
                  <a:extLst>
                    <a:ext uri="{9D8B030D-6E8A-4147-A177-3AD203B41FA5}">
                      <a16:colId xmlns:a16="http://schemas.microsoft.com/office/drawing/2014/main" val="3224213731"/>
                    </a:ext>
                  </a:extLst>
                </a:gridCol>
                <a:gridCol w="896462">
                  <a:extLst>
                    <a:ext uri="{9D8B030D-6E8A-4147-A177-3AD203B41FA5}">
                      <a16:colId xmlns:a16="http://schemas.microsoft.com/office/drawing/2014/main" val="912999627"/>
                    </a:ext>
                  </a:extLst>
                </a:gridCol>
                <a:gridCol w="721653">
                  <a:extLst>
                    <a:ext uri="{9D8B030D-6E8A-4147-A177-3AD203B41FA5}">
                      <a16:colId xmlns:a16="http://schemas.microsoft.com/office/drawing/2014/main" val="1482942212"/>
                    </a:ext>
                  </a:extLst>
                </a:gridCol>
                <a:gridCol w="746057">
                  <a:extLst>
                    <a:ext uri="{9D8B030D-6E8A-4147-A177-3AD203B41FA5}">
                      <a16:colId xmlns:a16="http://schemas.microsoft.com/office/drawing/2014/main" val="2549200183"/>
                    </a:ext>
                  </a:extLst>
                </a:gridCol>
                <a:gridCol w="945085">
                  <a:extLst>
                    <a:ext uri="{9D8B030D-6E8A-4147-A177-3AD203B41FA5}">
                      <a16:colId xmlns:a16="http://schemas.microsoft.com/office/drawing/2014/main" val="449946750"/>
                    </a:ext>
                  </a:extLst>
                </a:gridCol>
              </a:tblGrid>
              <a:tr h="38225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Jan. 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Jan. 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Jan. 20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Jan. 29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Feb.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Feb. 13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Feb. 25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452072"/>
                  </a:ext>
                </a:extLst>
              </a:tr>
              <a:tr h="515353">
                <a:tc>
                  <a:txBody>
                    <a:bodyPr/>
                    <a:lstStyle/>
                    <a:p>
                      <a:r>
                        <a:rPr lang="en-US" sz="1200" dirty="0"/>
                        <a:t>Location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SBU 40.897N, -73.127E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Elmira 42.1742 N -76.8719 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SBU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SBU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Smith Point 40.7339 N      -72.8615E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SBU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SBU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SBU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Fort Edward 43.246 N       -73.559 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2703616"/>
                  </a:ext>
                </a:extLst>
              </a:tr>
              <a:tr h="1154550">
                <a:tc>
                  <a:txBody>
                    <a:bodyPr/>
                    <a:lstStyle/>
                    <a:p>
                      <a:r>
                        <a:rPr lang="en-US" sz="1200" dirty="0"/>
                        <a:t>Launch time (UTC)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094323 </a:t>
                      </a:r>
                    </a:p>
                    <a:p>
                      <a:r>
                        <a:rPr lang="en-US" sz="1200" dirty="0"/>
                        <a:t>131258 </a:t>
                      </a:r>
                    </a:p>
                    <a:p>
                      <a:r>
                        <a:rPr lang="en-US" sz="1200" dirty="0"/>
                        <a:t>151019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033750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054634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124422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071954 </a:t>
                      </a:r>
                    </a:p>
                    <a:p>
                      <a:r>
                        <a:rPr lang="en-US" sz="1200" dirty="0"/>
                        <a:t>090813 </a:t>
                      </a:r>
                    </a:p>
                    <a:p>
                      <a:r>
                        <a:rPr lang="en-US" sz="1200" dirty="0"/>
                        <a:t>133618 </a:t>
                      </a:r>
                    </a:p>
                    <a:p>
                      <a:r>
                        <a:rPr lang="en-US" sz="1200" dirty="0"/>
                        <a:t>152741 </a:t>
                      </a:r>
                    </a:p>
                    <a:p>
                      <a:r>
                        <a:rPr lang="en-US" sz="1200" dirty="0"/>
                        <a:t>191951 </a:t>
                      </a:r>
                    </a:p>
                    <a:p>
                      <a:r>
                        <a:rPr lang="en-US" sz="1200" dirty="0"/>
                        <a:t>212657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023055 035625</a:t>
                      </a:r>
                      <a:br>
                        <a:rPr lang="en-US" sz="1200" dirty="0"/>
                      </a:b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195915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144210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052500  094459 140436 </a:t>
                      </a:r>
                      <a:br>
                        <a:rPr lang="en-US" sz="1200" dirty="0"/>
                      </a:b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061730 083107 150316</a:t>
                      </a:r>
                      <a:br>
                        <a:rPr lang="en-US" sz="1200" dirty="0"/>
                      </a:b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620527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4906" y="118590"/>
            <a:ext cx="7904070" cy="56553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3225" dirty="0"/>
              <a:t>2022 Stony Brook Sounding Team Launches </a:t>
            </a:r>
          </a:p>
        </p:txBody>
      </p:sp>
    </p:spTree>
    <p:extLst>
      <p:ext uri="{BB962C8B-B14F-4D97-AF65-F5344CB8AC3E}">
        <p14:creationId xmlns:p14="http://schemas.microsoft.com/office/powerpoint/2010/main" val="3555985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A534C6-A6C9-DE41-A651-EE908610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868"/>
            <a:ext cx="8515350" cy="3570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Deployments and Operations during IMPACTS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1B99F-E146-2E42-BC7E-48207BAC1368}"/>
              </a:ext>
            </a:extLst>
          </p:cNvPr>
          <p:cNvSpPr txBox="1"/>
          <p:nvPr/>
        </p:nvSpPr>
        <p:spPr>
          <a:xfrm>
            <a:off x="2023276" y="4748792"/>
            <a:ext cx="572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uploaded to DAAC: sounding data </a:t>
            </a:r>
            <a:r>
              <a:rPr lang="en-US" dirty="0" err="1"/>
              <a:t>QC’d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A1A0400-BF1D-1FD0-CD6B-05F6FA040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303407"/>
              </p:ext>
            </p:extLst>
          </p:nvPr>
        </p:nvGraphicFramePr>
        <p:xfrm>
          <a:off x="320446" y="545577"/>
          <a:ext cx="8370707" cy="4279184"/>
        </p:xfrm>
        <a:graphic>
          <a:graphicData uri="http://schemas.openxmlformats.org/drawingml/2006/table">
            <a:tbl>
              <a:tblPr/>
              <a:tblGrid>
                <a:gridCol w="1171899">
                  <a:extLst>
                    <a:ext uri="{9D8B030D-6E8A-4147-A177-3AD203B41FA5}">
                      <a16:colId xmlns:a16="http://schemas.microsoft.com/office/drawing/2014/main" val="1986927376"/>
                    </a:ext>
                  </a:extLst>
                </a:gridCol>
                <a:gridCol w="1690884">
                  <a:extLst>
                    <a:ext uri="{9D8B030D-6E8A-4147-A177-3AD203B41FA5}">
                      <a16:colId xmlns:a16="http://schemas.microsoft.com/office/drawing/2014/main" val="2779041825"/>
                    </a:ext>
                  </a:extLst>
                </a:gridCol>
                <a:gridCol w="901091">
                  <a:extLst>
                    <a:ext uri="{9D8B030D-6E8A-4147-A177-3AD203B41FA5}">
                      <a16:colId xmlns:a16="http://schemas.microsoft.com/office/drawing/2014/main" val="3955401233"/>
                    </a:ext>
                  </a:extLst>
                </a:gridCol>
                <a:gridCol w="940463">
                  <a:extLst>
                    <a:ext uri="{9D8B030D-6E8A-4147-A177-3AD203B41FA5}">
                      <a16:colId xmlns:a16="http://schemas.microsoft.com/office/drawing/2014/main" val="3685786778"/>
                    </a:ext>
                  </a:extLst>
                </a:gridCol>
                <a:gridCol w="686398">
                  <a:extLst>
                    <a:ext uri="{9D8B030D-6E8A-4147-A177-3AD203B41FA5}">
                      <a16:colId xmlns:a16="http://schemas.microsoft.com/office/drawing/2014/main" val="1252157029"/>
                    </a:ext>
                  </a:extLst>
                </a:gridCol>
                <a:gridCol w="776705">
                  <a:extLst>
                    <a:ext uri="{9D8B030D-6E8A-4147-A177-3AD203B41FA5}">
                      <a16:colId xmlns:a16="http://schemas.microsoft.com/office/drawing/2014/main" val="194546437"/>
                    </a:ext>
                  </a:extLst>
                </a:gridCol>
                <a:gridCol w="880695">
                  <a:extLst>
                    <a:ext uri="{9D8B030D-6E8A-4147-A177-3AD203B41FA5}">
                      <a16:colId xmlns:a16="http://schemas.microsoft.com/office/drawing/2014/main" val="2252917523"/>
                    </a:ext>
                  </a:extLst>
                </a:gridCol>
                <a:gridCol w="661286">
                  <a:extLst>
                    <a:ext uri="{9D8B030D-6E8A-4147-A177-3AD203B41FA5}">
                      <a16:colId xmlns:a16="http://schemas.microsoft.com/office/drawing/2014/main" val="3829336688"/>
                    </a:ext>
                  </a:extLst>
                </a:gridCol>
                <a:gridCol w="661286">
                  <a:extLst>
                    <a:ext uri="{9D8B030D-6E8A-4147-A177-3AD203B41FA5}">
                      <a16:colId xmlns:a16="http://schemas.microsoft.com/office/drawing/2014/main" val="890291830"/>
                    </a:ext>
                  </a:extLst>
                </a:gridCol>
              </a:tblGrid>
              <a:tr h="261663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Jan. 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Jan. 17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Jan. 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Jan. 29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Feb. 4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Feb. 13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Feb.25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39135"/>
                  </a:ext>
                </a:extLst>
              </a:tr>
              <a:tr h="539334">
                <a:tc rowSpan="7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Radar Truck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SBU 40.897N, -73.127E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Elmira 42.1742 N -76.8719 E</a:t>
                      </a:r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SBU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Smith Point 40.7339 N      -72.8615E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SBU</a:t>
                      </a:r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SBU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/>
                        <a:t>Fort Edward 43.246 N       -73.559 E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708806"/>
                  </a:ext>
                </a:extLst>
              </a:tr>
              <a:tr h="238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Sounding, 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6568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Ceilometer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Removed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9937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MRRPro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Removed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4482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Parsivel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8677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SKYLER2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23194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Weather Station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998731"/>
                  </a:ext>
                </a:extLst>
              </a:tr>
              <a:tr h="223626">
                <a:tc rowSpan="8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SBU</a:t>
                      </a:r>
                      <a:endParaRPr lang="en-US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40.897N, -73.127E</a:t>
                      </a:r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KASPR</a:t>
                      </a:r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49152"/>
                  </a:ext>
                </a:extLst>
              </a:tr>
              <a:tr h="24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ROGER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064427"/>
                  </a:ext>
                </a:extLst>
              </a:tr>
              <a:tr h="223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SKYLER1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701185"/>
                  </a:ext>
                </a:extLst>
              </a:tr>
              <a:tr h="223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MRRPro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273999"/>
                  </a:ext>
                </a:extLst>
              </a:tr>
              <a:tr h="223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Ceilometer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077102"/>
                  </a:ext>
                </a:extLst>
              </a:tr>
              <a:tr h="223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Pluvio 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308010"/>
                  </a:ext>
                </a:extLst>
              </a:tr>
              <a:tr h="24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Parsivel</a:t>
                      </a:r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073109"/>
                  </a:ext>
                </a:extLst>
              </a:tr>
              <a:tr h="4082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MWR</a:t>
                      </a:r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00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000" dirty="0">
                        <a:effectLst/>
                      </a:endParaRPr>
                    </a:p>
                  </a:txBody>
                  <a:tcPr marL="57551" marR="57551" marT="32886" marB="32886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977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35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now, sky, person&#10;&#10;Description automatically generated">
            <a:extLst>
              <a:ext uri="{FF2B5EF4-FFF2-40B4-BE49-F238E27FC236}">
                <a16:creationId xmlns:a16="http://schemas.microsoft.com/office/drawing/2014/main" id="{36EBE4B4-C8D3-A442-8E8F-19422E97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0"/>
            <a:ext cx="8599714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893F1-56AF-1248-8316-94D1FB7F7FFC}"/>
              </a:ext>
            </a:extLst>
          </p:cNvPr>
          <p:cNvSpPr txBox="1"/>
          <p:nvPr/>
        </p:nvSpPr>
        <p:spPr>
          <a:xfrm>
            <a:off x="402772" y="78369"/>
            <a:ext cx="49820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Questions?</a:t>
            </a:r>
          </a:p>
          <a:p>
            <a:endParaRPr lang="en-US" sz="2400" dirty="0"/>
          </a:p>
          <a:p>
            <a:r>
              <a:rPr lang="en-US" sz="2400" dirty="0"/>
              <a:t>Contact: </a:t>
            </a:r>
            <a:r>
              <a:rPr lang="en-US" sz="2400" dirty="0" err="1"/>
              <a:t>brian.colle@stonybrook.edu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125B32-1C90-5F48-A2E5-37A2817CDC45}"/>
              </a:ext>
            </a:extLst>
          </p:cNvPr>
          <p:cNvSpPr txBox="1"/>
          <p:nvPr/>
        </p:nvSpPr>
        <p:spPr>
          <a:xfrm>
            <a:off x="6553200" y="3701143"/>
            <a:ext cx="207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SBU Sounding Launch 31 Jan 2021 </a:t>
            </a:r>
          </a:p>
        </p:txBody>
      </p:sp>
    </p:spTree>
    <p:extLst>
      <p:ext uri="{BB962C8B-B14F-4D97-AF65-F5344CB8AC3E}">
        <p14:creationId xmlns:p14="http://schemas.microsoft.com/office/powerpoint/2010/main" val="251339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BFB3C5E-C5DC-204E-B663-D308C908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5430"/>
            <a:ext cx="7886700" cy="62105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Stony Brook Ground Observations (2020)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06D666-19CD-5D48-9DBB-31303313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431" y="603658"/>
            <a:ext cx="6535135" cy="42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928DCC-BBA7-C944-9830-3BB345326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04"/>
          <a:stretch/>
        </p:blipFill>
        <p:spPr>
          <a:xfrm>
            <a:off x="4345906" y="371954"/>
            <a:ext cx="4798094" cy="439959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BFB3C5E-C5DC-204E-B663-D308C908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5430"/>
            <a:ext cx="7886700" cy="621057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Ka-band Scanning Polarimetric Radar (KASPR)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99AF4-9CFB-EA47-AB2C-84A532C72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5" r="42419"/>
          <a:stretch/>
        </p:blipFill>
        <p:spPr>
          <a:xfrm>
            <a:off x="204106" y="603051"/>
            <a:ext cx="2210620" cy="2723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9A35E4-BF4F-4F42-95FA-FACD64166C6D}"/>
              </a:ext>
            </a:extLst>
          </p:cNvPr>
          <p:cNvSpPr txBox="1"/>
          <p:nvPr/>
        </p:nvSpPr>
        <p:spPr>
          <a:xfrm>
            <a:off x="2490186" y="740500"/>
            <a:ext cx="2210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Available 2019—2021, transmitter failure 2021 (now back in service)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3187C-9C6C-0746-B613-CB7AFF376264}"/>
              </a:ext>
            </a:extLst>
          </p:cNvPr>
          <p:cNvSpPr txBox="1"/>
          <p:nvPr/>
        </p:nvSpPr>
        <p:spPr>
          <a:xfrm>
            <a:off x="416704" y="3501763"/>
            <a:ext cx="364872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222222"/>
                </a:solidFill>
                <a:latin typeface="Arial" panose="020B0604020202020204" pitchFamily="34" charset="0"/>
              </a:rPr>
              <a:t>F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 KASPR, Level 1 on DAAC, but </a:t>
            </a:r>
            <a:r>
              <a:rPr lang="en-US" sz="1300" dirty="0">
                <a:solidFill>
                  <a:srgbClr val="222222"/>
                </a:solidFill>
                <a:latin typeface="Arial" panose="020B0604020202020204" pitchFamily="34" charset="0"/>
              </a:rPr>
              <a:t>for 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cases SBU </a:t>
            </a:r>
            <a:r>
              <a:rPr lang="en-US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dealiases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DV, bias correction for </a:t>
            </a:r>
            <a:r>
              <a:rPr lang="en-US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Zdr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adding </a:t>
            </a:r>
            <a:r>
              <a:rPr lang="en-US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Kdp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KASPR reflectivity is well calibrated, but reflectivity (and </a:t>
            </a:r>
            <a:r>
              <a:rPr lang="en-US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Zdr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may include attenuations</a:t>
            </a:r>
            <a:endParaRPr lang="en-US" sz="13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5236D-BE57-94C9-9957-F52647EF1D01}"/>
              </a:ext>
            </a:extLst>
          </p:cNvPr>
          <p:cNvSpPr txBox="1"/>
          <p:nvPr/>
        </p:nvSpPr>
        <p:spPr>
          <a:xfrm>
            <a:off x="2408340" y="2187353"/>
            <a:ext cx="2019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KASPR scan strategy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1 or 2 </a:t>
            </a: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PPIs– 2 RHIs –VPT– 3 RHIs, repeated every 7-8 min</a:t>
            </a:r>
          </a:p>
        </p:txBody>
      </p:sp>
    </p:spTree>
    <p:extLst>
      <p:ext uri="{BB962C8B-B14F-4D97-AF65-F5344CB8AC3E}">
        <p14:creationId xmlns:p14="http://schemas.microsoft.com/office/powerpoint/2010/main" val="255487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8D146BC-9C7A-1D4B-B15D-7BD4B3BD7017}"/>
              </a:ext>
            </a:extLst>
          </p:cNvPr>
          <p:cNvGrpSpPr/>
          <p:nvPr/>
        </p:nvGrpSpPr>
        <p:grpSpPr>
          <a:xfrm>
            <a:off x="-636105" y="970126"/>
            <a:ext cx="5207399" cy="2703645"/>
            <a:chOff x="-649169" y="936561"/>
            <a:chExt cx="5207399" cy="2703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227A36-FE3A-8C48-AA74-4D9649F2B1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649169" y="936561"/>
              <a:ext cx="5207399" cy="2703645"/>
              <a:chOff x="94864" y="3853017"/>
              <a:chExt cx="5207399" cy="270364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C1D7F77-07B8-1244-AC25-E27DC2A9A1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62" b="9082"/>
              <a:stretch/>
            </p:blipFill>
            <p:spPr>
              <a:xfrm>
                <a:off x="94864" y="3853017"/>
                <a:ext cx="5207399" cy="2703645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7EF1028-2264-D04A-90D0-8C3AE729492D}"/>
                  </a:ext>
                </a:extLst>
              </p:cNvPr>
              <p:cNvSpPr/>
              <p:nvPr/>
            </p:nvSpPr>
            <p:spPr>
              <a:xfrm>
                <a:off x="2349146" y="5082818"/>
                <a:ext cx="125158" cy="11849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D64884-E487-9B4C-B184-E4F0456C10D7}"/>
                  </a:ext>
                </a:extLst>
              </p:cNvPr>
              <p:cNvSpPr txBox="1"/>
              <p:nvPr/>
            </p:nvSpPr>
            <p:spPr>
              <a:xfrm>
                <a:off x="1809296" y="5158730"/>
                <a:ext cx="12048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SBRO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FF2662C-A991-0444-A8C8-CFD5D6E324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41328" y="4363707"/>
                <a:ext cx="1753026" cy="15900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77B07F9-B918-2140-8A9C-6B2558BD1719}"/>
                  </a:ext>
                </a:extLst>
              </p:cNvPr>
              <p:cNvSpPr/>
              <p:nvPr/>
            </p:nvSpPr>
            <p:spPr>
              <a:xfrm>
                <a:off x="2468804" y="4845976"/>
                <a:ext cx="125158" cy="11849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E38532-74FC-3248-8DAB-133AC47F3B4D}"/>
                </a:ext>
              </a:extLst>
            </p:cNvPr>
            <p:cNvSpPr txBox="1"/>
            <p:nvPr/>
          </p:nvSpPr>
          <p:spPr>
            <a:xfrm>
              <a:off x="487653" y="2963212"/>
              <a:ext cx="1392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KASPR 30-km range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7315F4-25BD-C841-A932-03C320512190}"/>
                </a:ext>
              </a:extLst>
            </p:cNvPr>
            <p:cNvSpPr txBox="1"/>
            <p:nvPr/>
          </p:nvSpPr>
          <p:spPr>
            <a:xfrm>
              <a:off x="1212575" y="1615716"/>
              <a:ext cx="1370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Cedar Beach</a:t>
              </a:r>
            </a:p>
          </p:txBody>
        </p:sp>
      </p:grpSp>
      <p:pic>
        <p:nvPicPr>
          <p:cNvPr id="5" name="Picture 4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C75494F4-5D00-D341-A0F2-AF39925E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69" r="35555" b="19050"/>
          <a:stretch/>
        </p:blipFill>
        <p:spPr>
          <a:xfrm>
            <a:off x="3266930" y="894080"/>
            <a:ext cx="5729548" cy="29801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0870A9-7292-5F44-9A7D-11CB0B62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761"/>
            <a:ext cx="9039225" cy="58033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Stony Brook University Truck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2A2CF-AA4C-7B4A-A5F9-A762BE337669}"/>
              </a:ext>
            </a:extLst>
          </p:cNvPr>
          <p:cNvSpPr txBox="1"/>
          <p:nvPr/>
        </p:nvSpPr>
        <p:spPr>
          <a:xfrm>
            <a:off x="5364778" y="935486"/>
            <a:ext cx="181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Backscatter lidar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19F96-7270-FA4F-9111-5005E648D37D}"/>
              </a:ext>
            </a:extLst>
          </p:cNvPr>
          <p:cNvSpPr txBox="1"/>
          <p:nvPr/>
        </p:nvSpPr>
        <p:spPr>
          <a:xfrm>
            <a:off x="4830502" y="1377002"/>
            <a:ext cx="1061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Parsivel2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238D48-3956-0146-BA98-23CBA90F8C70}"/>
              </a:ext>
            </a:extLst>
          </p:cNvPr>
          <p:cNvSpPr txBox="1"/>
          <p:nvPr/>
        </p:nvSpPr>
        <p:spPr>
          <a:xfrm>
            <a:off x="3744252" y="1012148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Met Station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04146B-E0CA-7649-89BB-3857969FC787}"/>
              </a:ext>
            </a:extLst>
          </p:cNvPr>
          <p:cNvSpPr txBox="1"/>
          <p:nvPr/>
        </p:nvSpPr>
        <p:spPr>
          <a:xfrm>
            <a:off x="7154499" y="1012148"/>
            <a:ext cx="184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Graw Soundings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E384C-53A1-1A4B-937F-7723C3CD74A6}"/>
              </a:ext>
            </a:extLst>
          </p:cNvPr>
          <p:cNvSpPr txBox="1"/>
          <p:nvPr/>
        </p:nvSpPr>
        <p:spPr>
          <a:xfrm>
            <a:off x="6113884" y="1348440"/>
            <a:ext cx="2010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Garamond" panose="02020404030301010803" pitchFamily="18" charset="0"/>
              </a:rPr>
              <a:t>MRRPro</a:t>
            </a:r>
            <a:r>
              <a:rPr lang="en-US" sz="2000" dirty="0">
                <a:latin typeface="Garamond" panose="02020404030301010803" pitchFamily="18" charset="0"/>
              </a:rPr>
              <a:t>: 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Micro Rain Radar 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EB3F1736-6C08-FC44-9E05-547BAFF0B6A0}"/>
              </a:ext>
            </a:extLst>
          </p:cNvPr>
          <p:cNvSpPr txBox="1">
            <a:spLocks/>
          </p:cNvSpPr>
          <p:nvPr/>
        </p:nvSpPr>
        <p:spPr>
          <a:xfrm>
            <a:off x="3159216" y="1708084"/>
            <a:ext cx="3104358" cy="621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SKYLER-1: Dual-pol X-band phased-array radar</a:t>
            </a:r>
          </a:p>
        </p:txBody>
      </p:sp>
    </p:spTree>
    <p:extLst>
      <p:ext uri="{BB962C8B-B14F-4D97-AF65-F5344CB8AC3E}">
        <p14:creationId xmlns:p14="http://schemas.microsoft.com/office/powerpoint/2010/main" val="303775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8634716" y="4841082"/>
            <a:ext cx="502920" cy="290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8686800" y="4869657"/>
            <a:ext cx="457200" cy="267374"/>
          </a:xfrm>
          <a:prstGeom prst="rect">
            <a:avLst/>
          </a:prstGeom>
          <a:solidFill>
            <a:srgbClr val="00194C"/>
          </a:solidFill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 sz="135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58200" y="4869657"/>
            <a:ext cx="685800" cy="273844"/>
          </a:xfrm>
        </p:spPr>
        <p:txBody>
          <a:bodyPr/>
          <a:lstStyle/>
          <a:p>
            <a:fld id="{138C39ED-46E0-41D1-B19A-82623EAA0823}" type="slidenum">
              <a:rPr lang="en-US" sz="1800" b="1">
                <a:solidFill>
                  <a:schemeClr val="bg1"/>
                </a:solidFill>
              </a:rPr>
              <a:t>5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145" y="1"/>
            <a:ext cx="4594763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700" dirty="0">
                <a:latin typeface="+mj-lt"/>
              </a:rPr>
              <a:t>Stony Brook GRAW Sounding System</a:t>
            </a:r>
          </a:p>
        </p:txBody>
      </p:sp>
      <p:pic>
        <p:nvPicPr>
          <p:cNvPr id="5" name="Picture 4" descr="Screen Shot 2019-04-14 at 8.58.1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18"/>
          <a:stretch/>
        </p:blipFill>
        <p:spPr>
          <a:xfrm>
            <a:off x="5268278" y="87598"/>
            <a:ext cx="3418522" cy="3047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3C1F9D-0F79-FFFA-2836-5E16A98B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47" y="3135085"/>
            <a:ext cx="2373253" cy="161860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4C35C6E-BFE5-545B-AD0D-79028AA71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69853"/>
              </p:ext>
            </p:extLst>
          </p:nvPr>
        </p:nvGraphicFramePr>
        <p:xfrm>
          <a:off x="238145" y="801548"/>
          <a:ext cx="4877180" cy="3872166"/>
        </p:xfrm>
        <a:graphic>
          <a:graphicData uri="http://schemas.openxmlformats.org/drawingml/2006/table">
            <a:tbl>
              <a:tblPr/>
              <a:tblGrid>
                <a:gridCol w="1715968">
                  <a:extLst>
                    <a:ext uri="{9D8B030D-6E8A-4147-A177-3AD203B41FA5}">
                      <a16:colId xmlns:a16="http://schemas.microsoft.com/office/drawing/2014/main" val="345288980"/>
                    </a:ext>
                  </a:extLst>
                </a:gridCol>
                <a:gridCol w="1497875">
                  <a:extLst>
                    <a:ext uri="{9D8B030D-6E8A-4147-A177-3AD203B41FA5}">
                      <a16:colId xmlns:a16="http://schemas.microsoft.com/office/drawing/2014/main" val="3258564416"/>
                    </a:ext>
                  </a:extLst>
                </a:gridCol>
                <a:gridCol w="1663337">
                  <a:extLst>
                    <a:ext uri="{9D8B030D-6E8A-4147-A177-3AD203B41FA5}">
                      <a16:colId xmlns:a16="http://schemas.microsoft.com/office/drawing/2014/main" val="2770051280"/>
                    </a:ext>
                  </a:extLst>
                </a:gridCol>
              </a:tblGrid>
              <a:tr h="20808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Technical Data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DFM-09 (2020)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DFM-17 (2022)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601958"/>
                  </a:ext>
                </a:extLst>
              </a:tr>
              <a:tr h="208080">
                <a:tc>
                  <a:txBody>
                    <a:bodyPr/>
                    <a:lstStyle/>
                    <a:p>
                      <a:r>
                        <a:rPr lang="en-US" sz="900" b="1" dirty="0"/>
                        <a:t>Weight</a:t>
                      </a:r>
                      <a:endParaRPr lang="en-US" sz="900" dirty="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&lt;90 g, ready to start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63 g, ready to start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677006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Size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200 x 42 x 60 mm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90 x 67 x 44 mm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496377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Power supply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Lithium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 x Lithium CR123A, replaceable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113892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Runtime integrated battery pack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&gt;140 min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&gt; 240 min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628384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Wind finding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GPS (48 channel)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GNSS (GPS/GLONASS/BEIDOU)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868536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Transmission-rate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One full dataset per second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One full data set per second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87086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Bandwidth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10 kHz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12 kHz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219572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Frequency range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+/- 3 kHz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400 - 405.99 MHz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17604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Modulation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FSK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GFSK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265818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Output power telemetry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100 </a:t>
                      </a:r>
                      <a:r>
                        <a:rPr lang="en-US" sz="900" dirty="0" err="1"/>
                        <a:t>mW</a:t>
                      </a:r>
                      <a:r>
                        <a:rPr lang="en-US" sz="900" dirty="0"/>
                        <a:t>, typical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100 </a:t>
                      </a:r>
                      <a:r>
                        <a:rPr lang="en-US" sz="900" dirty="0" err="1"/>
                        <a:t>mW</a:t>
                      </a:r>
                      <a:endParaRPr lang="en-US" sz="900" dirty="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100756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Error correction telemetry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Code-spreading, interleaving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Code-spreading, interleaving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728378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Temperature resolution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0.1°C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0.01 °C (internal)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42100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Temperature accuracy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0.2 °C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0.2 °C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39374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Humidity resolution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0.1 %</a:t>
                      </a:r>
                      <a:r>
                        <a:rPr lang="en-US" sz="900" dirty="0" err="1"/>
                        <a:t>rH</a:t>
                      </a:r>
                      <a:endParaRPr lang="en-US" sz="900" dirty="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0.1 %</a:t>
                      </a:r>
                      <a:r>
                        <a:rPr lang="en-US" sz="900" dirty="0" err="1"/>
                        <a:t>rH</a:t>
                      </a:r>
                      <a:endParaRPr lang="en-US" sz="900" dirty="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338775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Humidity uncertainty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4 %</a:t>
                      </a:r>
                      <a:r>
                        <a:rPr lang="en-US" sz="900" dirty="0" err="1"/>
                        <a:t>rH</a:t>
                      </a:r>
                      <a:endParaRPr lang="en-US" sz="900" dirty="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4 %</a:t>
                      </a:r>
                      <a:r>
                        <a:rPr lang="en-US" sz="900" dirty="0" err="1"/>
                        <a:t>rH</a:t>
                      </a:r>
                      <a:endParaRPr lang="en-US" sz="900" dirty="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413641"/>
                  </a:ext>
                </a:extLst>
              </a:tr>
              <a:tr h="387478">
                <a:tc>
                  <a:txBody>
                    <a:bodyPr/>
                    <a:lstStyle/>
                    <a:p>
                      <a:r>
                        <a:rPr lang="en-US" sz="900" b="1"/>
                        <a:t>Pressure uncertainty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0.3 </a:t>
                      </a:r>
                      <a:r>
                        <a:rPr lang="en-US" sz="900" dirty="0" err="1"/>
                        <a:t>hPa</a:t>
                      </a:r>
                      <a:endParaRPr lang="en-US" sz="900" dirty="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Uncertainty &gt; 100hPa&lt; 1 </a:t>
                      </a:r>
                      <a:r>
                        <a:rPr lang="en-US" sz="900" dirty="0" err="1"/>
                        <a:t>hPa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Uncertainty 100 - 10hPa&lt; 0.2 </a:t>
                      </a:r>
                      <a:r>
                        <a:rPr lang="en-US" sz="900" dirty="0" err="1"/>
                        <a:t>hPa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Uncertainty &lt; 10hPa&lt; 0.04 </a:t>
                      </a:r>
                      <a:r>
                        <a:rPr lang="en-US" sz="900" dirty="0" err="1"/>
                        <a:t>hPa</a:t>
                      </a:r>
                      <a:endParaRPr lang="en-US" sz="900" dirty="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55165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Geopotential height uncertainty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10 m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8 m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432987"/>
                  </a:ext>
                </a:extLst>
              </a:tr>
              <a:tr h="162491">
                <a:tc>
                  <a:txBody>
                    <a:bodyPr/>
                    <a:lstStyle/>
                    <a:p>
                      <a:r>
                        <a:rPr lang="en-US" sz="900" b="1"/>
                        <a:t>Wind speed uncertainty</a:t>
                      </a:r>
                      <a:endParaRPr lang="en-US" sz="900"/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&lt;0.2 m/s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&lt; 0.1 m/s</a:t>
                      </a:r>
                    </a:p>
                  </a:txBody>
                  <a:tcPr marL="49997" marR="49997" marT="24999" marB="249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681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786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96388F-5CD1-B341-ADFF-DE9EE7F1D42D}"/>
              </a:ext>
            </a:extLst>
          </p:cNvPr>
          <p:cNvGraphicFramePr>
            <a:graphicFrameLocks noGrp="1"/>
          </p:cNvGraphicFramePr>
          <p:nvPr/>
        </p:nvGraphicFramePr>
        <p:xfrm>
          <a:off x="375558" y="752000"/>
          <a:ext cx="8392888" cy="3376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78">
                  <a:extLst>
                    <a:ext uri="{9D8B030D-6E8A-4147-A177-3AD203B41FA5}">
                      <a16:colId xmlns:a16="http://schemas.microsoft.com/office/drawing/2014/main" val="3797073811"/>
                    </a:ext>
                  </a:extLst>
                </a:gridCol>
                <a:gridCol w="1208315">
                  <a:extLst>
                    <a:ext uri="{9D8B030D-6E8A-4147-A177-3AD203B41FA5}">
                      <a16:colId xmlns:a16="http://schemas.microsoft.com/office/drawing/2014/main" val="1372319967"/>
                    </a:ext>
                  </a:extLst>
                </a:gridCol>
                <a:gridCol w="1191986">
                  <a:extLst>
                    <a:ext uri="{9D8B030D-6E8A-4147-A177-3AD203B41FA5}">
                      <a16:colId xmlns:a16="http://schemas.microsoft.com/office/drawing/2014/main" val="3911232077"/>
                    </a:ext>
                  </a:extLst>
                </a:gridCol>
                <a:gridCol w="1151165">
                  <a:extLst>
                    <a:ext uri="{9D8B030D-6E8A-4147-A177-3AD203B41FA5}">
                      <a16:colId xmlns:a16="http://schemas.microsoft.com/office/drawing/2014/main" val="1434935527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4138553975"/>
                    </a:ext>
                  </a:extLst>
                </a:gridCol>
                <a:gridCol w="1273628">
                  <a:extLst>
                    <a:ext uri="{9D8B030D-6E8A-4147-A177-3AD203B41FA5}">
                      <a16:colId xmlns:a16="http://schemas.microsoft.com/office/drawing/2014/main" val="912999627"/>
                    </a:ext>
                  </a:extLst>
                </a:gridCol>
                <a:gridCol w="1338944">
                  <a:extLst>
                    <a:ext uri="{9D8B030D-6E8A-4147-A177-3AD203B41FA5}">
                      <a16:colId xmlns:a16="http://schemas.microsoft.com/office/drawing/2014/main" val="1482942212"/>
                    </a:ext>
                  </a:extLst>
                </a:gridCol>
              </a:tblGrid>
              <a:tr h="72911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Jan. 18-19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Jan. 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Feb. 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Feb. 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Feb. 24-26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Feb. 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7452072"/>
                  </a:ext>
                </a:extLst>
              </a:tr>
              <a:tr h="445634"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Cedar Beach </a:t>
                      </a:r>
                      <a:r>
                        <a:rPr lang="en-US" sz="1100" dirty="0"/>
                        <a:t>40.965N, -73.030E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SBU </a:t>
                      </a:r>
                      <a:r>
                        <a:rPr lang="en-US" sz="1100" dirty="0"/>
                        <a:t>40.897N, -73.127E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SBU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Cedar Beach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SBU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SBU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2703616"/>
                  </a:ext>
                </a:extLst>
              </a:tr>
              <a:tr h="2202180">
                <a:tc>
                  <a:txBody>
                    <a:bodyPr/>
                    <a:lstStyle/>
                    <a:p>
                      <a:r>
                        <a:rPr lang="en-US" sz="1000" dirty="0"/>
                        <a:t>Launch time (UTC)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 18 181323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 18 195323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 18 214620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 18 235935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 19 004158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 25 175259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7 140738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7 174314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13 021656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13 050307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13 055828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13 081120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24 224844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25 014604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25 154414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27 050442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Feb. 27 081638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620527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4906" y="118590"/>
            <a:ext cx="7904070" cy="56553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3225" dirty="0"/>
              <a:t>2020 Stony Brook Sounding Team Launches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082" y="2887320"/>
            <a:ext cx="2808524" cy="2256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343DE-35AB-2642-8E11-FD099DB498AA}"/>
              </a:ext>
            </a:extLst>
          </p:cNvPr>
          <p:cNvSpPr txBox="1"/>
          <p:nvPr/>
        </p:nvSpPr>
        <p:spPr>
          <a:xfrm>
            <a:off x="1526991" y="4266884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</a:t>
            </a:r>
            <a:r>
              <a:rPr lang="en-US" dirty="0" err="1"/>
              <a:t>QC’d</a:t>
            </a:r>
            <a:r>
              <a:rPr lang="en-US" dirty="0"/>
              <a:t> and uploaded to DAAC. </a:t>
            </a:r>
          </a:p>
        </p:txBody>
      </p:sp>
    </p:spTree>
    <p:extLst>
      <p:ext uri="{BB962C8B-B14F-4D97-AF65-F5344CB8AC3E}">
        <p14:creationId xmlns:p14="http://schemas.microsoft.com/office/powerpoint/2010/main" val="50928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4844-283F-DB49-BF6C-A9544067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5502"/>
            <a:ext cx="7886700" cy="695420"/>
          </a:xfrm>
        </p:spPr>
        <p:txBody>
          <a:bodyPr/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ROGER (W-band Profiling Radar)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BE808D-D724-5B45-871F-4D3F09621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955786"/>
            <a:ext cx="5176362" cy="3837498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We plan to upgrade the transceiver of the 94-GHz radar using quadratic phase coding (QPC) for high duty cycle operations (i.e., higher sensitivity without multiple-trip interference). </a:t>
            </a:r>
          </a:p>
          <a:p>
            <a:endParaRPr lang="en-US" sz="1600" dirty="0">
              <a:latin typeface="Avenir Book" panose="02000503020000020003" pitchFamily="2" charset="0"/>
            </a:endParaRPr>
          </a:p>
          <a:p>
            <a:r>
              <a:rPr lang="en-US" sz="1600" dirty="0">
                <a:latin typeface="Avenir Book" panose="02000503020000020003" pitchFamily="2" charset="0"/>
              </a:rPr>
              <a:t>Use of wide bandwidth transmit waveforms to enable ultra-fine range resolution (~1 m), a 30-fold improvement over current instrument.</a:t>
            </a:r>
          </a:p>
          <a:p>
            <a:endParaRPr lang="en-US" sz="1600" dirty="0">
              <a:latin typeface="Avenir Book" panose="02000503020000020003" pitchFamily="2" charset="0"/>
            </a:endParaRPr>
          </a:p>
          <a:p>
            <a:r>
              <a:rPr lang="en-US" sz="1600" dirty="0">
                <a:latin typeface="Avenir Book" panose="02000503020000020003" pitchFamily="2" charset="0"/>
              </a:rPr>
              <a:t> In addition, a high-performance digital receiver will be added to the radar system to improve its overall performance.</a:t>
            </a:r>
          </a:p>
          <a:p>
            <a:endParaRPr lang="en-US" sz="1600" dirty="0">
              <a:latin typeface="Avenir Book" panose="02000503020000020003" pitchFamily="2" charset="0"/>
            </a:endParaRPr>
          </a:p>
          <a:p>
            <a:r>
              <a:rPr lang="en-US" sz="1600" dirty="0">
                <a:latin typeface="Avenir Book" panose="02000503020000020003" pitchFamily="2" charset="0"/>
              </a:rPr>
              <a:t>Upgraded in 2022 – now at BNL</a:t>
            </a:r>
          </a:p>
        </p:txBody>
      </p:sp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49D9598-3058-1D4A-9992-CA0F1D496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8" y="900922"/>
            <a:ext cx="2835498" cy="36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5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C1B99F-E146-2E42-BC7E-48207BAC1368}"/>
              </a:ext>
            </a:extLst>
          </p:cNvPr>
          <p:cNvSpPr txBox="1"/>
          <p:nvPr/>
        </p:nvSpPr>
        <p:spPr>
          <a:xfrm>
            <a:off x="1646807" y="4563844"/>
            <a:ext cx="4664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 All uploaded to DAAC: sounding, weather station, </a:t>
            </a:r>
            <a:r>
              <a:rPr lang="en-US" sz="1500" dirty="0" err="1"/>
              <a:t>Pluvio</a:t>
            </a:r>
            <a:r>
              <a:rPr lang="en-US" sz="1500" dirty="0"/>
              <a:t>, ceilometer have been </a:t>
            </a:r>
            <a:r>
              <a:rPr lang="en-US" sz="1500" dirty="0" err="1"/>
              <a:t>QC’d</a:t>
            </a:r>
            <a:r>
              <a:rPr lang="en-US" sz="1500" dirty="0"/>
              <a:t>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67298A-3A3D-E70E-9FCB-FBE1CF9B3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22108"/>
              </p:ext>
            </p:extLst>
          </p:nvPr>
        </p:nvGraphicFramePr>
        <p:xfrm>
          <a:off x="195233" y="596970"/>
          <a:ext cx="8753534" cy="3949560"/>
        </p:xfrm>
        <a:graphic>
          <a:graphicData uri="http://schemas.openxmlformats.org/drawingml/2006/table">
            <a:tbl>
              <a:tblPr/>
              <a:tblGrid>
                <a:gridCol w="1326293">
                  <a:extLst>
                    <a:ext uri="{9D8B030D-6E8A-4147-A177-3AD203B41FA5}">
                      <a16:colId xmlns:a16="http://schemas.microsoft.com/office/drawing/2014/main" val="2575164952"/>
                    </a:ext>
                  </a:extLst>
                </a:gridCol>
                <a:gridCol w="1913652">
                  <a:extLst>
                    <a:ext uri="{9D8B030D-6E8A-4147-A177-3AD203B41FA5}">
                      <a16:colId xmlns:a16="http://schemas.microsoft.com/office/drawing/2014/main" val="3756946090"/>
                    </a:ext>
                  </a:extLst>
                </a:gridCol>
                <a:gridCol w="1345240">
                  <a:extLst>
                    <a:ext uri="{9D8B030D-6E8A-4147-A177-3AD203B41FA5}">
                      <a16:colId xmlns:a16="http://schemas.microsoft.com/office/drawing/2014/main" val="4173320583"/>
                    </a:ext>
                  </a:extLst>
                </a:gridCol>
                <a:gridCol w="738935">
                  <a:extLst>
                    <a:ext uri="{9D8B030D-6E8A-4147-A177-3AD203B41FA5}">
                      <a16:colId xmlns:a16="http://schemas.microsoft.com/office/drawing/2014/main" val="2664840823"/>
                    </a:ext>
                  </a:extLst>
                </a:gridCol>
                <a:gridCol w="776828">
                  <a:extLst>
                    <a:ext uri="{9D8B030D-6E8A-4147-A177-3AD203B41FA5}">
                      <a16:colId xmlns:a16="http://schemas.microsoft.com/office/drawing/2014/main" val="2633737203"/>
                    </a:ext>
                  </a:extLst>
                </a:gridCol>
                <a:gridCol w="776828">
                  <a:extLst>
                    <a:ext uri="{9D8B030D-6E8A-4147-A177-3AD203B41FA5}">
                      <a16:colId xmlns:a16="http://schemas.microsoft.com/office/drawing/2014/main" val="4162593532"/>
                    </a:ext>
                  </a:extLst>
                </a:gridCol>
                <a:gridCol w="1127349">
                  <a:extLst>
                    <a:ext uri="{9D8B030D-6E8A-4147-A177-3AD203B41FA5}">
                      <a16:colId xmlns:a16="http://schemas.microsoft.com/office/drawing/2014/main" val="1132198055"/>
                    </a:ext>
                  </a:extLst>
                </a:gridCol>
                <a:gridCol w="748409">
                  <a:extLst>
                    <a:ext uri="{9D8B030D-6E8A-4147-A177-3AD203B41FA5}">
                      <a16:colId xmlns:a16="http://schemas.microsoft.com/office/drawing/2014/main" val="65480480"/>
                    </a:ext>
                  </a:extLst>
                </a:gridCol>
              </a:tblGrid>
              <a:tr h="243358"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Jan. 18-19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Jan. 25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Feb. 7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Feb. 13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Feb. 24-26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Feb. 27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890776"/>
                  </a:ext>
                </a:extLst>
              </a:tr>
              <a:tr h="539334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Radar Truck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Cedar Beach 40.965N, -73.030E</a:t>
                      </a:r>
                      <a:endParaRPr lang="en-US" sz="18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SBU 40.897N, -73.127E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SBU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Cedar Beach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SBU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SBU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675446"/>
                  </a:ext>
                </a:extLst>
              </a:tr>
              <a:tr h="539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Sounding, Ceilometer, MRR, Parsivel, SKYLER, Weather Station [Sounding time]</a:t>
                      </a:r>
                      <a:endParaRPr lang="en-US" sz="18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[18/18z, 18/19z, 18/21z, 18/23z, 19/00]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[17z]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[14z 17z]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[02z, 05z, 06z, 08z]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[24/22z, 25/01z, 25/15z]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 [05z, 08z]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989336"/>
                  </a:ext>
                </a:extLst>
              </a:tr>
              <a:tr h="223626">
                <a:tc rowSpan="5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SBU</a:t>
                      </a:r>
                      <a:endParaRPr lang="en-US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40.897N, -73.127E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KASPR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57471"/>
                  </a:ext>
                </a:extLst>
              </a:tr>
              <a:tr h="24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ROGER</a:t>
                      </a:r>
                      <a:endParaRPr lang="en-US" sz="18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741681"/>
                  </a:ext>
                </a:extLst>
              </a:tr>
              <a:tr h="223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Pluvio 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727910"/>
                  </a:ext>
                </a:extLst>
              </a:tr>
              <a:tr h="24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Parsivel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144610"/>
                  </a:ext>
                </a:extLst>
              </a:tr>
              <a:tr h="24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MWR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 </a:t>
                      </a: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659583"/>
                  </a:ext>
                </a:extLst>
              </a:tr>
              <a:tr h="3814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BNL</a:t>
                      </a:r>
                      <a:endParaRPr lang="en-US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40.879N, -72.874E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MRR, Ceilometer, Doppler Lidar</a:t>
                      </a:r>
                      <a:endParaRPr lang="en-US" sz="18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07613"/>
                  </a:ext>
                </a:extLst>
              </a:tr>
              <a:tr h="3814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Manhattan</a:t>
                      </a:r>
                      <a:endParaRPr lang="en-US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40.728N, -74.007E.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MRR, Ceilometer, Parsivel, Weather station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endParaRPr lang="en-US" sz="1800" dirty="0">
                        <a:effectLst/>
                      </a:endParaRPr>
                    </a:p>
                  </a:txBody>
                  <a:tcPr marL="57551" marR="57551" marT="32886" marB="32886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635400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C22E04D2-8471-41DF-AE07-1E51A68D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61851"/>
          </a:xfrm>
        </p:spPr>
        <p:txBody>
          <a:bodyPr>
            <a:normAutofit/>
          </a:bodyPr>
          <a:lstStyle/>
          <a:p>
            <a:r>
              <a:rPr lang="en-US" dirty="0"/>
              <a:t>Data Availability for IMPACTS Cases (2020)</a:t>
            </a:r>
          </a:p>
        </p:txBody>
      </p:sp>
    </p:spTree>
    <p:extLst>
      <p:ext uri="{BB962C8B-B14F-4D97-AF65-F5344CB8AC3E}">
        <p14:creationId xmlns:p14="http://schemas.microsoft.com/office/powerpoint/2010/main" val="195339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50A8-490E-FE48-A553-35B4B6D8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3" y="172191"/>
            <a:ext cx="8099433" cy="5755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SKYLER-I was fixed at SBU for IMPACTS 2022</a:t>
            </a:r>
          </a:p>
        </p:txBody>
      </p:sp>
      <p:pic>
        <p:nvPicPr>
          <p:cNvPr id="4" name="Picture 3" descr="A close up of a street&#10;&#10;Description automatically generated">
            <a:extLst>
              <a:ext uri="{FF2B5EF4-FFF2-40B4-BE49-F238E27FC236}">
                <a16:creationId xmlns:a16="http://schemas.microsoft.com/office/drawing/2014/main" id="{959A13CD-F70E-2046-BD79-86896EB34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732" y="691211"/>
            <a:ext cx="5323114" cy="3992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706FDC-192D-1844-95A4-67F542B84BE2}"/>
              </a:ext>
            </a:extLst>
          </p:cNvPr>
          <p:cNvSpPr txBox="1"/>
          <p:nvPr/>
        </p:nvSpPr>
        <p:spPr>
          <a:xfrm>
            <a:off x="7299960" y="2781970"/>
            <a:ext cx="8883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  <a:ea typeface="Palatino Linotype" charset="0"/>
                <a:cs typeface="Palatino Linotype" charset="0"/>
              </a:rPr>
              <a:t>KASPR</a:t>
            </a:r>
            <a:endParaRPr lang="en-US" b="1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6DCE1-A2DA-4B4E-897A-7FDD9CE7137A}"/>
              </a:ext>
            </a:extLst>
          </p:cNvPr>
          <p:cNvSpPr txBox="1"/>
          <p:nvPr/>
        </p:nvSpPr>
        <p:spPr>
          <a:xfrm>
            <a:off x="3548000" y="2607419"/>
            <a:ext cx="21659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Phased-array radar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F58C4-A3FC-334A-95DB-5C99DDA8F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" t="2179" r="1"/>
          <a:stretch/>
        </p:blipFill>
        <p:spPr>
          <a:xfrm>
            <a:off x="-1" y="1804241"/>
            <a:ext cx="3602733" cy="2495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477EC-9B12-DD42-808D-58C48D37541A}"/>
              </a:ext>
            </a:extLst>
          </p:cNvPr>
          <p:cNvSpPr txBox="1"/>
          <p:nvPr/>
        </p:nvSpPr>
        <p:spPr>
          <a:xfrm>
            <a:off x="404366" y="924390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 KASPR not operational for IMPACTS 2022</a:t>
            </a:r>
          </a:p>
        </p:txBody>
      </p:sp>
    </p:spTree>
    <p:extLst>
      <p:ext uri="{BB962C8B-B14F-4D97-AF65-F5344CB8AC3E}">
        <p14:creationId xmlns:p14="http://schemas.microsoft.com/office/powerpoint/2010/main" val="542489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F1549C8-7CE7-7741-930F-CA6ED690EFA6}" vid="{974B097B-E048-5042-838E-782607FF3D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1403</TotalTime>
  <Words>1202</Words>
  <Application>Microsoft Macintosh PowerPoint</Application>
  <PresentationFormat>On-screen Show (16:9)</PresentationFormat>
  <Paragraphs>381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Avenir Book</vt:lpstr>
      <vt:lpstr>Calibri</vt:lpstr>
      <vt:lpstr>Corbel</vt:lpstr>
      <vt:lpstr>Garamond</vt:lpstr>
      <vt:lpstr>Times New Roman</vt:lpstr>
      <vt:lpstr>Office Theme</vt:lpstr>
      <vt:lpstr> Stony Brook University IMPACTS Ground Observations</vt:lpstr>
      <vt:lpstr>Stony Brook Ground Observations (2020)</vt:lpstr>
      <vt:lpstr>Ka-band Scanning Polarimetric Radar (KASPR)</vt:lpstr>
      <vt:lpstr>Stony Brook University Truck 2020</vt:lpstr>
      <vt:lpstr>PowerPoint Presentation</vt:lpstr>
      <vt:lpstr>PowerPoint Presentation</vt:lpstr>
      <vt:lpstr>ROGER (W-band Profiling Radar)</vt:lpstr>
      <vt:lpstr>Data Availability for IMPACTS Cases (2020)</vt:lpstr>
      <vt:lpstr>SKYLER-I was fixed at SBU for IMPACTS 2022</vt:lpstr>
      <vt:lpstr>PowerPoint Presentation</vt:lpstr>
      <vt:lpstr>PowerPoint Presentation</vt:lpstr>
      <vt:lpstr>PowerPoint Presentation</vt:lpstr>
      <vt:lpstr>PowerPoint Presentation</vt:lpstr>
      <vt:lpstr>Deployments and Operations during IMPACTS 2022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Updates to the Stony Brook Radar Observatory and 2022 Ground Operations Plan</dc:title>
  <dc:creator>Pavlos  Kollias</dc:creator>
  <cp:lastModifiedBy>Brian Colle</cp:lastModifiedBy>
  <cp:revision>17</cp:revision>
  <dcterms:created xsi:type="dcterms:W3CDTF">2021-09-25T21:04:19Z</dcterms:created>
  <dcterms:modified xsi:type="dcterms:W3CDTF">2022-10-27T17:31:20Z</dcterms:modified>
</cp:coreProperties>
</file>