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18" r:id="rId3"/>
    <p:sldId id="320" r:id="rId4"/>
    <p:sldId id="317" r:id="rId5"/>
    <p:sldId id="291" r:id="rId6"/>
    <p:sldId id="321" r:id="rId7"/>
    <p:sldId id="323" r:id="rId8"/>
    <p:sldId id="329" r:id="rId9"/>
    <p:sldId id="324" r:id="rId10"/>
    <p:sldId id="330" r:id="rId11"/>
    <p:sldId id="326" r:id="rId12"/>
    <p:sldId id="331" r:id="rId13"/>
    <p:sldId id="327" r:id="rId14"/>
    <p:sldId id="328" r:id="rId15"/>
    <p:sldId id="33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08"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FB475F-D36C-4EAC-B876-33B9AB5CAA1C}" type="datetimeFigureOut">
              <a:rPr lang="en-US" smtClean="0"/>
              <a:pPr/>
              <a:t>9/19/2011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CBB8C-0D40-4D41-9251-DFF097A52C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5E467D-E660-41A1-91B5-1A875F82656A}"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pseudo GLM will only focus on demonstrating flash densities, which are just one of the three future GLM observations.  To create the pseudo GLM flash extent density product, the raw VHF observations, or sources, from the ground-based networks are used.  To the left is a display of raw sources in the x-y plane from several flashes. In order to create the pseudo GLM flash extent density, an algorithm is used to recombine all of the sources into flashes. First, the initiation points for the flashes are found, as shown by the three colored circles on to the left. From there, using temporal and spatial criteria, each source is matched to a specific flash. Once created, these flashes are placed on a grid with 8 km spacing where each grid box sums how many flashes entered the grid box for this time period.  Based on thunderstorm charging mechanisms, we expect to find the greatest densities near the core of the storm with the greatest updrafts.  However, as can be seen, the flashes can extend many kilometers away from the storm. Because advection redistributes the charged hydrometeors within the storm, lightning can extend through regions where there is no local updraft. The resulting pseudo flash extent density provides a good overview of the spatial extent of lightning activity in the storm.  Please note that while a flash is composed of many sources, each grid box counts each flash only once, even if two separate branches of the same flash enter the grid box.  Now, we can remove the original ground-based data and we are left with the final pseudo GLM flash extent density.  A variant of this product can be produced that only sums the flash initiation points called the pseudo GLM flash origin density.</a:t>
            </a:r>
            <a:endParaRPr lang="en-US" dirty="0"/>
          </a:p>
        </p:txBody>
      </p:sp>
      <p:sp>
        <p:nvSpPr>
          <p:cNvPr id="4" name="Slide Number Placeholder 3"/>
          <p:cNvSpPr>
            <a:spLocks noGrp="1"/>
          </p:cNvSpPr>
          <p:nvPr>
            <p:ph type="sldNum" sz="quarter" idx="10"/>
          </p:nvPr>
        </p:nvSpPr>
        <p:spPr/>
        <p:txBody>
          <a:bodyPr/>
          <a:lstStyle/>
          <a:p>
            <a:fld id="{CAC63AD7-D0CD-463C-9597-470DDA96C52B}"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BCBB8C-0D40-4D41-9251-DFF097A52C8C}"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 training would be complete without operational examples of the product.  Two examples have been produced as part of a post-event analysis.  This example highlights the situational awareness aspect of the pseudo GLM to help issue an airport weather warning and to show the lead time on the first cloud-to-ground lightning strike.  This example comes from the Huntsville, Alabama Weather Forecast Office. On the left is the 8 km pseudo GLM flash extent density product.  The image to the right is the corresponding 0.5 degree radar reflectivity observations from the </a:t>
            </a:r>
            <a:r>
              <a:rPr lang="en-US" sz="1200" kern="1200" dirty="0" err="1" smtClean="0">
                <a:solidFill>
                  <a:schemeClr val="tx1"/>
                </a:solidFill>
                <a:latin typeface="+mn-lt"/>
                <a:ea typeface="+mn-ea"/>
                <a:cs typeface="+mn-cs"/>
              </a:rPr>
              <a:t>Hytop</a:t>
            </a:r>
            <a:r>
              <a:rPr lang="en-US" sz="1200" kern="1200" dirty="0" smtClean="0">
                <a:solidFill>
                  <a:schemeClr val="tx1"/>
                </a:solidFill>
                <a:latin typeface="+mn-lt"/>
                <a:ea typeface="+mn-ea"/>
                <a:cs typeface="+mn-cs"/>
              </a:rPr>
              <a:t> radar with the coincident 1 minute summary of NLDN cloud-to-ground lightning strike locations.  The concentric rings represent 5 and 10 nm from the Huntsville airport.  At 2200 UTC, the radar indicates a strong convective cell southwest of the airport that has been maintaining a rough northeasterly course.  The NLDN observations indicate no lightning activity.  However, at 2200 UTC the pseudo GLM observes that this storm is, in fact, electrically active and the threat for cloud-to-ground lightning already exists. As we step forward 2 minutes to 2202 UTC we see that the pseudo GLM observations indicate a small increase in total lightning activity.  Seeing that the storm was intensifying, both with lightning and radar observations, and given its direction of movement, forecasters issued an Airport Weather Warning for the Huntsville airport.  With this warning issued, ground operations ceased and work crews began moving inside to take shelter. Five minutes later at 2207, the storm has maintained its course and the spatial extent of total lightning has increased.  More importantly, the NLDN registers the first cloud-to-ground strike with this storm, which occurred at 2205 UTC.  The pseudo GLM provided a 5 minute lead time ahead of this first cloud-to-ground strike. We now skip ahead 14 minutes as the storm has steadily moved to the northeast towards the airport.  At this time the pseudo GLM flash extent density product indicates lightning activity and the threat of a ground strike within 10 nm of the airport. By 2235 UTC, the storm has moved within 10 nm of the Huntsville airport and the pseudo GLM has once again indicated an increase in total lightning activity.  Most importantly, the NLDN registered the first cloud-to-ground strike within 10 nm of the airport at 2232 UTC, 11 minutes after the pseudo GLM flash extent indicated lightning activity.  Additionally, total lightning activity is now occurring within 5 nm of the airport. Finally, at 2249 UTC, as the storm is directly over the airport, the NLDN records the first cloud-to-ground strike within 5 nm of the Huntsville airport.  For this example, the pseudo GLM flash extent density allowed forecasters to issue an Airport Weather Warning 47 minutes in advance of cloud-to-ground activity within 5 nm of the Huntsville airport.  The pseudo GLM product was able to continuously provide forecasters a greater knowledge of the extent of the lightning threat compared to the single point NLDN data.</a:t>
            </a:r>
            <a:endParaRPr lang="en-US" dirty="0"/>
          </a:p>
        </p:txBody>
      </p:sp>
      <p:sp>
        <p:nvSpPr>
          <p:cNvPr id="4" name="Slide Number Placeholder 3"/>
          <p:cNvSpPr>
            <a:spLocks noGrp="1"/>
          </p:cNvSpPr>
          <p:nvPr>
            <p:ph type="sldNum" sz="quarter" idx="10"/>
          </p:nvPr>
        </p:nvSpPr>
        <p:spPr/>
        <p:txBody>
          <a:bodyPr/>
          <a:lstStyle/>
          <a:p>
            <a:fld id="{CAC63AD7-D0CD-463C-9597-470DDA96C52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77EB92-BE16-4E5C-B761-DB70D3D0188B}"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C029A-05B1-4C59-88F0-2A3517C847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7EB92-BE16-4E5C-B761-DB70D3D0188B}"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C029A-05B1-4C59-88F0-2A3517C847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7EB92-BE16-4E5C-B761-DB70D3D0188B}"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C029A-05B1-4C59-88F0-2A3517C847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7EB92-BE16-4E5C-B761-DB70D3D0188B}"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C029A-05B1-4C59-88F0-2A3517C847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77EB92-BE16-4E5C-B761-DB70D3D0188B}"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C029A-05B1-4C59-88F0-2A3517C847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77EB92-BE16-4E5C-B761-DB70D3D0188B}" type="datetimeFigureOut">
              <a:rPr lang="en-US" smtClean="0"/>
              <a:pPr/>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C029A-05B1-4C59-88F0-2A3517C847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77EB92-BE16-4E5C-B761-DB70D3D0188B}" type="datetimeFigureOut">
              <a:rPr lang="en-US" smtClean="0"/>
              <a:pPr/>
              <a:t>9/19/2011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0C029A-05B1-4C59-88F0-2A3517C847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7EB92-BE16-4E5C-B761-DB70D3D0188B}" type="datetimeFigureOut">
              <a:rPr lang="en-US" smtClean="0"/>
              <a:pPr/>
              <a:t>9/19/2011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0C029A-05B1-4C59-88F0-2A3517C847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7EB92-BE16-4E5C-B761-DB70D3D0188B}" type="datetimeFigureOut">
              <a:rPr lang="en-US" smtClean="0"/>
              <a:pPr/>
              <a:t>9/19/2011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0C029A-05B1-4C59-88F0-2A3517C847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7EB92-BE16-4E5C-B761-DB70D3D0188B}" type="datetimeFigureOut">
              <a:rPr lang="en-US" smtClean="0"/>
              <a:pPr/>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C029A-05B1-4C59-88F0-2A3517C847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7EB92-BE16-4E5C-B761-DB70D3D0188B}" type="datetimeFigureOut">
              <a:rPr lang="en-US" smtClean="0"/>
              <a:pPr/>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C029A-05B1-4C59-88F0-2A3517C847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7EB92-BE16-4E5C-B761-DB70D3D0188B}" type="datetimeFigureOut">
              <a:rPr lang="en-US" smtClean="0"/>
              <a:pPr/>
              <a:t>9/19/2011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C029A-05B1-4C59-88F0-2A3517C847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notesSlide" Target="../notesSlides/notesSlide4.xml"/><Relationship Id="rId7" Type="http://schemas.openxmlformats.org/officeDocument/2006/relationships/image" Target="../media/image3.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slideLayout" Target="../slideLayouts/slideLayout1.xml"/><Relationship Id="rId16" Type="http://schemas.openxmlformats.org/officeDocument/2006/relationships/image" Target="../media/image28.png"/><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hyperlink" Target="http://weather.msfc.nasa.gov/sportblo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eather.msfc.nasa.gov/sport" TargetMode="External"/><Relationship Id="rId5" Type="http://schemas.openxmlformats.org/officeDocument/2006/relationships/image" Target="../media/image2.gif"/><Relationship Id="rId4" Type="http://schemas.openxmlformats.org/officeDocument/2006/relationships/image" Target="../media/image6.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lobe.jpg"/>
          <p:cNvPicPr>
            <a:picLocks noChangeAspect="1"/>
          </p:cNvPicPr>
          <p:nvPr/>
        </p:nvPicPr>
        <p:blipFill>
          <a:blip r:embed="rId2" cstate="print"/>
          <a:srcRect/>
          <a:stretch>
            <a:fillRect/>
          </a:stretch>
        </p:blipFill>
        <p:spPr bwMode="auto">
          <a:xfrm>
            <a:off x="0" y="0"/>
            <a:ext cx="9144000" cy="6069013"/>
          </a:xfrm>
          <a:prstGeom prst="rect">
            <a:avLst/>
          </a:prstGeom>
          <a:noFill/>
          <a:ln w="9525">
            <a:noFill/>
            <a:miter lim="800000"/>
            <a:headEnd/>
            <a:tailEnd/>
          </a:ln>
        </p:spPr>
      </p:pic>
      <p:sp>
        <p:nvSpPr>
          <p:cNvPr id="15" name="Rectangle 14"/>
          <p:cNvSpPr/>
          <p:nvPr/>
        </p:nvSpPr>
        <p:spPr>
          <a:xfrm>
            <a:off x="0" y="0"/>
            <a:ext cx="9144000" cy="6069013"/>
          </a:xfrm>
          <a:prstGeom prst="rect">
            <a:avLst/>
          </a:prstGeom>
          <a:solidFill>
            <a:schemeClr val="bg1">
              <a:lumMod val="9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 name="Title 1"/>
          <p:cNvSpPr>
            <a:spLocks noGrp="1"/>
          </p:cNvSpPr>
          <p:nvPr>
            <p:ph type="ctrTitle"/>
          </p:nvPr>
        </p:nvSpPr>
        <p:spPr>
          <a:xfrm>
            <a:off x="838200" y="457200"/>
            <a:ext cx="7620000" cy="1828800"/>
          </a:xfrm>
        </p:spPr>
        <p:txBody>
          <a:bodyPr>
            <a:normAutofit fontScale="90000"/>
          </a:bodyPr>
          <a:lstStyle/>
          <a:p>
            <a:pPr eaLnBrk="1" hangingPunct="1"/>
            <a:r>
              <a:rPr lang="en-US" dirty="0" smtClean="0">
                <a:effectLst>
                  <a:outerShdw blurRad="38100" dist="38100" dir="2700000" algn="tl">
                    <a:srgbClr val="000000">
                      <a:alpha val="43137"/>
                    </a:srgbClr>
                  </a:outerShdw>
                </a:effectLst>
              </a:rPr>
              <a:t>NASA </a:t>
            </a:r>
            <a:r>
              <a:rPr lang="en-US" dirty="0" err="1" smtClean="0">
                <a:effectLst>
                  <a:outerShdw blurRad="38100" dist="38100" dir="2700000" algn="tl">
                    <a:srgbClr val="000000">
                      <a:alpha val="43137"/>
                    </a:srgbClr>
                  </a:outerShdw>
                </a:effectLst>
              </a:rPr>
              <a:t>SPoRT’s</a:t>
            </a:r>
            <a:r>
              <a:rPr lang="en-US" dirty="0" smtClean="0">
                <a:effectLst>
                  <a:outerShdw blurRad="38100" dist="38100" dir="2700000" algn="tl">
                    <a:srgbClr val="000000">
                      <a:alpha val="43137"/>
                    </a:srgbClr>
                  </a:outerShdw>
                </a:effectLst>
              </a:rPr>
              <a:t> Pseudo Geostationary Lightning </a:t>
            </a:r>
            <a:r>
              <a:rPr lang="en-US" dirty="0" err="1" smtClean="0">
                <a:effectLst>
                  <a:outerShdw blurRad="38100" dist="38100" dir="2700000" algn="tl">
                    <a:srgbClr val="000000">
                      <a:alpha val="43137"/>
                    </a:srgbClr>
                  </a:outerShdw>
                </a:effectLst>
              </a:rPr>
              <a:t>Mapper</a:t>
            </a:r>
            <a:r>
              <a:rPr lang="en-US" dirty="0" smtClean="0">
                <a:effectLst>
                  <a:outerShdw blurRad="38100" dist="38100" dir="2700000" algn="tl">
                    <a:srgbClr val="000000">
                      <a:alpha val="43137"/>
                    </a:srgbClr>
                  </a:outerShdw>
                </a:effectLst>
              </a:rPr>
              <a:t> (PGLM)</a:t>
            </a:r>
          </a:p>
        </p:txBody>
      </p:sp>
      <p:sp>
        <p:nvSpPr>
          <p:cNvPr id="3" name="Subtitle 2"/>
          <p:cNvSpPr>
            <a:spLocks noGrp="1"/>
          </p:cNvSpPr>
          <p:nvPr>
            <p:ph type="subTitle" idx="1"/>
          </p:nvPr>
        </p:nvSpPr>
        <p:spPr>
          <a:xfrm>
            <a:off x="304800" y="5029200"/>
            <a:ext cx="8458200" cy="1143000"/>
          </a:xfrm>
        </p:spPr>
        <p:txBody>
          <a:bodyPr rtlCol="0">
            <a:normAutofit lnSpcReduction="10000"/>
          </a:bodyPr>
          <a:lstStyle/>
          <a:p>
            <a:pPr eaLnBrk="1" fontAlgn="auto" hangingPunct="1">
              <a:spcAft>
                <a:spcPts val="0"/>
              </a:spcAft>
              <a:defRPr/>
            </a:pPr>
            <a:r>
              <a:rPr lang="en-US" sz="2600" dirty="0" smtClean="0">
                <a:solidFill>
                  <a:schemeClr val="tx1">
                    <a:lumMod val="75000"/>
                    <a:lumOff val="25000"/>
                  </a:schemeClr>
                </a:solidFill>
              </a:rPr>
              <a:t>GOES-R Science Week Meeting</a:t>
            </a:r>
          </a:p>
          <a:p>
            <a:pPr eaLnBrk="1" fontAlgn="auto" hangingPunct="1">
              <a:spcAft>
                <a:spcPts val="0"/>
              </a:spcAft>
              <a:defRPr/>
            </a:pPr>
            <a:r>
              <a:rPr lang="en-US" sz="1800" dirty="0" smtClean="0">
                <a:solidFill>
                  <a:schemeClr val="tx1">
                    <a:lumMod val="75000"/>
                    <a:lumOff val="25000"/>
                  </a:schemeClr>
                </a:solidFill>
              </a:rPr>
              <a:t>19-23 September, 2011</a:t>
            </a:r>
          </a:p>
          <a:p>
            <a:pPr eaLnBrk="1" fontAlgn="auto" hangingPunct="1">
              <a:spcAft>
                <a:spcPts val="0"/>
              </a:spcAft>
              <a:defRPr/>
            </a:pPr>
            <a:r>
              <a:rPr lang="en-US" sz="1800" dirty="0" smtClean="0">
                <a:solidFill>
                  <a:schemeClr val="tx1">
                    <a:lumMod val="75000"/>
                    <a:lumOff val="25000"/>
                  </a:schemeClr>
                </a:solidFill>
              </a:rPr>
              <a:t>Huntsville, Alabama</a:t>
            </a:r>
          </a:p>
        </p:txBody>
      </p:sp>
      <p:sp>
        <p:nvSpPr>
          <p:cNvPr id="6" name="TextBox 5"/>
          <p:cNvSpPr txBox="1"/>
          <p:nvPr/>
        </p:nvSpPr>
        <p:spPr>
          <a:xfrm>
            <a:off x="0" y="2385298"/>
            <a:ext cx="9144000" cy="2492990"/>
          </a:xfrm>
          <a:prstGeom prst="rect">
            <a:avLst/>
          </a:prstGeom>
          <a:noFill/>
        </p:spPr>
        <p:txBody>
          <a:bodyPr wrap="square">
            <a:spAutoFit/>
          </a:bodyPr>
          <a:lstStyle/>
          <a:p>
            <a:pPr algn="ctr">
              <a:spcAft>
                <a:spcPts val="600"/>
              </a:spcAft>
              <a:defRPr/>
            </a:pPr>
            <a:r>
              <a:rPr lang="en-US" sz="2200" b="1" dirty="0">
                <a:latin typeface="+mj-lt"/>
              </a:rPr>
              <a:t>Geoffrey </a:t>
            </a:r>
            <a:r>
              <a:rPr lang="en-US" sz="2200" b="1" dirty="0" smtClean="0">
                <a:latin typeface="+mj-lt"/>
              </a:rPr>
              <a:t>Stano</a:t>
            </a:r>
            <a:endParaRPr lang="en-US" sz="2200" dirty="0" smtClean="0">
              <a:latin typeface="+mj-lt"/>
            </a:endParaRPr>
          </a:p>
          <a:p>
            <a:pPr algn="ctr">
              <a:spcBef>
                <a:spcPts val="600"/>
              </a:spcBef>
              <a:defRPr/>
            </a:pPr>
            <a:r>
              <a:rPr lang="en-US" dirty="0" smtClean="0">
                <a:latin typeface="+mj-lt"/>
              </a:rPr>
              <a:t>ENSCO, Inc./NASA Short-term Prediction Research and Transition Center, Huntsville, AL</a:t>
            </a:r>
          </a:p>
          <a:p>
            <a:pPr algn="ctr">
              <a:spcBef>
                <a:spcPts val="1200"/>
              </a:spcBef>
              <a:defRPr/>
            </a:pPr>
            <a:r>
              <a:rPr lang="en-US" sz="2200" dirty="0" smtClean="0"/>
              <a:t>Acknowledgments: Brian Carcione</a:t>
            </a:r>
            <a:r>
              <a:rPr lang="en-US" sz="2200" baseline="30000" dirty="0" smtClean="0"/>
              <a:t>1</a:t>
            </a:r>
            <a:r>
              <a:rPr lang="en-US" sz="2200" dirty="0" smtClean="0"/>
              <a:t>, </a:t>
            </a:r>
            <a:r>
              <a:rPr lang="en-US" sz="2200" dirty="0" smtClean="0"/>
              <a:t>Kristin </a:t>
            </a:r>
            <a:r>
              <a:rPr lang="en-US" sz="2200" dirty="0" smtClean="0"/>
              <a:t>Kuhlman</a:t>
            </a:r>
            <a:r>
              <a:rPr lang="en-US" sz="2200" baseline="30000" dirty="0" smtClean="0"/>
              <a:t>2</a:t>
            </a:r>
            <a:r>
              <a:rPr lang="en-US" sz="2200" dirty="0" smtClean="0"/>
              <a:t>, </a:t>
            </a:r>
            <a:r>
              <a:rPr lang="en-US" sz="2200" dirty="0" smtClean="0"/>
              <a:t>and Christopher </a:t>
            </a:r>
            <a:r>
              <a:rPr lang="en-US" sz="2200" dirty="0" smtClean="0"/>
              <a:t>Siewert</a:t>
            </a:r>
            <a:r>
              <a:rPr lang="en-US" sz="2200" baseline="30000" dirty="0" smtClean="0"/>
              <a:t>3</a:t>
            </a:r>
            <a:endParaRPr lang="en-US" sz="2200" dirty="0" smtClean="0">
              <a:latin typeface="+mj-lt"/>
            </a:endParaRPr>
          </a:p>
          <a:p>
            <a:pPr algn="ctr">
              <a:spcBef>
                <a:spcPts val="1200"/>
              </a:spcBef>
              <a:defRPr/>
            </a:pPr>
            <a:r>
              <a:rPr lang="en-US" baseline="30000" dirty="0" smtClean="0">
                <a:latin typeface="+mj-lt"/>
              </a:rPr>
              <a:t>1</a:t>
            </a:r>
            <a:r>
              <a:rPr lang="en-US" baseline="30000" dirty="0" smtClean="0">
                <a:latin typeface="+mj-lt"/>
              </a:rPr>
              <a:t> </a:t>
            </a:r>
            <a:r>
              <a:rPr lang="en-US" dirty="0" smtClean="0">
                <a:latin typeface="+mj-lt"/>
              </a:rPr>
              <a:t>NOAA National Weather Service, Huntsville, AL</a:t>
            </a:r>
          </a:p>
          <a:p>
            <a:pPr algn="ctr">
              <a:spcBef>
                <a:spcPts val="600"/>
              </a:spcBef>
              <a:defRPr/>
            </a:pPr>
            <a:r>
              <a:rPr lang="en-US" baseline="30000" dirty="0" smtClean="0">
                <a:latin typeface="+mj-lt"/>
              </a:rPr>
              <a:t>2</a:t>
            </a:r>
            <a:r>
              <a:rPr lang="en-US" baseline="30000" dirty="0" smtClean="0">
                <a:latin typeface="+mj-lt"/>
              </a:rPr>
              <a:t> </a:t>
            </a:r>
            <a:r>
              <a:rPr lang="en-US" dirty="0" smtClean="0">
                <a:latin typeface="+mj-lt"/>
              </a:rPr>
              <a:t>University of Oklahoma – CIMMS / NSSL, Norman, OK</a:t>
            </a:r>
          </a:p>
          <a:p>
            <a:pPr algn="ctr">
              <a:spcBef>
                <a:spcPts val="600"/>
              </a:spcBef>
              <a:defRPr/>
            </a:pPr>
            <a:r>
              <a:rPr lang="en-US" baseline="30000" dirty="0" smtClean="0">
                <a:latin typeface="+mj-lt"/>
              </a:rPr>
              <a:t>3</a:t>
            </a:r>
            <a:r>
              <a:rPr lang="en-US" baseline="30000" dirty="0" smtClean="0">
                <a:latin typeface="+mj-lt"/>
              </a:rPr>
              <a:t> </a:t>
            </a:r>
            <a:r>
              <a:rPr lang="en-US" dirty="0" smtClean="0">
                <a:latin typeface="+mj-lt"/>
              </a:rPr>
              <a:t>University of Oklahoma – CIMMS, Norman OK</a:t>
            </a:r>
            <a:endParaRPr lang="en-US" dirty="0">
              <a:latin typeface="+mj-lt"/>
            </a:endParaRPr>
          </a:p>
        </p:txBody>
      </p:sp>
      <p:pic>
        <p:nvPicPr>
          <p:cNvPr id="16" name="Picture 15" descr="ENSCO_Logo_Blue.gif"/>
          <p:cNvPicPr>
            <a:picLocks noChangeAspect="1"/>
          </p:cNvPicPr>
          <p:nvPr/>
        </p:nvPicPr>
        <p:blipFill>
          <a:blip r:embed="rId3" cstate="print"/>
          <a:stretch>
            <a:fillRect/>
          </a:stretch>
        </p:blipFill>
        <p:spPr>
          <a:xfrm>
            <a:off x="7772400" y="1"/>
            <a:ext cx="1371600" cy="461356"/>
          </a:xfrm>
          <a:prstGeom prst="rect">
            <a:avLst/>
          </a:prstGeom>
        </p:spPr>
      </p:pic>
      <p:grpSp>
        <p:nvGrpSpPr>
          <p:cNvPr id="27" name="Group 26"/>
          <p:cNvGrpSpPr/>
          <p:nvPr/>
        </p:nvGrpSpPr>
        <p:grpSpPr>
          <a:xfrm>
            <a:off x="228600" y="6096000"/>
            <a:ext cx="8857611" cy="685800"/>
            <a:chOff x="228600" y="6096000"/>
            <a:chExt cx="8857611" cy="685800"/>
          </a:xfrm>
        </p:grpSpPr>
        <p:grpSp>
          <p:nvGrpSpPr>
            <p:cNvPr id="17" name="Group 13"/>
            <p:cNvGrpSpPr>
              <a:grpSpLocks/>
            </p:cNvGrpSpPr>
            <p:nvPr/>
          </p:nvGrpSpPr>
          <p:grpSpPr bwMode="auto">
            <a:xfrm>
              <a:off x="2140279" y="6245225"/>
              <a:ext cx="5784521" cy="460375"/>
              <a:chOff x="2286000" y="6245225"/>
              <a:chExt cx="5784521" cy="460375"/>
            </a:xfrm>
          </p:grpSpPr>
          <p:grpSp>
            <p:nvGrpSpPr>
              <p:cNvPr id="20" name="Group 11"/>
              <p:cNvGrpSpPr>
                <a:grpSpLocks/>
              </p:cNvGrpSpPr>
              <p:nvPr/>
            </p:nvGrpSpPr>
            <p:grpSpPr bwMode="auto">
              <a:xfrm>
                <a:off x="2286000" y="6525768"/>
                <a:ext cx="5784521" cy="179832"/>
                <a:chOff x="2514600" y="5916168"/>
                <a:chExt cx="5784521" cy="179832"/>
              </a:xfrm>
            </p:grpSpPr>
            <p:sp>
              <p:nvSpPr>
                <p:cNvPr id="22"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23"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24"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21" name="Text Box 16"/>
              <p:cNvSpPr txBox="1">
                <a:spLocks noChangeArrowheads="1"/>
              </p:cNvSpPr>
              <p:nvPr/>
            </p:nvSpPr>
            <p:spPr bwMode="auto">
              <a:xfrm>
                <a:off x="2590800" y="6245225"/>
                <a:ext cx="5333063" cy="292388"/>
              </a:xfrm>
              <a:prstGeom prst="rect">
                <a:avLst/>
              </a:prstGeom>
              <a:noFill/>
              <a:ln w="9525">
                <a:noFill/>
                <a:miter lim="800000"/>
                <a:headEnd/>
                <a:tailEnd/>
              </a:ln>
              <a:effectLst/>
            </p:spPr>
            <p:txBody>
              <a:bodyPr wrap="none">
                <a:spAutoFit/>
              </a:bodyPr>
              <a:lstStyle/>
              <a:p>
                <a:pPr>
                  <a:defRPr/>
                </a:pPr>
                <a:r>
                  <a:rPr lang="en-US" sz="1300" b="1" dirty="0" smtClean="0">
                    <a:solidFill>
                      <a:schemeClr val="bg1">
                        <a:lumMod val="50000"/>
                      </a:schemeClr>
                    </a:solidFill>
                  </a:rPr>
                  <a:t>GLM Annual Science Meeting, 19-20 September 2011, Huntsville, Alabama</a:t>
                </a:r>
                <a:endParaRPr lang="en-US" sz="1300" b="1" dirty="0">
                  <a:solidFill>
                    <a:schemeClr val="bg1">
                      <a:lumMod val="50000"/>
                    </a:schemeClr>
                  </a:solidFill>
                  <a:latin typeface="+mn-lt"/>
                </a:endParaRPr>
              </a:p>
            </p:txBody>
          </p:sp>
        </p:grpSp>
        <p:pic>
          <p:nvPicPr>
            <p:cNvPr id="25" name="Picture 10" descr="S:\SPoRT Logo\NASA_Lg.PNG"/>
            <p:cNvPicPr>
              <a:picLocks noChangeAspect="1" noChangeArrowheads="1"/>
            </p:cNvPicPr>
            <p:nvPr/>
          </p:nvPicPr>
          <p:blipFill>
            <a:blip r:embed="rId4" cstate="print"/>
            <a:srcRect/>
            <a:stretch>
              <a:fillRect/>
            </a:stretch>
          </p:blipFill>
          <p:spPr bwMode="auto">
            <a:xfrm>
              <a:off x="8229599" y="6096000"/>
              <a:ext cx="856612" cy="685800"/>
            </a:xfrm>
            <a:prstGeom prst="rect">
              <a:avLst/>
            </a:prstGeom>
            <a:noFill/>
            <a:ln w="9525">
              <a:noFill/>
              <a:miter lim="800000"/>
              <a:headEnd/>
              <a:tailEnd/>
            </a:ln>
          </p:spPr>
        </p:pic>
        <p:pic>
          <p:nvPicPr>
            <p:cNvPr id="26" name="Picture 4" descr="sportredblue.gif"/>
            <p:cNvPicPr>
              <a:picLocks noChangeAspect="1"/>
            </p:cNvPicPr>
            <p:nvPr/>
          </p:nvPicPr>
          <p:blipFill>
            <a:blip r:embed="rId5" cstate="print"/>
            <a:srcRect/>
            <a:stretch>
              <a:fillRect/>
            </a:stretch>
          </p:blipFill>
          <p:spPr bwMode="auto">
            <a:xfrm>
              <a:off x="228600" y="6248400"/>
              <a:ext cx="1746696" cy="533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0"/>
            <a:ext cx="1524000" cy="6858000"/>
            <a:chOff x="0" y="0"/>
            <a:chExt cx="1752600" cy="6858000"/>
          </a:xfrm>
        </p:grpSpPr>
        <p:pic>
          <p:nvPicPr>
            <p:cNvPr id="21" name="Picture 14" descr="lightning.PNG"/>
            <p:cNvPicPr>
              <a:picLocks noChangeAspect="1"/>
            </p:cNvPicPr>
            <p:nvPr/>
          </p:nvPicPr>
          <p:blipFill>
            <a:blip r:embed="rId2" cstate="print"/>
            <a:srcRect/>
            <a:stretch>
              <a:fillRect/>
            </a:stretch>
          </p:blipFill>
          <p:spPr bwMode="auto">
            <a:xfrm>
              <a:off x="0" y="0"/>
              <a:ext cx="1752600" cy="6858000"/>
            </a:xfrm>
            <a:prstGeom prst="rect">
              <a:avLst/>
            </a:prstGeom>
            <a:noFill/>
            <a:ln w="9525">
              <a:noFill/>
              <a:miter lim="800000"/>
              <a:headEnd/>
              <a:tailEnd/>
            </a:ln>
          </p:spPr>
        </p:pic>
        <p:sp>
          <p:nvSpPr>
            <p:cNvPr id="25" name="Rectangle 24"/>
            <p:cNvSpPr/>
            <p:nvPr/>
          </p:nvSpPr>
          <p:spPr>
            <a:xfrm>
              <a:off x="0" y="0"/>
              <a:ext cx="1752600" cy="6858000"/>
            </a:xfrm>
            <a:prstGeom prst="rect">
              <a:avLst/>
            </a:prstGeom>
            <a:solidFill>
              <a:schemeClr val="bg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grpSp>
      <p:pic>
        <p:nvPicPr>
          <p:cNvPr id="22" name="Picture 21" descr="C:\Users\Geoffrey\Desktop\mfd.png"/>
          <p:cNvPicPr>
            <a:picLocks noChangeAspect="1" noChangeArrowheads="1"/>
          </p:cNvPicPr>
          <p:nvPr/>
        </p:nvPicPr>
        <p:blipFill>
          <a:blip r:embed="rId3" cstate="print"/>
          <a:srcRect/>
          <a:stretch>
            <a:fillRect/>
          </a:stretch>
        </p:blipFill>
        <p:spPr bwMode="auto">
          <a:xfrm>
            <a:off x="457200" y="4038600"/>
            <a:ext cx="3640975" cy="2743200"/>
          </a:xfrm>
          <a:prstGeom prst="roundRect">
            <a:avLst/>
          </a:prstGeom>
          <a:noFill/>
          <a:ln w="19050">
            <a:solidFill>
              <a:schemeClr val="tx2">
                <a:lumMod val="60000"/>
                <a:lumOff val="40000"/>
              </a:schemeClr>
            </a:solidFill>
          </a:ln>
        </p:spPr>
      </p:pic>
      <p:pic>
        <p:nvPicPr>
          <p:cNvPr id="23" name="Picture 22" descr="C:\Users\Geoffrey\Desktop\fed.png"/>
          <p:cNvPicPr>
            <a:picLocks noChangeAspect="1" noChangeArrowheads="1"/>
          </p:cNvPicPr>
          <p:nvPr/>
        </p:nvPicPr>
        <p:blipFill>
          <a:blip r:embed="rId4" cstate="print"/>
          <a:srcRect/>
          <a:stretch>
            <a:fillRect/>
          </a:stretch>
        </p:blipFill>
        <p:spPr bwMode="auto">
          <a:xfrm>
            <a:off x="457200" y="1219200"/>
            <a:ext cx="3657600" cy="2755726"/>
          </a:xfrm>
          <a:prstGeom prst="roundRect">
            <a:avLst/>
          </a:prstGeom>
          <a:noFill/>
          <a:ln w="19050">
            <a:solidFill>
              <a:schemeClr val="tx2">
                <a:lumMod val="60000"/>
                <a:lumOff val="40000"/>
              </a:schemeClr>
            </a:solidFill>
          </a:ln>
        </p:spPr>
      </p:pic>
      <p:pic>
        <p:nvPicPr>
          <p:cNvPr id="24" name="Picture 23" descr="C:\Users\Geoffrey\Desktop\radar_20apr09_0034_v2.png"/>
          <p:cNvPicPr>
            <a:picLocks noChangeAspect="1" noChangeArrowheads="1"/>
          </p:cNvPicPr>
          <p:nvPr/>
        </p:nvPicPr>
        <p:blipFill>
          <a:blip r:embed="rId5" cstate="print"/>
          <a:srcRect/>
          <a:stretch>
            <a:fillRect/>
          </a:stretch>
        </p:blipFill>
        <p:spPr bwMode="auto">
          <a:xfrm>
            <a:off x="4953000" y="1219200"/>
            <a:ext cx="3657600" cy="2743200"/>
          </a:xfrm>
          <a:prstGeom prst="roundRect">
            <a:avLst/>
          </a:prstGeom>
          <a:noFill/>
          <a:ln w="19050">
            <a:solidFill>
              <a:schemeClr val="tx2">
                <a:lumMod val="60000"/>
                <a:lumOff val="40000"/>
              </a:schemeClr>
            </a:solidFill>
          </a:ln>
        </p:spPr>
      </p:pic>
      <p:sp>
        <p:nvSpPr>
          <p:cNvPr id="29" name="TextBox 9"/>
          <p:cNvSpPr txBox="1"/>
          <p:nvPr/>
        </p:nvSpPr>
        <p:spPr>
          <a:xfrm>
            <a:off x="609600" y="2085201"/>
            <a:ext cx="1086901" cy="369332"/>
          </a:xfrm>
          <a:prstGeom prst="rect">
            <a:avLst/>
          </a:prstGeom>
          <a:solidFill>
            <a:schemeClr val="tx1"/>
          </a:solidFill>
          <a:ln>
            <a:solidFill>
              <a:schemeClr val="bg1">
                <a:lumMod val="50000"/>
              </a:schemeClr>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lumMod val="85000"/>
                  </a:schemeClr>
                </a:solidFill>
              </a:rPr>
              <a:t>0038 UTC</a:t>
            </a:r>
            <a:endParaRPr lang="en-US" b="1" dirty="0">
              <a:solidFill>
                <a:schemeClr val="bg1">
                  <a:lumMod val="85000"/>
                </a:schemeClr>
              </a:solidFill>
            </a:endParaRPr>
          </a:p>
        </p:txBody>
      </p:sp>
      <p:sp>
        <p:nvSpPr>
          <p:cNvPr id="30" name="TextBox 10"/>
          <p:cNvSpPr txBox="1"/>
          <p:nvPr/>
        </p:nvSpPr>
        <p:spPr>
          <a:xfrm>
            <a:off x="665699" y="4916269"/>
            <a:ext cx="1086901" cy="646331"/>
          </a:xfrm>
          <a:prstGeom prst="rect">
            <a:avLst/>
          </a:prstGeom>
          <a:solidFill>
            <a:schemeClr val="tx1"/>
          </a:solidFill>
          <a:ln>
            <a:solidFill>
              <a:schemeClr val="bg1">
                <a:lumMod val="50000"/>
              </a:schemeClr>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lumMod val="85000"/>
                  </a:schemeClr>
                </a:solidFill>
              </a:rPr>
              <a:t>0008 – </a:t>
            </a:r>
          </a:p>
          <a:p>
            <a:r>
              <a:rPr lang="en-US" b="1" dirty="0" smtClean="0">
                <a:solidFill>
                  <a:schemeClr val="bg1">
                    <a:lumMod val="85000"/>
                  </a:schemeClr>
                </a:solidFill>
              </a:rPr>
              <a:t>0036 UTC</a:t>
            </a:r>
            <a:endParaRPr lang="en-US" b="1" dirty="0">
              <a:solidFill>
                <a:schemeClr val="bg1">
                  <a:lumMod val="85000"/>
                </a:schemeClr>
              </a:solidFill>
            </a:endParaRPr>
          </a:p>
        </p:txBody>
      </p:sp>
      <p:sp>
        <p:nvSpPr>
          <p:cNvPr id="31" name="TextBox 11"/>
          <p:cNvSpPr txBox="1"/>
          <p:nvPr/>
        </p:nvSpPr>
        <p:spPr>
          <a:xfrm>
            <a:off x="5161499" y="2069068"/>
            <a:ext cx="1086901" cy="369332"/>
          </a:xfrm>
          <a:prstGeom prst="rect">
            <a:avLst/>
          </a:prstGeom>
          <a:solidFill>
            <a:schemeClr val="tx1"/>
          </a:solidFill>
          <a:ln>
            <a:solidFill>
              <a:schemeClr val="bg1">
                <a:lumMod val="50000"/>
              </a:schemeClr>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lumMod val="85000"/>
                  </a:schemeClr>
                </a:solidFill>
              </a:rPr>
              <a:t>0039 UTC</a:t>
            </a:r>
            <a:endParaRPr lang="en-US" b="1" dirty="0">
              <a:solidFill>
                <a:schemeClr val="bg1">
                  <a:lumMod val="85000"/>
                </a:schemeClr>
              </a:solidFill>
            </a:endParaRPr>
          </a:p>
        </p:txBody>
      </p:sp>
      <p:grpSp>
        <p:nvGrpSpPr>
          <p:cNvPr id="3" name="Group 31"/>
          <p:cNvGrpSpPr/>
          <p:nvPr/>
        </p:nvGrpSpPr>
        <p:grpSpPr>
          <a:xfrm>
            <a:off x="7620000" y="6400800"/>
            <a:ext cx="1524000" cy="426720"/>
            <a:chOff x="7620000" y="6400800"/>
            <a:chExt cx="1524000" cy="426720"/>
          </a:xfrm>
        </p:grpSpPr>
        <p:pic>
          <p:nvPicPr>
            <p:cNvPr id="33" name="Picture 4" descr="sportredblue.gif"/>
            <p:cNvPicPr>
              <a:picLocks noChangeAspect="1"/>
            </p:cNvPicPr>
            <p:nvPr/>
          </p:nvPicPr>
          <p:blipFill>
            <a:blip r:embed="rId6" cstate="print"/>
            <a:srcRect/>
            <a:stretch>
              <a:fillRect/>
            </a:stretch>
          </p:blipFill>
          <p:spPr bwMode="auto">
            <a:xfrm>
              <a:off x="8153400" y="6446520"/>
              <a:ext cx="990600" cy="302506"/>
            </a:xfrm>
            <a:prstGeom prst="rect">
              <a:avLst/>
            </a:prstGeom>
            <a:noFill/>
            <a:ln w="9525">
              <a:noFill/>
              <a:miter lim="800000"/>
              <a:headEnd/>
              <a:tailEnd/>
            </a:ln>
          </p:spPr>
        </p:pic>
        <p:pic>
          <p:nvPicPr>
            <p:cNvPr id="34" name="Picture 33" descr="nasa_logo.png"/>
            <p:cNvPicPr>
              <a:picLocks noChangeAspect="1"/>
            </p:cNvPicPr>
            <p:nvPr/>
          </p:nvPicPr>
          <p:blipFill>
            <a:blip r:embed="rId7" cstate="print"/>
            <a:stretch>
              <a:fillRect/>
            </a:stretch>
          </p:blipFill>
          <p:spPr>
            <a:xfrm>
              <a:off x="7620000" y="6400800"/>
              <a:ext cx="533400" cy="426720"/>
            </a:xfrm>
            <a:prstGeom prst="rect">
              <a:avLst/>
            </a:prstGeom>
          </p:spPr>
        </p:pic>
      </p:grpSp>
      <p:sp>
        <p:nvSpPr>
          <p:cNvPr id="35" name="Rounded Rectangle 34"/>
          <p:cNvSpPr/>
          <p:nvPr/>
        </p:nvSpPr>
        <p:spPr>
          <a:xfrm>
            <a:off x="685800" y="3048000"/>
            <a:ext cx="990600" cy="381000"/>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PGLM</a:t>
            </a:r>
            <a:endParaRPr lang="en-US" sz="2000" dirty="0"/>
          </a:p>
        </p:txBody>
      </p:sp>
      <p:sp>
        <p:nvSpPr>
          <p:cNvPr id="36" name="Rounded Rectangle 35"/>
          <p:cNvSpPr/>
          <p:nvPr/>
        </p:nvSpPr>
        <p:spPr>
          <a:xfrm>
            <a:off x="685800" y="5867400"/>
            <a:ext cx="762000" cy="381000"/>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MFD</a:t>
            </a:r>
            <a:endParaRPr lang="en-US" sz="2000" dirty="0"/>
          </a:p>
        </p:txBody>
      </p:sp>
      <p:sp>
        <p:nvSpPr>
          <p:cNvPr id="37" name="Rounded Rectangle 36"/>
          <p:cNvSpPr/>
          <p:nvPr/>
        </p:nvSpPr>
        <p:spPr>
          <a:xfrm>
            <a:off x="5105400" y="3276600"/>
            <a:ext cx="1371600" cy="381000"/>
          </a:xfrm>
          <a:prstGeom prst="round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Reflectivity</a:t>
            </a:r>
            <a:endParaRPr lang="en-US" sz="2000" dirty="0"/>
          </a:p>
        </p:txBody>
      </p:sp>
      <p:sp>
        <p:nvSpPr>
          <p:cNvPr id="38" name="Rounded Rectangle 37"/>
          <p:cNvSpPr/>
          <p:nvPr/>
        </p:nvSpPr>
        <p:spPr>
          <a:xfrm>
            <a:off x="4953000" y="4419600"/>
            <a:ext cx="3581400" cy="17526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5"/>
          <p:cNvSpPr txBox="1">
            <a:spLocks noChangeArrowheads="1"/>
          </p:cNvSpPr>
          <p:nvPr/>
        </p:nvSpPr>
        <p:spPr bwMode="auto">
          <a:xfrm>
            <a:off x="4953000" y="4495800"/>
            <a:ext cx="3581400" cy="1631216"/>
          </a:xfrm>
          <a:prstGeom prst="rect">
            <a:avLst/>
          </a:prstGeom>
          <a:noFill/>
          <a:ln w="9525">
            <a:noFill/>
            <a:miter lim="800000"/>
            <a:headEnd/>
            <a:tailEnd/>
          </a:ln>
          <a:effectLst/>
        </p:spPr>
        <p:txBody>
          <a:bodyPr wrap="square">
            <a:spAutoFit/>
          </a:bodyPr>
          <a:lstStyle/>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Compare PGLM to MFD</a:t>
            </a:r>
          </a:p>
          <a:p>
            <a:pPr marL="966788" lvl="2" indent="-277813">
              <a:buFont typeface="Wingdings" pitchFamily="2" charset="2"/>
              <a:buChar char="§"/>
              <a:tabLst>
                <a:tab pos="687388" algn="l"/>
              </a:tabLst>
              <a:defRPr/>
            </a:pPr>
            <a:r>
              <a:rPr lang="en-US" sz="2000" dirty="0" smtClean="0">
                <a:solidFill>
                  <a:schemeClr val="bg1">
                    <a:lumMod val="85000"/>
                  </a:schemeClr>
                </a:solidFill>
                <a:cs typeface="Tahoma" pitchFamily="34" charset="0"/>
              </a:rPr>
              <a:t>What has changed?</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MFD shows lightning cores</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Shows spatial extent</a:t>
            </a:r>
          </a:p>
          <a:p>
            <a:pPr marL="966788" lvl="2" indent="-277813">
              <a:buFont typeface="Wingdings" pitchFamily="2" charset="2"/>
              <a:buChar char="§"/>
              <a:tabLst>
                <a:tab pos="687388" algn="l"/>
              </a:tabLst>
              <a:defRPr/>
            </a:pPr>
            <a:r>
              <a:rPr lang="en-US" sz="2000" dirty="0" smtClean="0">
                <a:solidFill>
                  <a:schemeClr val="bg1">
                    <a:lumMod val="85000"/>
                  </a:schemeClr>
                </a:solidFill>
                <a:cs typeface="Tahoma" pitchFamily="34" charset="0"/>
              </a:rPr>
              <a:t>Lightning safety</a:t>
            </a:r>
          </a:p>
        </p:txBody>
      </p:sp>
      <p:pic>
        <p:nvPicPr>
          <p:cNvPr id="20" name="Picture 19" descr="ENSCO_Logo_Blue.gif"/>
          <p:cNvPicPr>
            <a:picLocks noChangeAspect="1"/>
          </p:cNvPicPr>
          <p:nvPr/>
        </p:nvPicPr>
        <p:blipFill>
          <a:blip r:embed="rId8" cstate="print"/>
          <a:stretch>
            <a:fillRect/>
          </a:stretch>
        </p:blipFill>
        <p:spPr>
          <a:xfrm>
            <a:off x="7772400" y="1"/>
            <a:ext cx="1371600" cy="461356"/>
          </a:xfrm>
          <a:prstGeom prst="rect">
            <a:avLst/>
          </a:prstGeom>
        </p:spPr>
      </p:pic>
      <p:sp>
        <p:nvSpPr>
          <p:cNvPr id="27" name="Title 1"/>
          <p:cNvSpPr txBox="1">
            <a:spLocks/>
          </p:cNvSpPr>
          <p:nvPr/>
        </p:nvSpPr>
        <p:spPr>
          <a:xfrm>
            <a:off x="685800" y="304800"/>
            <a:ext cx="7772400" cy="99377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Example </a:t>
            </a:r>
            <a:r>
              <a:rPr kumimoji="0" lang="en-US" sz="4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j-lt"/>
                <a:ea typeface="+mj-ea"/>
                <a:cs typeface="+mj-cs"/>
              </a:rPr>
              <a:t>Maximu</a:t>
            </a:r>
            <a:r>
              <a:rPr lang="en-US" sz="4400" dirty="0" smtClean="0">
                <a:effectLst>
                  <a:outerShdw blurRad="38100" dist="38100" dir="2700000" algn="tl">
                    <a:srgbClr val="000000">
                      <a:alpha val="43137"/>
                    </a:srgbClr>
                  </a:outerShdw>
                </a:effectLst>
                <a:latin typeface="+mj-lt"/>
                <a:ea typeface="+mj-ea"/>
                <a:cs typeface="+mj-cs"/>
              </a:rPr>
              <a:t>m Flash Density</a:t>
            </a:r>
            <a:endParaRPr kumimoji="0" lang="en-US" sz="4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0"/>
            <a:ext cx="1524000" cy="6858000"/>
            <a:chOff x="0" y="0"/>
            <a:chExt cx="1752600" cy="6858000"/>
          </a:xfrm>
        </p:grpSpPr>
        <p:pic>
          <p:nvPicPr>
            <p:cNvPr id="21" name="Picture 14" descr="lightning.PNG"/>
            <p:cNvPicPr>
              <a:picLocks noChangeAspect="1"/>
            </p:cNvPicPr>
            <p:nvPr/>
          </p:nvPicPr>
          <p:blipFill>
            <a:blip r:embed="rId2" cstate="print"/>
            <a:srcRect/>
            <a:stretch>
              <a:fillRect/>
            </a:stretch>
          </p:blipFill>
          <p:spPr bwMode="auto">
            <a:xfrm>
              <a:off x="0" y="0"/>
              <a:ext cx="1752600" cy="6858000"/>
            </a:xfrm>
            <a:prstGeom prst="rect">
              <a:avLst/>
            </a:prstGeom>
            <a:noFill/>
            <a:ln w="9525">
              <a:noFill/>
              <a:miter lim="800000"/>
              <a:headEnd/>
              <a:tailEnd/>
            </a:ln>
          </p:spPr>
        </p:pic>
        <p:sp>
          <p:nvSpPr>
            <p:cNvPr id="25" name="Rectangle 24"/>
            <p:cNvSpPr/>
            <p:nvPr/>
          </p:nvSpPr>
          <p:spPr>
            <a:xfrm>
              <a:off x="0" y="0"/>
              <a:ext cx="1752600" cy="6858000"/>
            </a:xfrm>
            <a:prstGeom prst="rect">
              <a:avLst/>
            </a:prstGeom>
            <a:solidFill>
              <a:schemeClr val="bg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grpSp>
      <p:sp>
        <p:nvSpPr>
          <p:cNvPr id="16" name="Title 1"/>
          <p:cNvSpPr>
            <a:spLocks noGrp="1"/>
          </p:cNvSpPr>
          <p:nvPr>
            <p:ph type="ctrTitle"/>
          </p:nvPr>
        </p:nvSpPr>
        <p:spPr>
          <a:xfrm>
            <a:off x="838200" y="304800"/>
            <a:ext cx="7620000" cy="993775"/>
          </a:xfrm>
        </p:spPr>
        <p:txBody>
          <a:bodyPr>
            <a:normAutofit/>
          </a:bodyPr>
          <a:lstStyle/>
          <a:p>
            <a:pPr eaLnBrk="1" hangingPunct="1"/>
            <a:r>
              <a:rPr lang="en-US" dirty="0" smtClean="0">
                <a:effectLst>
                  <a:outerShdw blurRad="38100" dist="38100" dir="2700000" algn="tl">
                    <a:srgbClr val="000000">
                      <a:alpha val="43137"/>
                    </a:srgbClr>
                  </a:outerShdw>
                </a:effectLst>
              </a:rPr>
              <a:t>Other PGLM Uses</a:t>
            </a:r>
          </a:p>
        </p:txBody>
      </p:sp>
      <p:pic>
        <p:nvPicPr>
          <p:cNvPr id="48" name="Picture 47" descr="ENSCO_Logo_Blue.gif"/>
          <p:cNvPicPr>
            <a:picLocks noChangeAspect="1"/>
          </p:cNvPicPr>
          <p:nvPr/>
        </p:nvPicPr>
        <p:blipFill>
          <a:blip r:embed="rId3" cstate="print"/>
          <a:stretch>
            <a:fillRect/>
          </a:stretch>
        </p:blipFill>
        <p:spPr>
          <a:xfrm>
            <a:off x="7772400" y="1"/>
            <a:ext cx="1371600" cy="461356"/>
          </a:xfrm>
          <a:prstGeom prst="rect">
            <a:avLst/>
          </a:prstGeom>
        </p:spPr>
      </p:pic>
      <p:sp>
        <p:nvSpPr>
          <p:cNvPr id="15" name="Rounded Rectangle 14"/>
          <p:cNvSpPr/>
          <p:nvPr/>
        </p:nvSpPr>
        <p:spPr>
          <a:xfrm>
            <a:off x="4953000" y="1752600"/>
            <a:ext cx="3886200" cy="32766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5"/>
          <p:cNvSpPr txBox="1">
            <a:spLocks noChangeArrowheads="1"/>
          </p:cNvSpPr>
          <p:nvPr/>
        </p:nvSpPr>
        <p:spPr bwMode="auto">
          <a:xfrm>
            <a:off x="5029200" y="1905000"/>
            <a:ext cx="3962400" cy="3016210"/>
          </a:xfrm>
          <a:prstGeom prst="rect">
            <a:avLst/>
          </a:prstGeom>
          <a:noFill/>
          <a:ln w="9525">
            <a:noFill/>
            <a:miter lim="800000"/>
            <a:headEnd/>
            <a:tailEnd/>
          </a:ln>
          <a:effectLst/>
        </p:spPr>
        <p:txBody>
          <a:bodyPr wrap="square">
            <a:spAutoFit/>
          </a:bodyPr>
          <a:lstStyle/>
          <a:p>
            <a:pPr marL="509588" lvl="1" indent="-277813">
              <a:spcBef>
                <a:spcPts val="600"/>
              </a:spcBef>
              <a:tabLst>
                <a:tab pos="687388" algn="l"/>
              </a:tabLst>
              <a:defRPr/>
            </a:pPr>
            <a:r>
              <a:rPr lang="en-US" sz="2000" dirty="0" smtClean="0">
                <a:solidFill>
                  <a:schemeClr val="bg1">
                    <a:lumMod val="85000"/>
                  </a:schemeClr>
                </a:solidFill>
                <a:cs typeface="Tahoma" pitchFamily="34" charset="0"/>
              </a:rPr>
              <a:t>Tool for new visualizations</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Integrate with other tools</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New products</a:t>
            </a:r>
          </a:p>
          <a:p>
            <a:pPr marL="966788" lvl="2" indent="-277813">
              <a:buFont typeface="Arial" pitchFamily="34" charset="0"/>
              <a:buChar char="•"/>
              <a:tabLst>
                <a:tab pos="687388" algn="l"/>
              </a:tabLst>
              <a:defRPr/>
            </a:pPr>
            <a:r>
              <a:rPr lang="en-US" sz="2000" dirty="0" smtClean="0">
                <a:solidFill>
                  <a:schemeClr val="bg1">
                    <a:lumMod val="85000"/>
                  </a:schemeClr>
                </a:solidFill>
                <a:cs typeface="Tahoma" pitchFamily="34" charset="0"/>
              </a:rPr>
              <a:t>Max density</a:t>
            </a:r>
          </a:p>
          <a:p>
            <a:pPr marL="966788" lvl="2" indent="-277813">
              <a:buFont typeface="Arial" pitchFamily="34" charset="0"/>
              <a:buChar char="•"/>
              <a:tabLst>
                <a:tab pos="687388" algn="l"/>
              </a:tabLst>
              <a:defRPr/>
            </a:pPr>
            <a:r>
              <a:rPr lang="en-US" sz="2000" dirty="0" smtClean="0">
                <a:solidFill>
                  <a:schemeClr val="bg1">
                    <a:lumMod val="85000"/>
                  </a:schemeClr>
                </a:solidFill>
                <a:cs typeface="Tahoma" pitchFamily="34" charset="0"/>
              </a:rPr>
              <a:t>Flash initiation density</a:t>
            </a:r>
          </a:p>
          <a:p>
            <a:pPr marL="966788" lvl="2" indent="-277813">
              <a:buFont typeface="Arial" pitchFamily="34" charset="0"/>
              <a:buChar char="•"/>
              <a:tabLst>
                <a:tab pos="687388" algn="l"/>
              </a:tabLst>
              <a:defRPr/>
            </a:pPr>
            <a:r>
              <a:rPr lang="en-US" sz="2000" dirty="0" smtClean="0">
                <a:solidFill>
                  <a:schemeClr val="bg1">
                    <a:lumMod val="85000"/>
                  </a:schemeClr>
                </a:solidFill>
                <a:cs typeface="Tahoma" pitchFamily="34" charset="0"/>
              </a:rPr>
              <a:t>Others?</a:t>
            </a:r>
          </a:p>
          <a:p>
            <a:pPr marL="509588" lvl="1" indent="-277813">
              <a:spcAft>
                <a:spcPts val="600"/>
              </a:spcAft>
              <a:buFont typeface="Courier New" pitchFamily="49" charset="0"/>
              <a:buChar char="o"/>
              <a:tabLst>
                <a:tab pos="687388" algn="l"/>
              </a:tabLst>
              <a:defRPr/>
            </a:pPr>
            <a:r>
              <a:rPr lang="en-US" sz="2000" dirty="0" smtClean="0">
                <a:solidFill>
                  <a:schemeClr val="bg1">
                    <a:lumMod val="85000"/>
                  </a:schemeClr>
                </a:solidFill>
                <a:cs typeface="Tahoma" pitchFamily="34" charset="0"/>
              </a:rPr>
              <a:t>Transitioned to AWIPS II</a:t>
            </a:r>
          </a:p>
          <a:p>
            <a:pPr marL="966788" lvl="2" indent="-277813">
              <a:spcAft>
                <a:spcPts val="600"/>
              </a:spcAft>
              <a:buFont typeface="Arial" pitchFamily="34" charset="0"/>
              <a:buChar char="•"/>
              <a:tabLst>
                <a:tab pos="687388" algn="l"/>
              </a:tabLst>
              <a:defRPr/>
            </a:pPr>
            <a:r>
              <a:rPr lang="en-US" sz="2000" dirty="0" smtClean="0">
                <a:solidFill>
                  <a:schemeClr val="bg1">
                    <a:lumMod val="85000"/>
                  </a:schemeClr>
                </a:solidFill>
                <a:cs typeface="Tahoma" pitchFamily="34" charset="0"/>
              </a:rPr>
              <a:t>Future decision support</a:t>
            </a:r>
          </a:p>
          <a:p>
            <a:pPr marL="966788" lvl="2" indent="-277813">
              <a:spcAft>
                <a:spcPts val="600"/>
              </a:spcAft>
              <a:buFont typeface="Arial" pitchFamily="34" charset="0"/>
              <a:buChar char="•"/>
              <a:tabLst>
                <a:tab pos="687388" algn="l"/>
              </a:tabLst>
              <a:defRPr/>
            </a:pPr>
            <a:r>
              <a:rPr lang="en-US" sz="2000" dirty="0" smtClean="0">
                <a:solidFill>
                  <a:schemeClr val="bg1">
                    <a:lumMod val="85000"/>
                  </a:schemeClr>
                </a:solidFill>
                <a:cs typeface="Tahoma" pitchFamily="34" charset="0"/>
              </a:rPr>
              <a:t>Aid with AWG proxy</a:t>
            </a:r>
          </a:p>
        </p:txBody>
      </p:sp>
      <p:pic>
        <p:nvPicPr>
          <p:cNvPr id="22" name="Picture 4" descr="C:\Documents and Settings\gstano\My Documents\Conferences\GOES_R_Science_Week_2011\Images\flash_extent.PNG"/>
          <p:cNvPicPr>
            <a:picLocks noChangeAspect="1" noChangeArrowheads="1"/>
          </p:cNvPicPr>
          <p:nvPr/>
        </p:nvPicPr>
        <p:blipFill>
          <a:blip r:embed="rId4" cstate="print"/>
          <a:srcRect/>
          <a:stretch>
            <a:fillRect/>
          </a:stretch>
        </p:blipFill>
        <p:spPr bwMode="auto">
          <a:xfrm>
            <a:off x="152401" y="3255606"/>
            <a:ext cx="3733800" cy="2840393"/>
          </a:xfrm>
          <a:prstGeom prst="roundRect">
            <a:avLst/>
          </a:prstGeom>
          <a:noFill/>
          <a:ln w="19050">
            <a:solidFill>
              <a:schemeClr val="tx2">
                <a:lumMod val="60000"/>
                <a:lumOff val="40000"/>
              </a:schemeClr>
            </a:solidFill>
          </a:ln>
        </p:spPr>
      </p:pic>
      <p:pic>
        <p:nvPicPr>
          <p:cNvPr id="18" name="Picture 2"/>
          <p:cNvPicPr>
            <a:picLocks noChangeAspect="1" noChangeArrowheads="1"/>
          </p:cNvPicPr>
          <p:nvPr/>
        </p:nvPicPr>
        <p:blipFill>
          <a:blip r:embed="rId5" cstate="print"/>
          <a:srcRect/>
          <a:stretch>
            <a:fillRect/>
          </a:stretch>
        </p:blipFill>
        <p:spPr bwMode="auto">
          <a:xfrm>
            <a:off x="990600" y="1278965"/>
            <a:ext cx="3698488" cy="2378635"/>
          </a:xfrm>
          <a:prstGeom prst="roundRect">
            <a:avLst/>
          </a:prstGeom>
          <a:noFill/>
          <a:ln w="19050">
            <a:solidFill>
              <a:schemeClr val="tx2">
                <a:lumMod val="60000"/>
                <a:lumOff val="40000"/>
              </a:schemeClr>
            </a:solidFill>
            <a:miter lim="800000"/>
            <a:headEnd/>
            <a:tailEnd/>
          </a:ln>
        </p:spPr>
      </p:pic>
      <p:sp>
        <p:nvSpPr>
          <p:cNvPr id="28" name="Rounded Rectangle 27"/>
          <p:cNvSpPr/>
          <p:nvPr/>
        </p:nvSpPr>
        <p:spPr>
          <a:xfrm>
            <a:off x="3581400" y="2514600"/>
            <a:ext cx="1295400" cy="685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Max PGLM</a:t>
            </a:r>
          </a:p>
          <a:p>
            <a:pPr algn="ctr"/>
            <a:r>
              <a:rPr lang="en-US" dirty="0" smtClean="0">
                <a:solidFill>
                  <a:schemeClr val="bg1">
                    <a:lumMod val="95000"/>
                  </a:schemeClr>
                </a:solidFill>
              </a:rPr>
              <a:t>(AWIPS II)</a:t>
            </a:r>
            <a:endParaRPr lang="en-US" dirty="0">
              <a:solidFill>
                <a:schemeClr val="bg1">
                  <a:lumMod val="95000"/>
                </a:schemeClr>
              </a:solidFill>
            </a:endParaRPr>
          </a:p>
        </p:txBody>
      </p:sp>
      <p:sp>
        <p:nvSpPr>
          <p:cNvPr id="29" name="Rounded Rectangle 28"/>
          <p:cNvSpPr/>
          <p:nvPr/>
        </p:nvSpPr>
        <p:spPr>
          <a:xfrm>
            <a:off x="2819400" y="4419600"/>
            <a:ext cx="1295400" cy="685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PGLM</a:t>
            </a:r>
          </a:p>
          <a:p>
            <a:pPr algn="ctr"/>
            <a:r>
              <a:rPr lang="en-US" dirty="0" smtClean="0">
                <a:solidFill>
                  <a:schemeClr val="bg1">
                    <a:lumMod val="95000"/>
                  </a:schemeClr>
                </a:solidFill>
              </a:rPr>
              <a:t>(AWIPS II)</a:t>
            </a:r>
            <a:endParaRPr lang="en-US" dirty="0">
              <a:solidFill>
                <a:schemeClr val="bg1">
                  <a:lumMod val="95000"/>
                </a:schemeClr>
              </a:solidFill>
            </a:endParaRPr>
          </a:p>
        </p:txBody>
      </p:sp>
      <p:sp>
        <p:nvSpPr>
          <p:cNvPr id="30" name="Rounded Rectangle 29"/>
          <p:cNvSpPr/>
          <p:nvPr/>
        </p:nvSpPr>
        <p:spPr>
          <a:xfrm>
            <a:off x="1600200" y="3352800"/>
            <a:ext cx="1295400" cy="685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Both 24 April 2010</a:t>
            </a:r>
            <a:endParaRPr lang="en-US" dirty="0">
              <a:solidFill>
                <a:schemeClr val="bg1">
                  <a:lumMod val="95000"/>
                </a:schemeClr>
              </a:solidFill>
            </a:endParaRPr>
          </a:p>
        </p:txBody>
      </p:sp>
      <p:grpSp>
        <p:nvGrpSpPr>
          <p:cNvPr id="31" name="Group 30"/>
          <p:cNvGrpSpPr/>
          <p:nvPr/>
        </p:nvGrpSpPr>
        <p:grpSpPr>
          <a:xfrm>
            <a:off x="228600" y="6096000"/>
            <a:ext cx="8857611" cy="685800"/>
            <a:chOff x="228600" y="6096000"/>
            <a:chExt cx="8857611" cy="685800"/>
          </a:xfrm>
        </p:grpSpPr>
        <p:grpSp>
          <p:nvGrpSpPr>
            <p:cNvPr id="32" name="Group 13"/>
            <p:cNvGrpSpPr>
              <a:grpSpLocks/>
            </p:cNvGrpSpPr>
            <p:nvPr/>
          </p:nvGrpSpPr>
          <p:grpSpPr bwMode="auto">
            <a:xfrm>
              <a:off x="2140279" y="6245225"/>
              <a:ext cx="5784521" cy="460375"/>
              <a:chOff x="2286000" y="6245225"/>
              <a:chExt cx="5784521" cy="460375"/>
            </a:xfrm>
          </p:grpSpPr>
          <p:grpSp>
            <p:nvGrpSpPr>
              <p:cNvPr id="35" name="Group 11"/>
              <p:cNvGrpSpPr>
                <a:grpSpLocks/>
              </p:cNvGrpSpPr>
              <p:nvPr/>
            </p:nvGrpSpPr>
            <p:grpSpPr bwMode="auto">
              <a:xfrm>
                <a:off x="2286000" y="6525768"/>
                <a:ext cx="5784521" cy="179832"/>
                <a:chOff x="2514600" y="5916168"/>
                <a:chExt cx="5784521" cy="179832"/>
              </a:xfrm>
            </p:grpSpPr>
            <p:sp>
              <p:nvSpPr>
                <p:cNvPr id="37"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38"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39"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36" name="Text Box 16"/>
              <p:cNvSpPr txBox="1">
                <a:spLocks noChangeArrowheads="1"/>
              </p:cNvSpPr>
              <p:nvPr/>
            </p:nvSpPr>
            <p:spPr bwMode="auto">
              <a:xfrm>
                <a:off x="2590800" y="6245225"/>
                <a:ext cx="5333063" cy="292388"/>
              </a:xfrm>
              <a:prstGeom prst="rect">
                <a:avLst/>
              </a:prstGeom>
              <a:noFill/>
              <a:ln w="9525">
                <a:noFill/>
                <a:miter lim="800000"/>
                <a:headEnd/>
                <a:tailEnd/>
              </a:ln>
              <a:effectLst/>
            </p:spPr>
            <p:txBody>
              <a:bodyPr wrap="none">
                <a:spAutoFit/>
              </a:bodyPr>
              <a:lstStyle/>
              <a:p>
                <a:pPr>
                  <a:defRPr/>
                </a:pPr>
                <a:r>
                  <a:rPr lang="en-US" sz="1300" b="1" dirty="0" smtClean="0">
                    <a:solidFill>
                      <a:schemeClr val="bg1">
                        <a:lumMod val="50000"/>
                      </a:schemeClr>
                    </a:solidFill>
                  </a:rPr>
                  <a:t>GLM Annual Science Meeting, 19-20 September 2011, Huntsville, Alabama</a:t>
                </a:r>
                <a:endParaRPr lang="en-US" sz="1300" b="1" dirty="0">
                  <a:solidFill>
                    <a:schemeClr val="bg1">
                      <a:lumMod val="50000"/>
                    </a:schemeClr>
                  </a:solidFill>
                  <a:latin typeface="+mn-lt"/>
                </a:endParaRPr>
              </a:p>
            </p:txBody>
          </p:sp>
        </p:grpSp>
        <p:pic>
          <p:nvPicPr>
            <p:cNvPr id="33" name="Picture 10" descr="S:\SPoRT Logo\NASA_Lg.PNG"/>
            <p:cNvPicPr>
              <a:picLocks noChangeAspect="1" noChangeArrowheads="1"/>
            </p:cNvPicPr>
            <p:nvPr/>
          </p:nvPicPr>
          <p:blipFill>
            <a:blip r:embed="rId6" cstate="print"/>
            <a:srcRect/>
            <a:stretch>
              <a:fillRect/>
            </a:stretch>
          </p:blipFill>
          <p:spPr bwMode="auto">
            <a:xfrm>
              <a:off x="8229599" y="6096000"/>
              <a:ext cx="856612" cy="685800"/>
            </a:xfrm>
            <a:prstGeom prst="rect">
              <a:avLst/>
            </a:prstGeom>
            <a:noFill/>
            <a:ln w="9525">
              <a:noFill/>
              <a:miter lim="800000"/>
              <a:headEnd/>
              <a:tailEnd/>
            </a:ln>
          </p:spPr>
        </p:pic>
        <p:pic>
          <p:nvPicPr>
            <p:cNvPr id="34" name="Picture 4" descr="sportredblue.gif"/>
            <p:cNvPicPr>
              <a:picLocks noChangeAspect="1"/>
            </p:cNvPicPr>
            <p:nvPr/>
          </p:nvPicPr>
          <p:blipFill>
            <a:blip r:embed="rId7" cstate="print"/>
            <a:srcRect/>
            <a:stretch>
              <a:fillRect/>
            </a:stretch>
          </p:blipFill>
          <p:spPr bwMode="auto">
            <a:xfrm>
              <a:off x="228600" y="6248400"/>
              <a:ext cx="1746696" cy="533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12"/>
          <p:cNvGrpSpPr/>
          <p:nvPr/>
        </p:nvGrpSpPr>
        <p:grpSpPr>
          <a:xfrm>
            <a:off x="0" y="0"/>
            <a:ext cx="1524000" cy="6858000"/>
            <a:chOff x="0" y="0"/>
            <a:chExt cx="1752600" cy="6858000"/>
          </a:xfrm>
        </p:grpSpPr>
        <p:pic>
          <p:nvPicPr>
            <p:cNvPr id="48" name="Picture 14" descr="lightning.PNG"/>
            <p:cNvPicPr>
              <a:picLocks noChangeAspect="1"/>
            </p:cNvPicPr>
            <p:nvPr/>
          </p:nvPicPr>
          <p:blipFill>
            <a:blip r:embed="rId4" cstate="print"/>
            <a:srcRect/>
            <a:stretch>
              <a:fillRect/>
            </a:stretch>
          </p:blipFill>
          <p:spPr bwMode="auto">
            <a:xfrm>
              <a:off x="0" y="0"/>
              <a:ext cx="1752600" cy="6858000"/>
            </a:xfrm>
            <a:prstGeom prst="rect">
              <a:avLst/>
            </a:prstGeom>
            <a:noFill/>
            <a:ln w="9525">
              <a:noFill/>
              <a:miter lim="800000"/>
              <a:headEnd/>
              <a:tailEnd/>
            </a:ln>
          </p:spPr>
        </p:pic>
        <p:sp>
          <p:nvSpPr>
            <p:cNvPr id="49" name="Rectangle 48"/>
            <p:cNvSpPr/>
            <p:nvPr/>
          </p:nvSpPr>
          <p:spPr>
            <a:xfrm>
              <a:off x="0" y="0"/>
              <a:ext cx="1752600" cy="6858000"/>
            </a:xfrm>
            <a:prstGeom prst="rect">
              <a:avLst/>
            </a:prstGeom>
            <a:solidFill>
              <a:schemeClr val="bg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grpSp>
      <p:pic>
        <p:nvPicPr>
          <p:cNvPr id="1036" name="Picture 12" descr="C:\Documents and Settings\gstano\My Documents\Liason\Training\GLM_training\AWW\cropped\htx_2235_21jan10_crop.PNG"/>
          <p:cNvPicPr>
            <a:picLocks noChangeAspect="1" noChangeArrowheads="1"/>
          </p:cNvPicPr>
          <p:nvPr/>
        </p:nvPicPr>
        <p:blipFill>
          <a:blip r:embed="rId5" cstate="print"/>
          <a:srcRect/>
          <a:stretch>
            <a:fillRect/>
          </a:stretch>
        </p:blipFill>
        <p:spPr bwMode="auto">
          <a:xfrm>
            <a:off x="4648200" y="1821394"/>
            <a:ext cx="3886200" cy="3681240"/>
          </a:xfrm>
          <a:prstGeom prst="roundRect">
            <a:avLst/>
          </a:prstGeom>
          <a:noFill/>
          <a:ln w="25400">
            <a:solidFill>
              <a:schemeClr val="accent1">
                <a:lumMod val="75000"/>
              </a:schemeClr>
            </a:solidFill>
          </a:ln>
        </p:spPr>
      </p:pic>
      <p:pic>
        <p:nvPicPr>
          <p:cNvPr id="4" name="Picture 8" descr="C:\Documents and Settings\stanogt\Desktop\For_Web_Meeting\sportredblue.gif"/>
          <p:cNvPicPr>
            <a:picLocks noChangeAspect="1" noChangeArrowheads="1"/>
          </p:cNvPicPr>
          <p:nvPr/>
        </p:nvPicPr>
        <p:blipFill>
          <a:blip r:embed="rId6" cstate="print"/>
          <a:srcRect/>
          <a:stretch>
            <a:fillRect/>
          </a:stretch>
        </p:blipFill>
        <p:spPr bwMode="auto">
          <a:xfrm>
            <a:off x="8118475" y="6477000"/>
            <a:ext cx="1025525" cy="290513"/>
          </a:xfrm>
          <a:prstGeom prst="rect">
            <a:avLst/>
          </a:prstGeom>
          <a:noFill/>
          <a:ln w="9525">
            <a:noFill/>
            <a:miter lim="800000"/>
            <a:headEnd/>
            <a:tailEnd/>
          </a:ln>
        </p:spPr>
      </p:pic>
      <p:pic>
        <p:nvPicPr>
          <p:cNvPr id="5" name="Picture 10" descr="S:\SPoRT Logo\NASA_Lg.PNG"/>
          <p:cNvPicPr>
            <a:picLocks noChangeAspect="1" noChangeArrowheads="1"/>
          </p:cNvPicPr>
          <p:nvPr/>
        </p:nvPicPr>
        <p:blipFill>
          <a:blip r:embed="rId7" cstate="print"/>
          <a:srcRect/>
          <a:stretch>
            <a:fillRect/>
          </a:stretch>
        </p:blipFill>
        <p:spPr bwMode="auto">
          <a:xfrm>
            <a:off x="7543800" y="6400800"/>
            <a:ext cx="533400" cy="427038"/>
          </a:xfrm>
          <a:prstGeom prst="rect">
            <a:avLst/>
          </a:prstGeom>
          <a:noFill/>
          <a:ln w="9525">
            <a:noFill/>
            <a:miter lim="800000"/>
            <a:headEnd/>
            <a:tailEnd/>
          </a:ln>
        </p:spPr>
      </p:pic>
      <p:pic>
        <p:nvPicPr>
          <p:cNvPr id="1028" name="Picture 4" descr="C:\Documents and Settings\gstano\My Documents\Liason\Training\GLM_training\AWW\cropped\htx_2221_21jan10_crop.PNG"/>
          <p:cNvPicPr>
            <a:picLocks noChangeAspect="1" noChangeArrowheads="1"/>
          </p:cNvPicPr>
          <p:nvPr/>
        </p:nvPicPr>
        <p:blipFill>
          <a:blip r:embed="rId8" cstate="print"/>
          <a:srcRect/>
          <a:stretch>
            <a:fillRect/>
          </a:stretch>
        </p:blipFill>
        <p:spPr bwMode="auto">
          <a:xfrm>
            <a:off x="4648200" y="1821394"/>
            <a:ext cx="3886200" cy="3681239"/>
          </a:xfrm>
          <a:prstGeom prst="roundRect">
            <a:avLst/>
          </a:prstGeom>
          <a:noFill/>
          <a:ln w="25400">
            <a:solidFill>
              <a:schemeClr val="accent1">
                <a:lumMod val="75000"/>
              </a:schemeClr>
            </a:solidFill>
          </a:ln>
        </p:spPr>
      </p:pic>
      <p:pic>
        <p:nvPicPr>
          <p:cNvPr id="1029" name="Picture 5" descr="C:\Documents and Settings\gstano\My Documents\Liason\Training\GLM_training\AWW\cropped\htx_2207_21jan10_crop.PNG"/>
          <p:cNvPicPr>
            <a:picLocks noChangeAspect="1" noChangeArrowheads="1"/>
          </p:cNvPicPr>
          <p:nvPr/>
        </p:nvPicPr>
        <p:blipFill>
          <a:blip r:embed="rId9" cstate="print"/>
          <a:srcRect/>
          <a:stretch>
            <a:fillRect/>
          </a:stretch>
        </p:blipFill>
        <p:spPr bwMode="auto">
          <a:xfrm>
            <a:off x="4648200" y="1821394"/>
            <a:ext cx="3886200" cy="3681240"/>
          </a:xfrm>
          <a:prstGeom prst="roundRect">
            <a:avLst/>
          </a:prstGeom>
          <a:noFill/>
          <a:ln w="25400">
            <a:solidFill>
              <a:schemeClr val="accent1">
                <a:lumMod val="75000"/>
              </a:schemeClr>
            </a:solidFill>
          </a:ln>
        </p:spPr>
      </p:pic>
      <p:pic>
        <p:nvPicPr>
          <p:cNvPr id="1030" name="Picture 6" descr="C:\Documents and Settings\gstano\My Documents\Liason\Training\GLM_training\AWW\cropped\htx_2202_21jan10_crop.PNG"/>
          <p:cNvPicPr>
            <a:picLocks noChangeAspect="1" noChangeArrowheads="1"/>
          </p:cNvPicPr>
          <p:nvPr/>
        </p:nvPicPr>
        <p:blipFill>
          <a:blip r:embed="rId10" cstate="print"/>
          <a:srcRect/>
          <a:stretch>
            <a:fillRect/>
          </a:stretch>
        </p:blipFill>
        <p:spPr bwMode="auto">
          <a:xfrm>
            <a:off x="4648200" y="1821394"/>
            <a:ext cx="3886200" cy="3681240"/>
          </a:xfrm>
          <a:prstGeom prst="roundRect">
            <a:avLst/>
          </a:prstGeom>
          <a:noFill/>
          <a:ln w="25400">
            <a:solidFill>
              <a:schemeClr val="accent1">
                <a:lumMod val="75000"/>
              </a:schemeClr>
            </a:solidFill>
          </a:ln>
        </p:spPr>
      </p:pic>
      <p:pic>
        <p:nvPicPr>
          <p:cNvPr id="1038" name="Picture 14" descr="C:\Documents and Settings\gstano\My Documents\Liason\Training\GLM_training\AWW\cropped\glm_2232_crop.PNG"/>
          <p:cNvPicPr>
            <a:picLocks noChangeAspect="1" noChangeArrowheads="1"/>
          </p:cNvPicPr>
          <p:nvPr/>
        </p:nvPicPr>
        <p:blipFill>
          <a:blip r:embed="rId11" cstate="print"/>
          <a:srcRect/>
          <a:stretch>
            <a:fillRect/>
          </a:stretch>
        </p:blipFill>
        <p:spPr bwMode="auto">
          <a:xfrm>
            <a:off x="457200" y="1834496"/>
            <a:ext cx="3886200" cy="3644498"/>
          </a:xfrm>
          <a:prstGeom prst="roundRect">
            <a:avLst/>
          </a:prstGeom>
          <a:noFill/>
          <a:ln w="25400">
            <a:solidFill>
              <a:schemeClr val="accent1">
                <a:lumMod val="75000"/>
              </a:schemeClr>
            </a:solidFill>
          </a:ln>
        </p:spPr>
      </p:pic>
      <p:pic>
        <p:nvPicPr>
          <p:cNvPr id="1039" name="Picture 15" descr="C:\Documents and Settings\gstano\My Documents\Liason\Training\GLM_training\AWW\cropped\glm_2220_crop.PNG"/>
          <p:cNvPicPr>
            <a:picLocks noChangeAspect="1" noChangeArrowheads="1"/>
          </p:cNvPicPr>
          <p:nvPr/>
        </p:nvPicPr>
        <p:blipFill>
          <a:blip r:embed="rId12" cstate="print"/>
          <a:srcRect/>
          <a:stretch>
            <a:fillRect/>
          </a:stretch>
        </p:blipFill>
        <p:spPr bwMode="auto">
          <a:xfrm>
            <a:off x="457200" y="1834496"/>
            <a:ext cx="3886200" cy="3644498"/>
          </a:xfrm>
          <a:prstGeom prst="roundRect">
            <a:avLst/>
          </a:prstGeom>
          <a:noFill/>
          <a:ln w="25400">
            <a:solidFill>
              <a:schemeClr val="accent1">
                <a:lumMod val="75000"/>
              </a:schemeClr>
            </a:solidFill>
          </a:ln>
        </p:spPr>
      </p:pic>
      <p:pic>
        <p:nvPicPr>
          <p:cNvPr id="1040" name="Picture 16" descr="C:\Documents and Settings\gstano\My Documents\Liason\Training\GLM_training\AWW\cropped\glm_2206_crop.PNG"/>
          <p:cNvPicPr>
            <a:picLocks noChangeAspect="1" noChangeArrowheads="1"/>
          </p:cNvPicPr>
          <p:nvPr/>
        </p:nvPicPr>
        <p:blipFill>
          <a:blip r:embed="rId13" cstate="print"/>
          <a:srcRect/>
          <a:stretch>
            <a:fillRect/>
          </a:stretch>
        </p:blipFill>
        <p:spPr bwMode="auto">
          <a:xfrm>
            <a:off x="457200" y="1834495"/>
            <a:ext cx="3886200" cy="3644499"/>
          </a:xfrm>
          <a:prstGeom prst="roundRect">
            <a:avLst/>
          </a:prstGeom>
          <a:noFill/>
          <a:ln w="25400">
            <a:solidFill>
              <a:schemeClr val="accent1">
                <a:lumMod val="75000"/>
              </a:schemeClr>
            </a:solidFill>
          </a:ln>
        </p:spPr>
      </p:pic>
      <p:pic>
        <p:nvPicPr>
          <p:cNvPr id="1041" name="Picture 17" descr="C:\Documents and Settings\gstano\My Documents\Liason\Training\GLM_training\AWW\cropped\glm_2202_crop.PNG"/>
          <p:cNvPicPr>
            <a:picLocks noChangeAspect="1" noChangeArrowheads="1"/>
          </p:cNvPicPr>
          <p:nvPr/>
        </p:nvPicPr>
        <p:blipFill>
          <a:blip r:embed="rId14" cstate="print"/>
          <a:srcRect/>
          <a:stretch>
            <a:fillRect/>
          </a:stretch>
        </p:blipFill>
        <p:spPr bwMode="auto">
          <a:xfrm>
            <a:off x="457200" y="1834496"/>
            <a:ext cx="3886200" cy="3644498"/>
          </a:xfrm>
          <a:prstGeom prst="roundRect">
            <a:avLst/>
          </a:prstGeom>
          <a:noFill/>
          <a:ln w="25400">
            <a:solidFill>
              <a:schemeClr val="accent1">
                <a:lumMod val="75000"/>
              </a:schemeClr>
            </a:solidFill>
          </a:ln>
        </p:spPr>
      </p:pic>
      <p:pic>
        <p:nvPicPr>
          <p:cNvPr id="1037" name="Picture 13" descr="C:\Documents and Settings\gstano\My Documents\Liason\Training\GLM_training\AWW\cropped\glm_2200_crop.PNG"/>
          <p:cNvPicPr>
            <a:picLocks noChangeAspect="1" noChangeArrowheads="1"/>
          </p:cNvPicPr>
          <p:nvPr/>
        </p:nvPicPr>
        <p:blipFill>
          <a:blip r:embed="rId15" cstate="print"/>
          <a:srcRect/>
          <a:stretch>
            <a:fillRect/>
          </a:stretch>
        </p:blipFill>
        <p:spPr bwMode="auto">
          <a:xfrm>
            <a:off x="457200" y="1834496"/>
            <a:ext cx="3886200" cy="3644498"/>
          </a:xfrm>
          <a:prstGeom prst="roundRect">
            <a:avLst/>
          </a:prstGeom>
          <a:noFill/>
          <a:ln w="25400">
            <a:solidFill>
              <a:schemeClr val="accent1">
                <a:lumMod val="75000"/>
              </a:schemeClr>
            </a:solidFill>
          </a:ln>
        </p:spPr>
      </p:pic>
      <p:grpSp>
        <p:nvGrpSpPr>
          <p:cNvPr id="2" name="Group 15"/>
          <p:cNvGrpSpPr/>
          <p:nvPr/>
        </p:nvGrpSpPr>
        <p:grpSpPr>
          <a:xfrm>
            <a:off x="1752600" y="3040594"/>
            <a:ext cx="1143000" cy="1219200"/>
            <a:chOff x="2624328" y="2971800"/>
            <a:chExt cx="1143000" cy="1219200"/>
          </a:xfrm>
        </p:grpSpPr>
        <p:sp>
          <p:nvSpPr>
            <p:cNvPr id="15" name="Oval 14"/>
            <p:cNvSpPr/>
            <p:nvPr/>
          </p:nvSpPr>
          <p:spPr>
            <a:xfrm>
              <a:off x="2624328" y="2971800"/>
              <a:ext cx="1143000" cy="1219200"/>
            </a:xfrm>
            <a:prstGeom prst="ellipse">
              <a:avLst/>
            </a:prstGeom>
            <a:solidFill>
              <a:schemeClr val="tx1">
                <a:lumMod val="95000"/>
                <a:alpha val="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95600" y="3276600"/>
              <a:ext cx="609600" cy="609600"/>
            </a:xfrm>
            <a:prstGeom prst="ellipse">
              <a:avLst/>
            </a:prstGeom>
            <a:solidFill>
              <a:schemeClr val="tx1">
                <a:lumMod val="95000"/>
                <a:alpha val="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7" descr="C:\Documents and Settings\gstano\My Documents\Liason\Training\GLM_training\AWW\cropped\htx_2158_21jan10_crop.PNG"/>
          <p:cNvPicPr>
            <a:picLocks noChangeAspect="1" noChangeArrowheads="1"/>
          </p:cNvPicPr>
          <p:nvPr/>
        </p:nvPicPr>
        <p:blipFill>
          <a:blip r:embed="rId16" cstate="print"/>
          <a:srcRect/>
          <a:stretch>
            <a:fillRect/>
          </a:stretch>
        </p:blipFill>
        <p:spPr bwMode="auto">
          <a:xfrm>
            <a:off x="4648200" y="1821394"/>
            <a:ext cx="3886200" cy="3681240"/>
          </a:xfrm>
          <a:prstGeom prst="roundRect">
            <a:avLst/>
          </a:prstGeom>
          <a:noFill/>
          <a:ln w="25400">
            <a:solidFill>
              <a:schemeClr val="accent1">
                <a:lumMod val="75000"/>
              </a:schemeClr>
            </a:solidFill>
          </a:ln>
        </p:spPr>
      </p:pic>
      <p:pic>
        <p:nvPicPr>
          <p:cNvPr id="1042" name="Picture 18" descr="C:\Documents and Settings\gstano\My Documents\Liason\Training\GLM_training\AWW\cropped\htx_2249_21jan10_crop.PNG"/>
          <p:cNvPicPr>
            <a:picLocks noChangeAspect="1" noChangeArrowheads="1"/>
          </p:cNvPicPr>
          <p:nvPr/>
        </p:nvPicPr>
        <p:blipFill>
          <a:blip r:embed="rId17" cstate="print"/>
          <a:srcRect/>
          <a:stretch>
            <a:fillRect/>
          </a:stretch>
        </p:blipFill>
        <p:spPr bwMode="auto">
          <a:xfrm>
            <a:off x="1752600" y="1211794"/>
            <a:ext cx="5638800" cy="5341406"/>
          </a:xfrm>
          <a:prstGeom prst="roundRect">
            <a:avLst/>
          </a:prstGeom>
          <a:noFill/>
          <a:ln w="25400">
            <a:solidFill>
              <a:schemeClr val="accent1">
                <a:lumMod val="75000"/>
              </a:schemeClr>
            </a:solidFill>
          </a:ln>
        </p:spPr>
      </p:pic>
      <p:cxnSp>
        <p:nvCxnSpPr>
          <p:cNvPr id="27" name="Straight Arrow Connector 26"/>
          <p:cNvCxnSpPr/>
          <p:nvPr/>
        </p:nvCxnSpPr>
        <p:spPr>
          <a:xfrm rot="5400000" flipH="1" flipV="1">
            <a:off x="3657600" y="4412194"/>
            <a:ext cx="914400" cy="457200"/>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3581400" y="5174194"/>
            <a:ext cx="2514600" cy="533400"/>
          </a:xfrm>
          <a:prstGeom prst="roundRect">
            <a:avLst/>
          </a:prstGeom>
          <a:solidFill>
            <a:srgbClr val="18335E"/>
          </a:solidFill>
          <a:ln>
            <a:solidFill>
              <a:srgbClr val="2C5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95000"/>
                  </a:schemeClr>
                </a:solidFill>
                <a:latin typeface="+mj-lt"/>
              </a:rPr>
              <a:t>First CG within 5 nm</a:t>
            </a:r>
            <a:endParaRPr lang="en-US" sz="2000" dirty="0">
              <a:solidFill>
                <a:schemeClr val="bg1">
                  <a:lumMod val="95000"/>
                </a:schemeClr>
              </a:solidFill>
              <a:latin typeface="+mj-lt"/>
            </a:endParaRPr>
          </a:p>
        </p:txBody>
      </p:sp>
      <p:sp>
        <p:nvSpPr>
          <p:cNvPr id="33" name="Rounded Rectangle 32"/>
          <p:cNvSpPr/>
          <p:nvPr/>
        </p:nvSpPr>
        <p:spPr>
          <a:xfrm>
            <a:off x="152400" y="6096000"/>
            <a:ext cx="1371600" cy="533400"/>
          </a:xfrm>
          <a:prstGeom prst="roundRect">
            <a:avLst/>
          </a:prstGeom>
          <a:solidFill>
            <a:srgbClr val="18335E"/>
          </a:solidFill>
          <a:ln>
            <a:solidFill>
              <a:srgbClr val="2C5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95000"/>
                  </a:schemeClr>
                </a:solidFill>
                <a:latin typeface="+mj-lt"/>
              </a:rPr>
              <a:t>2221 UTC</a:t>
            </a:r>
            <a:endParaRPr lang="en-US" sz="2000" dirty="0">
              <a:solidFill>
                <a:schemeClr val="bg1">
                  <a:lumMod val="95000"/>
                </a:schemeClr>
              </a:solidFill>
              <a:latin typeface="+mj-lt"/>
            </a:endParaRPr>
          </a:p>
        </p:txBody>
      </p:sp>
      <p:sp>
        <p:nvSpPr>
          <p:cNvPr id="34" name="Rounded Rectangle 33"/>
          <p:cNvSpPr/>
          <p:nvPr/>
        </p:nvSpPr>
        <p:spPr>
          <a:xfrm>
            <a:off x="152400" y="6096000"/>
            <a:ext cx="1371600" cy="533400"/>
          </a:xfrm>
          <a:prstGeom prst="roundRect">
            <a:avLst/>
          </a:prstGeom>
          <a:solidFill>
            <a:srgbClr val="18335E"/>
          </a:solidFill>
          <a:ln>
            <a:solidFill>
              <a:srgbClr val="2C5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95000"/>
                  </a:schemeClr>
                </a:solidFill>
                <a:latin typeface="+mj-lt"/>
              </a:rPr>
              <a:t>2235 UTC</a:t>
            </a:r>
            <a:endParaRPr lang="en-US" sz="2000" dirty="0">
              <a:solidFill>
                <a:schemeClr val="bg1">
                  <a:lumMod val="95000"/>
                </a:schemeClr>
              </a:solidFill>
              <a:latin typeface="+mj-lt"/>
            </a:endParaRPr>
          </a:p>
        </p:txBody>
      </p:sp>
      <p:sp>
        <p:nvSpPr>
          <p:cNvPr id="35" name="Rounded Rectangle 34"/>
          <p:cNvSpPr/>
          <p:nvPr/>
        </p:nvSpPr>
        <p:spPr>
          <a:xfrm>
            <a:off x="152400" y="6096000"/>
            <a:ext cx="1371600" cy="533400"/>
          </a:xfrm>
          <a:prstGeom prst="roundRect">
            <a:avLst/>
          </a:prstGeom>
          <a:solidFill>
            <a:srgbClr val="18335E"/>
          </a:solidFill>
          <a:ln>
            <a:solidFill>
              <a:srgbClr val="2C5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95000"/>
                  </a:schemeClr>
                </a:solidFill>
                <a:latin typeface="+mj-lt"/>
              </a:rPr>
              <a:t>2249 UTC</a:t>
            </a:r>
            <a:endParaRPr lang="en-US" sz="2000" dirty="0">
              <a:solidFill>
                <a:schemeClr val="bg1">
                  <a:lumMod val="95000"/>
                </a:schemeClr>
              </a:solidFill>
              <a:latin typeface="+mj-lt"/>
            </a:endParaRPr>
          </a:p>
        </p:txBody>
      </p:sp>
      <p:cxnSp>
        <p:nvCxnSpPr>
          <p:cNvPr id="44" name="Straight Arrow Connector 43"/>
          <p:cNvCxnSpPr/>
          <p:nvPr/>
        </p:nvCxnSpPr>
        <p:spPr>
          <a:xfrm rot="16200000" flipH="1">
            <a:off x="5181600" y="3269194"/>
            <a:ext cx="685800" cy="228600"/>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4495800" y="2430994"/>
            <a:ext cx="1295400" cy="533400"/>
          </a:xfrm>
          <a:prstGeom prst="roundRect">
            <a:avLst/>
          </a:prstGeom>
          <a:solidFill>
            <a:srgbClr val="18335E"/>
          </a:solidFill>
          <a:ln>
            <a:solidFill>
              <a:srgbClr val="2C5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95000"/>
                  </a:schemeClr>
                </a:solidFill>
                <a:latin typeface="+mj-lt"/>
              </a:rPr>
              <a:t>First CG</a:t>
            </a:r>
            <a:endParaRPr lang="en-US" sz="2000" dirty="0">
              <a:solidFill>
                <a:schemeClr val="bg1">
                  <a:lumMod val="95000"/>
                </a:schemeClr>
              </a:solidFill>
              <a:latin typeface="+mj-lt"/>
            </a:endParaRPr>
          </a:p>
        </p:txBody>
      </p:sp>
      <p:sp>
        <p:nvSpPr>
          <p:cNvPr id="52" name="Rounded Rectangle 51"/>
          <p:cNvSpPr/>
          <p:nvPr/>
        </p:nvSpPr>
        <p:spPr>
          <a:xfrm>
            <a:off x="4343400" y="2354794"/>
            <a:ext cx="2667000" cy="533400"/>
          </a:xfrm>
          <a:prstGeom prst="roundRect">
            <a:avLst/>
          </a:prstGeom>
          <a:solidFill>
            <a:srgbClr val="18335E"/>
          </a:solidFill>
          <a:ln>
            <a:solidFill>
              <a:srgbClr val="2C5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95000"/>
                  </a:schemeClr>
                </a:solidFill>
                <a:latin typeface="+mj-lt"/>
              </a:rPr>
              <a:t>First CG within 10 nm</a:t>
            </a:r>
            <a:endParaRPr lang="en-US" sz="2000" dirty="0">
              <a:solidFill>
                <a:schemeClr val="bg1">
                  <a:lumMod val="95000"/>
                </a:schemeClr>
              </a:solidFill>
              <a:latin typeface="+mj-lt"/>
            </a:endParaRPr>
          </a:p>
        </p:txBody>
      </p:sp>
      <p:cxnSp>
        <p:nvCxnSpPr>
          <p:cNvPr id="53" name="Straight Arrow Connector 52"/>
          <p:cNvCxnSpPr/>
          <p:nvPr/>
        </p:nvCxnSpPr>
        <p:spPr>
          <a:xfrm rot="16200000" flipH="1">
            <a:off x="5641848" y="3154894"/>
            <a:ext cx="609600" cy="228600"/>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6858000" y="4640794"/>
            <a:ext cx="2057400" cy="1066800"/>
          </a:xfrm>
          <a:prstGeom prst="roundRect">
            <a:avLst/>
          </a:prstGeom>
          <a:solidFill>
            <a:srgbClr val="18335E"/>
          </a:solidFill>
          <a:ln>
            <a:solidFill>
              <a:srgbClr val="2C5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95000"/>
                  </a:schemeClr>
                </a:solidFill>
                <a:latin typeface="+mj-lt"/>
              </a:rPr>
              <a:t>Airport Weather Warning Issued for KHSV</a:t>
            </a:r>
            <a:endParaRPr lang="en-US" sz="2000" dirty="0">
              <a:solidFill>
                <a:schemeClr val="bg1">
                  <a:lumMod val="95000"/>
                </a:schemeClr>
              </a:solidFill>
              <a:latin typeface="+mj-lt"/>
            </a:endParaRPr>
          </a:p>
        </p:txBody>
      </p:sp>
      <p:pic>
        <p:nvPicPr>
          <p:cNvPr id="37" name="Picture 2"/>
          <p:cNvPicPr>
            <a:picLocks noChangeAspect="1" noChangeArrowheads="1"/>
          </p:cNvPicPr>
          <p:nvPr/>
        </p:nvPicPr>
        <p:blipFill>
          <a:blip r:embed="rId18" cstate="print"/>
          <a:srcRect/>
          <a:stretch>
            <a:fillRect/>
          </a:stretch>
        </p:blipFill>
        <p:spPr bwMode="auto">
          <a:xfrm>
            <a:off x="651175" y="2278594"/>
            <a:ext cx="187025" cy="2819400"/>
          </a:xfrm>
          <a:prstGeom prst="rect">
            <a:avLst/>
          </a:prstGeom>
          <a:noFill/>
          <a:ln w="9525">
            <a:noFill/>
            <a:miter lim="800000"/>
            <a:headEnd/>
            <a:tailEnd/>
          </a:ln>
        </p:spPr>
      </p:pic>
      <p:sp>
        <p:nvSpPr>
          <p:cNvPr id="38" name="Rounded Rectangle 37"/>
          <p:cNvSpPr/>
          <p:nvPr/>
        </p:nvSpPr>
        <p:spPr>
          <a:xfrm>
            <a:off x="152400" y="6096000"/>
            <a:ext cx="1371600" cy="533400"/>
          </a:xfrm>
          <a:prstGeom prst="roundRect">
            <a:avLst/>
          </a:prstGeom>
          <a:solidFill>
            <a:srgbClr val="18335E"/>
          </a:solidFill>
          <a:ln>
            <a:solidFill>
              <a:srgbClr val="2C5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95000"/>
                  </a:schemeClr>
                </a:solidFill>
                <a:latin typeface="+mj-lt"/>
              </a:rPr>
              <a:t>2200 UTC</a:t>
            </a:r>
            <a:endParaRPr lang="en-US" sz="2000" dirty="0">
              <a:solidFill>
                <a:schemeClr val="bg1">
                  <a:lumMod val="95000"/>
                </a:schemeClr>
              </a:solidFill>
              <a:latin typeface="+mj-lt"/>
            </a:endParaRPr>
          </a:p>
        </p:txBody>
      </p:sp>
      <p:sp>
        <p:nvSpPr>
          <p:cNvPr id="39" name="Rounded Rectangle 38"/>
          <p:cNvSpPr/>
          <p:nvPr/>
        </p:nvSpPr>
        <p:spPr>
          <a:xfrm>
            <a:off x="152400" y="6096000"/>
            <a:ext cx="1371600" cy="533400"/>
          </a:xfrm>
          <a:prstGeom prst="roundRect">
            <a:avLst/>
          </a:prstGeom>
          <a:solidFill>
            <a:srgbClr val="18335E"/>
          </a:solidFill>
          <a:ln>
            <a:solidFill>
              <a:srgbClr val="2C5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95000"/>
                  </a:schemeClr>
                </a:solidFill>
                <a:latin typeface="+mj-lt"/>
              </a:rPr>
              <a:t>2202 UTC</a:t>
            </a:r>
            <a:endParaRPr lang="en-US" sz="2000" dirty="0">
              <a:solidFill>
                <a:schemeClr val="bg1">
                  <a:lumMod val="95000"/>
                </a:schemeClr>
              </a:solidFill>
              <a:latin typeface="+mj-lt"/>
            </a:endParaRPr>
          </a:p>
        </p:txBody>
      </p:sp>
      <p:sp>
        <p:nvSpPr>
          <p:cNvPr id="40" name="Rounded Rectangle 39"/>
          <p:cNvSpPr/>
          <p:nvPr/>
        </p:nvSpPr>
        <p:spPr>
          <a:xfrm>
            <a:off x="152400" y="6096000"/>
            <a:ext cx="1371600" cy="533400"/>
          </a:xfrm>
          <a:prstGeom prst="roundRect">
            <a:avLst/>
          </a:prstGeom>
          <a:solidFill>
            <a:srgbClr val="18335E"/>
          </a:solidFill>
          <a:ln>
            <a:solidFill>
              <a:srgbClr val="2C5D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lumMod val="95000"/>
                  </a:schemeClr>
                </a:solidFill>
                <a:latin typeface="+mj-lt"/>
              </a:rPr>
              <a:t>2207 UTC</a:t>
            </a:r>
            <a:endParaRPr lang="en-US" sz="2000" dirty="0">
              <a:solidFill>
                <a:schemeClr val="bg1">
                  <a:lumMod val="95000"/>
                </a:schemeClr>
              </a:solidFill>
              <a:latin typeface="+mj-lt"/>
            </a:endParaRPr>
          </a:p>
        </p:txBody>
      </p:sp>
      <p:sp>
        <p:nvSpPr>
          <p:cNvPr id="41" name="Title 1"/>
          <p:cNvSpPr>
            <a:spLocks noGrp="1"/>
          </p:cNvSpPr>
          <p:nvPr>
            <p:ph type="ctrTitle"/>
          </p:nvPr>
        </p:nvSpPr>
        <p:spPr>
          <a:xfrm>
            <a:off x="838200" y="304800"/>
            <a:ext cx="7620000" cy="993775"/>
          </a:xfrm>
        </p:spPr>
        <p:txBody>
          <a:bodyPr>
            <a:normAutofit/>
          </a:bodyPr>
          <a:lstStyle/>
          <a:p>
            <a:pPr eaLnBrk="1" hangingPunct="1"/>
            <a:r>
              <a:rPr lang="en-US" dirty="0" smtClean="0">
                <a:effectLst>
                  <a:outerShdw blurRad="38100" dist="38100" dir="2700000" algn="tl">
                    <a:srgbClr val="000000">
                      <a:alpha val="43137"/>
                    </a:srgbClr>
                  </a:outerShdw>
                </a:effectLst>
              </a:rPr>
              <a:t>Operational Example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1"/>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4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0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9"/>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04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029"/>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0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4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4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4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03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028"/>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03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36"/>
                                        </p:tgtEl>
                                        <p:attrNameLst>
                                          <p:attrName>style.visibility</p:attrName>
                                        </p:attrNameLst>
                                      </p:cBhvr>
                                      <p:to>
                                        <p:strVal val="visible"/>
                                      </p:to>
                                    </p:set>
                                  </p:childTnLst>
                                </p:cTn>
                              </p:par>
                              <p:par>
                                <p:cTn id="69" presetID="1" presetClass="exit"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1036"/>
                                        </p:tgtEl>
                                      </p:cBhvr>
                                    </p:animEffect>
                                    <p:set>
                                      <p:cBhvr>
                                        <p:cTn id="81" dur="1" fill="hold">
                                          <p:stCondLst>
                                            <p:cond delay="499"/>
                                          </p:stCondLst>
                                        </p:cTn>
                                        <p:tgtEl>
                                          <p:spTgt spid="103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038"/>
                                        </p:tgtEl>
                                      </p:cBhvr>
                                    </p:animEffect>
                                    <p:set>
                                      <p:cBhvr>
                                        <p:cTn id="84" dur="1" fill="hold">
                                          <p:stCondLst>
                                            <p:cond delay="499"/>
                                          </p:stCondLst>
                                        </p:cTn>
                                        <p:tgtEl>
                                          <p:spTgt spid="1038"/>
                                        </p:tgtEl>
                                        <p:attrNameLst>
                                          <p:attrName>style.visibility</p:attrName>
                                        </p:attrNameLst>
                                      </p:cBhvr>
                                      <p:to>
                                        <p:strVal val="hidden"/>
                                      </p:to>
                                    </p:set>
                                  </p:childTnLst>
                                </p:cTn>
                              </p:par>
                              <p:par>
                                <p:cTn id="85" presetID="23" presetClass="entr" presetSubtype="16" fill="hold" nodeType="withEffect">
                                  <p:stCondLst>
                                    <p:cond delay="0"/>
                                  </p:stCondLst>
                                  <p:childTnLst>
                                    <p:set>
                                      <p:cBhvr>
                                        <p:cTn id="86" dur="1" fill="hold">
                                          <p:stCondLst>
                                            <p:cond delay="0"/>
                                          </p:stCondLst>
                                        </p:cTn>
                                        <p:tgtEl>
                                          <p:spTgt spid="1042"/>
                                        </p:tgtEl>
                                        <p:attrNameLst>
                                          <p:attrName>style.visibility</p:attrName>
                                        </p:attrNameLst>
                                      </p:cBhvr>
                                      <p:to>
                                        <p:strVal val="visible"/>
                                      </p:to>
                                    </p:set>
                                    <p:anim calcmode="lin" valueType="num">
                                      <p:cBhvr>
                                        <p:cTn id="87" dur="1000" fill="hold"/>
                                        <p:tgtEl>
                                          <p:spTgt spid="1042"/>
                                        </p:tgtEl>
                                        <p:attrNameLst>
                                          <p:attrName>ppt_w</p:attrName>
                                        </p:attrNameLst>
                                      </p:cBhvr>
                                      <p:tavLst>
                                        <p:tav tm="0">
                                          <p:val>
                                            <p:fltVal val="0"/>
                                          </p:val>
                                        </p:tav>
                                        <p:tav tm="100000">
                                          <p:val>
                                            <p:strVal val="#ppt_w"/>
                                          </p:val>
                                        </p:tav>
                                      </p:tavLst>
                                    </p:anim>
                                    <p:anim calcmode="lin" valueType="num">
                                      <p:cBhvr>
                                        <p:cTn id="88" dur="1000" fill="hold"/>
                                        <p:tgtEl>
                                          <p:spTgt spid="1042"/>
                                        </p:tgtEl>
                                        <p:attrNameLst>
                                          <p:attrName>ppt_h</p:attrName>
                                        </p:attrNameLst>
                                      </p:cBhvr>
                                      <p:tavLst>
                                        <p:tav tm="0">
                                          <p:val>
                                            <p:fltVal val="0"/>
                                          </p:val>
                                        </p:tav>
                                        <p:tav tm="100000">
                                          <p:val>
                                            <p:strVal val="#ppt_h"/>
                                          </p:val>
                                        </p:tav>
                                      </p:tavLst>
                                    </p:anim>
                                  </p:childTnLst>
                                </p:cTn>
                              </p:par>
                              <p:par>
                                <p:cTn id="89" presetID="10" presetClass="exit" presetSubtype="0" fill="hold" nodeType="withEffect">
                                  <p:stCondLst>
                                    <p:cond delay="0"/>
                                  </p:stCondLst>
                                  <p:childTnLst>
                                    <p:animEffect transition="out" filter="fade">
                                      <p:cBhvr>
                                        <p:cTn id="90" dur="500"/>
                                        <p:tgtEl>
                                          <p:spTgt spid="2"/>
                                        </p:tgtEl>
                                      </p:cBhvr>
                                    </p:animEffect>
                                    <p:set>
                                      <p:cBhvr>
                                        <p:cTn id="91" dur="1" fill="hold">
                                          <p:stCondLst>
                                            <p:cond delay="499"/>
                                          </p:stCondLst>
                                        </p:cTn>
                                        <p:tgtEl>
                                          <p:spTgt spid="2"/>
                                        </p:tgtEl>
                                        <p:attrNameLst>
                                          <p:attrName>style.visibility</p:attrName>
                                        </p:attrNameLst>
                                      </p:cBhvr>
                                      <p:to>
                                        <p:strVal val="hidden"/>
                                      </p:to>
                                    </p:set>
                                  </p:childTnLst>
                                </p:cTn>
                              </p:par>
                              <p:par>
                                <p:cTn id="92" presetID="23" presetClass="entr" presetSubtype="16" fill="hold" nodeType="with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1000" fill="hold"/>
                                        <p:tgtEl>
                                          <p:spTgt spid="27"/>
                                        </p:tgtEl>
                                        <p:attrNameLst>
                                          <p:attrName>ppt_w</p:attrName>
                                        </p:attrNameLst>
                                      </p:cBhvr>
                                      <p:tavLst>
                                        <p:tav tm="0">
                                          <p:val>
                                            <p:fltVal val="0"/>
                                          </p:val>
                                        </p:tav>
                                        <p:tav tm="100000">
                                          <p:val>
                                            <p:strVal val="#ppt_w"/>
                                          </p:val>
                                        </p:tav>
                                      </p:tavLst>
                                    </p:anim>
                                    <p:anim calcmode="lin" valueType="num">
                                      <p:cBhvr>
                                        <p:cTn id="95" dur="1000" fill="hold"/>
                                        <p:tgtEl>
                                          <p:spTgt spid="27"/>
                                        </p:tgtEl>
                                        <p:attrNameLst>
                                          <p:attrName>ppt_h</p:attrName>
                                        </p:attrNameLst>
                                      </p:cBhvr>
                                      <p:tavLst>
                                        <p:tav tm="0">
                                          <p:val>
                                            <p:fltVal val="0"/>
                                          </p:val>
                                        </p:tav>
                                        <p:tav tm="100000">
                                          <p:val>
                                            <p:strVal val="#ppt_h"/>
                                          </p:val>
                                        </p:tav>
                                      </p:tavLst>
                                    </p:anim>
                                  </p:childTnLst>
                                </p:cTn>
                              </p:par>
                              <p:par>
                                <p:cTn id="96" presetID="23" presetClass="entr" presetSubtype="16"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 calcmode="lin" valueType="num">
                                      <p:cBhvr>
                                        <p:cTn id="98" dur="1000" fill="hold"/>
                                        <p:tgtEl>
                                          <p:spTgt spid="29"/>
                                        </p:tgtEl>
                                        <p:attrNameLst>
                                          <p:attrName>ppt_w</p:attrName>
                                        </p:attrNameLst>
                                      </p:cBhvr>
                                      <p:tavLst>
                                        <p:tav tm="0">
                                          <p:val>
                                            <p:fltVal val="0"/>
                                          </p:val>
                                        </p:tav>
                                        <p:tav tm="100000">
                                          <p:val>
                                            <p:strVal val="#ppt_w"/>
                                          </p:val>
                                        </p:tav>
                                      </p:tavLst>
                                    </p:anim>
                                    <p:anim calcmode="lin" valueType="num">
                                      <p:cBhvr>
                                        <p:cTn id="99" dur="1000" fill="hold"/>
                                        <p:tgtEl>
                                          <p:spTgt spid="29"/>
                                        </p:tgtEl>
                                        <p:attrNameLst>
                                          <p:attrName>ppt_h</p:attrName>
                                        </p:attrNameLst>
                                      </p:cBhvr>
                                      <p:tavLst>
                                        <p:tav tm="0">
                                          <p:val>
                                            <p:fltVal val="0"/>
                                          </p:val>
                                        </p:tav>
                                        <p:tav tm="100000">
                                          <p:val>
                                            <p:strVal val="#ppt_h"/>
                                          </p:val>
                                        </p:tav>
                                      </p:tavLst>
                                    </p:anim>
                                  </p:childTnLst>
                                </p:cTn>
                              </p:par>
                              <p:par>
                                <p:cTn id="100" presetID="1" presetClass="exit" presetSubtype="0" fill="hold" grpId="1" nodeType="withEffect">
                                  <p:stCondLst>
                                    <p:cond delay="0"/>
                                  </p:stCondLst>
                                  <p:childTnLst>
                                    <p:set>
                                      <p:cBhvr>
                                        <p:cTn id="101" dur="1" fill="hold">
                                          <p:stCondLst>
                                            <p:cond delay="0"/>
                                          </p:stCondLst>
                                        </p:cTn>
                                        <p:tgtEl>
                                          <p:spTgt spid="34"/>
                                        </p:tgtEl>
                                        <p:attrNameLst>
                                          <p:attrName>style.visibility</p:attrName>
                                        </p:attrNameLst>
                                      </p:cBhvr>
                                      <p:to>
                                        <p:strVal val="hidden"/>
                                      </p:to>
                                    </p:set>
                                  </p:childTnLst>
                                </p:cTn>
                              </p:par>
                              <p:par>
                                <p:cTn id="102" presetID="1" presetClass="entr" presetSubtype="0" fill="hold" grpId="0" nodeType="withEffect">
                                  <p:stCondLst>
                                    <p:cond delay="0"/>
                                  </p:stCondLst>
                                  <p:childTnLst>
                                    <p:set>
                                      <p:cBhvr>
                                        <p:cTn id="103" dur="1" fill="hold">
                                          <p:stCondLst>
                                            <p:cond delay="0"/>
                                          </p:stCondLst>
                                        </p:cTn>
                                        <p:tgtEl>
                                          <p:spTgt spid="35"/>
                                        </p:tgtEl>
                                        <p:attrNameLst>
                                          <p:attrName>style.visibility</p:attrName>
                                        </p:attrNameLst>
                                      </p:cBhvr>
                                      <p:to>
                                        <p:strVal val="visible"/>
                                      </p:to>
                                    </p:set>
                                  </p:childTnLst>
                                </p:cTn>
                              </p:par>
                              <p:par>
                                <p:cTn id="104" presetID="10" presetClass="exit" presetSubtype="0" fill="hold" grpId="1" nodeType="withEffect">
                                  <p:stCondLst>
                                    <p:cond delay="0"/>
                                  </p:stCondLst>
                                  <p:childTnLst>
                                    <p:animEffect transition="out" filter="fade">
                                      <p:cBhvr>
                                        <p:cTn id="105" dur="500"/>
                                        <p:tgtEl>
                                          <p:spTgt spid="52"/>
                                        </p:tgtEl>
                                      </p:cBhvr>
                                    </p:animEffect>
                                    <p:set>
                                      <p:cBhvr>
                                        <p:cTn id="106" dur="1" fill="hold">
                                          <p:stCondLst>
                                            <p:cond delay="499"/>
                                          </p:stCondLst>
                                        </p:cTn>
                                        <p:tgtEl>
                                          <p:spTgt spid="52"/>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53"/>
                                        </p:tgtEl>
                                      </p:cBhvr>
                                    </p:animEffect>
                                    <p:set>
                                      <p:cBhvr>
                                        <p:cTn id="109" dur="1" fill="hold">
                                          <p:stCondLst>
                                            <p:cond delay="499"/>
                                          </p:stCondLst>
                                        </p:cTn>
                                        <p:tgtEl>
                                          <p:spTgt spid="53"/>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37"/>
                                        </p:tgtEl>
                                      </p:cBhvr>
                                    </p:animEffect>
                                    <p:set>
                                      <p:cBhvr>
                                        <p:cTn id="11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4" grpId="0" animBg="1"/>
      <p:bldP spid="34" grpId="1" animBg="1"/>
      <p:bldP spid="35" grpId="0" animBg="1"/>
      <p:bldP spid="45" grpId="0" animBg="1"/>
      <p:bldP spid="45" grpId="1" animBg="1"/>
      <p:bldP spid="52" grpId="0" animBg="1"/>
      <p:bldP spid="52" grpId="1" animBg="1"/>
      <p:bldP spid="36" grpId="0" animBg="1"/>
      <p:bldP spid="36" grpId="1" animBg="1"/>
      <p:bldP spid="38" grpId="0" animBg="1"/>
      <p:bldP spid="39" grpId="0" animBg="1"/>
      <p:bldP spid="39" grpId="1" animBg="1"/>
      <p:bldP spid="40" grpId="0" animBg="1"/>
      <p:bldP spid="4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0"/>
            <a:ext cx="1524000" cy="6858000"/>
            <a:chOff x="0" y="0"/>
            <a:chExt cx="1752600" cy="6858000"/>
          </a:xfrm>
        </p:grpSpPr>
        <p:pic>
          <p:nvPicPr>
            <p:cNvPr id="21" name="Picture 14" descr="lightning.PNG"/>
            <p:cNvPicPr>
              <a:picLocks noChangeAspect="1"/>
            </p:cNvPicPr>
            <p:nvPr/>
          </p:nvPicPr>
          <p:blipFill>
            <a:blip r:embed="rId2" cstate="print"/>
            <a:srcRect/>
            <a:stretch>
              <a:fillRect/>
            </a:stretch>
          </p:blipFill>
          <p:spPr bwMode="auto">
            <a:xfrm>
              <a:off x="0" y="0"/>
              <a:ext cx="1752600" cy="6858000"/>
            </a:xfrm>
            <a:prstGeom prst="rect">
              <a:avLst/>
            </a:prstGeom>
            <a:noFill/>
            <a:ln w="9525">
              <a:noFill/>
              <a:miter lim="800000"/>
              <a:headEnd/>
              <a:tailEnd/>
            </a:ln>
          </p:spPr>
        </p:pic>
        <p:sp>
          <p:nvSpPr>
            <p:cNvPr id="25" name="Rectangle 24"/>
            <p:cNvSpPr/>
            <p:nvPr/>
          </p:nvSpPr>
          <p:spPr>
            <a:xfrm>
              <a:off x="0" y="0"/>
              <a:ext cx="1752600" cy="6858000"/>
            </a:xfrm>
            <a:prstGeom prst="rect">
              <a:avLst/>
            </a:prstGeom>
            <a:solidFill>
              <a:schemeClr val="bg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grpSp>
      <p:sp>
        <p:nvSpPr>
          <p:cNvPr id="16" name="Title 1"/>
          <p:cNvSpPr>
            <a:spLocks noGrp="1"/>
          </p:cNvSpPr>
          <p:nvPr>
            <p:ph type="ctrTitle"/>
          </p:nvPr>
        </p:nvSpPr>
        <p:spPr>
          <a:xfrm>
            <a:off x="838200" y="304800"/>
            <a:ext cx="7620000" cy="993775"/>
          </a:xfrm>
        </p:spPr>
        <p:txBody>
          <a:bodyPr>
            <a:normAutofit/>
          </a:bodyPr>
          <a:lstStyle/>
          <a:p>
            <a:pPr eaLnBrk="1" hangingPunct="1"/>
            <a:r>
              <a:rPr lang="en-US" dirty="0" smtClean="0">
                <a:effectLst>
                  <a:outerShdw blurRad="38100" dist="38100" dir="2700000" algn="tl">
                    <a:srgbClr val="000000">
                      <a:alpha val="43137"/>
                    </a:srgbClr>
                  </a:outerShdw>
                </a:effectLst>
              </a:rPr>
              <a:t>Looking Forward</a:t>
            </a:r>
          </a:p>
        </p:txBody>
      </p:sp>
      <p:pic>
        <p:nvPicPr>
          <p:cNvPr id="48" name="Picture 47" descr="ENSCO_Logo_Blue.gif"/>
          <p:cNvPicPr>
            <a:picLocks noChangeAspect="1"/>
          </p:cNvPicPr>
          <p:nvPr/>
        </p:nvPicPr>
        <p:blipFill>
          <a:blip r:embed="rId3" cstate="print"/>
          <a:stretch>
            <a:fillRect/>
          </a:stretch>
        </p:blipFill>
        <p:spPr>
          <a:xfrm>
            <a:off x="7772400" y="1"/>
            <a:ext cx="1371600" cy="461356"/>
          </a:xfrm>
          <a:prstGeom prst="rect">
            <a:avLst/>
          </a:prstGeom>
        </p:spPr>
      </p:pic>
      <p:pic>
        <p:nvPicPr>
          <p:cNvPr id="17" name="Picture 2" descr="C:\Documents and Settings\gstano\My Documents\My Pictures\LMA\test_combo_crop.png"/>
          <p:cNvPicPr>
            <a:picLocks noChangeAspect="1" noChangeArrowheads="1"/>
          </p:cNvPicPr>
          <p:nvPr/>
        </p:nvPicPr>
        <p:blipFill>
          <a:blip r:embed="rId4" cstate="print"/>
          <a:srcRect/>
          <a:stretch>
            <a:fillRect/>
          </a:stretch>
        </p:blipFill>
        <p:spPr bwMode="auto">
          <a:xfrm>
            <a:off x="5029200" y="1219200"/>
            <a:ext cx="3352800" cy="2820265"/>
          </a:xfrm>
          <a:prstGeom prst="roundRect">
            <a:avLst/>
          </a:prstGeom>
          <a:noFill/>
          <a:ln w="19050">
            <a:solidFill>
              <a:schemeClr val="accent1">
                <a:lumMod val="75000"/>
              </a:schemeClr>
            </a:solidFill>
          </a:ln>
        </p:spPr>
      </p:pic>
      <p:sp>
        <p:nvSpPr>
          <p:cNvPr id="18" name="Rounded Rectangle 17"/>
          <p:cNvSpPr/>
          <p:nvPr/>
        </p:nvSpPr>
        <p:spPr>
          <a:xfrm>
            <a:off x="533400" y="1295400"/>
            <a:ext cx="4343400" cy="48006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5"/>
          <p:cNvSpPr txBox="1">
            <a:spLocks noChangeArrowheads="1"/>
          </p:cNvSpPr>
          <p:nvPr/>
        </p:nvSpPr>
        <p:spPr bwMode="auto">
          <a:xfrm>
            <a:off x="609600" y="1447800"/>
            <a:ext cx="3962400" cy="4555093"/>
          </a:xfrm>
          <a:prstGeom prst="rect">
            <a:avLst/>
          </a:prstGeom>
          <a:noFill/>
          <a:ln w="9525">
            <a:noFill/>
            <a:miter lim="800000"/>
            <a:headEnd/>
            <a:tailEnd/>
          </a:ln>
          <a:effectLst/>
        </p:spPr>
        <p:txBody>
          <a:bodyPr wrap="square">
            <a:spAutoFit/>
          </a:bodyPr>
          <a:lstStyle/>
          <a:p>
            <a:pPr marL="509588" lvl="1" indent="-277813">
              <a:spcAft>
                <a:spcPts val="600"/>
              </a:spcAft>
              <a:tabLst>
                <a:tab pos="687388" algn="l"/>
              </a:tabLst>
              <a:defRPr/>
            </a:pPr>
            <a:r>
              <a:rPr lang="en-US" sz="2000" dirty="0" smtClean="0">
                <a:solidFill>
                  <a:schemeClr val="bg1">
                    <a:lumMod val="85000"/>
                  </a:schemeClr>
                </a:solidFill>
                <a:cs typeface="Tahoma" pitchFamily="34" charset="0"/>
              </a:rPr>
              <a:t>The PGLM is a Demonstration tool</a:t>
            </a:r>
          </a:p>
          <a:p>
            <a:pPr marL="509588" lvl="1" indent="-277813">
              <a:spcAft>
                <a:spcPts val="600"/>
              </a:spcAft>
              <a:buFont typeface="Courier New" pitchFamily="49" charset="0"/>
              <a:buChar char="o"/>
              <a:tabLst>
                <a:tab pos="687388" algn="l"/>
              </a:tabLst>
              <a:defRPr/>
            </a:pPr>
            <a:r>
              <a:rPr lang="en-US" sz="2000" dirty="0" smtClean="0">
                <a:solidFill>
                  <a:schemeClr val="bg1">
                    <a:lumMod val="85000"/>
                  </a:schemeClr>
                </a:solidFill>
                <a:cs typeface="Tahoma" pitchFamily="34" charset="0"/>
              </a:rPr>
              <a:t>Stop-gap until AWG proxy</a:t>
            </a:r>
          </a:p>
          <a:p>
            <a:pPr marL="509588" lvl="1" indent="-277813">
              <a:spcAft>
                <a:spcPts val="600"/>
              </a:spcAft>
              <a:buFont typeface="Courier New" pitchFamily="49" charset="0"/>
              <a:buChar char="o"/>
              <a:tabLst>
                <a:tab pos="687388" algn="l"/>
              </a:tabLst>
              <a:defRPr/>
            </a:pPr>
            <a:r>
              <a:rPr lang="en-US" sz="2000" dirty="0" smtClean="0">
                <a:solidFill>
                  <a:schemeClr val="bg1">
                    <a:lumMod val="85000"/>
                  </a:schemeClr>
                </a:solidFill>
                <a:cs typeface="Tahoma" pitchFamily="34" charset="0"/>
              </a:rPr>
              <a:t>Available for any network</a:t>
            </a:r>
          </a:p>
          <a:p>
            <a:pPr marL="509588" lvl="1" indent="-277813">
              <a:spcAft>
                <a:spcPts val="600"/>
              </a:spcAft>
              <a:buFont typeface="Courier New" pitchFamily="49" charset="0"/>
              <a:buChar char="o"/>
              <a:tabLst>
                <a:tab pos="687388" algn="l"/>
              </a:tabLst>
              <a:defRPr/>
            </a:pPr>
            <a:r>
              <a:rPr lang="en-US" sz="2000" dirty="0" smtClean="0">
                <a:solidFill>
                  <a:schemeClr val="bg1">
                    <a:lumMod val="85000"/>
                  </a:schemeClr>
                </a:solidFill>
                <a:cs typeface="Tahoma" pitchFamily="34" charset="0"/>
              </a:rPr>
              <a:t>Train about total lightning</a:t>
            </a:r>
          </a:p>
          <a:p>
            <a:pPr marL="509588" lvl="1" indent="-277813">
              <a:spcAft>
                <a:spcPts val="600"/>
              </a:spcAft>
              <a:buFont typeface="Courier New" pitchFamily="49" charset="0"/>
              <a:buChar char="o"/>
              <a:tabLst>
                <a:tab pos="687388" algn="l"/>
              </a:tabLst>
              <a:defRPr/>
            </a:pPr>
            <a:r>
              <a:rPr lang="en-US" sz="2000" dirty="0" smtClean="0">
                <a:solidFill>
                  <a:schemeClr val="bg1">
                    <a:lumMod val="85000"/>
                  </a:schemeClr>
                </a:solidFill>
                <a:cs typeface="Tahoma" pitchFamily="34" charset="0"/>
              </a:rPr>
              <a:t>Train about the GLM</a:t>
            </a:r>
          </a:p>
          <a:p>
            <a:pPr marL="509588" lvl="1" indent="-277813">
              <a:spcAft>
                <a:spcPts val="600"/>
              </a:spcAft>
              <a:tabLst>
                <a:tab pos="687388" algn="l"/>
              </a:tabLst>
              <a:defRPr/>
            </a:pPr>
            <a:r>
              <a:rPr lang="en-US" sz="2000" dirty="0" smtClean="0">
                <a:solidFill>
                  <a:schemeClr val="bg1">
                    <a:lumMod val="85000"/>
                  </a:schemeClr>
                </a:solidFill>
                <a:cs typeface="Tahoma" pitchFamily="34" charset="0"/>
              </a:rPr>
              <a:t>Discussion for development</a:t>
            </a:r>
          </a:p>
          <a:p>
            <a:pPr marL="509588" lvl="1" indent="-277813">
              <a:spcAft>
                <a:spcPts val="600"/>
              </a:spcAft>
              <a:buFont typeface="Courier New" pitchFamily="49" charset="0"/>
              <a:buChar char="o"/>
              <a:tabLst>
                <a:tab pos="687388" algn="l"/>
              </a:tabLst>
              <a:defRPr/>
            </a:pPr>
            <a:r>
              <a:rPr lang="en-US" sz="2000" dirty="0" smtClean="0">
                <a:solidFill>
                  <a:schemeClr val="bg1">
                    <a:lumMod val="85000"/>
                  </a:schemeClr>
                </a:solidFill>
                <a:cs typeface="Tahoma" pitchFamily="34" charset="0"/>
              </a:rPr>
              <a:t>Led to maximum density product</a:t>
            </a:r>
          </a:p>
          <a:p>
            <a:pPr marL="509588" lvl="1" indent="-277813">
              <a:spcAft>
                <a:spcPts val="600"/>
              </a:spcAft>
              <a:tabLst>
                <a:tab pos="687388" algn="l"/>
              </a:tabLst>
              <a:defRPr/>
            </a:pPr>
            <a:r>
              <a:rPr lang="en-US" sz="2000" dirty="0" smtClean="0">
                <a:solidFill>
                  <a:schemeClr val="bg1">
                    <a:lumMod val="85000"/>
                  </a:schemeClr>
                </a:solidFill>
                <a:cs typeface="Tahoma" pitchFamily="34" charset="0"/>
              </a:rPr>
              <a:t>Technical aid</a:t>
            </a:r>
          </a:p>
          <a:p>
            <a:pPr marL="509588" lvl="1" indent="-277813">
              <a:spcAft>
                <a:spcPts val="600"/>
              </a:spcAft>
              <a:buFont typeface="Courier New" pitchFamily="49" charset="0"/>
              <a:buChar char="o"/>
              <a:tabLst>
                <a:tab pos="687388" algn="l"/>
              </a:tabLst>
              <a:defRPr/>
            </a:pPr>
            <a:r>
              <a:rPr lang="en-US" sz="2000" dirty="0" smtClean="0">
                <a:solidFill>
                  <a:schemeClr val="bg1">
                    <a:lumMod val="85000"/>
                  </a:schemeClr>
                </a:solidFill>
                <a:cs typeface="Tahoma" pitchFamily="34" charset="0"/>
              </a:rPr>
              <a:t>AWIPS II development</a:t>
            </a:r>
          </a:p>
          <a:p>
            <a:pPr marL="509588" lvl="1" indent="-277813">
              <a:spcAft>
                <a:spcPts val="600"/>
              </a:spcAft>
              <a:buFont typeface="Courier New" pitchFamily="49" charset="0"/>
              <a:buChar char="o"/>
              <a:tabLst>
                <a:tab pos="687388" algn="l"/>
              </a:tabLst>
              <a:defRPr/>
            </a:pPr>
            <a:r>
              <a:rPr lang="en-US" sz="2000" dirty="0" smtClean="0">
                <a:solidFill>
                  <a:schemeClr val="bg1">
                    <a:lumMod val="85000"/>
                  </a:schemeClr>
                </a:solidFill>
                <a:cs typeface="Tahoma" pitchFamily="34" charset="0"/>
              </a:rPr>
              <a:t>Operational procedures</a:t>
            </a:r>
          </a:p>
          <a:p>
            <a:pPr marL="509588" lvl="1" indent="-277813">
              <a:spcAft>
                <a:spcPts val="600"/>
              </a:spcAft>
              <a:tabLst>
                <a:tab pos="687388" algn="l"/>
              </a:tabLst>
              <a:defRPr/>
            </a:pPr>
            <a:r>
              <a:rPr lang="en-US" sz="2000" dirty="0" smtClean="0">
                <a:solidFill>
                  <a:schemeClr val="bg1">
                    <a:lumMod val="85000"/>
                  </a:schemeClr>
                </a:solidFill>
                <a:cs typeface="Tahoma" pitchFamily="34" charset="0"/>
              </a:rPr>
              <a:t>Spring Program feedback positive</a:t>
            </a:r>
          </a:p>
        </p:txBody>
      </p:sp>
      <p:sp>
        <p:nvSpPr>
          <p:cNvPr id="29" name="Rounded Rectangle 28"/>
          <p:cNvSpPr/>
          <p:nvPr/>
        </p:nvSpPr>
        <p:spPr>
          <a:xfrm>
            <a:off x="7391400" y="990600"/>
            <a:ext cx="1143000" cy="1295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PGLM &amp; 1 km MODIS visible</a:t>
            </a:r>
            <a:endParaRPr lang="en-US" dirty="0">
              <a:solidFill>
                <a:schemeClr val="bg1">
                  <a:lumMod val="95000"/>
                </a:schemeClr>
              </a:solidFill>
            </a:endParaRPr>
          </a:p>
        </p:txBody>
      </p:sp>
      <p:pic>
        <p:nvPicPr>
          <p:cNvPr id="30" name="Picture 5" descr="C:\Documents and Settings\gstano\My Documents\Liason\Lightning_work\2009_Southern_Thunder\images\dc_cropped.PNG"/>
          <p:cNvPicPr>
            <a:picLocks noChangeAspect="1" noChangeArrowheads="1"/>
          </p:cNvPicPr>
          <p:nvPr/>
        </p:nvPicPr>
        <p:blipFill>
          <a:blip r:embed="rId5" cstate="print"/>
          <a:srcRect/>
          <a:stretch>
            <a:fillRect/>
          </a:stretch>
        </p:blipFill>
        <p:spPr bwMode="auto">
          <a:xfrm>
            <a:off x="6324600" y="3352800"/>
            <a:ext cx="2682688" cy="2533650"/>
          </a:xfrm>
          <a:prstGeom prst="roundRect">
            <a:avLst/>
          </a:prstGeom>
          <a:noFill/>
          <a:ln w="15875">
            <a:solidFill>
              <a:schemeClr val="accent1"/>
            </a:solidFill>
          </a:ln>
        </p:spPr>
      </p:pic>
      <p:sp>
        <p:nvSpPr>
          <p:cNvPr id="31" name="Rounded Rectangle 30"/>
          <p:cNvSpPr/>
          <p:nvPr/>
        </p:nvSpPr>
        <p:spPr>
          <a:xfrm>
            <a:off x="5410200" y="4724400"/>
            <a:ext cx="1447800" cy="1295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PGLM Flash Initiation and Reflectivity</a:t>
            </a:r>
            <a:endParaRPr lang="en-US" dirty="0">
              <a:solidFill>
                <a:schemeClr val="bg1">
                  <a:lumMod val="95000"/>
                </a:schemeClr>
              </a:solidFill>
            </a:endParaRPr>
          </a:p>
        </p:txBody>
      </p:sp>
      <p:grpSp>
        <p:nvGrpSpPr>
          <p:cNvPr id="28" name="Group 27"/>
          <p:cNvGrpSpPr/>
          <p:nvPr/>
        </p:nvGrpSpPr>
        <p:grpSpPr>
          <a:xfrm>
            <a:off x="228600" y="6096000"/>
            <a:ext cx="8857611" cy="685800"/>
            <a:chOff x="228600" y="6096000"/>
            <a:chExt cx="8857611" cy="685800"/>
          </a:xfrm>
        </p:grpSpPr>
        <p:grpSp>
          <p:nvGrpSpPr>
            <p:cNvPr id="32" name="Group 13"/>
            <p:cNvGrpSpPr>
              <a:grpSpLocks/>
            </p:cNvGrpSpPr>
            <p:nvPr/>
          </p:nvGrpSpPr>
          <p:grpSpPr bwMode="auto">
            <a:xfrm>
              <a:off x="2140279" y="6245225"/>
              <a:ext cx="5784521" cy="460375"/>
              <a:chOff x="2286000" y="6245225"/>
              <a:chExt cx="5784521" cy="460375"/>
            </a:xfrm>
          </p:grpSpPr>
          <p:grpSp>
            <p:nvGrpSpPr>
              <p:cNvPr id="35" name="Group 11"/>
              <p:cNvGrpSpPr>
                <a:grpSpLocks/>
              </p:cNvGrpSpPr>
              <p:nvPr/>
            </p:nvGrpSpPr>
            <p:grpSpPr bwMode="auto">
              <a:xfrm>
                <a:off x="2286000" y="6525768"/>
                <a:ext cx="5784521" cy="179832"/>
                <a:chOff x="2514600" y="5916168"/>
                <a:chExt cx="5784521" cy="179832"/>
              </a:xfrm>
            </p:grpSpPr>
            <p:sp>
              <p:nvSpPr>
                <p:cNvPr id="37"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38"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39"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36" name="Text Box 16"/>
              <p:cNvSpPr txBox="1">
                <a:spLocks noChangeArrowheads="1"/>
              </p:cNvSpPr>
              <p:nvPr/>
            </p:nvSpPr>
            <p:spPr bwMode="auto">
              <a:xfrm>
                <a:off x="2590800" y="6245225"/>
                <a:ext cx="5333063" cy="292388"/>
              </a:xfrm>
              <a:prstGeom prst="rect">
                <a:avLst/>
              </a:prstGeom>
              <a:noFill/>
              <a:ln w="9525">
                <a:noFill/>
                <a:miter lim="800000"/>
                <a:headEnd/>
                <a:tailEnd/>
              </a:ln>
              <a:effectLst/>
            </p:spPr>
            <p:txBody>
              <a:bodyPr wrap="none">
                <a:spAutoFit/>
              </a:bodyPr>
              <a:lstStyle/>
              <a:p>
                <a:pPr>
                  <a:defRPr/>
                </a:pPr>
                <a:r>
                  <a:rPr lang="en-US" sz="1300" b="1" dirty="0" smtClean="0">
                    <a:solidFill>
                      <a:schemeClr val="bg1">
                        <a:lumMod val="50000"/>
                      </a:schemeClr>
                    </a:solidFill>
                  </a:rPr>
                  <a:t>GLM Annual Science Meeting, 19-20 September 2011, Huntsville, Alabama</a:t>
                </a:r>
                <a:endParaRPr lang="en-US" sz="1300" b="1" dirty="0">
                  <a:solidFill>
                    <a:schemeClr val="bg1">
                      <a:lumMod val="50000"/>
                    </a:schemeClr>
                  </a:solidFill>
                  <a:latin typeface="+mn-lt"/>
                </a:endParaRPr>
              </a:p>
            </p:txBody>
          </p:sp>
        </p:grpSp>
        <p:pic>
          <p:nvPicPr>
            <p:cNvPr id="33" name="Picture 10" descr="S:\SPoRT Logo\NASA_Lg.PNG"/>
            <p:cNvPicPr>
              <a:picLocks noChangeAspect="1" noChangeArrowheads="1"/>
            </p:cNvPicPr>
            <p:nvPr/>
          </p:nvPicPr>
          <p:blipFill>
            <a:blip r:embed="rId6" cstate="print"/>
            <a:srcRect/>
            <a:stretch>
              <a:fillRect/>
            </a:stretch>
          </p:blipFill>
          <p:spPr bwMode="auto">
            <a:xfrm>
              <a:off x="8229599" y="6096000"/>
              <a:ext cx="856612" cy="685800"/>
            </a:xfrm>
            <a:prstGeom prst="rect">
              <a:avLst/>
            </a:prstGeom>
            <a:noFill/>
            <a:ln w="9525">
              <a:noFill/>
              <a:miter lim="800000"/>
              <a:headEnd/>
              <a:tailEnd/>
            </a:ln>
          </p:spPr>
        </p:pic>
        <p:pic>
          <p:nvPicPr>
            <p:cNvPr id="34" name="Picture 4" descr="sportredblue.gif"/>
            <p:cNvPicPr>
              <a:picLocks noChangeAspect="1"/>
            </p:cNvPicPr>
            <p:nvPr/>
          </p:nvPicPr>
          <p:blipFill>
            <a:blip r:embed="rId7" cstate="print"/>
            <a:srcRect/>
            <a:stretch>
              <a:fillRect/>
            </a:stretch>
          </p:blipFill>
          <p:spPr bwMode="auto">
            <a:xfrm>
              <a:off x="228600" y="6248400"/>
              <a:ext cx="1746696" cy="533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0"/>
            <a:ext cx="1524000" cy="6858000"/>
            <a:chOff x="0" y="0"/>
            <a:chExt cx="1752600" cy="6858000"/>
          </a:xfrm>
        </p:grpSpPr>
        <p:pic>
          <p:nvPicPr>
            <p:cNvPr id="21" name="Picture 14" descr="lightning.PNG"/>
            <p:cNvPicPr>
              <a:picLocks noChangeAspect="1"/>
            </p:cNvPicPr>
            <p:nvPr/>
          </p:nvPicPr>
          <p:blipFill>
            <a:blip r:embed="rId2" cstate="print"/>
            <a:srcRect/>
            <a:stretch>
              <a:fillRect/>
            </a:stretch>
          </p:blipFill>
          <p:spPr bwMode="auto">
            <a:xfrm>
              <a:off x="0" y="0"/>
              <a:ext cx="1752600" cy="6858000"/>
            </a:xfrm>
            <a:prstGeom prst="rect">
              <a:avLst/>
            </a:prstGeom>
            <a:noFill/>
            <a:ln w="9525">
              <a:noFill/>
              <a:miter lim="800000"/>
              <a:headEnd/>
              <a:tailEnd/>
            </a:ln>
          </p:spPr>
        </p:pic>
        <p:sp>
          <p:nvSpPr>
            <p:cNvPr id="25" name="Rectangle 24"/>
            <p:cNvSpPr/>
            <p:nvPr/>
          </p:nvSpPr>
          <p:spPr>
            <a:xfrm>
              <a:off x="0" y="0"/>
              <a:ext cx="1752600" cy="6858000"/>
            </a:xfrm>
            <a:prstGeom prst="rect">
              <a:avLst/>
            </a:prstGeom>
            <a:solidFill>
              <a:schemeClr val="bg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grpSp>
      <p:sp>
        <p:nvSpPr>
          <p:cNvPr id="16" name="Title 1"/>
          <p:cNvSpPr>
            <a:spLocks noGrp="1"/>
          </p:cNvSpPr>
          <p:nvPr>
            <p:ph type="ctrTitle"/>
          </p:nvPr>
        </p:nvSpPr>
        <p:spPr>
          <a:xfrm>
            <a:off x="838200" y="304800"/>
            <a:ext cx="7620000" cy="993775"/>
          </a:xfrm>
        </p:spPr>
        <p:txBody>
          <a:bodyPr>
            <a:normAutofit/>
          </a:bodyPr>
          <a:lstStyle/>
          <a:p>
            <a:pPr eaLnBrk="1" hangingPunct="1"/>
            <a:r>
              <a:rPr lang="en-US" dirty="0" smtClean="0">
                <a:effectLst>
                  <a:outerShdw blurRad="38100" dist="38100" dir="2700000" algn="tl">
                    <a:srgbClr val="000000">
                      <a:alpha val="43137"/>
                    </a:srgbClr>
                  </a:outerShdw>
                </a:effectLst>
              </a:rPr>
              <a:t>Questions</a:t>
            </a:r>
          </a:p>
        </p:txBody>
      </p:sp>
      <p:pic>
        <p:nvPicPr>
          <p:cNvPr id="48" name="Picture 47" descr="ENSCO_Logo_Blue.gif"/>
          <p:cNvPicPr>
            <a:picLocks noChangeAspect="1"/>
          </p:cNvPicPr>
          <p:nvPr/>
        </p:nvPicPr>
        <p:blipFill>
          <a:blip r:embed="rId3" cstate="print"/>
          <a:stretch>
            <a:fillRect/>
          </a:stretch>
        </p:blipFill>
        <p:spPr>
          <a:xfrm>
            <a:off x="7772400" y="1"/>
            <a:ext cx="1371600" cy="461356"/>
          </a:xfrm>
          <a:prstGeom prst="rect">
            <a:avLst/>
          </a:prstGeom>
        </p:spPr>
      </p:pic>
      <p:sp>
        <p:nvSpPr>
          <p:cNvPr id="17" name="Rounded Rectangle 16"/>
          <p:cNvSpPr/>
          <p:nvPr/>
        </p:nvSpPr>
        <p:spPr>
          <a:xfrm>
            <a:off x="2743200" y="2286000"/>
            <a:ext cx="4038600" cy="2209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5"/>
          <p:cNvSpPr txBox="1">
            <a:spLocks noChangeArrowheads="1"/>
          </p:cNvSpPr>
          <p:nvPr/>
        </p:nvSpPr>
        <p:spPr bwMode="auto">
          <a:xfrm>
            <a:off x="2743200" y="2362200"/>
            <a:ext cx="3886200" cy="892552"/>
          </a:xfrm>
          <a:prstGeom prst="rect">
            <a:avLst/>
          </a:prstGeom>
          <a:noFill/>
          <a:ln w="9525">
            <a:noFill/>
            <a:miter lim="800000"/>
            <a:headEnd/>
            <a:tailEnd/>
          </a:ln>
          <a:effectLst/>
        </p:spPr>
        <p:txBody>
          <a:bodyPr wrap="square">
            <a:spAutoFit/>
          </a:bodyPr>
          <a:lstStyle/>
          <a:p>
            <a:pPr marL="509588" lvl="1" indent="-277813">
              <a:tabLst>
                <a:tab pos="687388" algn="l"/>
              </a:tabLst>
              <a:defRPr/>
            </a:pPr>
            <a:r>
              <a:rPr lang="en-US" sz="2800" b="1" dirty="0" smtClean="0">
                <a:solidFill>
                  <a:schemeClr val="tx2">
                    <a:lumMod val="20000"/>
                    <a:lumOff val="80000"/>
                  </a:schemeClr>
                </a:solidFill>
                <a:cs typeface="Tahoma" pitchFamily="34" charset="0"/>
              </a:rPr>
              <a:t>E-mail</a:t>
            </a:r>
            <a:endParaRPr lang="en-US" sz="2800" dirty="0" smtClean="0">
              <a:solidFill>
                <a:schemeClr val="bg1">
                  <a:lumMod val="85000"/>
                </a:schemeClr>
              </a:solidFill>
              <a:cs typeface="Tahoma" pitchFamily="34" charset="0"/>
            </a:endParaRPr>
          </a:p>
          <a:p>
            <a:pPr marL="509588" lvl="1" indent="-277813">
              <a:buFont typeface="Courier New" pitchFamily="49" charset="0"/>
              <a:buChar char="o"/>
              <a:tabLst>
                <a:tab pos="687388" algn="l"/>
              </a:tabLst>
              <a:defRPr/>
            </a:pPr>
            <a:r>
              <a:rPr lang="en-US" sz="2400" dirty="0" smtClean="0">
                <a:solidFill>
                  <a:schemeClr val="bg1">
                    <a:lumMod val="85000"/>
                  </a:schemeClr>
                </a:solidFill>
                <a:cs typeface="Tahoma" pitchFamily="34" charset="0"/>
              </a:rPr>
              <a:t>geoffrey.stano@nasa.gov</a:t>
            </a:r>
          </a:p>
        </p:txBody>
      </p:sp>
      <p:sp>
        <p:nvSpPr>
          <p:cNvPr id="22" name="Text Box 5"/>
          <p:cNvSpPr txBox="1">
            <a:spLocks noChangeArrowheads="1"/>
          </p:cNvSpPr>
          <p:nvPr/>
        </p:nvSpPr>
        <p:spPr bwMode="auto">
          <a:xfrm>
            <a:off x="2743200" y="3429000"/>
            <a:ext cx="3733800" cy="892552"/>
          </a:xfrm>
          <a:prstGeom prst="rect">
            <a:avLst/>
          </a:prstGeom>
          <a:noFill/>
          <a:ln w="9525">
            <a:noFill/>
            <a:miter lim="800000"/>
            <a:headEnd/>
            <a:tailEnd/>
          </a:ln>
          <a:effectLst/>
        </p:spPr>
        <p:txBody>
          <a:bodyPr wrap="square">
            <a:spAutoFit/>
          </a:bodyPr>
          <a:lstStyle/>
          <a:p>
            <a:pPr marL="509588" lvl="1" indent="-277813">
              <a:tabLst>
                <a:tab pos="687388" algn="l"/>
              </a:tabLst>
              <a:defRPr/>
            </a:pPr>
            <a:r>
              <a:rPr lang="en-US" sz="2800" b="1" dirty="0" err="1" smtClean="0">
                <a:solidFill>
                  <a:schemeClr val="tx2">
                    <a:lumMod val="20000"/>
                    <a:lumOff val="80000"/>
                  </a:schemeClr>
                </a:solidFill>
                <a:cs typeface="Tahoma" pitchFamily="34" charset="0"/>
              </a:rPr>
              <a:t>SPoRT</a:t>
            </a:r>
            <a:r>
              <a:rPr lang="en-US" sz="2800" b="1" dirty="0" smtClean="0">
                <a:solidFill>
                  <a:schemeClr val="tx2">
                    <a:lumMod val="20000"/>
                    <a:lumOff val="80000"/>
                  </a:schemeClr>
                </a:solidFill>
                <a:cs typeface="Tahoma" pitchFamily="34" charset="0"/>
              </a:rPr>
              <a:t> Webpage</a:t>
            </a:r>
            <a:endParaRPr lang="en-US" sz="2800" dirty="0" smtClean="0">
              <a:solidFill>
                <a:schemeClr val="bg1">
                  <a:lumMod val="85000"/>
                </a:schemeClr>
              </a:solidFill>
              <a:cs typeface="Tahoma" pitchFamily="34" charset="0"/>
            </a:endParaRPr>
          </a:p>
          <a:p>
            <a:pPr marL="509588" lvl="1" indent="-277813">
              <a:buFont typeface="Courier New" pitchFamily="49" charset="0"/>
              <a:buChar char="o"/>
              <a:tabLst>
                <a:tab pos="687388" algn="l"/>
              </a:tabLst>
              <a:defRPr/>
            </a:pPr>
            <a:r>
              <a:rPr lang="en-US" sz="2400" dirty="0" smtClean="0">
                <a:solidFill>
                  <a:schemeClr val="bg1">
                    <a:lumMod val="85000"/>
                  </a:schemeClr>
                </a:solidFill>
                <a:cs typeface="Tahoma" pitchFamily="34" charset="0"/>
              </a:rPr>
              <a:t>weather.nasa.gov/sport</a:t>
            </a:r>
          </a:p>
        </p:txBody>
      </p:sp>
      <p:grpSp>
        <p:nvGrpSpPr>
          <p:cNvPr id="28" name="Group 27"/>
          <p:cNvGrpSpPr/>
          <p:nvPr/>
        </p:nvGrpSpPr>
        <p:grpSpPr>
          <a:xfrm>
            <a:off x="228600" y="6096000"/>
            <a:ext cx="8857611" cy="685800"/>
            <a:chOff x="228600" y="6096000"/>
            <a:chExt cx="8857611" cy="685800"/>
          </a:xfrm>
        </p:grpSpPr>
        <p:grpSp>
          <p:nvGrpSpPr>
            <p:cNvPr id="29" name="Group 13"/>
            <p:cNvGrpSpPr>
              <a:grpSpLocks/>
            </p:cNvGrpSpPr>
            <p:nvPr/>
          </p:nvGrpSpPr>
          <p:grpSpPr bwMode="auto">
            <a:xfrm>
              <a:off x="2140279" y="6245225"/>
              <a:ext cx="5784521" cy="460375"/>
              <a:chOff x="2286000" y="6245225"/>
              <a:chExt cx="5784521" cy="460375"/>
            </a:xfrm>
          </p:grpSpPr>
          <p:grpSp>
            <p:nvGrpSpPr>
              <p:cNvPr id="32" name="Group 11"/>
              <p:cNvGrpSpPr>
                <a:grpSpLocks/>
              </p:cNvGrpSpPr>
              <p:nvPr/>
            </p:nvGrpSpPr>
            <p:grpSpPr bwMode="auto">
              <a:xfrm>
                <a:off x="2286000" y="6525768"/>
                <a:ext cx="5784521" cy="179832"/>
                <a:chOff x="2514600" y="5916168"/>
                <a:chExt cx="5784521" cy="179832"/>
              </a:xfrm>
            </p:grpSpPr>
            <p:sp>
              <p:nvSpPr>
                <p:cNvPr id="3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3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36"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33" name="Text Box 16"/>
              <p:cNvSpPr txBox="1">
                <a:spLocks noChangeArrowheads="1"/>
              </p:cNvSpPr>
              <p:nvPr/>
            </p:nvSpPr>
            <p:spPr bwMode="auto">
              <a:xfrm>
                <a:off x="2590800" y="6245225"/>
                <a:ext cx="5333063" cy="292388"/>
              </a:xfrm>
              <a:prstGeom prst="rect">
                <a:avLst/>
              </a:prstGeom>
              <a:noFill/>
              <a:ln w="9525">
                <a:noFill/>
                <a:miter lim="800000"/>
                <a:headEnd/>
                <a:tailEnd/>
              </a:ln>
              <a:effectLst/>
            </p:spPr>
            <p:txBody>
              <a:bodyPr wrap="none">
                <a:spAutoFit/>
              </a:bodyPr>
              <a:lstStyle/>
              <a:p>
                <a:pPr>
                  <a:defRPr/>
                </a:pPr>
                <a:r>
                  <a:rPr lang="en-US" sz="1300" b="1" dirty="0" smtClean="0">
                    <a:solidFill>
                      <a:schemeClr val="bg1">
                        <a:lumMod val="50000"/>
                      </a:schemeClr>
                    </a:solidFill>
                  </a:rPr>
                  <a:t>GLM Annual Science Meeting, 19-20 September 2011, Huntsville, Alabama</a:t>
                </a:r>
                <a:endParaRPr lang="en-US" sz="1300" b="1" dirty="0">
                  <a:solidFill>
                    <a:schemeClr val="bg1">
                      <a:lumMod val="50000"/>
                    </a:schemeClr>
                  </a:solidFill>
                  <a:latin typeface="+mn-lt"/>
                </a:endParaRPr>
              </a:p>
            </p:txBody>
          </p:sp>
        </p:grpSp>
        <p:pic>
          <p:nvPicPr>
            <p:cNvPr id="30" name="Picture 10" descr="S:\SPoRT Logo\NASA_Lg.PNG"/>
            <p:cNvPicPr>
              <a:picLocks noChangeAspect="1" noChangeArrowheads="1"/>
            </p:cNvPicPr>
            <p:nvPr/>
          </p:nvPicPr>
          <p:blipFill>
            <a:blip r:embed="rId4" cstate="print"/>
            <a:srcRect/>
            <a:stretch>
              <a:fillRect/>
            </a:stretch>
          </p:blipFill>
          <p:spPr bwMode="auto">
            <a:xfrm>
              <a:off x="8229599" y="6096000"/>
              <a:ext cx="856612" cy="685800"/>
            </a:xfrm>
            <a:prstGeom prst="rect">
              <a:avLst/>
            </a:prstGeom>
            <a:noFill/>
            <a:ln w="9525">
              <a:noFill/>
              <a:miter lim="800000"/>
              <a:headEnd/>
              <a:tailEnd/>
            </a:ln>
          </p:spPr>
        </p:pic>
        <p:pic>
          <p:nvPicPr>
            <p:cNvPr id="31" name="Picture 4" descr="sportredblue.gif"/>
            <p:cNvPicPr>
              <a:picLocks noChangeAspect="1"/>
            </p:cNvPicPr>
            <p:nvPr/>
          </p:nvPicPr>
          <p:blipFill>
            <a:blip r:embed="rId5" cstate="print"/>
            <a:srcRect/>
            <a:stretch>
              <a:fillRect/>
            </a:stretch>
          </p:blipFill>
          <p:spPr bwMode="auto">
            <a:xfrm>
              <a:off x="228600" y="6248400"/>
              <a:ext cx="1746696" cy="533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0"/>
            <a:ext cx="1524000" cy="6858000"/>
            <a:chOff x="0" y="0"/>
            <a:chExt cx="1752600" cy="6858000"/>
          </a:xfrm>
        </p:grpSpPr>
        <p:pic>
          <p:nvPicPr>
            <p:cNvPr id="21" name="Picture 14" descr="lightning.PNG"/>
            <p:cNvPicPr>
              <a:picLocks noChangeAspect="1"/>
            </p:cNvPicPr>
            <p:nvPr/>
          </p:nvPicPr>
          <p:blipFill>
            <a:blip r:embed="rId2" cstate="print"/>
            <a:srcRect/>
            <a:stretch>
              <a:fillRect/>
            </a:stretch>
          </p:blipFill>
          <p:spPr bwMode="auto">
            <a:xfrm>
              <a:off x="0" y="0"/>
              <a:ext cx="1752600" cy="6858000"/>
            </a:xfrm>
            <a:prstGeom prst="rect">
              <a:avLst/>
            </a:prstGeom>
            <a:noFill/>
            <a:ln w="9525">
              <a:noFill/>
              <a:miter lim="800000"/>
              <a:headEnd/>
              <a:tailEnd/>
            </a:ln>
          </p:spPr>
        </p:pic>
        <p:sp>
          <p:nvSpPr>
            <p:cNvPr id="25" name="Rectangle 24"/>
            <p:cNvSpPr/>
            <p:nvPr/>
          </p:nvSpPr>
          <p:spPr>
            <a:xfrm>
              <a:off x="0" y="0"/>
              <a:ext cx="1752600" cy="6858000"/>
            </a:xfrm>
            <a:prstGeom prst="rect">
              <a:avLst/>
            </a:prstGeom>
            <a:solidFill>
              <a:schemeClr val="bg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grpSp>
      <p:sp>
        <p:nvSpPr>
          <p:cNvPr id="16" name="Title 1"/>
          <p:cNvSpPr>
            <a:spLocks noGrp="1"/>
          </p:cNvSpPr>
          <p:nvPr>
            <p:ph type="ctrTitle"/>
          </p:nvPr>
        </p:nvSpPr>
        <p:spPr>
          <a:xfrm>
            <a:off x="838200" y="304800"/>
            <a:ext cx="7620000" cy="993775"/>
          </a:xfrm>
        </p:spPr>
        <p:txBody>
          <a:bodyPr>
            <a:normAutofit/>
          </a:bodyPr>
          <a:lstStyle/>
          <a:p>
            <a:pPr eaLnBrk="1" hangingPunct="1"/>
            <a:r>
              <a:rPr lang="en-US" dirty="0" smtClean="0">
                <a:effectLst>
                  <a:outerShdw blurRad="38100" dist="38100" dir="2700000" algn="tl">
                    <a:srgbClr val="000000">
                      <a:alpha val="43137"/>
                    </a:srgbClr>
                  </a:outerShdw>
                </a:effectLst>
              </a:rPr>
              <a:t>Outline</a:t>
            </a:r>
          </a:p>
        </p:txBody>
      </p:sp>
      <p:pic>
        <p:nvPicPr>
          <p:cNvPr id="48" name="Picture 47" descr="ENSCO_Logo_Blue.gif"/>
          <p:cNvPicPr>
            <a:picLocks noChangeAspect="1"/>
          </p:cNvPicPr>
          <p:nvPr/>
        </p:nvPicPr>
        <p:blipFill>
          <a:blip r:embed="rId3" cstate="print"/>
          <a:stretch>
            <a:fillRect/>
          </a:stretch>
        </p:blipFill>
        <p:spPr>
          <a:xfrm>
            <a:off x="7772400" y="1"/>
            <a:ext cx="1371600" cy="461356"/>
          </a:xfrm>
          <a:prstGeom prst="rect">
            <a:avLst/>
          </a:prstGeom>
        </p:spPr>
      </p:pic>
      <p:grpSp>
        <p:nvGrpSpPr>
          <p:cNvPr id="15" name="Group 14"/>
          <p:cNvGrpSpPr/>
          <p:nvPr/>
        </p:nvGrpSpPr>
        <p:grpSpPr>
          <a:xfrm>
            <a:off x="228600" y="6096000"/>
            <a:ext cx="8857611" cy="685800"/>
            <a:chOff x="228600" y="6096000"/>
            <a:chExt cx="8857611" cy="685800"/>
          </a:xfrm>
        </p:grpSpPr>
        <p:grpSp>
          <p:nvGrpSpPr>
            <p:cNvPr id="17" name="Group 13"/>
            <p:cNvGrpSpPr>
              <a:grpSpLocks/>
            </p:cNvGrpSpPr>
            <p:nvPr/>
          </p:nvGrpSpPr>
          <p:grpSpPr bwMode="auto">
            <a:xfrm>
              <a:off x="2140279" y="6245225"/>
              <a:ext cx="5784521" cy="460375"/>
              <a:chOff x="2286000" y="6245225"/>
              <a:chExt cx="5784521" cy="460375"/>
            </a:xfrm>
          </p:grpSpPr>
          <p:grpSp>
            <p:nvGrpSpPr>
              <p:cNvPr id="28" name="Group 11"/>
              <p:cNvGrpSpPr>
                <a:grpSpLocks/>
              </p:cNvGrpSpPr>
              <p:nvPr/>
            </p:nvGrpSpPr>
            <p:grpSpPr bwMode="auto">
              <a:xfrm>
                <a:off x="2286000" y="6525768"/>
                <a:ext cx="5784521" cy="179832"/>
                <a:chOff x="2514600" y="5916168"/>
                <a:chExt cx="5784521" cy="179832"/>
              </a:xfrm>
            </p:grpSpPr>
            <p:sp>
              <p:nvSpPr>
                <p:cNvPr id="30"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31"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32"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29" name="Text Box 16"/>
              <p:cNvSpPr txBox="1">
                <a:spLocks noChangeArrowheads="1"/>
              </p:cNvSpPr>
              <p:nvPr/>
            </p:nvSpPr>
            <p:spPr bwMode="auto">
              <a:xfrm>
                <a:off x="2590800" y="6245225"/>
                <a:ext cx="5333063" cy="292388"/>
              </a:xfrm>
              <a:prstGeom prst="rect">
                <a:avLst/>
              </a:prstGeom>
              <a:noFill/>
              <a:ln w="9525">
                <a:noFill/>
                <a:miter lim="800000"/>
                <a:headEnd/>
                <a:tailEnd/>
              </a:ln>
              <a:effectLst/>
            </p:spPr>
            <p:txBody>
              <a:bodyPr wrap="none">
                <a:spAutoFit/>
              </a:bodyPr>
              <a:lstStyle/>
              <a:p>
                <a:pPr>
                  <a:defRPr/>
                </a:pPr>
                <a:r>
                  <a:rPr lang="en-US" sz="1300" b="1" dirty="0" smtClean="0">
                    <a:solidFill>
                      <a:schemeClr val="bg1">
                        <a:lumMod val="50000"/>
                      </a:schemeClr>
                    </a:solidFill>
                  </a:rPr>
                  <a:t>GLM Annual Science Meeting, 19-20 September 2011, Huntsville, Alabama</a:t>
                </a:r>
                <a:endParaRPr lang="en-US" sz="1300" b="1" dirty="0">
                  <a:solidFill>
                    <a:schemeClr val="bg1">
                      <a:lumMod val="50000"/>
                    </a:schemeClr>
                  </a:solidFill>
                  <a:latin typeface="+mn-lt"/>
                </a:endParaRPr>
              </a:p>
            </p:txBody>
          </p:sp>
        </p:grpSp>
        <p:pic>
          <p:nvPicPr>
            <p:cNvPr id="18" name="Picture 10" descr="S:\SPoRT Logo\NASA_Lg.PNG"/>
            <p:cNvPicPr>
              <a:picLocks noChangeAspect="1" noChangeArrowheads="1"/>
            </p:cNvPicPr>
            <p:nvPr/>
          </p:nvPicPr>
          <p:blipFill>
            <a:blip r:embed="rId4" cstate="print"/>
            <a:srcRect/>
            <a:stretch>
              <a:fillRect/>
            </a:stretch>
          </p:blipFill>
          <p:spPr bwMode="auto">
            <a:xfrm>
              <a:off x="8229599" y="6096000"/>
              <a:ext cx="856612" cy="685800"/>
            </a:xfrm>
            <a:prstGeom prst="rect">
              <a:avLst/>
            </a:prstGeom>
            <a:noFill/>
            <a:ln w="9525">
              <a:noFill/>
              <a:miter lim="800000"/>
              <a:headEnd/>
              <a:tailEnd/>
            </a:ln>
          </p:spPr>
        </p:pic>
        <p:pic>
          <p:nvPicPr>
            <p:cNvPr id="22" name="Picture 4" descr="sportredblue.gif"/>
            <p:cNvPicPr>
              <a:picLocks noChangeAspect="1"/>
            </p:cNvPicPr>
            <p:nvPr/>
          </p:nvPicPr>
          <p:blipFill>
            <a:blip r:embed="rId5" cstate="print"/>
            <a:srcRect/>
            <a:stretch>
              <a:fillRect/>
            </a:stretch>
          </p:blipFill>
          <p:spPr bwMode="auto">
            <a:xfrm>
              <a:off x="228600" y="6248400"/>
              <a:ext cx="1746696" cy="533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2133600" y="1828800"/>
            <a:ext cx="5334000" cy="32766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2"/>
          <p:cNvGrpSpPr/>
          <p:nvPr/>
        </p:nvGrpSpPr>
        <p:grpSpPr>
          <a:xfrm>
            <a:off x="0" y="0"/>
            <a:ext cx="1524000" cy="6858000"/>
            <a:chOff x="0" y="0"/>
            <a:chExt cx="1752600" cy="6858000"/>
          </a:xfrm>
        </p:grpSpPr>
        <p:pic>
          <p:nvPicPr>
            <p:cNvPr id="21" name="Picture 14" descr="lightning.PNG"/>
            <p:cNvPicPr>
              <a:picLocks noChangeAspect="1"/>
            </p:cNvPicPr>
            <p:nvPr/>
          </p:nvPicPr>
          <p:blipFill>
            <a:blip r:embed="rId2" cstate="print"/>
            <a:srcRect/>
            <a:stretch>
              <a:fillRect/>
            </a:stretch>
          </p:blipFill>
          <p:spPr bwMode="auto">
            <a:xfrm>
              <a:off x="0" y="0"/>
              <a:ext cx="1752600" cy="6858000"/>
            </a:xfrm>
            <a:prstGeom prst="rect">
              <a:avLst/>
            </a:prstGeom>
            <a:noFill/>
            <a:ln w="9525">
              <a:noFill/>
              <a:miter lim="800000"/>
              <a:headEnd/>
              <a:tailEnd/>
            </a:ln>
          </p:spPr>
        </p:pic>
        <p:sp>
          <p:nvSpPr>
            <p:cNvPr id="25" name="Rectangle 24"/>
            <p:cNvSpPr/>
            <p:nvPr/>
          </p:nvSpPr>
          <p:spPr>
            <a:xfrm>
              <a:off x="0" y="0"/>
              <a:ext cx="1752600" cy="6858000"/>
            </a:xfrm>
            <a:prstGeom prst="rect">
              <a:avLst/>
            </a:prstGeom>
            <a:solidFill>
              <a:schemeClr val="bg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grpSp>
      <p:sp>
        <p:nvSpPr>
          <p:cNvPr id="16" name="Title 1"/>
          <p:cNvSpPr>
            <a:spLocks noGrp="1"/>
          </p:cNvSpPr>
          <p:nvPr>
            <p:ph type="ctrTitle"/>
          </p:nvPr>
        </p:nvSpPr>
        <p:spPr>
          <a:xfrm>
            <a:off x="838200" y="304800"/>
            <a:ext cx="7620000" cy="993775"/>
          </a:xfrm>
        </p:spPr>
        <p:txBody>
          <a:bodyPr>
            <a:normAutofit/>
          </a:bodyPr>
          <a:lstStyle/>
          <a:p>
            <a:pPr eaLnBrk="1" hangingPunct="1"/>
            <a:r>
              <a:rPr lang="en-US" dirty="0" smtClean="0">
                <a:effectLst>
                  <a:outerShdw blurRad="38100" dist="38100" dir="2700000" algn="tl">
                    <a:srgbClr val="000000">
                      <a:alpha val="43137"/>
                    </a:srgbClr>
                  </a:outerShdw>
                </a:effectLst>
              </a:rPr>
              <a:t>Outline</a:t>
            </a:r>
          </a:p>
        </p:txBody>
      </p:sp>
      <p:sp>
        <p:nvSpPr>
          <p:cNvPr id="32" name="Text Box 5"/>
          <p:cNvSpPr txBox="1">
            <a:spLocks noChangeArrowheads="1"/>
          </p:cNvSpPr>
          <p:nvPr/>
        </p:nvSpPr>
        <p:spPr bwMode="auto">
          <a:xfrm>
            <a:off x="2438400" y="1953464"/>
            <a:ext cx="5029200" cy="2954655"/>
          </a:xfrm>
          <a:prstGeom prst="rect">
            <a:avLst/>
          </a:prstGeom>
          <a:noFill/>
          <a:ln w="9525">
            <a:noFill/>
            <a:miter lim="800000"/>
            <a:headEnd/>
            <a:tailEnd/>
          </a:ln>
          <a:effectLst/>
        </p:spPr>
        <p:txBody>
          <a:bodyPr wrap="square">
            <a:spAutoFit/>
          </a:bodyPr>
          <a:lstStyle/>
          <a:p>
            <a:pPr>
              <a:spcAft>
                <a:spcPts val="600"/>
              </a:spcAft>
              <a:tabLst>
                <a:tab pos="687388" algn="l"/>
              </a:tabLst>
              <a:defRPr/>
            </a:pPr>
            <a:r>
              <a:rPr lang="en-US" sz="2400" b="1" dirty="0" smtClean="0">
                <a:solidFill>
                  <a:schemeClr val="tx2">
                    <a:lumMod val="20000"/>
                    <a:lumOff val="80000"/>
                  </a:schemeClr>
                </a:solidFill>
                <a:cs typeface="Tahoma" pitchFamily="34" charset="0"/>
              </a:rPr>
              <a:t>What is </a:t>
            </a:r>
            <a:r>
              <a:rPr lang="en-US" sz="2400" b="1" dirty="0" err="1" smtClean="0">
                <a:solidFill>
                  <a:schemeClr val="tx2">
                    <a:lumMod val="20000"/>
                    <a:lumOff val="80000"/>
                  </a:schemeClr>
                </a:solidFill>
                <a:cs typeface="Tahoma" pitchFamily="34" charset="0"/>
              </a:rPr>
              <a:t>SPoRT</a:t>
            </a:r>
            <a:r>
              <a:rPr lang="en-US" sz="2400" b="1" dirty="0" smtClean="0">
                <a:solidFill>
                  <a:schemeClr val="tx2">
                    <a:lumMod val="20000"/>
                    <a:lumOff val="80000"/>
                  </a:schemeClr>
                </a:solidFill>
                <a:cs typeface="Tahoma" pitchFamily="34" charset="0"/>
              </a:rPr>
              <a:t>?</a:t>
            </a:r>
          </a:p>
          <a:p>
            <a:pPr>
              <a:spcAft>
                <a:spcPts val="600"/>
              </a:spcAft>
              <a:tabLst>
                <a:tab pos="687388" algn="l"/>
              </a:tabLst>
              <a:defRPr/>
            </a:pPr>
            <a:r>
              <a:rPr lang="en-US" sz="2400" b="1" dirty="0" smtClean="0">
                <a:solidFill>
                  <a:schemeClr val="tx2">
                    <a:lumMod val="20000"/>
                    <a:lumOff val="80000"/>
                  </a:schemeClr>
                </a:solidFill>
                <a:cs typeface="Tahoma" pitchFamily="34" charset="0"/>
              </a:rPr>
              <a:t>Current Lightning  and GLM Activities</a:t>
            </a:r>
          </a:p>
          <a:p>
            <a:pPr>
              <a:spcAft>
                <a:spcPts val="600"/>
              </a:spcAft>
              <a:tabLst>
                <a:tab pos="687388" algn="l"/>
              </a:tabLst>
              <a:defRPr/>
            </a:pPr>
            <a:r>
              <a:rPr lang="en-US" sz="2400" b="1" dirty="0" smtClean="0">
                <a:solidFill>
                  <a:schemeClr val="tx2">
                    <a:lumMod val="20000"/>
                    <a:lumOff val="80000"/>
                  </a:schemeClr>
                </a:solidFill>
                <a:cs typeface="Tahoma" pitchFamily="34" charset="0"/>
              </a:rPr>
              <a:t>What is the Pseudo GLM?</a:t>
            </a:r>
          </a:p>
          <a:p>
            <a:pPr marL="509588" lvl="1" indent="-277813">
              <a:spcAft>
                <a:spcPts val="600"/>
              </a:spcAft>
              <a:buFont typeface="Courier New" pitchFamily="49" charset="0"/>
              <a:buChar char="o"/>
              <a:tabLst>
                <a:tab pos="687388" algn="l"/>
              </a:tabLst>
              <a:defRPr/>
            </a:pPr>
            <a:r>
              <a:rPr lang="en-US" sz="2000" dirty="0" smtClean="0">
                <a:solidFill>
                  <a:schemeClr val="bg1">
                    <a:lumMod val="85000"/>
                  </a:schemeClr>
                </a:solidFill>
                <a:cs typeface="Tahoma" pitchFamily="34" charset="0"/>
              </a:rPr>
              <a:t>Origin</a:t>
            </a:r>
          </a:p>
          <a:p>
            <a:pPr marL="509588" lvl="1" indent="-277813">
              <a:spcAft>
                <a:spcPts val="600"/>
              </a:spcAft>
              <a:buFont typeface="Courier New" pitchFamily="49" charset="0"/>
              <a:buChar char="o"/>
              <a:tabLst>
                <a:tab pos="687388" algn="l"/>
              </a:tabLst>
              <a:defRPr/>
            </a:pPr>
            <a:r>
              <a:rPr lang="en-US" sz="2000" dirty="0" smtClean="0">
                <a:solidFill>
                  <a:schemeClr val="bg1">
                    <a:lumMod val="85000"/>
                  </a:schemeClr>
                </a:solidFill>
                <a:cs typeface="Tahoma" pitchFamily="34" charset="0"/>
              </a:rPr>
              <a:t>Why is it being used</a:t>
            </a:r>
          </a:p>
          <a:p>
            <a:pPr marL="509588" lvl="1" indent="-277813">
              <a:spcAft>
                <a:spcPts val="600"/>
              </a:spcAft>
              <a:buFont typeface="Courier New" pitchFamily="49" charset="0"/>
              <a:buChar char="o"/>
              <a:tabLst>
                <a:tab pos="687388" algn="l"/>
              </a:tabLst>
              <a:defRPr/>
            </a:pPr>
            <a:r>
              <a:rPr lang="en-US" sz="2000" dirty="0" smtClean="0">
                <a:solidFill>
                  <a:schemeClr val="bg1">
                    <a:lumMod val="85000"/>
                  </a:schemeClr>
                </a:solidFill>
                <a:cs typeface="Tahoma" pitchFamily="34" charset="0"/>
              </a:rPr>
              <a:t>Operational examples</a:t>
            </a:r>
          </a:p>
          <a:p>
            <a:pPr marL="52388" indent="-277813">
              <a:spcAft>
                <a:spcPts val="600"/>
              </a:spcAft>
              <a:tabLst>
                <a:tab pos="687388" algn="l"/>
              </a:tabLst>
              <a:defRPr/>
            </a:pPr>
            <a:r>
              <a:rPr lang="en-US" sz="2400" b="1" dirty="0" smtClean="0">
                <a:solidFill>
                  <a:schemeClr val="tx2">
                    <a:lumMod val="20000"/>
                    <a:lumOff val="80000"/>
                  </a:schemeClr>
                </a:solidFill>
                <a:cs typeface="Tahoma" pitchFamily="34" charset="0"/>
              </a:rPr>
              <a:t>Conclusions and Future Work</a:t>
            </a:r>
          </a:p>
        </p:txBody>
      </p:sp>
      <p:pic>
        <p:nvPicPr>
          <p:cNvPr id="48" name="Picture 47" descr="ENSCO_Logo_Blue.gif"/>
          <p:cNvPicPr>
            <a:picLocks noChangeAspect="1"/>
          </p:cNvPicPr>
          <p:nvPr/>
        </p:nvPicPr>
        <p:blipFill>
          <a:blip r:embed="rId3" cstate="print"/>
          <a:stretch>
            <a:fillRect/>
          </a:stretch>
        </p:blipFill>
        <p:spPr>
          <a:xfrm>
            <a:off x="7772400" y="1"/>
            <a:ext cx="1371600" cy="461356"/>
          </a:xfrm>
          <a:prstGeom prst="rect">
            <a:avLst/>
          </a:prstGeom>
        </p:spPr>
      </p:pic>
      <p:grpSp>
        <p:nvGrpSpPr>
          <p:cNvPr id="17" name="Group 16"/>
          <p:cNvGrpSpPr/>
          <p:nvPr/>
        </p:nvGrpSpPr>
        <p:grpSpPr>
          <a:xfrm>
            <a:off x="228600" y="6096000"/>
            <a:ext cx="8857611" cy="685800"/>
            <a:chOff x="228600" y="6096000"/>
            <a:chExt cx="8857611" cy="685800"/>
          </a:xfrm>
        </p:grpSpPr>
        <p:grpSp>
          <p:nvGrpSpPr>
            <p:cNvPr id="28" name="Group 13"/>
            <p:cNvGrpSpPr>
              <a:grpSpLocks/>
            </p:cNvGrpSpPr>
            <p:nvPr/>
          </p:nvGrpSpPr>
          <p:grpSpPr bwMode="auto">
            <a:xfrm>
              <a:off x="2140279" y="6245225"/>
              <a:ext cx="5784521" cy="460375"/>
              <a:chOff x="2286000" y="6245225"/>
              <a:chExt cx="5784521" cy="460375"/>
            </a:xfrm>
          </p:grpSpPr>
          <p:grpSp>
            <p:nvGrpSpPr>
              <p:cNvPr id="31" name="Group 11"/>
              <p:cNvGrpSpPr>
                <a:grpSpLocks/>
              </p:cNvGrpSpPr>
              <p:nvPr/>
            </p:nvGrpSpPr>
            <p:grpSpPr bwMode="auto">
              <a:xfrm>
                <a:off x="2286000" y="6525768"/>
                <a:ext cx="5784521" cy="179832"/>
                <a:chOff x="2514600" y="5916168"/>
                <a:chExt cx="5784521" cy="179832"/>
              </a:xfrm>
            </p:grpSpPr>
            <p:sp>
              <p:nvSpPr>
                <p:cNvPr id="35"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36"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37"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34" name="Text Box 16"/>
              <p:cNvSpPr txBox="1">
                <a:spLocks noChangeArrowheads="1"/>
              </p:cNvSpPr>
              <p:nvPr/>
            </p:nvSpPr>
            <p:spPr bwMode="auto">
              <a:xfrm>
                <a:off x="2590800" y="6245225"/>
                <a:ext cx="5333063" cy="292388"/>
              </a:xfrm>
              <a:prstGeom prst="rect">
                <a:avLst/>
              </a:prstGeom>
              <a:noFill/>
              <a:ln w="9525">
                <a:noFill/>
                <a:miter lim="800000"/>
                <a:headEnd/>
                <a:tailEnd/>
              </a:ln>
              <a:effectLst/>
            </p:spPr>
            <p:txBody>
              <a:bodyPr wrap="none">
                <a:spAutoFit/>
              </a:bodyPr>
              <a:lstStyle/>
              <a:p>
                <a:pPr>
                  <a:defRPr/>
                </a:pPr>
                <a:r>
                  <a:rPr lang="en-US" sz="1300" b="1" dirty="0" smtClean="0">
                    <a:solidFill>
                      <a:schemeClr val="bg1">
                        <a:lumMod val="50000"/>
                      </a:schemeClr>
                    </a:solidFill>
                  </a:rPr>
                  <a:t>GLM Annual Science Meeting, 19-20 September 2011, Huntsville, Alabama</a:t>
                </a:r>
                <a:endParaRPr lang="en-US" sz="1300" b="1" dirty="0">
                  <a:solidFill>
                    <a:schemeClr val="bg1">
                      <a:lumMod val="50000"/>
                    </a:schemeClr>
                  </a:solidFill>
                  <a:latin typeface="+mn-lt"/>
                </a:endParaRPr>
              </a:p>
            </p:txBody>
          </p:sp>
        </p:grpSp>
        <p:pic>
          <p:nvPicPr>
            <p:cNvPr id="29" name="Picture 10" descr="S:\SPoRT Logo\NASA_Lg.PNG"/>
            <p:cNvPicPr>
              <a:picLocks noChangeAspect="1" noChangeArrowheads="1"/>
            </p:cNvPicPr>
            <p:nvPr/>
          </p:nvPicPr>
          <p:blipFill>
            <a:blip r:embed="rId4" cstate="print"/>
            <a:srcRect/>
            <a:stretch>
              <a:fillRect/>
            </a:stretch>
          </p:blipFill>
          <p:spPr bwMode="auto">
            <a:xfrm>
              <a:off x="8229599" y="6096000"/>
              <a:ext cx="856612" cy="685800"/>
            </a:xfrm>
            <a:prstGeom prst="rect">
              <a:avLst/>
            </a:prstGeom>
            <a:noFill/>
            <a:ln w="9525">
              <a:noFill/>
              <a:miter lim="800000"/>
              <a:headEnd/>
              <a:tailEnd/>
            </a:ln>
          </p:spPr>
        </p:pic>
        <p:pic>
          <p:nvPicPr>
            <p:cNvPr id="30" name="Picture 4" descr="sportredblue.gif"/>
            <p:cNvPicPr>
              <a:picLocks noChangeAspect="1"/>
            </p:cNvPicPr>
            <p:nvPr/>
          </p:nvPicPr>
          <p:blipFill>
            <a:blip r:embed="rId5" cstate="print"/>
            <a:srcRect/>
            <a:stretch>
              <a:fillRect/>
            </a:stretch>
          </p:blipFill>
          <p:spPr bwMode="auto">
            <a:xfrm>
              <a:off x="228600" y="6248400"/>
              <a:ext cx="1746696" cy="533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12"/>
          <p:cNvGrpSpPr/>
          <p:nvPr/>
        </p:nvGrpSpPr>
        <p:grpSpPr>
          <a:xfrm>
            <a:off x="0" y="0"/>
            <a:ext cx="1524000" cy="6858000"/>
            <a:chOff x="0" y="0"/>
            <a:chExt cx="1752600" cy="6858000"/>
          </a:xfrm>
        </p:grpSpPr>
        <p:pic>
          <p:nvPicPr>
            <p:cNvPr id="26" name="Picture 14" descr="lightning.PNG"/>
            <p:cNvPicPr>
              <a:picLocks noChangeAspect="1"/>
            </p:cNvPicPr>
            <p:nvPr/>
          </p:nvPicPr>
          <p:blipFill>
            <a:blip r:embed="rId3" cstate="print"/>
            <a:srcRect/>
            <a:stretch>
              <a:fillRect/>
            </a:stretch>
          </p:blipFill>
          <p:spPr bwMode="auto">
            <a:xfrm>
              <a:off x="0" y="0"/>
              <a:ext cx="1752600" cy="6858000"/>
            </a:xfrm>
            <a:prstGeom prst="rect">
              <a:avLst/>
            </a:prstGeom>
            <a:noFill/>
            <a:ln w="9525">
              <a:noFill/>
              <a:miter lim="800000"/>
              <a:headEnd/>
              <a:tailEnd/>
            </a:ln>
          </p:spPr>
        </p:pic>
        <p:sp>
          <p:nvSpPr>
            <p:cNvPr id="27" name="Rectangle 26"/>
            <p:cNvSpPr/>
            <p:nvPr/>
          </p:nvSpPr>
          <p:spPr>
            <a:xfrm>
              <a:off x="0" y="0"/>
              <a:ext cx="1752600" cy="6858000"/>
            </a:xfrm>
            <a:prstGeom prst="rect">
              <a:avLst/>
            </a:prstGeom>
            <a:solidFill>
              <a:schemeClr val="bg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grpSp>
      <p:sp>
        <p:nvSpPr>
          <p:cNvPr id="3076" name="Rectangle 14"/>
          <p:cNvSpPr>
            <a:spLocks noChangeArrowheads="1"/>
          </p:cNvSpPr>
          <p:nvPr/>
        </p:nvSpPr>
        <p:spPr bwMode="auto">
          <a:xfrm>
            <a:off x="381000" y="1549973"/>
            <a:ext cx="8229600" cy="1726627"/>
          </a:xfrm>
          <a:prstGeom prst="rect">
            <a:avLst/>
          </a:prstGeom>
          <a:noFill/>
          <a:ln w="9525">
            <a:noFill/>
            <a:miter lim="800000"/>
            <a:headEnd/>
            <a:tailEnd/>
          </a:ln>
        </p:spPr>
        <p:txBody>
          <a:bodyPr anchor="ctr">
            <a:spAutoFit/>
          </a:bodyPr>
          <a:lstStyle/>
          <a:p>
            <a:pPr marL="114300" indent="-114300">
              <a:lnSpc>
                <a:spcPct val="90000"/>
              </a:lnSpc>
              <a:spcBef>
                <a:spcPct val="20000"/>
              </a:spcBef>
            </a:pPr>
            <a:r>
              <a:rPr lang="en-US" sz="2400" b="1" u="sng" dirty="0"/>
              <a:t>Mission</a:t>
            </a:r>
            <a:r>
              <a:rPr lang="en-US" sz="2400" b="1" dirty="0"/>
              <a:t>: </a:t>
            </a:r>
            <a:r>
              <a:rPr lang="en-US" sz="2400" dirty="0"/>
              <a:t>Apply unique NASA Earth science research and observations to improve the accuracy of short-term (0-24 hr) weather prediction at the regional and local scale – work mainly with WFOs</a:t>
            </a:r>
            <a:endParaRPr lang="en-US" sz="2400" i="1" dirty="0"/>
          </a:p>
          <a:p>
            <a:pPr marL="114300" indent="-114300">
              <a:lnSpc>
                <a:spcPct val="90000"/>
              </a:lnSpc>
              <a:spcBef>
                <a:spcPct val="20000"/>
              </a:spcBef>
            </a:pPr>
            <a:r>
              <a:rPr lang="en-US" b="1" u="sng" dirty="0"/>
              <a:t> </a:t>
            </a:r>
            <a:endParaRPr lang="en-US" dirty="0"/>
          </a:p>
        </p:txBody>
      </p:sp>
      <p:sp>
        <p:nvSpPr>
          <p:cNvPr id="18" name="TextBox 17"/>
          <p:cNvSpPr txBox="1"/>
          <p:nvPr/>
        </p:nvSpPr>
        <p:spPr>
          <a:xfrm>
            <a:off x="228600" y="3200400"/>
            <a:ext cx="5486400" cy="2719206"/>
          </a:xfrm>
          <a:prstGeom prst="rect">
            <a:avLst/>
          </a:prstGeom>
          <a:noFill/>
        </p:spPr>
        <p:txBody>
          <a:bodyPr wrap="square" rtlCol="0">
            <a:spAutoFit/>
          </a:bodyPr>
          <a:lstStyle/>
          <a:p>
            <a:pPr marL="114300" indent="-114300">
              <a:lnSpc>
                <a:spcPct val="90000"/>
              </a:lnSpc>
              <a:spcBef>
                <a:spcPct val="20000"/>
              </a:spcBef>
              <a:spcAft>
                <a:spcPts val="600"/>
              </a:spcAft>
            </a:pPr>
            <a:r>
              <a:rPr lang="en-US" sz="2200" b="1" u="sng" dirty="0" smtClean="0"/>
              <a:t>SPoRT Paradigm</a:t>
            </a:r>
          </a:p>
          <a:p>
            <a:pPr marL="460375" lvl="1" indent="-231775">
              <a:lnSpc>
                <a:spcPct val="85000"/>
              </a:lnSpc>
              <a:spcAft>
                <a:spcPts val="600"/>
              </a:spcAft>
              <a:buFontTx/>
              <a:buChar char="•"/>
            </a:pPr>
            <a:r>
              <a:rPr lang="en-US" sz="2200" dirty="0" smtClean="0"/>
              <a:t>Match observations/capabilities to forecast problems</a:t>
            </a:r>
          </a:p>
          <a:p>
            <a:pPr marL="460375" lvl="1" indent="-231775">
              <a:lnSpc>
                <a:spcPct val="85000"/>
              </a:lnSpc>
              <a:spcAft>
                <a:spcPts val="600"/>
              </a:spcAft>
              <a:buFontTx/>
              <a:buChar char="•"/>
            </a:pPr>
            <a:r>
              <a:rPr lang="en-US" sz="2200" dirty="0" smtClean="0"/>
              <a:t>Develop / assess solution in “</a:t>
            </a:r>
            <a:r>
              <a:rPr lang="en-US" sz="2200" dirty="0" err="1" smtClean="0"/>
              <a:t>testbed</a:t>
            </a:r>
            <a:r>
              <a:rPr lang="en-US" sz="2200" dirty="0" smtClean="0"/>
              <a:t>”, transition to decision support system</a:t>
            </a:r>
          </a:p>
          <a:p>
            <a:pPr marL="460375" lvl="1" indent="-231775">
              <a:lnSpc>
                <a:spcPct val="85000"/>
              </a:lnSpc>
              <a:spcAft>
                <a:spcPts val="600"/>
              </a:spcAft>
              <a:buFontTx/>
              <a:buChar char="•"/>
            </a:pPr>
            <a:r>
              <a:rPr lang="en-US" sz="2200" dirty="0" smtClean="0"/>
              <a:t>Conduct training, </a:t>
            </a:r>
            <a:br>
              <a:rPr lang="en-US" sz="2200" dirty="0" smtClean="0"/>
            </a:br>
            <a:r>
              <a:rPr lang="en-US" sz="2200" dirty="0" smtClean="0"/>
              <a:t>product assessment and impact</a:t>
            </a:r>
          </a:p>
          <a:p>
            <a:pPr marL="460375" lvl="1" indent="-231775">
              <a:lnSpc>
                <a:spcPct val="85000"/>
              </a:lnSpc>
              <a:spcAft>
                <a:spcPct val="10000"/>
              </a:spcAft>
              <a:buFontTx/>
              <a:buChar char="•"/>
            </a:pPr>
            <a:r>
              <a:rPr lang="en-US" sz="2200" dirty="0" smtClean="0"/>
              <a:t>Do not throw data “over the fence”</a:t>
            </a:r>
            <a:endParaRPr lang="en-US" sz="2200" dirty="0"/>
          </a:p>
        </p:txBody>
      </p:sp>
      <p:pic>
        <p:nvPicPr>
          <p:cNvPr id="14" name="Picture 2" descr="S:\5yr celebrtion photos\DJH_3773.jpg"/>
          <p:cNvPicPr>
            <a:picLocks noChangeAspect="1" noChangeArrowheads="1"/>
          </p:cNvPicPr>
          <p:nvPr/>
        </p:nvPicPr>
        <p:blipFill>
          <a:blip r:embed="rId4" cstate="print"/>
          <a:srcRect/>
          <a:stretch>
            <a:fillRect/>
          </a:stretch>
        </p:blipFill>
        <p:spPr bwMode="auto">
          <a:xfrm>
            <a:off x="5410200" y="2819399"/>
            <a:ext cx="3352800" cy="2227217"/>
          </a:xfrm>
          <a:prstGeom prst="rect">
            <a:avLst/>
          </a:prstGeom>
          <a:noFill/>
          <a:ln>
            <a:solidFill>
              <a:schemeClr val="tx1"/>
            </a:solidFill>
          </a:ln>
        </p:spPr>
      </p:pic>
      <p:sp>
        <p:nvSpPr>
          <p:cNvPr id="28" name="Title 1"/>
          <p:cNvSpPr>
            <a:spLocks noGrp="1"/>
          </p:cNvSpPr>
          <p:nvPr>
            <p:ph type="ctrTitle"/>
          </p:nvPr>
        </p:nvSpPr>
        <p:spPr>
          <a:xfrm>
            <a:off x="838200" y="304800"/>
            <a:ext cx="7620000" cy="993775"/>
          </a:xfrm>
        </p:spPr>
        <p:txBody>
          <a:bodyPr>
            <a:normAutofit/>
          </a:bodyPr>
          <a:lstStyle/>
          <a:p>
            <a:pPr eaLnBrk="1" hangingPunct="1"/>
            <a:r>
              <a:rPr lang="en-US" dirty="0" smtClean="0">
                <a:effectLst>
                  <a:outerShdw blurRad="38100" dist="38100" dir="2700000" algn="tl">
                    <a:srgbClr val="000000">
                      <a:alpha val="43137"/>
                    </a:srgbClr>
                  </a:outerShdw>
                </a:effectLst>
              </a:rPr>
              <a:t>The NASA </a:t>
            </a:r>
            <a:r>
              <a:rPr lang="en-US" dirty="0" err="1" smtClean="0">
                <a:effectLst>
                  <a:outerShdw blurRad="38100" dist="38100" dir="2700000" algn="tl">
                    <a:srgbClr val="000000">
                      <a:alpha val="43137"/>
                    </a:srgbClr>
                  </a:outerShdw>
                </a:effectLst>
              </a:rPr>
              <a:t>SPoRT</a:t>
            </a:r>
            <a:r>
              <a:rPr lang="en-US" dirty="0" smtClean="0">
                <a:effectLst>
                  <a:outerShdw blurRad="38100" dist="38100" dir="2700000" algn="tl">
                    <a:srgbClr val="000000">
                      <a:alpha val="43137"/>
                    </a:srgbClr>
                  </a:outerShdw>
                </a:effectLst>
              </a:rPr>
              <a:t> Program</a:t>
            </a:r>
          </a:p>
        </p:txBody>
      </p:sp>
      <p:pic>
        <p:nvPicPr>
          <p:cNvPr id="29" name="Picture 28" descr="ENSCO_Logo_Blue.gif"/>
          <p:cNvPicPr>
            <a:picLocks noChangeAspect="1"/>
          </p:cNvPicPr>
          <p:nvPr/>
        </p:nvPicPr>
        <p:blipFill>
          <a:blip r:embed="rId5" cstate="print"/>
          <a:stretch>
            <a:fillRect/>
          </a:stretch>
        </p:blipFill>
        <p:spPr>
          <a:xfrm>
            <a:off x="7772400" y="1"/>
            <a:ext cx="1371600" cy="461356"/>
          </a:xfrm>
          <a:prstGeom prst="rect">
            <a:avLst/>
          </a:prstGeom>
        </p:spPr>
      </p:pic>
      <p:sp>
        <p:nvSpPr>
          <p:cNvPr id="30" name="TextBox 14"/>
          <p:cNvSpPr txBox="1">
            <a:spLocks noChangeArrowheads="1"/>
          </p:cNvSpPr>
          <p:nvPr/>
        </p:nvSpPr>
        <p:spPr bwMode="auto">
          <a:xfrm>
            <a:off x="5287962" y="5334000"/>
            <a:ext cx="3627438" cy="584775"/>
          </a:xfrm>
          <a:prstGeom prst="rect">
            <a:avLst/>
          </a:prstGeom>
          <a:noFill/>
          <a:ln w="9525">
            <a:noFill/>
            <a:miter lim="800000"/>
            <a:headEnd/>
            <a:tailEnd/>
          </a:ln>
        </p:spPr>
        <p:txBody>
          <a:bodyPr wrap="square">
            <a:spAutoFit/>
          </a:bodyPr>
          <a:lstStyle/>
          <a:p>
            <a:r>
              <a:rPr lang="en-US" sz="1600" b="1" dirty="0">
                <a:hlinkClick r:id="rId6"/>
              </a:rPr>
              <a:t>http://weather.msfc.nasa.gov/sport</a:t>
            </a:r>
            <a:endParaRPr lang="en-US" sz="1600" b="1" dirty="0"/>
          </a:p>
          <a:p>
            <a:r>
              <a:rPr lang="en-US" sz="1600" b="1" dirty="0">
                <a:hlinkClick r:id="rId7"/>
              </a:rPr>
              <a:t>http://</a:t>
            </a:r>
            <a:r>
              <a:rPr lang="en-US" sz="1600" b="1" dirty="0" smtClean="0">
                <a:hlinkClick r:id="rId7"/>
              </a:rPr>
              <a:t>weather.msfc.nasa.gov/sportblog</a:t>
            </a:r>
            <a:endParaRPr lang="en-US" sz="1600" b="1" dirty="0"/>
          </a:p>
        </p:txBody>
      </p:sp>
      <p:grpSp>
        <p:nvGrpSpPr>
          <p:cNvPr id="19" name="Group 18"/>
          <p:cNvGrpSpPr/>
          <p:nvPr/>
        </p:nvGrpSpPr>
        <p:grpSpPr>
          <a:xfrm>
            <a:off x="228600" y="6096000"/>
            <a:ext cx="8857611" cy="685800"/>
            <a:chOff x="228600" y="6096000"/>
            <a:chExt cx="8857611" cy="685800"/>
          </a:xfrm>
        </p:grpSpPr>
        <p:grpSp>
          <p:nvGrpSpPr>
            <p:cNvPr id="31" name="Group 13"/>
            <p:cNvGrpSpPr>
              <a:grpSpLocks/>
            </p:cNvGrpSpPr>
            <p:nvPr/>
          </p:nvGrpSpPr>
          <p:grpSpPr bwMode="auto">
            <a:xfrm>
              <a:off x="2140279" y="6245225"/>
              <a:ext cx="5784521" cy="460375"/>
              <a:chOff x="2286000" y="6245225"/>
              <a:chExt cx="5784521" cy="460375"/>
            </a:xfrm>
          </p:grpSpPr>
          <p:grpSp>
            <p:nvGrpSpPr>
              <p:cNvPr id="34" name="Group 11"/>
              <p:cNvGrpSpPr>
                <a:grpSpLocks/>
              </p:cNvGrpSpPr>
              <p:nvPr/>
            </p:nvGrpSpPr>
            <p:grpSpPr bwMode="auto">
              <a:xfrm>
                <a:off x="2286000" y="6525768"/>
                <a:ext cx="5784521" cy="179832"/>
                <a:chOff x="2514600" y="5916168"/>
                <a:chExt cx="5784521" cy="179832"/>
              </a:xfrm>
            </p:grpSpPr>
            <p:sp>
              <p:nvSpPr>
                <p:cNvPr id="36"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37"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38"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35" name="Text Box 16"/>
              <p:cNvSpPr txBox="1">
                <a:spLocks noChangeArrowheads="1"/>
              </p:cNvSpPr>
              <p:nvPr/>
            </p:nvSpPr>
            <p:spPr bwMode="auto">
              <a:xfrm>
                <a:off x="2590800" y="6245225"/>
                <a:ext cx="5333063" cy="292388"/>
              </a:xfrm>
              <a:prstGeom prst="rect">
                <a:avLst/>
              </a:prstGeom>
              <a:noFill/>
              <a:ln w="9525">
                <a:noFill/>
                <a:miter lim="800000"/>
                <a:headEnd/>
                <a:tailEnd/>
              </a:ln>
              <a:effectLst/>
            </p:spPr>
            <p:txBody>
              <a:bodyPr wrap="none">
                <a:spAutoFit/>
              </a:bodyPr>
              <a:lstStyle/>
              <a:p>
                <a:pPr>
                  <a:defRPr/>
                </a:pPr>
                <a:r>
                  <a:rPr lang="en-US" sz="1300" b="1" dirty="0" smtClean="0">
                    <a:solidFill>
                      <a:schemeClr val="bg1">
                        <a:lumMod val="50000"/>
                      </a:schemeClr>
                    </a:solidFill>
                  </a:rPr>
                  <a:t>GLM Annual Science Meeting, 19-20 September 2011, Huntsville, Alabama</a:t>
                </a:r>
                <a:endParaRPr lang="en-US" sz="1300" b="1" dirty="0">
                  <a:solidFill>
                    <a:schemeClr val="bg1">
                      <a:lumMod val="50000"/>
                    </a:schemeClr>
                  </a:solidFill>
                  <a:latin typeface="+mn-lt"/>
                </a:endParaRPr>
              </a:p>
            </p:txBody>
          </p:sp>
        </p:grpSp>
        <p:pic>
          <p:nvPicPr>
            <p:cNvPr id="32" name="Picture 10" descr="S:\SPoRT Logo\NASA_Lg.PNG"/>
            <p:cNvPicPr>
              <a:picLocks noChangeAspect="1" noChangeArrowheads="1"/>
            </p:cNvPicPr>
            <p:nvPr/>
          </p:nvPicPr>
          <p:blipFill>
            <a:blip r:embed="rId8" cstate="print"/>
            <a:srcRect/>
            <a:stretch>
              <a:fillRect/>
            </a:stretch>
          </p:blipFill>
          <p:spPr bwMode="auto">
            <a:xfrm>
              <a:off x="8229599" y="6096000"/>
              <a:ext cx="856612" cy="685800"/>
            </a:xfrm>
            <a:prstGeom prst="rect">
              <a:avLst/>
            </a:prstGeom>
            <a:noFill/>
            <a:ln w="9525">
              <a:noFill/>
              <a:miter lim="800000"/>
              <a:headEnd/>
              <a:tailEnd/>
            </a:ln>
          </p:spPr>
        </p:pic>
        <p:pic>
          <p:nvPicPr>
            <p:cNvPr id="33" name="Picture 4" descr="sportredblue.gif"/>
            <p:cNvPicPr>
              <a:picLocks noChangeAspect="1"/>
            </p:cNvPicPr>
            <p:nvPr/>
          </p:nvPicPr>
          <p:blipFill>
            <a:blip r:embed="rId9" cstate="print"/>
            <a:srcRect/>
            <a:stretch>
              <a:fillRect/>
            </a:stretch>
          </p:blipFill>
          <p:spPr bwMode="auto">
            <a:xfrm>
              <a:off x="228600" y="6248400"/>
              <a:ext cx="1746696" cy="533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0"/>
            <a:ext cx="1524000" cy="6858000"/>
            <a:chOff x="0" y="0"/>
            <a:chExt cx="1752600" cy="6858000"/>
          </a:xfrm>
        </p:grpSpPr>
        <p:pic>
          <p:nvPicPr>
            <p:cNvPr id="21" name="Picture 14" descr="lightning.PNG"/>
            <p:cNvPicPr>
              <a:picLocks noChangeAspect="1"/>
            </p:cNvPicPr>
            <p:nvPr/>
          </p:nvPicPr>
          <p:blipFill>
            <a:blip r:embed="rId2" cstate="print"/>
            <a:srcRect/>
            <a:stretch>
              <a:fillRect/>
            </a:stretch>
          </p:blipFill>
          <p:spPr bwMode="auto">
            <a:xfrm>
              <a:off x="0" y="0"/>
              <a:ext cx="1752600" cy="6858000"/>
            </a:xfrm>
            <a:prstGeom prst="rect">
              <a:avLst/>
            </a:prstGeom>
            <a:noFill/>
            <a:ln w="9525">
              <a:noFill/>
              <a:miter lim="800000"/>
              <a:headEnd/>
              <a:tailEnd/>
            </a:ln>
          </p:spPr>
        </p:pic>
        <p:sp>
          <p:nvSpPr>
            <p:cNvPr id="25" name="Rectangle 24"/>
            <p:cNvSpPr/>
            <p:nvPr/>
          </p:nvSpPr>
          <p:spPr>
            <a:xfrm>
              <a:off x="0" y="0"/>
              <a:ext cx="1752600" cy="6858000"/>
            </a:xfrm>
            <a:prstGeom prst="rect">
              <a:avLst/>
            </a:prstGeom>
            <a:solidFill>
              <a:schemeClr val="bg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grpSp>
      <p:sp>
        <p:nvSpPr>
          <p:cNvPr id="16" name="Title 1"/>
          <p:cNvSpPr>
            <a:spLocks noGrp="1"/>
          </p:cNvSpPr>
          <p:nvPr>
            <p:ph type="ctrTitle"/>
          </p:nvPr>
        </p:nvSpPr>
        <p:spPr>
          <a:xfrm>
            <a:off x="838200" y="304800"/>
            <a:ext cx="7620000" cy="993775"/>
          </a:xfrm>
        </p:spPr>
        <p:txBody>
          <a:bodyPr>
            <a:normAutofit/>
          </a:bodyPr>
          <a:lstStyle/>
          <a:p>
            <a:pPr eaLnBrk="1" hangingPunct="1"/>
            <a:r>
              <a:rPr lang="en-US" dirty="0" smtClean="0">
                <a:effectLst>
                  <a:outerShdw blurRad="38100" dist="38100" dir="2700000" algn="tl">
                    <a:srgbClr val="000000">
                      <a:alpha val="43137"/>
                    </a:srgbClr>
                  </a:outerShdw>
                </a:effectLst>
              </a:rPr>
              <a:t>Current Lightning Work</a:t>
            </a:r>
          </a:p>
        </p:txBody>
      </p:sp>
      <p:sp>
        <p:nvSpPr>
          <p:cNvPr id="20" name="Rounded Rectangle 19"/>
          <p:cNvSpPr/>
          <p:nvPr/>
        </p:nvSpPr>
        <p:spPr>
          <a:xfrm>
            <a:off x="152400" y="2209800"/>
            <a:ext cx="3886200" cy="2743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5"/>
          <p:cNvSpPr txBox="1">
            <a:spLocks noChangeArrowheads="1"/>
          </p:cNvSpPr>
          <p:nvPr/>
        </p:nvSpPr>
        <p:spPr bwMode="auto">
          <a:xfrm>
            <a:off x="152400" y="2362200"/>
            <a:ext cx="3962400" cy="2477601"/>
          </a:xfrm>
          <a:prstGeom prst="rect">
            <a:avLst/>
          </a:prstGeom>
          <a:noFill/>
          <a:ln w="9525">
            <a:noFill/>
            <a:miter lim="800000"/>
            <a:headEnd/>
            <a:tailEnd/>
          </a:ln>
          <a:effectLst/>
        </p:spPr>
        <p:txBody>
          <a:bodyPr wrap="square">
            <a:spAutoFit/>
          </a:bodyPr>
          <a:lstStyle/>
          <a:p>
            <a:pPr marL="509588" lvl="1" indent="-277813">
              <a:tabLst>
                <a:tab pos="687388" algn="l"/>
              </a:tabLst>
              <a:defRPr/>
            </a:pPr>
            <a:r>
              <a:rPr lang="en-US" sz="2000" dirty="0" smtClean="0">
                <a:solidFill>
                  <a:schemeClr val="bg1">
                    <a:lumMod val="85000"/>
                  </a:schemeClr>
                </a:solidFill>
                <a:cs typeface="Tahoma" pitchFamily="34" charset="0"/>
              </a:rPr>
              <a:t>First transition in 2003</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North Alabama Network</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Now work with 5 WFOs</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Use three networks</a:t>
            </a:r>
          </a:p>
          <a:p>
            <a:pPr marL="509588" lvl="1" indent="-277813">
              <a:spcBef>
                <a:spcPts val="600"/>
              </a:spcBef>
              <a:tabLst>
                <a:tab pos="687388" algn="l"/>
              </a:tabLst>
              <a:defRPr/>
            </a:pPr>
            <a:r>
              <a:rPr lang="en-US" sz="2000" dirty="0" smtClean="0">
                <a:solidFill>
                  <a:schemeClr val="bg1">
                    <a:lumMod val="85000"/>
                  </a:schemeClr>
                </a:solidFill>
                <a:cs typeface="Tahoma" pitchFamily="34" charset="0"/>
              </a:rPr>
              <a:t>Producing new training modules</a:t>
            </a:r>
          </a:p>
          <a:p>
            <a:pPr marL="509588" lvl="1" indent="-277813">
              <a:spcBef>
                <a:spcPts val="600"/>
              </a:spcBef>
              <a:tabLst>
                <a:tab pos="687388" algn="l"/>
              </a:tabLst>
              <a:defRPr/>
            </a:pPr>
            <a:r>
              <a:rPr lang="en-US" sz="2000" dirty="0" smtClean="0">
                <a:solidFill>
                  <a:schemeClr val="bg1">
                    <a:lumMod val="85000"/>
                  </a:schemeClr>
                </a:solidFill>
                <a:cs typeface="Tahoma" pitchFamily="34" charset="0"/>
              </a:rPr>
              <a:t>Developing new visualizations</a:t>
            </a:r>
          </a:p>
          <a:p>
            <a:pPr marL="509588" lvl="1" indent="-277813">
              <a:spcBef>
                <a:spcPts val="600"/>
              </a:spcBef>
              <a:tabLst>
                <a:tab pos="687388" algn="l"/>
              </a:tabLst>
              <a:defRPr/>
            </a:pPr>
            <a:r>
              <a:rPr lang="en-US" sz="2000" dirty="0" smtClean="0">
                <a:solidFill>
                  <a:schemeClr val="bg1">
                    <a:lumMod val="85000"/>
                  </a:schemeClr>
                </a:solidFill>
                <a:cs typeface="Tahoma" pitchFamily="34" charset="0"/>
              </a:rPr>
              <a:t>Preparing for AWIPS II</a:t>
            </a:r>
          </a:p>
        </p:txBody>
      </p:sp>
      <p:pic>
        <p:nvPicPr>
          <p:cNvPr id="34" name="Picture 33" descr="ENSCO_Logo_Blue.gif"/>
          <p:cNvPicPr>
            <a:picLocks noChangeAspect="1"/>
          </p:cNvPicPr>
          <p:nvPr/>
        </p:nvPicPr>
        <p:blipFill>
          <a:blip r:embed="rId3" cstate="print"/>
          <a:stretch>
            <a:fillRect/>
          </a:stretch>
        </p:blipFill>
        <p:spPr>
          <a:xfrm>
            <a:off x="7772400" y="1"/>
            <a:ext cx="1371600" cy="461356"/>
          </a:xfrm>
          <a:prstGeom prst="rect">
            <a:avLst/>
          </a:prstGeom>
        </p:spPr>
      </p:pic>
      <p:pic>
        <p:nvPicPr>
          <p:cNvPr id="18" name="Picture 3" descr="C:\Documents and Settings\stanogt\My Documents\Liason\Training\Total_Lightning\LMA_Training2\cropped\LMA_02Aug08_1942.PNG"/>
          <p:cNvPicPr>
            <a:picLocks noChangeAspect="1" noChangeArrowheads="1"/>
          </p:cNvPicPr>
          <p:nvPr/>
        </p:nvPicPr>
        <p:blipFill>
          <a:blip r:embed="rId4" cstate="print"/>
          <a:srcRect/>
          <a:stretch>
            <a:fillRect/>
          </a:stretch>
        </p:blipFill>
        <p:spPr bwMode="auto">
          <a:xfrm>
            <a:off x="4267200" y="1447800"/>
            <a:ext cx="4724400" cy="4456732"/>
          </a:xfrm>
          <a:prstGeom prst="roundRect">
            <a:avLst/>
          </a:prstGeom>
          <a:noFill/>
          <a:ln w="19050">
            <a:solidFill>
              <a:schemeClr val="tx2">
                <a:lumMod val="60000"/>
                <a:lumOff val="40000"/>
              </a:schemeClr>
            </a:solidFill>
            <a:miter lim="800000"/>
            <a:headEnd/>
            <a:tailEnd/>
          </a:ln>
        </p:spPr>
      </p:pic>
      <p:sp>
        <p:nvSpPr>
          <p:cNvPr id="27" name="Rounded Rectangle 26"/>
          <p:cNvSpPr/>
          <p:nvPr/>
        </p:nvSpPr>
        <p:spPr>
          <a:xfrm>
            <a:off x="3962400" y="1371600"/>
            <a:ext cx="1066800" cy="6096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Source Density</a:t>
            </a:r>
            <a:endParaRPr lang="en-US" dirty="0">
              <a:solidFill>
                <a:schemeClr val="bg1">
                  <a:lumMod val="95000"/>
                </a:schemeClr>
              </a:solidFill>
            </a:endParaRPr>
          </a:p>
        </p:txBody>
      </p:sp>
      <p:sp>
        <p:nvSpPr>
          <p:cNvPr id="28" name="Rounded Rectangle 27"/>
          <p:cNvSpPr/>
          <p:nvPr/>
        </p:nvSpPr>
        <p:spPr>
          <a:xfrm>
            <a:off x="3962400" y="5486400"/>
            <a:ext cx="838200" cy="533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NLDN</a:t>
            </a:r>
            <a:endParaRPr lang="en-US" dirty="0">
              <a:solidFill>
                <a:schemeClr val="bg1">
                  <a:lumMod val="95000"/>
                </a:schemeClr>
              </a:solidFill>
            </a:endParaRPr>
          </a:p>
        </p:txBody>
      </p:sp>
      <p:sp>
        <p:nvSpPr>
          <p:cNvPr id="30" name="Rounded Rectangle 29"/>
          <p:cNvSpPr/>
          <p:nvPr/>
        </p:nvSpPr>
        <p:spPr>
          <a:xfrm>
            <a:off x="7696200" y="1371600"/>
            <a:ext cx="1371600" cy="457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Reflectivity</a:t>
            </a:r>
            <a:endParaRPr lang="en-US" dirty="0">
              <a:solidFill>
                <a:schemeClr val="bg1">
                  <a:lumMod val="95000"/>
                </a:schemeClr>
              </a:solidFill>
            </a:endParaRPr>
          </a:p>
        </p:txBody>
      </p:sp>
      <p:sp>
        <p:nvSpPr>
          <p:cNvPr id="31" name="Rounded Rectangle 30"/>
          <p:cNvSpPr/>
          <p:nvPr/>
        </p:nvSpPr>
        <p:spPr>
          <a:xfrm>
            <a:off x="8001000" y="5562600"/>
            <a:ext cx="1066800" cy="457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Velocity</a:t>
            </a:r>
            <a:endParaRPr lang="en-US" dirty="0">
              <a:solidFill>
                <a:schemeClr val="bg1">
                  <a:lumMod val="95000"/>
                </a:schemeClr>
              </a:solidFill>
            </a:endParaRPr>
          </a:p>
        </p:txBody>
      </p:sp>
      <p:grpSp>
        <p:nvGrpSpPr>
          <p:cNvPr id="32" name="Group 31"/>
          <p:cNvGrpSpPr/>
          <p:nvPr/>
        </p:nvGrpSpPr>
        <p:grpSpPr>
          <a:xfrm>
            <a:off x="228600" y="6096000"/>
            <a:ext cx="8857611" cy="685800"/>
            <a:chOff x="228600" y="6096000"/>
            <a:chExt cx="8857611" cy="685800"/>
          </a:xfrm>
        </p:grpSpPr>
        <p:grpSp>
          <p:nvGrpSpPr>
            <p:cNvPr id="33" name="Group 13"/>
            <p:cNvGrpSpPr>
              <a:grpSpLocks/>
            </p:cNvGrpSpPr>
            <p:nvPr/>
          </p:nvGrpSpPr>
          <p:grpSpPr bwMode="auto">
            <a:xfrm>
              <a:off x="2140279" y="6245225"/>
              <a:ext cx="5784521" cy="460375"/>
              <a:chOff x="2286000" y="6245225"/>
              <a:chExt cx="5784521" cy="460375"/>
            </a:xfrm>
          </p:grpSpPr>
          <p:grpSp>
            <p:nvGrpSpPr>
              <p:cNvPr id="40" name="Group 11"/>
              <p:cNvGrpSpPr>
                <a:grpSpLocks/>
              </p:cNvGrpSpPr>
              <p:nvPr/>
            </p:nvGrpSpPr>
            <p:grpSpPr bwMode="auto">
              <a:xfrm>
                <a:off x="2286000" y="6525768"/>
                <a:ext cx="5784521" cy="179832"/>
                <a:chOff x="2514600" y="5916168"/>
                <a:chExt cx="5784521" cy="179832"/>
              </a:xfrm>
            </p:grpSpPr>
            <p:sp>
              <p:nvSpPr>
                <p:cNvPr id="42"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43"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44"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41" name="Text Box 16"/>
              <p:cNvSpPr txBox="1">
                <a:spLocks noChangeArrowheads="1"/>
              </p:cNvSpPr>
              <p:nvPr/>
            </p:nvSpPr>
            <p:spPr bwMode="auto">
              <a:xfrm>
                <a:off x="2590800" y="6245225"/>
                <a:ext cx="5333063" cy="292388"/>
              </a:xfrm>
              <a:prstGeom prst="rect">
                <a:avLst/>
              </a:prstGeom>
              <a:noFill/>
              <a:ln w="9525">
                <a:noFill/>
                <a:miter lim="800000"/>
                <a:headEnd/>
                <a:tailEnd/>
              </a:ln>
              <a:effectLst/>
            </p:spPr>
            <p:txBody>
              <a:bodyPr wrap="none">
                <a:spAutoFit/>
              </a:bodyPr>
              <a:lstStyle/>
              <a:p>
                <a:pPr>
                  <a:defRPr/>
                </a:pPr>
                <a:r>
                  <a:rPr lang="en-US" sz="1300" b="1" dirty="0" smtClean="0">
                    <a:solidFill>
                      <a:schemeClr val="bg1">
                        <a:lumMod val="50000"/>
                      </a:schemeClr>
                    </a:solidFill>
                  </a:rPr>
                  <a:t>GLM Annual Science Meeting, 19-20 September 2011, Huntsville, Alabama</a:t>
                </a:r>
                <a:endParaRPr lang="en-US" sz="1300" b="1" dirty="0">
                  <a:solidFill>
                    <a:schemeClr val="bg1">
                      <a:lumMod val="50000"/>
                    </a:schemeClr>
                  </a:solidFill>
                  <a:latin typeface="+mn-lt"/>
                </a:endParaRPr>
              </a:p>
            </p:txBody>
          </p:sp>
        </p:grpSp>
        <p:pic>
          <p:nvPicPr>
            <p:cNvPr id="38" name="Picture 10" descr="S:\SPoRT Logo\NASA_Lg.PNG"/>
            <p:cNvPicPr>
              <a:picLocks noChangeAspect="1" noChangeArrowheads="1"/>
            </p:cNvPicPr>
            <p:nvPr/>
          </p:nvPicPr>
          <p:blipFill>
            <a:blip r:embed="rId5" cstate="print"/>
            <a:srcRect/>
            <a:stretch>
              <a:fillRect/>
            </a:stretch>
          </p:blipFill>
          <p:spPr bwMode="auto">
            <a:xfrm>
              <a:off x="8229599" y="6096000"/>
              <a:ext cx="856612" cy="685800"/>
            </a:xfrm>
            <a:prstGeom prst="rect">
              <a:avLst/>
            </a:prstGeom>
            <a:noFill/>
            <a:ln w="9525">
              <a:noFill/>
              <a:miter lim="800000"/>
              <a:headEnd/>
              <a:tailEnd/>
            </a:ln>
          </p:spPr>
        </p:pic>
        <p:pic>
          <p:nvPicPr>
            <p:cNvPr id="39" name="Picture 4" descr="sportredblue.gif"/>
            <p:cNvPicPr>
              <a:picLocks noChangeAspect="1"/>
            </p:cNvPicPr>
            <p:nvPr/>
          </p:nvPicPr>
          <p:blipFill>
            <a:blip r:embed="rId6" cstate="print"/>
            <a:srcRect/>
            <a:stretch>
              <a:fillRect/>
            </a:stretch>
          </p:blipFill>
          <p:spPr bwMode="auto">
            <a:xfrm>
              <a:off x="228600" y="6248400"/>
              <a:ext cx="1746696" cy="533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0"/>
            <a:ext cx="1524000" cy="6858000"/>
            <a:chOff x="0" y="0"/>
            <a:chExt cx="1752600" cy="6858000"/>
          </a:xfrm>
        </p:grpSpPr>
        <p:pic>
          <p:nvPicPr>
            <p:cNvPr id="21" name="Picture 14" descr="lightning.PNG"/>
            <p:cNvPicPr>
              <a:picLocks noChangeAspect="1"/>
            </p:cNvPicPr>
            <p:nvPr/>
          </p:nvPicPr>
          <p:blipFill>
            <a:blip r:embed="rId2" cstate="print"/>
            <a:srcRect/>
            <a:stretch>
              <a:fillRect/>
            </a:stretch>
          </p:blipFill>
          <p:spPr bwMode="auto">
            <a:xfrm>
              <a:off x="0" y="0"/>
              <a:ext cx="1752600" cy="6858000"/>
            </a:xfrm>
            <a:prstGeom prst="rect">
              <a:avLst/>
            </a:prstGeom>
            <a:noFill/>
            <a:ln w="9525">
              <a:noFill/>
              <a:miter lim="800000"/>
              <a:headEnd/>
              <a:tailEnd/>
            </a:ln>
          </p:spPr>
        </p:pic>
        <p:sp>
          <p:nvSpPr>
            <p:cNvPr id="25" name="Rectangle 24"/>
            <p:cNvSpPr/>
            <p:nvPr/>
          </p:nvSpPr>
          <p:spPr>
            <a:xfrm>
              <a:off x="0" y="0"/>
              <a:ext cx="1752600" cy="6858000"/>
            </a:xfrm>
            <a:prstGeom prst="rect">
              <a:avLst/>
            </a:prstGeom>
            <a:solidFill>
              <a:schemeClr val="bg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grpSp>
      <p:sp>
        <p:nvSpPr>
          <p:cNvPr id="16" name="Title 1"/>
          <p:cNvSpPr>
            <a:spLocks noGrp="1"/>
          </p:cNvSpPr>
          <p:nvPr>
            <p:ph type="ctrTitle"/>
          </p:nvPr>
        </p:nvSpPr>
        <p:spPr>
          <a:xfrm>
            <a:off x="838200" y="304800"/>
            <a:ext cx="7620000" cy="993775"/>
          </a:xfrm>
        </p:spPr>
        <p:txBody>
          <a:bodyPr>
            <a:normAutofit/>
          </a:bodyPr>
          <a:lstStyle/>
          <a:p>
            <a:pPr eaLnBrk="1" hangingPunct="1"/>
            <a:r>
              <a:rPr lang="en-US" dirty="0" smtClean="0">
                <a:effectLst>
                  <a:outerShdw blurRad="38100" dist="38100" dir="2700000" algn="tl">
                    <a:srgbClr val="000000">
                      <a:alpha val="43137"/>
                    </a:srgbClr>
                  </a:outerShdw>
                </a:effectLst>
              </a:rPr>
              <a:t>Current GLM Activities</a:t>
            </a:r>
          </a:p>
        </p:txBody>
      </p:sp>
      <p:pic>
        <p:nvPicPr>
          <p:cNvPr id="48" name="Picture 47" descr="ENSCO_Logo_Blue.gif"/>
          <p:cNvPicPr>
            <a:picLocks noChangeAspect="1"/>
          </p:cNvPicPr>
          <p:nvPr/>
        </p:nvPicPr>
        <p:blipFill>
          <a:blip r:embed="rId3" cstate="print"/>
          <a:stretch>
            <a:fillRect/>
          </a:stretch>
        </p:blipFill>
        <p:spPr>
          <a:xfrm>
            <a:off x="7772400" y="1"/>
            <a:ext cx="1371600" cy="461356"/>
          </a:xfrm>
          <a:prstGeom prst="rect">
            <a:avLst/>
          </a:prstGeom>
        </p:spPr>
      </p:pic>
      <p:sp>
        <p:nvSpPr>
          <p:cNvPr id="17" name="Rounded Rectangle 16"/>
          <p:cNvSpPr/>
          <p:nvPr/>
        </p:nvSpPr>
        <p:spPr>
          <a:xfrm>
            <a:off x="5105400" y="2057400"/>
            <a:ext cx="3886200" cy="30480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5"/>
          <p:cNvSpPr txBox="1">
            <a:spLocks noChangeArrowheads="1"/>
          </p:cNvSpPr>
          <p:nvPr/>
        </p:nvSpPr>
        <p:spPr bwMode="auto">
          <a:xfrm>
            <a:off x="5029200" y="2209800"/>
            <a:ext cx="3962400" cy="2708434"/>
          </a:xfrm>
          <a:prstGeom prst="rect">
            <a:avLst/>
          </a:prstGeom>
          <a:noFill/>
          <a:ln w="9525">
            <a:noFill/>
            <a:miter lim="800000"/>
            <a:headEnd/>
            <a:tailEnd/>
          </a:ln>
          <a:effectLst/>
        </p:spPr>
        <p:txBody>
          <a:bodyPr wrap="square">
            <a:spAutoFit/>
          </a:bodyPr>
          <a:lstStyle/>
          <a:p>
            <a:pPr marL="509588" lvl="1" indent="-277813">
              <a:spcBef>
                <a:spcPts val="600"/>
              </a:spcBef>
              <a:tabLst>
                <a:tab pos="687388" algn="l"/>
              </a:tabLst>
              <a:defRPr/>
            </a:pPr>
            <a:r>
              <a:rPr lang="en-US" sz="2000" dirty="0" smtClean="0">
                <a:solidFill>
                  <a:schemeClr val="bg1">
                    <a:lumMod val="85000"/>
                  </a:schemeClr>
                </a:solidFill>
                <a:cs typeface="Tahoma" pitchFamily="34" charset="0"/>
              </a:rPr>
              <a:t>Funded as part of GOES-R Proving Ground and Risk Reduction</a:t>
            </a:r>
          </a:p>
          <a:p>
            <a:pPr marL="509588" lvl="1" indent="-277813">
              <a:spcBef>
                <a:spcPts val="600"/>
              </a:spcBef>
              <a:tabLst>
                <a:tab pos="687388" algn="l"/>
              </a:tabLst>
              <a:defRPr/>
            </a:pPr>
            <a:r>
              <a:rPr lang="en-US" sz="2000" dirty="0" smtClean="0">
                <a:solidFill>
                  <a:schemeClr val="bg1">
                    <a:lumMod val="85000"/>
                  </a:schemeClr>
                </a:solidFill>
                <a:cs typeface="Tahoma" pitchFamily="34" charset="0"/>
              </a:rPr>
              <a:t>Spring Program Participant</a:t>
            </a:r>
          </a:p>
          <a:p>
            <a:pPr marL="509588" lvl="1" indent="-277813">
              <a:spcBef>
                <a:spcPts val="600"/>
              </a:spcBef>
              <a:tabLst>
                <a:tab pos="687388" algn="l"/>
              </a:tabLst>
              <a:defRPr/>
            </a:pPr>
            <a:r>
              <a:rPr lang="en-US" sz="2000" dirty="0" smtClean="0">
                <a:solidFill>
                  <a:schemeClr val="bg1">
                    <a:lumMod val="85000"/>
                  </a:schemeClr>
                </a:solidFill>
                <a:cs typeface="Tahoma" pitchFamily="34" charset="0"/>
              </a:rPr>
              <a:t>Prepare forecasters for GLM</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Start with Pseudo-GLM (PGLM)</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Providing data</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Providing training</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Eventually GLM proxy</a:t>
            </a:r>
            <a:endParaRPr lang="en-US" sz="2000" dirty="0" smtClean="0">
              <a:solidFill>
                <a:schemeClr val="tx2">
                  <a:lumMod val="20000"/>
                  <a:lumOff val="80000"/>
                </a:schemeClr>
              </a:solidFill>
              <a:cs typeface="Tahoma" pitchFamily="34" charset="0"/>
            </a:endParaRPr>
          </a:p>
        </p:txBody>
      </p:sp>
      <p:pic>
        <p:nvPicPr>
          <p:cNvPr id="29" name="Picture 2"/>
          <p:cNvPicPr>
            <a:picLocks noChangeAspect="1" noChangeArrowheads="1"/>
          </p:cNvPicPr>
          <p:nvPr/>
        </p:nvPicPr>
        <p:blipFill>
          <a:blip r:embed="rId4" cstate="print"/>
          <a:srcRect/>
          <a:stretch>
            <a:fillRect/>
          </a:stretch>
        </p:blipFill>
        <p:spPr bwMode="auto">
          <a:xfrm>
            <a:off x="171616" y="1905000"/>
            <a:ext cx="4781384" cy="3352800"/>
          </a:xfrm>
          <a:prstGeom prst="rect">
            <a:avLst/>
          </a:prstGeom>
          <a:noFill/>
          <a:ln w="9525">
            <a:noFill/>
            <a:miter lim="800000"/>
            <a:headEnd/>
            <a:tailEnd/>
          </a:ln>
          <a:effectLst>
            <a:outerShdw blurRad="127000" dist="88900" dir="2700000" algn="tl" rotWithShape="0">
              <a:prstClr val="black">
                <a:alpha val="40000"/>
              </a:prstClr>
            </a:outerShdw>
          </a:effectLst>
        </p:spPr>
      </p:pic>
      <p:sp>
        <p:nvSpPr>
          <p:cNvPr id="30" name="Rounded Rectangle 29"/>
          <p:cNvSpPr/>
          <p:nvPr/>
        </p:nvSpPr>
        <p:spPr>
          <a:xfrm>
            <a:off x="1295400" y="5410200"/>
            <a:ext cx="2590800" cy="6096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Training Module Used for the Spring Program</a:t>
            </a:r>
            <a:endParaRPr lang="en-US" dirty="0">
              <a:solidFill>
                <a:schemeClr val="bg1">
                  <a:lumMod val="95000"/>
                </a:schemeClr>
              </a:solidFill>
            </a:endParaRPr>
          </a:p>
        </p:txBody>
      </p:sp>
      <p:grpSp>
        <p:nvGrpSpPr>
          <p:cNvPr id="31" name="Group 30"/>
          <p:cNvGrpSpPr/>
          <p:nvPr/>
        </p:nvGrpSpPr>
        <p:grpSpPr>
          <a:xfrm>
            <a:off x="228600" y="6096000"/>
            <a:ext cx="8857611" cy="685800"/>
            <a:chOff x="228600" y="6096000"/>
            <a:chExt cx="8857611" cy="685800"/>
          </a:xfrm>
        </p:grpSpPr>
        <p:grpSp>
          <p:nvGrpSpPr>
            <p:cNvPr id="32" name="Group 13"/>
            <p:cNvGrpSpPr>
              <a:grpSpLocks/>
            </p:cNvGrpSpPr>
            <p:nvPr/>
          </p:nvGrpSpPr>
          <p:grpSpPr bwMode="auto">
            <a:xfrm>
              <a:off x="2140279" y="6245225"/>
              <a:ext cx="5784521" cy="460375"/>
              <a:chOff x="2286000" y="6245225"/>
              <a:chExt cx="5784521" cy="460375"/>
            </a:xfrm>
          </p:grpSpPr>
          <p:grpSp>
            <p:nvGrpSpPr>
              <p:cNvPr id="35" name="Group 11"/>
              <p:cNvGrpSpPr>
                <a:grpSpLocks/>
              </p:cNvGrpSpPr>
              <p:nvPr/>
            </p:nvGrpSpPr>
            <p:grpSpPr bwMode="auto">
              <a:xfrm>
                <a:off x="2286000" y="6525768"/>
                <a:ext cx="5784521" cy="179832"/>
                <a:chOff x="2514600" y="5916168"/>
                <a:chExt cx="5784521" cy="179832"/>
              </a:xfrm>
            </p:grpSpPr>
            <p:sp>
              <p:nvSpPr>
                <p:cNvPr id="37"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38"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39"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36" name="Text Box 16"/>
              <p:cNvSpPr txBox="1">
                <a:spLocks noChangeArrowheads="1"/>
              </p:cNvSpPr>
              <p:nvPr/>
            </p:nvSpPr>
            <p:spPr bwMode="auto">
              <a:xfrm>
                <a:off x="2590800" y="6245225"/>
                <a:ext cx="5333063" cy="292388"/>
              </a:xfrm>
              <a:prstGeom prst="rect">
                <a:avLst/>
              </a:prstGeom>
              <a:noFill/>
              <a:ln w="9525">
                <a:noFill/>
                <a:miter lim="800000"/>
                <a:headEnd/>
                <a:tailEnd/>
              </a:ln>
              <a:effectLst/>
            </p:spPr>
            <p:txBody>
              <a:bodyPr wrap="none">
                <a:spAutoFit/>
              </a:bodyPr>
              <a:lstStyle/>
              <a:p>
                <a:pPr>
                  <a:defRPr/>
                </a:pPr>
                <a:r>
                  <a:rPr lang="en-US" sz="1300" b="1" dirty="0" smtClean="0">
                    <a:solidFill>
                      <a:schemeClr val="bg1">
                        <a:lumMod val="50000"/>
                      </a:schemeClr>
                    </a:solidFill>
                  </a:rPr>
                  <a:t>GLM Annual Science Meeting, 19-20 September 2011, Huntsville, Alabama</a:t>
                </a:r>
                <a:endParaRPr lang="en-US" sz="1300" b="1" dirty="0">
                  <a:solidFill>
                    <a:schemeClr val="bg1">
                      <a:lumMod val="50000"/>
                    </a:schemeClr>
                  </a:solidFill>
                  <a:latin typeface="+mn-lt"/>
                </a:endParaRPr>
              </a:p>
            </p:txBody>
          </p:sp>
        </p:grpSp>
        <p:pic>
          <p:nvPicPr>
            <p:cNvPr id="33" name="Picture 10" descr="S:\SPoRT Logo\NASA_Lg.PNG"/>
            <p:cNvPicPr>
              <a:picLocks noChangeAspect="1" noChangeArrowheads="1"/>
            </p:cNvPicPr>
            <p:nvPr/>
          </p:nvPicPr>
          <p:blipFill>
            <a:blip r:embed="rId5" cstate="print"/>
            <a:srcRect/>
            <a:stretch>
              <a:fillRect/>
            </a:stretch>
          </p:blipFill>
          <p:spPr bwMode="auto">
            <a:xfrm>
              <a:off x="8229599" y="6096000"/>
              <a:ext cx="856612" cy="685800"/>
            </a:xfrm>
            <a:prstGeom prst="rect">
              <a:avLst/>
            </a:prstGeom>
            <a:noFill/>
            <a:ln w="9525">
              <a:noFill/>
              <a:miter lim="800000"/>
              <a:headEnd/>
              <a:tailEnd/>
            </a:ln>
          </p:spPr>
        </p:pic>
        <p:pic>
          <p:nvPicPr>
            <p:cNvPr id="34" name="Picture 4" descr="sportredblue.gif"/>
            <p:cNvPicPr>
              <a:picLocks noChangeAspect="1"/>
            </p:cNvPicPr>
            <p:nvPr/>
          </p:nvPicPr>
          <p:blipFill>
            <a:blip r:embed="rId6" cstate="print"/>
            <a:srcRect/>
            <a:stretch>
              <a:fillRect/>
            </a:stretch>
          </p:blipFill>
          <p:spPr bwMode="auto">
            <a:xfrm>
              <a:off x="228600" y="6248400"/>
              <a:ext cx="1746696" cy="533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0"/>
            <a:ext cx="1524000" cy="6858000"/>
            <a:chOff x="0" y="0"/>
            <a:chExt cx="1752600" cy="6858000"/>
          </a:xfrm>
        </p:grpSpPr>
        <p:pic>
          <p:nvPicPr>
            <p:cNvPr id="21" name="Picture 14" descr="lightning.PNG"/>
            <p:cNvPicPr>
              <a:picLocks noChangeAspect="1"/>
            </p:cNvPicPr>
            <p:nvPr/>
          </p:nvPicPr>
          <p:blipFill>
            <a:blip r:embed="rId2" cstate="print"/>
            <a:srcRect/>
            <a:stretch>
              <a:fillRect/>
            </a:stretch>
          </p:blipFill>
          <p:spPr bwMode="auto">
            <a:xfrm>
              <a:off x="0" y="0"/>
              <a:ext cx="1752600" cy="6858000"/>
            </a:xfrm>
            <a:prstGeom prst="rect">
              <a:avLst/>
            </a:prstGeom>
            <a:noFill/>
            <a:ln w="9525">
              <a:noFill/>
              <a:miter lim="800000"/>
              <a:headEnd/>
              <a:tailEnd/>
            </a:ln>
          </p:spPr>
        </p:pic>
        <p:sp>
          <p:nvSpPr>
            <p:cNvPr id="25" name="Rectangle 24"/>
            <p:cNvSpPr/>
            <p:nvPr/>
          </p:nvSpPr>
          <p:spPr>
            <a:xfrm>
              <a:off x="0" y="0"/>
              <a:ext cx="1752600" cy="6858000"/>
            </a:xfrm>
            <a:prstGeom prst="rect">
              <a:avLst/>
            </a:prstGeom>
            <a:solidFill>
              <a:schemeClr val="bg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grpSp>
      <p:sp>
        <p:nvSpPr>
          <p:cNvPr id="16" name="Title 1"/>
          <p:cNvSpPr>
            <a:spLocks noGrp="1"/>
          </p:cNvSpPr>
          <p:nvPr>
            <p:ph type="ctrTitle"/>
          </p:nvPr>
        </p:nvSpPr>
        <p:spPr>
          <a:xfrm>
            <a:off x="838200" y="304800"/>
            <a:ext cx="7620000" cy="993775"/>
          </a:xfrm>
        </p:spPr>
        <p:txBody>
          <a:bodyPr>
            <a:normAutofit/>
          </a:bodyPr>
          <a:lstStyle/>
          <a:p>
            <a:pPr eaLnBrk="1" hangingPunct="1"/>
            <a:r>
              <a:rPr lang="en-US" dirty="0" smtClean="0">
                <a:effectLst>
                  <a:outerShdw blurRad="38100" dist="38100" dir="2700000" algn="tl">
                    <a:srgbClr val="000000">
                      <a:alpha val="43137"/>
                    </a:srgbClr>
                  </a:outerShdw>
                </a:effectLst>
              </a:rPr>
              <a:t>Origin of the Pseudo GLM</a:t>
            </a:r>
          </a:p>
        </p:txBody>
      </p:sp>
      <p:pic>
        <p:nvPicPr>
          <p:cNvPr id="48" name="Picture 47" descr="ENSCO_Logo_Blue.gif"/>
          <p:cNvPicPr>
            <a:picLocks noChangeAspect="1"/>
          </p:cNvPicPr>
          <p:nvPr/>
        </p:nvPicPr>
        <p:blipFill>
          <a:blip r:embed="rId3" cstate="print"/>
          <a:stretch>
            <a:fillRect/>
          </a:stretch>
        </p:blipFill>
        <p:spPr>
          <a:xfrm>
            <a:off x="7772400" y="1"/>
            <a:ext cx="1371600" cy="461356"/>
          </a:xfrm>
          <a:prstGeom prst="rect">
            <a:avLst/>
          </a:prstGeom>
        </p:spPr>
      </p:pic>
      <p:sp>
        <p:nvSpPr>
          <p:cNvPr id="15" name="Rounded Rectangle 14"/>
          <p:cNvSpPr/>
          <p:nvPr/>
        </p:nvSpPr>
        <p:spPr>
          <a:xfrm>
            <a:off x="304800" y="1981200"/>
            <a:ext cx="3886200" cy="3352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5"/>
          <p:cNvSpPr txBox="1">
            <a:spLocks noChangeArrowheads="1"/>
          </p:cNvSpPr>
          <p:nvPr/>
        </p:nvSpPr>
        <p:spPr bwMode="auto">
          <a:xfrm>
            <a:off x="228600" y="2168366"/>
            <a:ext cx="3962400" cy="3016210"/>
          </a:xfrm>
          <a:prstGeom prst="rect">
            <a:avLst/>
          </a:prstGeom>
          <a:noFill/>
          <a:ln w="9525">
            <a:noFill/>
            <a:miter lim="800000"/>
            <a:headEnd/>
            <a:tailEnd/>
          </a:ln>
          <a:effectLst/>
        </p:spPr>
        <p:txBody>
          <a:bodyPr wrap="square">
            <a:spAutoFit/>
          </a:bodyPr>
          <a:lstStyle/>
          <a:p>
            <a:pPr marL="509588" lvl="1" indent="-277813">
              <a:spcBef>
                <a:spcPts val="600"/>
              </a:spcBef>
              <a:tabLst>
                <a:tab pos="687388" algn="l"/>
              </a:tabLst>
              <a:defRPr/>
            </a:pPr>
            <a:r>
              <a:rPr lang="en-US" sz="2000" dirty="0" smtClean="0">
                <a:solidFill>
                  <a:schemeClr val="bg1">
                    <a:lumMod val="85000"/>
                  </a:schemeClr>
                </a:solidFill>
                <a:cs typeface="Tahoma" pitchFamily="34" charset="0"/>
              </a:rPr>
              <a:t>Came from 2009 Spring Program</a:t>
            </a:r>
          </a:p>
          <a:p>
            <a:pPr marL="509588" lvl="1" indent="-277813">
              <a:spcBef>
                <a:spcPts val="600"/>
              </a:spcBef>
              <a:tabLst>
                <a:tab pos="687388" algn="l"/>
              </a:tabLst>
              <a:defRPr/>
            </a:pPr>
            <a:r>
              <a:rPr lang="en-US" sz="2000" dirty="0" smtClean="0">
                <a:solidFill>
                  <a:schemeClr val="bg1">
                    <a:lumMod val="85000"/>
                  </a:schemeClr>
                </a:solidFill>
                <a:cs typeface="Tahoma" pitchFamily="34" charset="0"/>
              </a:rPr>
              <a:t>No viable product to demonstrate</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Used “smeared” source density</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Or standard source density</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AWG proxy not available</a:t>
            </a:r>
          </a:p>
          <a:p>
            <a:pPr marL="509588" lvl="1" indent="-277813">
              <a:spcBef>
                <a:spcPts val="600"/>
              </a:spcBef>
              <a:tabLst>
                <a:tab pos="687388" algn="l"/>
              </a:tabLst>
              <a:defRPr/>
            </a:pPr>
            <a:r>
              <a:rPr lang="en-US" sz="2000" dirty="0" smtClean="0">
                <a:solidFill>
                  <a:schemeClr val="bg1">
                    <a:lumMod val="85000"/>
                  </a:schemeClr>
                </a:solidFill>
                <a:cs typeface="Tahoma" pitchFamily="34" charset="0"/>
              </a:rPr>
              <a:t>Needed 3 things</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Flash-based product</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GLM resolution</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Make for all ground networks</a:t>
            </a:r>
            <a:endParaRPr lang="en-US" sz="2000" dirty="0" smtClean="0">
              <a:solidFill>
                <a:schemeClr val="tx2">
                  <a:lumMod val="20000"/>
                  <a:lumOff val="80000"/>
                </a:schemeClr>
              </a:solidFill>
              <a:cs typeface="Tahoma" pitchFamily="34" charset="0"/>
            </a:endParaRPr>
          </a:p>
        </p:txBody>
      </p:sp>
      <p:pic>
        <p:nvPicPr>
          <p:cNvPr id="18" name="Picture 2" descr="C:\Documents and Settings\gstano\My Documents\My Pictures\PGLM_with_IR_example.PNG"/>
          <p:cNvPicPr>
            <a:picLocks noChangeAspect="1" noChangeArrowheads="1"/>
          </p:cNvPicPr>
          <p:nvPr/>
        </p:nvPicPr>
        <p:blipFill>
          <a:blip r:embed="rId4" cstate="print"/>
          <a:srcRect/>
          <a:stretch>
            <a:fillRect/>
          </a:stretch>
        </p:blipFill>
        <p:spPr bwMode="auto">
          <a:xfrm>
            <a:off x="4495800" y="1524000"/>
            <a:ext cx="4440400" cy="3962400"/>
          </a:xfrm>
          <a:prstGeom prst="rect">
            <a:avLst/>
          </a:prstGeom>
          <a:noFill/>
          <a:effectLst>
            <a:outerShdw blurRad="127000" dist="63500" dir="2700000" algn="tl" rotWithShape="0">
              <a:prstClr val="black">
                <a:alpha val="40000"/>
              </a:prstClr>
            </a:outerShdw>
          </a:effectLst>
        </p:spPr>
      </p:pic>
      <p:sp>
        <p:nvSpPr>
          <p:cNvPr id="28" name="Rounded Rectangle 27"/>
          <p:cNvSpPr/>
          <p:nvPr/>
        </p:nvSpPr>
        <p:spPr>
          <a:xfrm>
            <a:off x="4267200" y="5181600"/>
            <a:ext cx="3733800" cy="6096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First PGLM use at Spring Program (2010) and overlaid on IR image</a:t>
            </a:r>
            <a:endParaRPr lang="en-US" dirty="0">
              <a:solidFill>
                <a:schemeClr val="bg1">
                  <a:lumMod val="95000"/>
                </a:schemeClr>
              </a:solidFill>
            </a:endParaRPr>
          </a:p>
        </p:txBody>
      </p:sp>
      <p:grpSp>
        <p:nvGrpSpPr>
          <p:cNvPr id="22" name="Group 21"/>
          <p:cNvGrpSpPr/>
          <p:nvPr/>
        </p:nvGrpSpPr>
        <p:grpSpPr>
          <a:xfrm>
            <a:off x="228600" y="6096000"/>
            <a:ext cx="8857611" cy="685800"/>
            <a:chOff x="228600" y="6096000"/>
            <a:chExt cx="8857611" cy="685800"/>
          </a:xfrm>
        </p:grpSpPr>
        <p:grpSp>
          <p:nvGrpSpPr>
            <p:cNvPr id="29" name="Group 13"/>
            <p:cNvGrpSpPr>
              <a:grpSpLocks/>
            </p:cNvGrpSpPr>
            <p:nvPr/>
          </p:nvGrpSpPr>
          <p:grpSpPr bwMode="auto">
            <a:xfrm>
              <a:off x="2140279" y="6245225"/>
              <a:ext cx="5784521" cy="460375"/>
              <a:chOff x="2286000" y="6245225"/>
              <a:chExt cx="5784521" cy="460375"/>
            </a:xfrm>
          </p:grpSpPr>
          <p:grpSp>
            <p:nvGrpSpPr>
              <p:cNvPr id="32" name="Group 11"/>
              <p:cNvGrpSpPr>
                <a:grpSpLocks/>
              </p:cNvGrpSpPr>
              <p:nvPr/>
            </p:nvGrpSpPr>
            <p:grpSpPr bwMode="auto">
              <a:xfrm>
                <a:off x="2286000" y="6525768"/>
                <a:ext cx="5784521" cy="179832"/>
                <a:chOff x="2514600" y="5916168"/>
                <a:chExt cx="5784521" cy="179832"/>
              </a:xfrm>
            </p:grpSpPr>
            <p:sp>
              <p:nvSpPr>
                <p:cNvPr id="3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3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36"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33" name="Text Box 16"/>
              <p:cNvSpPr txBox="1">
                <a:spLocks noChangeArrowheads="1"/>
              </p:cNvSpPr>
              <p:nvPr/>
            </p:nvSpPr>
            <p:spPr bwMode="auto">
              <a:xfrm>
                <a:off x="2590800" y="6245225"/>
                <a:ext cx="5333063" cy="292388"/>
              </a:xfrm>
              <a:prstGeom prst="rect">
                <a:avLst/>
              </a:prstGeom>
              <a:noFill/>
              <a:ln w="9525">
                <a:noFill/>
                <a:miter lim="800000"/>
                <a:headEnd/>
                <a:tailEnd/>
              </a:ln>
              <a:effectLst/>
            </p:spPr>
            <p:txBody>
              <a:bodyPr wrap="none">
                <a:spAutoFit/>
              </a:bodyPr>
              <a:lstStyle/>
              <a:p>
                <a:pPr>
                  <a:defRPr/>
                </a:pPr>
                <a:r>
                  <a:rPr lang="en-US" sz="1300" b="1" dirty="0" smtClean="0">
                    <a:solidFill>
                      <a:schemeClr val="bg1">
                        <a:lumMod val="50000"/>
                      </a:schemeClr>
                    </a:solidFill>
                  </a:rPr>
                  <a:t>GLM Annual Science Meeting, 19-20 September 2011, Huntsville, Alabama</a:t>
                </a:r>
                <a:endParaRPr lang="en-US" sz="1300" b="1" dirty="0">
                  <a:solidFill>
                    <a:schemeClr val="bg1">
                      <a:lumMod val="50000"/>
                    </a:schemeClr>
                  </a:solidFill>
                  <a:latin typeface="+mn-lt"/>
                </a:endParaRPr>
              </a:p>
            </p:txBody>
          </p:sp>
        </p:grpSp>
        <p:pic>
          <p:nvPicPr>
            <p:cNvPr id="30" name="Picture 10" descr="S:\SPoRT Logo\NASA_Lg.PNG"/>
            <p:cNvPicPr>
              <a:picLocks noChangeAspect="1" noChangeArrowheads="1"/>
            </p:cNvPicPr>
            <p:nvPr/>
          </p:nvPicPr>
          <p:blipFill>
            <a:blip r:embed="rId5" cstate="print"/>
            <a:srcRect/>
            <a:stretch>
              <a:fillRect/>
            </a:stretch>
          </p:blipFill>
          <p:spPr bwMode="auto">
            <a:xfrm>
              <a:off x="8229599" y="6096000"/>
              <a:ext cx="856612" cy="685800"/>
            </a:xfrm>
            <a:prstGeom prst="rect">
              <a:avLst/>
            </a:prstGeom>
            <a:noFill/>
            <a:ln w="9525">
              <a:noFill/>
              <a:miter lim="800000"/>
              <a:headEnd/>
              <a:tailEnd/>
            </a:ln>
          </p:spPr>
        </p:pic>
        <p:pic>
          <p:nvPicPr>
            <p:cNvPr id="31" name="Picture 4" descr="sportredblue.gif"/>
            <p:cNvPicPr>
              <a:picLocks noChangeAspect="1"/>
            </p:cNvPicPr>
            <p:nvPr/>
          </p:nvPicPr>
          <p:blipFill>
            <a:blip r:embed="rId6" cstate="print"/>
            <a:srcRect/>
            <a:stretch>
              <a:fillRect/>
            </a:stretch>
          </p:blipFill>
          <p:spPr bwMode="auto">
            <a:xfrm>
              <a:off x="228600" y="6248400"/>
              <a:ext cx="1746696" cy="533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0"/>
            <a:ext cx="1524000" cy="6858000"/>
            <a:chOff x="0" y="0"/>
            <a:chExt cx="1752600" cy="6858000"/>
          </a:xfrm>
        </p:grpSpPr>
        <p:pic>
          <p:nvPicPr>
            <p:cNvPr id="21" name="Picture 14" descr="lightning.PNG"/>
            <p:cNvPicPr>
              <a:picLocks noChangeAspect="1"/>
            </p:cNvPicPr>
            <p:nvPr/>
          </p:nvPicPr>
          <p:blipFill>
            <a:blip r:embed="rId2" cstate="print"/>
            <a:srcRect/>
            <a:stretch>
              <a:fillRect/>
            </a:stretch>
          </p:blipFill>
          <p:spPr bwMode="auto">
            <a:xfrm>
              <a:off x="0" y="0"/>
              <a:ext cx="1752600" cy="6858000"/>
            </a:xfrm>
            <a:prstGeom prst="rect">
              <a:avLst/>
            </a:prstGeom>
            <a:noFill/>
            <a:ln w="9525">
              <a:noFill/>
              <a:miter lim="800000"/>
              <a:headEnd/>
              <a:tailEnd/>
            </a:ln>
          </p:spPr>
        </p:pic>
        <p:sp>
          <p:nvSpPr>
            <p:cNvPr id="25" name="Rectangle 24"/>
            <p:cNvSpPr/>
            <p:nvPr/>
          </p:nvSpPr>
          <p:spPr>
            <a:xfrm>
              <a:off x="0" y="0"/>
              <a:ext cx="1752600" cy="6858000"/>
            </a:xfrm>
            <a:prstGeom prst="rect">
              <a:avLst/>
            </a:prstGeom>
            <a:solidFill>
              <a:schemeClr val="bg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grpSp>
      <p:sp>
        <p:nvSpPr>
          <p:cNvPr id="34" name="Rounded Rectangle 33"/>
          <p:cNvSpPr/>
          <p:nvPr/>
        </p:nvSpPr>
        <p:spPr>
          <a:xfrm>
            <a:off x="457200" y="1371600"/>
            <a:ext cx="4267200" cy="4724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p:nvPr>
        </p:nvSpPr>
        <p:spPr>
          <a:xfrm>
            <a:off x="838200" y="304800"/>
            <a:ext cx="7620000" cy="993775"/>
          </a:xfrm>
        </p:spPr>
        <p:txBody>
          <a:bodyPr>
            <a:normAutofit/>
          </a:bodyPr>
          <a:lstStyle/>
          <a:p>
            <a:pPr eaLnBrk="1" hangingPunct="1"/>
            <a:r>
              <a:rPr lang="en-US" dirty="0" smtClean="0">
                <a:effectLst>
                  <a:outerShdw blurRad="38100" dist="38100" dir="2700000" algn="tl">
                    <a:srgbClr val="000000">
                      <a:alpha val="43137"/>
                    </a:srgbClr>
                  </a:outerShdw>
                </a:effectLst>
              </a:rPr>
              <a:t>What Is the Pseudo GLM?</a:t>
            </a:r>
          </a:p>
        </p:txBody>
      </p:sp>
      <p:pic>
        <p:nvPicPr>
          <p:cNvPr id="48" name="Picture 47" descr="ENSCO_Logo_Blue.gif"/>
          <p:cNvPicPr>
            <a:picLocks noChangeAspect="1"/>
          </p:cNvPicPr>
          <p:nvPr/>
        </p:nvPicPr>
        <p:blipFill>
          <a:blip r:embed="rId3" cstate="print"/>
          <a:stretch>
            <a:fillRect/>
          </a:stretch>
        </p:blipFill>
        <p:spPr>
          <a:xfrm>
            <a:off x="7772400" y="1"/>
            <a:ext cx="1371600" cy="461356"/>
          </a:xfrm>
          <a:prstGeom prst="rect">
            <a:avLst/>
          </a:prstGeom>
        </p:spPr>
      </p:pic>
      <p:sp>
        <p:nvSpPr>
          <p:cNvPr id="28" name="TextBox 27"/>
          <p:cNvSpPr txBox="1"/>
          <p:nvPr/>
        </p:nvSpPr>
        <p:spPr>
          <a:xfrm>
            <a:off x="685800" y="1524000"/>
            <a:ext cx="3733800" cy="1169551"/>
          </a:xfrm>
          <a:prstGeom prst="rect">
            <a:avLst/>
          </a:prstGeom>
          <a:noFill/>
        </p:spPr>
        <p:txBody>
          <a:bodyPr wrap="square" rtlCol="0">
            <a:spAutoFit/>
          </a:bodyPr>
          <a:lstStyle/>
          <a:p>
            <a:pPr>
              <a:spcAft>
                <a:spcPts val="600"/>
              </a:spcAft>
            </a:pPr>
            <a:r>
              <a:rPr lang="en-US" sz="2000" dirty="0" smtClean="0">
                <a:solidFill>
                  <a:schemeClr val="bg1">
                    <a:lumMod val="85000"/>
                  </a:schemeClr>
                </a:solidFill>
                <a:latin typeface="+mj-lt"/>
              </a:rPr>
              <a:t>Uses only ground-based data</a:t>
            </a:r>
          </a:p>
          <a:p>
            <a:pPr lvl="1">
              <a:spcAft>
                <a:spcPts val="600"/>
              </a:spcAft>
              <a:buFont typeface="Courier New" pitchFamily="49" charset="0"/>
              <a:buChar char="o"/>
            </a:pPr>
            <a:r>
              <a:rPr lang="en-US" sz="2000" dirty="0" smtClean="0">
                <a:solidFill>
                  <a:schemeClr val="bg1">
                    <a:lumMod val="85000"/>
                  </a:schemeClr>
                </a:solidFill>
                <a:latin typeface="+mj-lt"/>
              </a:rPr>
              <a:t>  GLM is optical based</a:t>
            </a:r>
          </a:p>
          <a:p>
            <a:pPr marL="742950" lvl="1" indent="-285750">
              <a:spcAft>
                <a:spcPts val="600"/>
              </a:spcAft>
              <a:buFont typeface="Courier New" pitchFamily="49" charset="0"/>
              <a:buChar char="o"/>
            </a:pPr>
            <a:r>
              <a:rPr lang="en-US" sz="2000" dirty="0" smtClean="0">
                <a:solidFill>
                  <a:schemeClr val="bg1">
                    <a:lumMod val="85000"/>
                  </a:schemeClr>
                </a:solidFill>
                <a:latin typeface="+mj-lt"/>
              </a:rPr>
              <a:t>PGLM not trained with LIS</a:t>
            </a:r>
          </a:p>
        </p:txBody>
      </p:sp>
      <p:pic>
        <p:nvPicPr>
          <p:cNvPr id="1026" name="Picture 2"/>
          <p:cNvPicPr>
            <a:picLocks noChangeAspect="1" noChangeArrowheads="1"/>
          </p:cNvPicPr>
          <p:nvPr/>
        </p:nvPicPr>
        <p:blipFill>
          <a:blip r:embed="rId4" cstate="print"/>
          <a:srcRect/>
          <a:stretch>
            <a:fillRect/>
          </a:stretch>
        </p:blipFill>
        <p:spPr bwMode="auto">
          <a:xfrm>
            <a:off x="4868974" y="1219200"/>
            <a:ext cx="3970226" cy="4800600"/>
          </a:xfrm>
          <a:prstGeom prst="roundRect">
            <a:avLst/>
          </a:prstGeom>
          <a:noFill/>
          <a:ln w="19050">
            <a:solidFill>
              <a:schemeClr val="tx2">
                <a:lumMod val="60000"/>
                <a:lumOff val="40000"/>
              </a:schemeClr>
            </a:solidFill>
            <a:miter lim="800000"/>
            <a:headEnd/>
            <a:tailEnd/>
          </a:ln>
        </p:spPr>
      </p:pic>
      <p:sp>
        <p:nvSpPr>
          <p:cNvPr id="30" name="TextBox 29"/>
          <p:cNvSpPr txBox="1"/>
          <p:nvPr/>
        </p:nvSpPr>
        <p:spPr>
          <a:xfrm>
            <a:off x="685800" y="2716649"/>
            <a:ext cx="3733800" cy="1554272"/>
          </a:xfrm>
          <a:prstGeom prst="rect">
            <a:avLst/>
          </a:prstGeom>
          <a:noFill/>
        </p:spPr>
        <p:txBody>
          <a:bodyPr wrap="square" rtlCol="0">
            <a:spAutoFit/>
          </a:bodyPr>
          <a:lstStyle/>
          <a:p>
            <a:pPr>
              <a:spcAft>
                <a:spcPts val="600"/>
              </a:spcAft>
            </a:pPr>
            <a:r>
              <a:rPr lang="en-US" sz="2000" dirty="0" smtClean="0">
                <a:solidFill>
                  <a:schemeClr val="bg1">
                    <a:lumMod val="85000"/>
                  </a:schemeClr>
                </a:solidFill>
                <a:latin typeface="+mj-lt"/>
              </a:rPr>
              <a:t>Flash extent density</a:t>
            </a:r>
          </a:p>
          <a:p>
            <a:pPr lvl="1">
              <a:spcAft>
                <a:spcPts val="600"/>
              </a:spcAft>
              <a:buFont typeface="Courier New" pitchFamily="49" charset="0"/>
              <a:buChar char="o"/>
            </a:pPr>
            <a:r>
              <a:rPr lang="en-US" sz="2000" dirty="0" smtClean="0">
                <a:solidFill>
                  <a:schemeClr val="bg1">
                    <a:lumMod val="85000"/>
                  </a:schemeClr>
                </a:solidFill>
                <a:latin typeface="+mj-lt"/>
              </a:rPr>
              <a:t>  Uses GLM resolution </a:t>
            </a:r>
          </a:p>
          <a:p>
            <a:pPr lvl="1">
              <a:spcAft>
                <a:spcPts val="600"/>
              </a:spcAft>
              <a:buFont typeface="Courier New" pitchFamily="49" charset="0"/>
              <a:buChar char="o"/>
            </a:pPr>
            <a:r>
              <a:rPr lang="en-US" sz="2000" dirty="0" smtClean="0">
                <a:solidFill>
                  <a:schemeClr val="bg1">
                    <a:lumMod val="85000"/>
                  </a:schemeClr>
                </a:solidFill>
                <a:latin typeface="+mj-lt"/>
              </a:rPr>
              <a:t>  GLM flash output</a:t>
            </a:r>
          </a:p>
          <a:p>
            <a:pPr marL="742950" lvl="1" indent="-285750">
              <a:spcAft>
                <a:spcPts val="600"/>
              </a:spcAft>
              <a:buFont typeface="Courier New" pitchFamily="49" charset="0"/>
              <a:buChar char="o"/>
            </a:pPr>
            <a:r>
              <a:rPr lang="en-US" sz="2000" dirty="0" smtClean="0">
                <a:solidFill>
                  <a:schemeClr val="bg1">
                    <a:lumMod val="85000"/>
                  </a:schemeClr>
                </a:solidFill>
                <a:latin typeface="+mj-lt"/>
              </a:rPr>
              <a:t>Used in 2010 and 2011</a:t>
            </a:r>
          </a:p>
        </p:txBody>
      </p:sp>
      <p:sp>
        <p:nvSpPr>
          <p:cNvPr id="31" name="TextBox 30"/>
          <p:cNvSpPr txBox="1"/>
          <p:nvPr/>
        </p:nvSpPr>
        <p:spPr>
          <a:xfrm>
            <a:off x="685800" y="4240649"/>
            <a:ext cx="3733800" cy="1169551"/>
          </a:xfrm>
          <a:prstGeom prst="rect">
            <a:avLst/>
          </a:prstGeom>
          <a:noFill/>
        </p:spPr>
        <p:txBody>
          <a:bodyPr wrap="square" rtlCol="0">
            <a:spAutoFit/>
          </a:bodyPr>
          <a:lstStyle/>
          <a:p>
            <a:pPr>
              <a:spcAft>
                <a:spcPts val="600"/>
              </a:spcAft>
            </a:pPr>
            <a:r>
              <a:rPr lang="en-US" sz="2000" dirty="0" smtClean="0">
                <a:solidFill>
                  <a:schemeClr val="bg1">
                    <a:lumMod val="85000"/>
                  </a:schemeClr>
                </a:solidFill>
                <a:latin typeface="+mj-lt"/>
              </a:rPr>
              <a:t>Collaboration with NSSL</a:t>
            </a:r>
          </a:p>
          <a:p>
            <a:pPr lvl="1">
              <a:spcAft>
                <a:spcPts val="600"/>
              </a:spcAft>
              <a:buFont typeface="Courier New" pitchFamily="49" charset="0"/>
              <a:buChar char="o"/>
            </a:pPr>
            <a:r>
              <a:rPr lang="en-US" sz="2000" dirty="0" smtClean="0">
                <a:solidFill>
                  <a:schemeClr val="bg1">
                    <a:lumMod val="85000"/>
                  </a:schemeClr>
                </a:solidFill>
                <a:latin typeface="+mj-lt"/>
              </a:rPr>
              <a:t>  </a:t>
            </a:r>
            <a:r>
              <a:rPr lang="en-US" sz="2000" dirty="0" err="1" smtClean="0">
                <a:solidFill>
                  <a:schemeClr val="bg1">
                    <a:lumMod val="85000"/>
                  </a:schemeClr>
                </a:solidFill>
                <a:latin typeface="+mj-lt"/>
              </a:rPr>
              <a:t>SPoRT</a:t>
            </a:r>
            <a:r>
              <a:rPr lang="en-US" sz="2000" dirty="0" smtClean="0">
                <a:solidFill>
                  <a:schemeClr val="bg1">
                    <a:lumMod val="85000"/>
                  </a:schemeClr>
                </a:solidFill>
                <a:latin typeface="+mj-lt"/>
              </a:rPr>
              <a:t> sends raw data</a:t>
            </a:r>
          </a:p>
          <a:p>
            <a:pPr marL="742950" lvl="1" indent="-285750">
              <a:spcAft>
                <a:spcPts val="600"/>
              </a:spcAft>
              <a:buFont typeface="Courier New" pitchFamily="49" charset="0"/>
              <a:buChar char="o"/>
            </a:pPr>
            <a:r>
              <a:rPr lang="en-US" sz="2000" dirty="0" smtClean="0">
                <a:solidFill>
                  <a:schemeClr val="bg1">
                    <a:lumMod val="85000"/>
                  </a:schemeClr>
                </a:solidFill>
                <a:latin typeface="+mj-lt"/>
              </a:rPr>
              <a:t>NSSL processes locally</a:t>
            </a:r>
          </a:p>
        </p:txBody>
      </p:sp>
      <p:sp>
        <p:nvSpPr>
          <p:cNvPr id="32" name="TextBox 31"/>
          <p:cNvSpPr txBox="1"/>
          <p:nvPr/>
        </p:nvSpPr>
        <p:spPr>
          <a:xfrm>
            <a:off x="685800" y="5459849"/>
            <a:ext cx="4038600" cy="400110"/>
          </a:xfrm>
          <a:prstGeom prst="rect">
            <a:avLst/>
          </a:prstGeom>
          <a:noFill/>
        </p:spPr>
        <p:txBody>
          <a:bodyPr wrap="square" rtlCol="0">
            <a:spAutoFit/>
          </a:bodyPr>
          <a:lstStyle/>
          <a:p>
            <a:pPr>
              <a:spcAft>
                <a:spcPts val="600"/>
              </a:spcAft>
            </a:pPr>
            <a:r>
              <a:rPr lang="en-US" sz="2000" dirty="0" smtClean="0">
                <a:solidFill>
                  <a:schemeClr val="bg1">
                    <a:lumMod val="85000"/>
                  </a:schemeClr>
                </a:solidFill>
                <a:latin typeface="+mj-lt"/>
              </a:rPr>
              <a:t>Endorsed/funded by Proving Ground</a:t>
            </a:r>
          </a:p>
        </p:txBody>
      </p:sp>
      <p:sp>
        <p:nvSpPr>
          <p:cNvPr id="29" name="Rounded Rectangle 28"/>
          <p:cNvSpPr/>
          <p:nvPr/>
        </p:nvSpPr>
        <p:spPr>
          <a:xfrm>
            <a:off x="7848600" y="1066800"/>
            <a:ext cx="1066800" cy="457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PGLM</a:t>
            </a:r>
            <a:endParaRPr lang="en-US" dirty="0">
              <a:solidFill>
                <a:schemeClr val="bg1">
                  <a:lumMod val="95000"/>
                </a:schemeClr>
              </a:solidFill>
            </a:endParaRPr>
          </a:p>
        </p:txBody>
      </p:sp>
      <p:sp>
        <p:nvSpPr>
          <p:cNvPr id="33" name="Rounded Rectangle 32"/>
          <p:cNvSpPr/>
          <p:nvPr/>
        </p:nvSpPr>
        <p:spPr>
          <a:xfrm>
            <a:off x="7620000" y="5562600"/>
            <a:ext cx="1295400" cy="533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Reflectivity</a:t>
            </a:r>
            <a:endParaRPr lang="en-US" dirty="0">
              <a:solidFill>
                <a:schemeClr val="bg1">
                  <a:lumMod val="95000"/>
                </a:schemeClr>
              </a:solidFill>
            </a:endParaRPr>
          </a:p>
        </p:txBody>
      </p:sp>
      <p:grpSp>
        <p:nvGrpSpPr>
          <p:cNvPr id="35" name="Group 34"/>
          <p:cNvGrpSpPr/>
          <p:nvPr/>
        </p:nvGrpSpPr>
        <p:grpSpPr>
          <a:xfrm>
            <a:off x="228600" y="6096000"/>
            <a:ext cx="8857611" cy="685800"/>
            <a:chOff x="228600" y="6096000"/>
            <a:chExt cx="8857611" cy="685800"/>
          </a:xfrm>
        </p:grpSpPr>
        <p:grpSp>
          <p:nvGrpSpPr>
            <p:cNvPr id="36" name="Group 13"/>
            <p:cNvGrpSpPr>
              <a:grpSpLocks/>
            </p:cNvGrpSpPr>
            <p:nvPr/>
          </p:nvGrpSpPr>
          <p:grpSpPr bwMode="auto">
            <a:xfrm>
              <a:off x="2140279" y="6245225"/>
              <a:ext cx="5784521" cy="460375"/>
              <a:chOff x="2286000" y="6245225"/>
              <a:chExt cx="5784521" cy="460375"/>
            </a:xfrm>
          </p:grpSpPr>
          <p:grpSp>
            <p:nvGrpSpPr>
              <p:cNvPr id="39" name="Group 11"/>
              <p:cNvGrpSpPr>
                <a:grpSpLocks/>
              </p:cNvGrpSpPr>
              <p:nvPr/>
            </p:nvGrpSpPr>
            <p:grpSpPr bwMode="auto">
              <a:xfrm>
                <a:off x="2286000" y="6525768"/>
                <a:ext cx="5784521" cy="179832"/>
                <a:chOff x="2514600" y="5916168"/>
                <a:chExt cx="5784521" cy="179832"/>
              </a:xfrm>
            </p:grpSpPr>
            <p:sp>
              <p:nvSpPr>
                <p:cNvPr id="41"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42"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43"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40" name="Text Box 16"/>
              <p:cNvSpPr txBox="1">
                <a:spLocks noChangeArrowheads="1"/>
              </p:cNvSpPr>
              <p:nvPr/>
            </p:nvSpPr>
            <p:spPr bwMode="auto">
              <a:xfrm>
                <a:off x="2590800" y="6245225"/>
                <a:ext cx="5333063" cy="292388"/>
              </a:xfrm>
              <a:prstGeom prst="rect">
                <a:avLst/>
              </a:prstGeom>
              <a:noFill/>
              <a:ln w="9525">
                <a:noFill/>
                <a:miter lim="800000"/>
                <a:headEnd/>
                <a:tailEnd/>
              </a:ln>
              <a:effectLst/>
            </p:spPr>
            <p:txBody>
              <a:bodyPr wrap="none">
                <a:spAutoFit/>
              </a:bodyPr>
              <a:lstStyle/>
              <a:p>
                <a:pPr>
                  <a:defRPr/>
                </a:pPr>
                <a:r>
                  <a:rPr lang="en-US" sz="1300" b="1" dirty="0" smtClean="0">
                    <a:solidFill>
                      <a:schemeClr val="bg1">
                        <a:lumMod val="50000"/>
                      </a:schemeClr>
                    </a:solidFill>
                  </a:rPr>
                  <a:t>GLM Annual Science Meeting, 19-20 September 2011, Huntsville, Alabama</a:t>
                </a:r>
                <a:endParaRPr lang="en-US" sz="1300" b="1" dirty="0">
                  <a:solidFill>
                    <a:schemeClr val="bg1">
                      <a:lumMod val="50000"/>
                    </a:schemeClr>
                  </a:solidFill>
                  <a:latin typeface="+mn-lt"/>
                </a:endParaRPr>
              </a:p>
            </p:txBody>
          </p:sp>
        </p:grpSp>
        <p:pic>
          <p:nvPicPr>
            <p:cNvPr id="37" name="Picture 10" descr="S:\SPoRT Logo\NASA_Lg.PNG"/>
            <p:cNvPicPr>
              <a:picLocks noChangeAspect="1" noChangeArrowheads="1"/>
            </p:cNvPicPr>
            <p:nvPr/>
          </p:nvPicPr>
          <p:blipFill>
            <a:blip r:embed="rId5" cstate="print"/>
            <a:srcRect/>
            <a:stretch>
              <a:fillRect/>
            </a:stretch>
          </p:blipFill>
          <p:spPr bwMode="auto">
            <a:xfrm>
              <a:off x="8229599" y="6096000"/>
              <a:ext cx="856612" cy="685800"/>
            </a:xfrm>
            <a:prstGeom prst="rect">
              <a:avLst/>
            </a:prstGeom>
            <a:noFill/>
            <a:ln w="9525">
              <a:noFill/>
              <a:miter lim="800000"/>
              <a:headEnd/>
              <a:tailEnd/>
            </a:ln>
          </p:spPr>
        </p:pic>
        <p:pic>
          <p:nvPicPr>
            <p:cNvPr id="38" name="Picture 4" descr="sportredblue.gif"/>
            <p:cNvPicPr>
              <a:picLocks noChangeAspect="1"/>
            </p:cNvPicPr>
            <p:nvPr/>
          </p:nvPicPr>
          <p:blipFill>
            <a:blip r:embed="rId6" cstate="print"/>
            <a:srcRect/>
            <a:stretch>
              <a:fillRect/>
            </a:stretch>
          </p:blipFill>
          <p:spPr bwMode="auto">
            <a:xfrm>
              <a:off x="228600" y="6248400"/>
              <a:ext cx="1746696" cy="533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Rounded Rectangle 242"/>
          <p:cNvSpPr/>
          <p:nvPr/>
        </p:nvSpPr>
        <p:spPr>
          <a:xfrm>
            <a:off x="4953000" y="1295400"/>
            <a:ext cx="3962400" cy="4343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9" name="Group 12"/>
          <p:cNvGrpSpPr/>
          <p:nvPr/>
        </p:nvGrpSpPr>
        <p:grpSpPr>
          <a:xfrm>
            <a:off x="0" y="0"/>
            <a:ext cx="1524000" cy="6858000"/>
            <a:chOff x="0" y="0"/>
            <a:chExt cx="1752600" cy="6858000"/>
          </a:xfrm>
        </p:grpSpPr>
        <p:pic>
          <p:nvPicPr>
            <p:cNvPr id="241" name="Picture 14" descr="lightning.PNG"/>
            <p:cNvPicPr>
              <a:picLocks noChangeAspect="1"/>
            </p:cNvPicPr>
            <p:nvPr/>
          </p:nvPicPr>
          <p:blipFill>
            <a:blip r:embed="rId4" cstate="print"/>
            <a:srcRect/>
            <a:stretch>
              <a:fillRect/>
            </a:stretch>
          </p:blipFill>
          <p:spPr bwMode="auto">
            <a:xfrm>
              <a:off x="0" y="0"/>
              <a:ext cx="1752600" cy="6858000"/>
            </a:xfrm>
            <a:prstGeom prst="rect">
              <a:avLst/>
            </a:prstGeom>
            <a:noFill/>
            <a:ln w="9525">
              <a:noFill/>
              <a:miter lim="800000"/>
              <a:headEnd/>
              <a:tailEnd/>
            </a:ln>
          </p:spPr>
        </p:pic>
        <p:sp>
          <p:nvSpPr>
            <p:cNvPr id="242" name="Rectangle 241"/>
            <p:cNvSpPr/>
            <p:nvPr/>
          </p:nvSpPr>
          <p:spPr>
            <a:xfrm>
              <a:off x="0" y="0"/>
              <a:ext cx="1752600" cy="6858000"/>
            </a:xfrm>
            <a:prstGeom prst="rect">
              <a:avLst/>
            </a:prstGeom>
            <a:solidFill>
              <a:schemeClr val="bg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grpSp>
      <p:graphicFrame>
        <p:nvGraphicFramePr>
          <p:cNvPr id="229" name="Table 228"/>
          <p:cNvGraphicFramePr>
            <a:graphicFrameLocks noGrp="1"/>
          </p:cNvGraphicFramePr>
          <p:nvPr/>
        </p:nvGraphicFramePr>
        <p:xfrm>
          <a:off x="381000" y="1244598"/>
          <a:ext cx="4343400" cy="4318002"/>
        </p:xfrm>
        <a:graphic>
          <a:graphicData uri="http://schemas.openxmlformats.org/drawingml/2006/table">
            <a:tbl>
              <a:tblPr firstRow="1" bandRow="1">
                <a:tableStyleId>{5C22544A-7EE6-4342-B048-85BDC9FD1C3A}</a:tableStyleId>
              </a:tblPr>
              <a:tblGrid>
                <a:gridCol w="723900"/>
                <a:gridCol w="723900"/>
                <a:gridCol w="723900"/>
                <a:gridCol w="723900"/>
                <a:gridCol w="723900"/>
                <a:gridCol w="723900"/>
              </a:tblGrid>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2F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2F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2F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2F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2F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2F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F2FD"/>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graphicFrame>
        <p:nvGraphicFramePr>
          <p:cNvPr id="228" name="Table 227"/>
          <p:cNvGraphicFramePr>
            <a:graphicFrameLocks noGrp="1"/>
          </p:cNvGraphicFramePr>
          <p:nvPr/>
        </p:nvGraphicFramePr>
        <p:xfrm>
          <a:off x="381000" y="1244598"/>
          <a:ext cx="4343400" cy="4318002"/>
        </p:xfrm>
        <a:graphic>
          <a:graphicData uri="http://schemas.openxmlformats.org/drawingml/2006/table">
            <a:tbl>
              <a:tblPr firstRow="1" bandRow="1">
                <a:tableStyleId>{5C22544A-7EE6-4342-B048-85BDC9FD1C3A}</a:tableStyleId>
              </a:tblPr>
              <a:tblGrid>
                <a:gridCol w="723900"/>
                <a:gridCol w="723900"/>
                <a:gridCol w="723900"/>
                <a:gridCol w="723900"/>
                <a:gridCol w="723900"/>
                <a:gridCol w="723900"/>
              </a:tblGrid>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2F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2F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2F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2F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2F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2F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graphicFrame>
        <p:nvGraphicFramePr>
          <p:cNvPr id="227" name="Table 226"/>
          <p:cNvGraphicFramePr>
            <a:graphicFrameLocks noGrp="1"/>
          </p:cNvGraphicFramePr>
          <p:nvPr/>
        </p:nvGraphicFramePr>
        <p:xfrm>
          <a:off x="381000" y="1244598"/>
          <a:ext cx="4343400" cy="4318002"/>
        </p:xfrm>
        <a:graphic>
          <a:graphicData uri="http://schemas.openxmlformats.org/drawingml/2006/table">
            <a:tbl>
              <a:tblPr firstRow="1" bandRow="1">
                <a:tableStyleId>{5C22544A-7EE6-4342-B048-85BDC9FD1C3A}</a:tableStyleId>
              </a:tblPr>
              <a:tblGrid>
                <a:gridCol w="723900"/>
                <a:gridCol w="723900"/>
                <a:gridCol w="723900"/>
                <a:gridCol w="723900"/>
                <a:gridCol w="723900"/>
                <a:gridCol w="723900"/>
              </a:tblGrid>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graphicFrame>
        <p:nvGraphicFramePr>
          <p:cNvPr id="226" name="Table 225"/>
          <p:cNvGraphicFramePr>
            <a:graphicFrameLocks noGrp="1"/>
          </p:cNvGraphicFramePr>
          <p:nvPr/>
        </p:nvGraphicFramePr>
        <p:xfrm>
          <a:off x="381000" y="1244598"/>
          <a:ext cx="4343400" cy="4318002"/>
        </p:xfrm>
        <a:graphic>
          <a:graphicData uri="http://schemas.openxmlformats.org/drawingml/2006/table">
            <a:tbl>
              <a:tblPr firstRow="1" bandRow="1">
                <a:tableStyleId>{5C22544A-7EE6-4342-B048-85BDC9FD1C3A}</a:tableStyleId>
              </a:tblPr>
              <a:tblGrid>
                <a:gridCol w="723900"/>
                <a:gridCol w="723900"/>
                <a:gridCol w="723900"/>
                <a:gridCol w="723900"/>
                <a:gridCol w="723900"/>
                <a:gridCol w="723900"/>
              </a:tblGrid>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71966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grpSp>
        <p:nvGrpSpPr>
          <p:cNvPr id="2" name="Group - Flashes"/>
          <p:cNvGrpSpPr/>
          <p:nvPr/>
        </p:nvGrpSpPr>
        <p:grpSpPr>
          <a:xfrm>
            <a:off x="457200" y="1447800"/>
            <a:ext cx="4191000" cy="3886200"/>
            <a:chOff x="685800" y="990600"/>
            <a:chExt cx="4191000" cy="3886200"/>
          </a:xfrm>
        </p:grpSpPr>
        <p:cxnSp>
          <p:nvCxnSpPr>
            <p:cNvPr id="157" name="Straight Connector 156"/>
            <p:cNvCxnSpPr/>
            <p:nvPr/>
          </p:nvCxnSpPr>
          <p:spPr>
            <a:xfrm>
              <a:off x="1066800" y="2514600"/>
              <a:ext cx="609600" cy="1524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flipH="1" flipV="1">
              <a:off x="1524000" y="2743200"/>
              <a:ext cx="228600" cy="762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flipV="1">
              <a:off x="1562100" y="2933700"/>
              <a:ext cx="381000" cy="3048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10800000">
              <a:off x="1905000" y="3276600"/>
              <a:ext cx="609600" cy="1524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1752600" y="3276600"/>
              <a:ext cx="152400" cy="762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6200000" flipH="1">
              <a:off x="1752600" y="3352800"/>
              <a:ext cx="152400" cy="1524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1676400" y="2590800"/>
              <a:ext cx="533400" cy="762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209800" y="2590800"/>
              <a:ext cx="228600" cy="1524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flipH="1" flipV="1">
              <a:off x="2400300" y="2476500"/>
              <a:ext cx="304800" cy="2286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0800000">
              <a:off x="2667000" y="2438400"/>
              <a:ext cx="304800" cy="762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2019300" y="1943100"/>
              <a:ext cx="838200" cy="4572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6200000" flipV="1">
              <a:off x="2400300" y="1485900"/>
              <a:ext cx="457200" cy="762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6200000" flipH="1">
              <a:off x="2438400" y="1752600"/>
              <a:ext cx="152400" cy="1524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6200000" flipV="1">
              <a:off x="1676400" y="1371600"/>
              <a:ext cx="914400" cy="6096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10800000" flipV="1">
              <a:off x="1828800" y="990600"/>
              <a:ext cx="381000" cy="2286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5400000">
              <a:off x="1447800" y="1295400"/>
              <a:ext cx="457200" cy="3048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447800" y="2971800"/>
              <a:ext cx="533400"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1143000" y="3429000"/>
              <a:ext cx="533400" cy="381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10800000" flipV="1">
              <a:off x="914400" y="3886200"/>
              <a:ext cx="304800" cy="76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647700" y="4000500"/>
              <a:ext cx="304800"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1066800" y="4038600"/>
              <a:ext cx="304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19200" y="4191000"/>
              <a:ext cx="381000" cy="152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914400" y="4267200"/>
              <a:ext cx="381000"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16200000" flipH="1">
              <a:off x="914400" y="4648200"/>
              <a:ext cx="304800" cy="152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828800" y="2819400"/>
              <a:ext cx="533400" cy="457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2362200" y="3124200"/>
              <a:ext cx="381000" cy="152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2743200" y="2590800"/>
              <a:ext cx="533400" cy="533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5400000" flipH="1" flipV="1">
              <a:off x="2971800" y="2209800"/>
              <a:ext cx="685800" cy="76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10800000" flipV="1">
              <a:off x="3352800" y="1676400"/>
              <a:ext cx="381000"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0800000">
              <a:off x="3124200" y="1752600"/>
              <a:ext cx="228600" cy="152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0800000" flipV="1">
              <a:off x="3276600" y="2514600"/>
              <a:ext cx="533400" cy="76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3771900" y="2552700"/>
              <a:ext cx="304800"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4038600" y="2438400"/>
              <a:ext cx="685800" cy="381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4495800" y="2209800"/>
              <a:ext cx="381000" cy="76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16200000" flipH="1">
              <a:off x="4724400" y="2438400"/>
              <a:ext cx="152400" cy="152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5400000">
              <a:off x="3657600" y="2895600"/>
              <a:ext cx="457200" cy="3048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16200000" flipV="1">
              <a:off x="3581400" y="3429000"/>
              <a:ext cx="609600" cy="3048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10800000">
              <a:off x="4038600" y="3886200"/>
              <a:ext cx="457200" cy="76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16200000" flipV="1">
              <a:off x="4495800" y="3962400"/>
              <a:ext cx="304800" cy="3048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5400000" flipH="1" flipV="1">
              <a:off x="3771900" y="3924300"/>
              <a:ext cx="304800"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16200000" flipH="1">
              <a:off x="3810000" y="4191000"/>
              <a:ext cx="152400" cy="152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3581400" y="4191000"/>
              <a:ext cx="228600" cy="152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3581400" y="3200400"/>
              <a:ext cx="152400" cy="76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3200400" y="3200400"/>
              <a:ext cx="381000" cy="76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5400000" flipH="1" flipV="1">
              <a:off x="3276600" y="3276600"/>
              <a:ext cx="381000"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1447800" y="2819400"/>
              <a:ext cx="381000" cy="76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990600" y="2819400"/>
              <a:ext cx="457200" cy="76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16200000" flipH="1">
              <a:off x="571500" y="2400300"/>
              <a:ext cx="685800" cy="152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0800000" flipV="1">
              <a:off x="838200" y="2819400"/>
              <a:ext cx="152400" cy="76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10800000">
              <a:off x="685800" y="2819400"/>
              <a:ext cx="152400" cy="762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rot="5400000" flipH="1" flipV="1">
              <a:off x="1638300" y="2247900"/>
              <a:ext cx="228600" cy="1524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16200000" flipV="1">
              <a:off x="1828800" y="2209800"/>
              <a:ext cx="152400" cy="1524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1447800" y="2438400"/>
              <a:ext cx="2286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447800" y="2209800"/>
              <a:ext cx="381000" cy="762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V="1">
              <a:off x="1600200" y="1600200"/>
              <a:ext cx="762000" cy="4572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2095500" y="1333500"/>
              <a:ext cx="5334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2362200" y="1066800"/>
              <a:ext cx="228600" cy="1524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0800000">
              <a:off x="1447800" y="1752600"/>
              <a:ext cx="381000" cy="1524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1143000" y="1752600"/>
              <a:ext cx="304800" cy="1524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1028700" y="1943100"/>
              <a:ext cx="152400" cy="762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6200000" flipV="1">
              <a:off x="914400" y="1676400"/>
              <a:ext cx="228600" cy="2286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V="1">
              <a:off x="723900" y="1485900"/>
              <a:ext cx="304800" cy="762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V="1">
              <a:off x="1638300" y="2476500"/>
              <a:ext cx="381000" cy="3048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0800000">
              <a:off x="1981200" y="2819400"/>
              <a:ext cx="457200" cy="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V="1">
              <a:off x="2324100" y="2933700"/>
              <a:ext cx="304800" cy="762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16200000" flipV="1">
              <a:off x="2514600" y="3124200"/>
              <a:ext cx="228600" cy="2286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790700" y="2933700"/>
              <a:ext cx="304800" cy="762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1524000" y="3124200"/>
              <a:ext cx="381000" cy="762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flipH="1" flipV="1">
              <a:off x="1409700" y="3238500"/>
              <a:ext cx="152400" cy="76200"/>
            </a:xfrm>
            <a:prstGeom prst="line">
              <a:avLst/>
            </a:prstGeom>
            <a:ln w="25400">
              <a:solidFill>
                <a:srgbClr val="FF9900"/>
              </a:solidFill>
            </a:ln>
          </p:spPr>
          <p:style>
            <a:lnRef idx="1">
              <a:schemeClr val="accent1"/>
            </a:lnRef>
            <a:fillRef idx="0">
              <a:schemeClr val="accent1"/>
            </a:fillRef>
            <a:effectRef idx="0">
              <a:schemeClr val="accent1"/>
            </a:effectRef>
            <a:fontRef idx="minor">
              <a:schemeClr val="tx1"/>
            </a:fontRef>
          </p:style>
        </p:cxnSp>
      </p:grpSp>
      <p:pic>
        <p:nvPicPr>
          <p:cNvPr id="4" name="Picture 8" descr="C:\Documents and Settings\stanogt\Desktop\For_Web_Meeting\sportredblue.gif"/>
          <p:cNvPicPr>
            <a:picLocks noChangeAspect="1" noChangeArrowheads="1"/>
          </p:cNvPicPr>
          <p:nvPr/>
        </p:nvPicPr>
        <p:blipFill>
          <a:blip r:embed="rId5" cstate="print"/>
          <a:srcRect/>
          <a:stretch>
            <a:fillRect/>
          </a:stretch>
        </p:blipFill>
        <p:spPr bwMode="auto">
          <a:xfrm>
            <a:off x="8118475" y="6477000"/>
            <a:ext cx="1025525" cy="290513"/>
          </a:xfrm>
          <a:prstGeom prst="rect">
            <a:avLst/>
          </a:prstGeom>
          <a:noFill/>
          <a:ln w="9525">
            <a:noFill/>
            <a:miter lim="800000"/>
            <a:headEnd/>
            <a:tailEnd/>
          </a:ln>
        </p:spPr>
      </p:pic>
      <p:pic>
        <p:nvPicPr>
          <p:cNvPr id="5" name="Picture 10" descr="S:\SPoRT Logo\NASA_Lg.PNG"/>
          <p:cNvPicPr>
            <a:picLocks noChangeAspect="1" noChangeArrowheads="1"/>
          </p:cNvPicPr>
          <p:nvPr/>
        </p:nvPicPr>
        <p:blipFill>
          <a:blip r:embed="rId6" cstate="print"/>
          <a:srcRect/>
          <a:stretch>
            <a:fillRect/>
          </a:stretch>
        </p:blipFill>
        <p:spPr bwMode="auto">
          <a:xfrm>
            <a:off x="7543800" y="6400800"/>
            <a:ext cx="533400" cy="427038"/>
          </a:xfrm>
          <a:prstGeom prst="rect">
            <a:avLst/>
          </a:prstGeom>
          <a:noFill/>
          <a:ln w="9525">
            <a:noFill/>
            <a:miter lim="800000"/>
            <a:headEnd/>
            <a:tailEnd/>
          </a:ln>
        </p:spPr>
      </p:pic>
      <p:grpSp>
        <p:nvGrpSpPr>
          <p:cNvPr id="3" name="Group - Initiation points"/>
          <p:cNvGrpSpPr/>
          <p:nvPr/>
        </p:nvGrpSpPr>
        <p:grpSpPr>
          <a:xfrm>
            <a:off x="1371600" y="2822448"/>
            <a:ext cx="490728" cy="530352"/>
            <a:chOff x="1600200" y="2670048"/>
            <a:chExt cx="490728" cy="530352"/>
          </a:xfrm>
        </p:grpSpPr>
        <p:sp>
          <p:nvSpPr>
            <p:cNvPr id="152" name="Oval 151"/>
            <p:cNvSpPr/>
            <p:nvPr/>
          </p:nvSpPr>
          <p:spPr>
            <a:xfrm>
              <a:off x="1600200" y="2670048"/>
              <a:ext cx="152400" cy="1524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752600" y="3048000"/>
              <a:ext cx="152400" cy="1524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1938528" y="2843784"/>
              <a:ext cx="152400" cy="1524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 1 flash"/>
          <p:cNvGrpSpPr/>
          <p:nvPr/>
        </p:nvGrpSpPr>
        <p:grpSpPr>
          <a:xfrm>
            <a:off x="990600" y="6172200"/>
            <a:ext cx="1371600" cy="400110"/>
            <a:chOff x="990600" y="6172200"/>
            <a:chExt cx="1371600" cy="400110"/>
          </a:xfrm>
        </p:grpSpPr>
        <p:sp>
          <p:nvSpPr>
            <p:cNvPr id="230" name="Rectangle 229"/>
            <p:cNvSpPr/>
            <p:nvPr/>
          </p:nvSpPr>
          <p:spPr>
            <a:xfrm>
              <a:off x="990600" y="6248400"/>
              <a:ext cx="304800" cy="304800"/>
            </a:xfrm>
            <a:prstGeom prst="rect">
              <a:avLst/>
            </a:prstGeom>
            <a:solidFill>
              <a:srgbClr val="B9F2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extBox 233"/>
            <p:cNvSpPr txBox="1"/>
            <p:nvPr/>
          </p:nvSpPr>
          <p:spPr>
            <a:xfrm>
              <a:off x="1371600" y="6172200"/>
              <a:ext cx="990600" cy="400110"/>
            </a:xfrm>
            <a:prstGeom prst="rect">
              <a:avLst/>
            </a:prstGeom>
            <a:noFill/>
          </p:spPr>
          <p:txBody>
            <a:bodyPr wrap="square" rtlCol="0">
              <a:spAutoFit/>
            </a:bodyPr>
            <a:lstStyle/>
            <a:p>
              <a:pPr>
                <a:spcAft>
                  <a:spcPts val="600"/>
                </a:spcAft>
              </a:pPr>
              <a:r>
                <a:rPr lang="en-US" sz="2000" dirty="0" smtClean="0">
                  <a:latin typeface="+mj-lt"/>
                </a:rPr>
                <a:t>1 Flash</a:t>
              </a:r>
              <a:endParaRPr lang="en-US" sz="2000" dirty="0">
                <a:latin typeface="+mj-lt"/>
              </a:endParaRPr>
            </a:p>
          </p:txBody>
        </p:sp>
      </p:grpSp>
      <p:grpSp>
        <p:nvGrpSpPr>
          <p:cNvPr id="7" name="Group - 3 flashes"/>
          <p:cNvGrpSpPr/>
          <p:nvPr/>
        </p:nvGrpSpPr>
        <p:grpSpPr>
          <a:xfrm>
            <a:off x="2895600" y="6172200"/>
            <a:ext cx="1752600" cy="400110"/>
            <a:chOff x="2895600" y="6172200"/>
            <a:chExt cx="1752600" cy="400110"/>
          </a:xfrm>
        </p:grpSpPr>
        <p:sp>
          <p:nvSpPr>
            <p:cNvPr id="232" name="Rectangle 231"/>
            <p:cNvSpPr/>
            <p:nvPr/>
          </p:nvSpPr>
          <p:spPr>
            <a:xfrm>
              <a:off x="2895600" y="6248400"/>
              <a:ext cx="304800" cy="3048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xtBox 235"/>
            <p:cNvSpPr txBox="1"/>
            <p:nvPr/>
          </p:nvSpPr>
          <p:spPr>
            <a:xfrm>
              <a:off x="3276600" y="6172200"/>
              <a:ext cx="1371600" cy="400110"/>
            </a:xfrm>
            <a:prstGeom prst="rect">
              <a:avLst/>
            </a:prstGeom>
            <a:noFill/>
          </p:spPr>
          <p:txBody>
            <a:bodyPr wrap="square" rtlCol="0">
              <a:spAutoFit/>
            </a:bodyPr>
            <a:lstStyle/>
            <a:p>
              <a:pPr>
                <a:spcAft>
                  <a:spcPts val="600"/>
                </a:spcAft>
              </a:pPr>
              <a:r>
                <a:rPr lang="en-US" sz="2000" dirty="0" smtClean="0">
                  <a:latin typeface="+mj-lt"/>
                </a:rPr>
                <a:t>3 Flashes</a:t>
              </a:r>
              <a:endParaRPr lang="en-US" sz="2000" dirty="0">
                <a:latin typeface="+mj-lt"/>
              </a:endParaRPr>
            </a:p>
          </p:txBody>
        </p:sp>
      </p:grpSp>
      <p:grpSp>
        <p:nvGrpSpPr>
          <p:cNvPr id="9" name="Group - 2 flashes"/>
          <p:cNvGrpSpPr/>
          <p:nvPr/>
        </p:nvGrpSpPr>
        <p:grpSpPr>
          <a:xfrm>
            <a:off x="2895600" y="5715000"/>
            <a:ext cx="1676400" cy="400110"/>
            <a:chOff x="2895600" y="5715000"/>
            <a:chExt cx="1676400" cy="400110"/>
          </a:xfrm>
        </p:grpSpPr>
        <p:sp>
          <p:nvSpPr>
            <p:cNvPr id="231" name="Rectangle 230"/>
            <p:cNvSpPr/>
            <p:nvPr/>
          </p:nvSpPr>
          <p:spPr>
            <a:xfrm>
              <a:off x="2895600" y="5791200"/>
              <a:ext cx="304800" cy="304800"/>
            </a:xfrm>
            <a:prstGeom prst="rect">
              <a:avLst/>
            </a:prstGeom>
            <a:solidFill>
              <a:srgbClr val="63B2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p:cNvSpPr txBox="1"/>
            <p:nvPr/>
          </p:nvSpPr>
          <p:spPr>
            <a:xfrm>
              <a:off x="3276600" y="5715000"/>
              <a:ext cx="1295400" cy="400110"/>
            </a:xfrm>
            <a:prstGeom prst="rect">
              <a:avLst/>
            </a:prstGeom>
            <a:noFill/>
          </p:spPr>
          <p:txBody>
            <a:bodyPr wrap="square" rtlCol="0">
              <a:spAutoFit/>
            </a:bodyPr>
            <a:lstStyle/>
            <a:p>
              <a:pPr>
                <a:spcAft>
                  <a:spcPts val="600"/>
                </a:spcAft>
              </a:pPr>
              <a:r>
                <a:rPr lang="en-US" sz="2000" dirty="0" smtClean="0">
                  <a:latin typeface="+mj-lt"/>
                </a:rPr>
                <a:t>2 Flashes</a:t>
              </a:r>
              <a:endParaRPr lang="en-US" sz="2000" dirty="0">
                <a:latin typeface="+mj-lt"/>
              </a:endParaRPr>
            </a:p>
          </p:txBody>
        </p:sp>
      </p:grpSp>
      <p:grpSp>
        <p:nvGrpSpPr>
          <p:cNvPr id="10" name="Group - No flash"/>
          <p:cNvGrpSpPr/>
          <p:nvPr/>
        </p:nvGrpSpPr>
        <p:grpSpPr>
          <a:xfrm>
            <a:off x="990600" y="5715000"/>
            <a:ext cx="1524000" cy="400110"/>
            <a:chOff x="990600" y="5715000"/>
            <a:chExt cx="1524000" cy="400110"/>
          </a:xfrm>
        </p:grpSpPr>
        <p:sp>
          <p:nvSpPr>
            <p:cNvPr id="235" name="Rectangle 234"/>
            <p:cNvSpPr/>
            <p:nvPr/>
          </p:nvSpPr>
          <p:spPr>
            <a:xfrm>
              <a:off x="990600" y="5791200"/>
              <a:ext cx="304800" cy="304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238" name="TextBox 237"/>
            <p:cNvSpPr txBox="1"/>
            <p:nvPr/>
          </p:nvSpPr>
          <p:spPr>
            <a:xfrm>
              <a:off x="1371600" y="5715000"/>
              <a:ext cx="1143000" cy="400110"/>
            </a:xfrm>
            <a:prstGeom prst="rect">
              <a:avLst/>
            </a:prstGeom>
            <a:noFill/>
          </p:spPr>
          <p:txBody>
            <a:bodyPr wrap="square" rtlCol="0">
              <a:spAutoFit/>
            </a:bodyPr>
            <a:lstStyle/>
            <a:p>
              <a:pPr>
                <a:spcAft>
                  <a:spcPts val="600"/>
                </a:spcAft>
              </a:pPr>
              <a:r>
                <a:rPr lang="en-US" sz="2000" dirty="0" smtClean="0">
                  <a:latin typeface="+mj-lt"/>
                </a:rPr>
                <a:t>No Flash</a:t>
              </a:r>
              <a:endParaRPr lang="en-US" sz="2000" dirty="0">
                <a:latin typeface="+mj-lt"/>
              </a:endParaRPr>
            </a:p>
          </p:txBody>
        </p:sp>
      </p:grpSp>
      <p:grpSp>
        <p:nvGrpSpPr>
          <p:cNvPr id="11" name="Group - X-Y"/>
          <p:cNvGrpSpPr>
            <a:grpSpLocks/>
          </p:cNvGrpSpPr>
          <p:nvPr/>
        </p:nvGrpSpPr>
        <p:grpSpPr bwMode="auto">
          <a:xfrm>
            <a:off x="2057400" y="4267198"/>
            <a:ext cx="873015" cy="1066800"/>
            <a:chOff x="685800" y="5589587"/>
            <a:chExt cx="873061" cy="1066881"/>
          </a:xfrm>
        </p:grpSpPr>
        <p:grpSp>
          <p:nvGrpSpPr>
            <p:cNvPr id="12" name="Group 33"/>
            <p:cNvGrpSpPr>
              <a:grpSpLocks/>
            </p:cNvGrpSpPr>
            <p:nvPr/>
          </p:nvGrpSpPr>
          <p:grpSpPr bwMode="auto">
            <a:xfrm>
              <a:off x="838208" y="6045236"/>
              <a:ext cx="457224" cy="458823"/>
              <a:chOff x="4876808" y="1143036"/>
              <a:chExt cx="457224" cy="458823"/>
            </a:xfrm>
          </p:grpSpPr>
          <p:cxnSp>
            <p:nvCxnSpPr>
              <p:cNvPr id="246" name="Straight Arrow Connector 245"/>
              <p:cNvCxnSpPr/>
              <p:nvPr/>
            </p:nvCxnSpPr>
            <p:spPr>
              <a:xfrm>
                <a:off x="4876808" y="1600272"/>
                <a:ext cx="457224"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rot="5400000" flipH="1" flipV="1">
                <a:off x="4648985" y="1370860"/>
                <a:ext cx="457235"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40" name="TextBox 36"/>
            <p:cNvSpPr txBox="1">
              <a:spLocks noChangeArrowheads="1"/>
            </p:cNvSpPr>
            <p:nvPr/>
          </p:nvSpPr>
          <p:spPr bwMode="auto">
            <a:xfrm>
              <a:off x="685800" y="5589587"/>
              <a:ext cx="300098" cy="369360"/>
            </a:xfrm>
            <a:prstGeom prst="rect">
              <a:avLst/>
            </a:prstGeom>
            <a:noFill/>
            <a:ln w="9525">
              <a:noFill/>
              <a:miter lim="800000"/>
              <a:headEnd/>
              <a:tailEnd/>
            </a:ln>
          </p:spPr>
          <p:txBody>
            <a:bodyPr wrap="none">
              <a:spAutoFit/>
            </a:bodyPr>
            <a:lstStyle/>
            <a:p>
              <a:pPr>
                <a:defRPr/>
              </a:pPr>
              <a:r>
                <a:rPr lang="en-US" b="0" dirty="0"/>
                <a:t>y</a:t>
              </a:r>
            </a:p>
          </p:txBody>
        </p:sp>
        <p:sp>
          <p:nvSpPr>
            <p:cNvPr id="245" name="TextBox 37"/>
            <p:cNvSpPr txBox="1">
              <a:spLocks noChangeArrowheads="1"/>
            </p:cNvSpPr>
            <p:nvPr/>
          </p:nvSpPr>
          <p:spPr bwMode="auto">
            <a:xfrm>
              <a:off x="1274794" y="6287108"/>
              <a:ext cx="284067" cy="369360"/>
            </a:xfrm>
            <a:prstGeom prst="rect">
              <a:avLst/>
            </a:prstGeom>
            <a:noFill/>
            <a:ln w="9525">
              <a:noFill/>
              <a:miter lim="800000"/>
              <a:headEnd/>
              <a:tailEnd/>
            </a:ln>
          </p:spPr>
          <p:txBody>
            <a:bodyPr wrap="none">
              <a:spAutoFit/>
            </a:bodyPr>
            <a:lstStyle/>
            <a:p>
              <a:pPr>
                <a:defRPr/>
              </a:pPr>
              <a:r>
                <a:rPr lang="en-US" b="0" dirty="0"/>
                <a:t>x</a:t>
              </a:r>
            </a:p>
          </p:txBody>
        </p:sp>
      </p:grpSp>
      <p:sp>
        <p:nvSpPr>
          <p:cNvPr id="254" name="TextBox 253"/>
          <p:cNvSpPr txBox="1"/>
          <p:nvPr/>
        </p:nvSpPr>
        <p:spPr>
          <a:xfrm>
            <a:off x="5105400" y="1524000"/>
            <a:ext cx="3810000" cy="4016484"/>
          </a:xfrm>
          <a:prstGeom prst="rect">
            <a:avLst/>
          </a:prstGeom>
          <a:noFill/>
        </p:spPr>
        <p:txBody>
          <a:bodyPr wrap="square" rtlCol="0">
            <a:spAutoFit/>
          </a:bodyPr>
          <a:lstStyle/>
          <a:p>
            <a:pPr>
              <a:spcAft>
                <a:spcPts val="600"/>
              </a:spcAft>
            </a:pPr>
            <a:r>
              <a:rPr lang="en-US" sz="2000" dirty="0" smtClean="0">
                <a:solidFill>
                  <a:schemeClr val="bg1">
                    <a:lumMod val="95000"/>
                  </a:schemeClr>
                </a:solidFill>
                <a:latin typeface="+mj-lt"/>
              </a:rPr>
              <a:t>Start with raw sources</a:t>
            </a:r>
          </a:p>
          <a:p>
            <a:pPr marL="228600" indent="-228600">
              <a:spcAft>
                <a:spcPts val="600"/>
              </a:spcAft>
            </a:pPr>
            <a:r>
              <a:rPr lang="en-US" sz="2000" dirty="0" smtClean="0">
                <a:solidFill>
                  <a:schemeClr val="bg1">
                    <a:lumMod val="95000"/>
                  </a:schemeClr>
                </a:solidFill>
                <a:latin typeface="+mj-lt"/>
              </a:rPr>
              <a:t>Algorithm recreates flashes</a:t>
            </a:r>
          </a:p>
          <a:p>
            <a:pPr marL="685800" lvl="1" indent="-228600">
              <a:spcAft>
                <a:spcPts val="600"/>
              </a:spcAft>
              <a:buFont typeface="Courier New" pitchFamily="49" charset="0"/>
              <a:buChar char="o"/>
            </a:pPr>
            <a:r>
              <a:rPr lang="en-US" sz="2000" dirty="0" smtClean="0">
                <a:solidFill>
                  <a:schemeClr val="bg1">
                    <a:lumMod val="95000"/>
                  </a:schemeClr>
                </a:solidFill>
                <a:latin typeface="+mj-lt"/>
              </a:rPr>
              <a:t>First find initiation points</a:t>
            </a:r>
          </a:p>
          <a:p>
            <a:pPr marL="685800" lvl="1" indent="-228600">
              <a:spcAft>
                <a:spcPts val="600"/>
              </a:spcAft>
              <a:buFont typeface="Courier New" pitchFamily="49" charset="0"/>
              <a:buChar char="o"/>
            </a:pPr>
            <a:r>
              <a:rPr lang="en-US" sz="2000" dirty="0" smtClean="0">
                <a:solidFill>
                  <a:schemeClr val="bg1">
                    <a:lumMod val="95000"/>
                  </a:schemeClr>
                </a:solidFill>
                <a:latin typeface="+mj-lt"/>
              </a:rPr>
              <a:t>Match sources to flashes</a:t>
            </a:r>
          </a:p>
          <a:p>
            <a:pPr marL="228600" indent="-228600">
              <a:spcAft>
                <a:spcPts val="600"/>
              </a:spcAft>
            </a:pPr>
            <a:r>
              <a:rPr lang="en-US" sz="2000" dirty="0" smtClean="0">
                <a:solidFill>
                  <a:schemeClr val="bg1">
                    <a:lumMod val="95000"/>
                  </a:schemeClr>
                </a:solidFill>
                <a:latin typeface="+mj-lt"/>
              </a:rPr>
              <a:t>Place flashes on a grid</a:t>
            </a:r>
          </a:p>
          <a:p>
            <a:pPr marL="742950" lvl="1" indent="-285750">
              <a:spcAft>
                <a:spcPts val="600"/>
              </a:spcAft>
              <a:buFont typeface="Courier New" pitchFamily="49" charset="0"/>
              <a:buChar char="o"/>
            </a:pPr>
            <a:r>
              <a:rPr lang="en-US" sz="2000" dirty="0" smtClean="0">
                <a:solidFill>
                  <a:schemeClr val="bg1">
                    <a:lumMod val="95000"/>
                  </a:schemeClr>
                </a:solidFill>
                <a:latin typeface="+mj-lt"/>
              </a:rPr>
              <a:t>Count how many flashes in each 8 km box</a:t>
            </a:r>
          </a:p>
          <a:p>
            <a:pPr marL="742950" lvl="1" indent="-285750">
              <a:spcAft>
                <a:spcPts val="600"/>
              </a:spcAft>
              <a:buFont typeface="Courier New" pitchFamily="49" charset="0"/>
              <a:buChar char="o"/>
            </a:pPr>
            <a:r>
              <a:rPr lang="en-US" sz="2000" dirty="0" smtClean="0">
                <a:solidFill>
                  <a:schemeClr val="bg1">
                    <a:lumMod val="95000"/>
                  </a:schemeClr>
                </a:solidFill>
                <a:latin typeface="+mj-lt"/>
              </a:rPr>
              <a:t>Flash only counted once per box</a:t>
            </a:r>
          </a:p>
          <a:p>
            <a:pPr marL="228600" indent="-228600">
              <a:spcAft>
                <a:spcPts val="600"/>
              </a:spcAft>
            </a:pPr>
            <a:r>
              <a:rPr lang="en-US" sz="2000" dirty="0" smtClean="0">
                <a:solidFill>
                  <a:schemeClr val="bg1">
                    <a:lumMod val="95000"/>
                  </a:schemeClr>
                </a:solidFill>
                <a:latin typeface="+mj-lt"/>
              </a:rPr>
              <a:t>Final product is the Pseudo GLM flash extent density</a:t>
            </a:r>
            <a:endParaRPr lang="en-US" sz="2000" dirty="0">
              <a:solidFill>
                <a:schemeClr val="bg1">
                  <a:lumMod val="95000"/>
                </a:schemeClr>
              </a:solidFill>
              <a:latin typeface="+mj-lt"/>
            </a:endParaRPr>
          </a:p>
        </p:txBody>
      </p:sp>
      <p:grpSp>
        <p:nvGrpSpPr>
          <p:cNvPr id="13" name="Group - Sources"/>
          <p:cNvGrpSpPr/>
          <p:nvPr/>
        </p:nvGrpSpPr>
        <p:grpSpPr>
          <a:xfrm>
            <a:off x="420624" y="1423416"/>
            <a:ext cx="4255008" cy="3925824"/>
            <a:chOff x="420624" y="1271016"/>
            <a:chExt cx="4255008" cy="3925824"/>
          </a:xfrm>
        </p:grpSpPr>
        <p:sp>
          <p:nvSpPr>
            <p:cNvPr id="248" name="Oval 247"/>
            <p:cNvSpPr/>
            <p:nvPr/>
          </p:nvSpPr>
          <p:spPr>
            <a:xfrm>
              <a:off x="557784" y="16002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Oval 248"/>
            <p:cNvSpPr/>
            <p:nvPr/>
          </p:nvSpPr>
          <p:spPr>
            <a:xfrm>
              <a:off x="594360" y="17526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Oval 249"/>
            <p:cNvSpPr/>
            <p:nvPr/>
          </p:nvSpPr>
          <p:spPr>
            <a:xfrm>
              <a:off x="630936" y="19050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Oval 252"/>
            <p:cNvSpPr/>
            <p:nvPr/>
          </p:nvSpPr>
          <p:spPr>
            <a:xfrm>
              <a:off x="762000" y="20574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Oval 254"/>
            <p:cNvSpPr/>
            <p:nvPr/>
          </p:nvSpPr>
          <p:spPr>
            <a:xfrm>
              <a:off x="868680" y="2167128"/>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 name="Oval 255"/>
            <p:cNvSpPr/>
            <p:nvPr/>
          </p:nvSpPr>
          <p:spPr>
            <a:xfrm>
              <a:off x="762000" y="23622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Oval 256"/>
            <p:cNvSpPr/>
            <p:nvPr/>
          </p:nvSpPr>
          <p:spPr>
            <a:xfrm>
              <a:off x="1170432" y="203911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Oval 257"/>
            <p:cNvSpPr/>
            <p:nvPr/>
          </p:nvSpPr>
          <p:spPr>
            <a:xfrm>
              <a:off x="1316736" y="2075688"/>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Oval 258"/>
            <p:cNvSpPr/>
            <p:nvPr/>
          </p:nvSpPr>
          <p:spPr>
            <a:xfrm>
              <a:off x="1572768" y="2167128"/>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Oval 259"/>
            <p:cNvSpPr/>
            <p:nvPr/>
          </p:nvSpPr>
          <p:spPr>
            <a:xfrm>
              <a:off x="1280160" y="19050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Oval 260"/>
            <p:cNvSpPr/>
            <p:nvPr/>
          </p:nvSpPr>
          <p:spPr>
            <a:xfrm>
              <a:off x="1380744" y="17526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Oval 261"/>
            <p:cNvSpPr/>
            <p:nvPr/>
          </p:nvSpPr>
          <p:spPr>
            <a:xfrm>
              <a:off x="1554480" y="1481328"/>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Oval 262"/>
            <p:cNvSpPr/>
            <p:nvPr/>
          </p:nvSpPr>
          <p:spPr>
            <a:xfrm>
              <a:off x="1728216" y="13716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Oval 263"/>
            <p:cNvSpPr/>
            <p:nvPr/>
          </p:nvSpPr>
          <p:spPr>
            <a:xfrm>
              <a:off x="1911096" y="1271016"/>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Oval 264"/>
            <p:cNvSpPr/>
            <p:nvPr/>
          </p:nvSpPr>
          <p:spPr>
            <a:xfrm>
              <a:off x="2093976" y="12954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Oval 265"/>
            <p:cNvSpPr/>
            <p:nvPr/>
          </p:nvSpPr>
          <p:spPr>
            <a:xfrm>
              <a:off x="2304288" y="1344168"/>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Oval 266"/>
            <p:cNvSpPr/>
            <p:nvPr/>
          </p:nvSpPr>
          <p:spPr>
            <a:xfrm>
              <a:off x="2093976" y="1499616"/>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Oval 267"/>
            <p:cNvSpPr/>
            <p:nvPr/>
          </p:nvSpPr>
          <p:spPr>
            <a:xfrm>
              <a:off x="2084832" y="1865376"/>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Oval 268"/>
            <p:cNvSpPr/>
            <p:nvPr/>
          </p:nvSpPr>
          <p:spPr>
            <a:xfrm>
              <a:off x="1691640" y="16764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Oval 269"/>
            <p:cNvSpPr/>
            <p:nvPr/>
          </p:nvSpPr>
          <p:spPr>
            <a:xfrm>
              <a:off x="1801368" y="18288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Oval 270"/>
            <p:cNvSpPr/>
            <p:nvPr/>
          </p:nvSpPr>
          <p:spPr>
            <a:xfrm>
              <a:off x="1956816" y="20574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p:cNvSpPr/>
            <p:nvPr/>
          </p:nvSpPr>
          <p:spPr>
            <a:xfrm>
              <a:off x="2185416" y="2414016"/>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Oval 272"/>
            <p:cNvSpPr/>
            <p:nvPr/>
          </p:nvSpPr>
          <p:spPr>
            <a:xfrm>
              <a:off x="2331720" y="214884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p:cNvSpPr/>
            <p:nvPr/>
          </p:nvSpPr>
          <p:spPr>
            <a:xfrm>
              <a:off x="2395728" y="19812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Oval 274"/>
            <p:cNvSpPr/>
            <p:nvPr/>
          </p:nvSpPr>
          <p:spPr>
            <a:xfrm>
              <a:off x="2322576" y="16002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275"/>
            <p:cNvSpPr/>
            <p:nvPr/>
          </p:nvSpPr>
          <p:spPr>
            <a:xfrm>
              <a:off x="2176272" y="2029968"/>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Oval 276"/>
            <p:cNvSpPr/>
            <p:nvPr/>
          </p:nvSpPr>
          <p:spPr>
            <a:xfrm>
              <a:off x="2093976" y="22860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Oval 277"/>
            <p:cNvSpPr/>
            <p:nvPr/>
          </p:nvSpPr>
          <p:spPr>
            <a:xfrm>
              <a:off x="566928" y="23622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Oval 279"/>
            <p:cNvSpPr/>
            <p:nvPr/>
          </p:nvSpPr>
          <p:spPr>
            <a:xfrm>
              <a:off x="996696" y="2093976"/>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Oval 280"/>
            <p:cNvSpPr/>
            <p:nvPr/>
          </p:nvSpPr>
          <p:spPr>
            <a:xfrm>
              <a:off x="1219200" y="22098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Oval 281"/>
            <p:cNvSpPr/>
            <p:nvPr/>
          </p:nvSpPr>
          <p:spPr>
            <a:xfrm>
              <a:off x="1325880" y="231343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Oval 282"/>
            <p:cNvSpPr/>
            <p:nvPr/>
          </p:nvSpPr>
          <p:spPr>
            <a:xfrm>
              <a:off x="1752600" y="20574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Oval 283"/>
            <p:cNvSpPr/>
            <p:nvPr/>
          </p:nvSpPr>
          <p:spPr>
            <a:xfrm>
              <a:off x="1408176" y="270662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Oval 284"/>
            <p:cNvSpPr/>
            <p:nvPr/>
          </p:nvSpPr>
          <p:spPr>
            <a:xfrm>
              <a:off x="1563624" y="247802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Oval 285"/>
            <p:cNvSpPr/>
            <p:nvPr/>
          </p:nvSpPr>
          <p:spPr>
            <a:xfrm>
              <a:off x="1691640" y="260604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Oval 286"/>
            <p:cNvSpPr/>
            <p:nvPr/>
          </p:nvSpPr>
          <p:spPr>
            <a:xfrm>
              <a:off x="1197864" y="269748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p:cNvSpPr/>
            <p:nvPr/>
          </p:nvSpPr>
          <p:spPr>
            <a:xfrm>
              <a:off x="649224" y="27432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Oval 288"/>
            <p:cNvSpPr/>
            <p:nvPr/>
          </p:nvSpPr>
          <p:spPr>
            <a:xfrm>
              <a:off x="731520" y="307238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p:nvSpPr>
          <p:spPr>
            <a:xfrm>
              <a:off x="576072" y="316382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p:nvSpPr>
          <p:spPr>
            <a:xfrm>
              <a:off x="420624" y="307238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Oval 291"/>
            <p:cNvSpPr/>
            <p:nvPr/>
          </p:nvSpPr>
          <p:spPr>
            <a:xfrm>
              <a:off x="838200" y="2779776"/>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Oval 292"/>
            <p:cNvSpPr/>
            <p:nvPr/>
          </p:nvSpPr>
          <p:spPr>
            <a:xfrm>
              <a:off x="1399032" y="2916936"/>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Oval 293"/>
            <p:cNvSpPr/>
            <p:nvPr/>
          </p:nvSpPr>
          <p:spPr>
            <a:xfrm>
              <a:off x="1143000" y="2871216"/>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Oval 294"/>
            <p:cNvSpPr/>
            <p:nvPr/>
          </p:nvSpPr>
          <p:spPr>
            <a:xfrm>
              <a:off x="1499616" y="28194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Oval 295"/>
            <p:cNvSpPr/>
            <p:nvPr/>
          </p:nvSpPr>
          <p:spPr>
            <a:xfrm>
              <a:off x="1719072" y="307238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Oval 296"/>
            <p:cNvSpPr/>
            <p:nvPr/>
          </p:nvSpPr>
          <p:spPr>
            <a:xfrm>
              <a:off x="1737360" y="288036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p:cNvSpPr/>
            <p:nvPr/>
          </p:nvSpPr>
          <p:spPr>
            <a:xfrm>
              <a:off x="1929384" y="2852928"/>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Oval 298"/>
            <p:cNvSpPr/>
            <p:nvPr/>
          </p:nvSpPr>
          <p:spPr>
            <a:xfrm>
              <a:off x="2084832" y="25908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Oval 299"/>
            <p:cNvSpPr/>
            <p:nvPr/>
          </p:nvSpPr>
          <p:spPr>
            <a:xfrm>
              <a:off x="2167128" y="299923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Oval 300"/>
            <p:cNvSpPr/>
            <p:nvPr/>
          </p:nvSpPr>
          <p:spPr>
            <a:xfrm>
              <a:off x="2404872" y="270662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Oval 301"/>
            <p:cNvSpPr/>
            <p:nvPr/>
          </p:nvSpPr>
          <p:spPr>
            <a:xfrm>
              <a:off x="2667000" y="277063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Oval 302"/>
            <p:cNvSpPr/>
            <p:nvPr/>
          </p:nvSpPr>
          <p:spPr>
            <a:xfrm>
              <a:off x="990600" y="31242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Oval 303"/>
            <p:cNvSpPr/>
            <p:nvPr/>
          </p:nvSpPr>
          <p:spPr>
            <a:xfrm>
              <a:off x="1188720" y="315468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Oval 304"/>
            <p:cNvSpPr/>
            <p:nvPr/>
          </p:nvSpPr>
          <p:spPr>
            <a:xfrm>
              <a:off x="1554480" y="309067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Oval 305"/>
            <p:cNvSpPr/>
            <p:nvPr/>
          </p:nvSpPr>
          <p:spPr>
            <a:xfrm>
              <a:off x="1335024" y="316382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Oval 306"/>
            <p:cNvSpPr/>
            <p:nvPr/>
          </p:nvSpPr>
          <p:spPr>
            <a:xfrm>
              <a:off x="1636776" y="354787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Oval 307"/>
            <p:cNvSpPr/>
            <p:nvPr/>
          </p:nvSpPr>
          <p:spPr>
            <a:xfrm>
              <a:off x="1600200" y="33528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Oval 308"/>
            <p:cNvSpPr/>
            <p:nvPr/>
          </p:nvSpPr>
          <p:spPr>
            <a:xfrm>
              <a:off x="1472184" y="362102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Oval 309"/>
            <p:cNvSpPr/>
            <p:nvPr/>
          </p:nvSpPr>
          <p:spPr>
            <a:xfrm>
              <a:off x="1645920" y="3785616"/>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Oval 310"/>
            <p:cNvSpPr/>
            <p:nvPr/>
          </p:nvSpPr>
          <p:spPr>
            <a:xfrm>
              <a:off x="1219200" y="35052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Oval 311"/>
            <p:cNvSpPr/>
            <p:nvPr/>
          </p:nvSpPr>
          <p:spPr>
            <a:xfrm>
              <a:off x="1143000" y="36576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Oval 312"/>
            <p:cNvSpPr/>
            <p:nvPr/>
          </p:nvSpPr>
          <p:spPr>
            <a:xfrm>
              <a:off x="1447800" y="33528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Oval 313"/>
            <p:cNvSpPr/>
            <p:nvPr/>
          </p:nvSpPr>
          <p:spPr>
            <a:xfrm>
              <a:off x="1371600" y="35052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Oval 314"/>
            <p:cNvSpPr/>
            <p:nvPr/>
          </p:nvSpPr>
          <p:spPr>
            <a:xfrm>
              <a:off x="1295400" y="36576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Oval 315"/>
            <p:cNvSpPr/>
            <p:nvPr/>
          </p:nvSpPr>
          <p:spPr>
            <a:xfrm>
              <a:off x="914400" y="41910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Oval 316"/>
            <p:cNvSpPr/>
            <p:nvPr/>
          </p:nvSpPr>
          <p:spPr>
            <a:xfrm>
              <a:off x="1143000" y="38862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Oval 317"/>
            <p:cNvSpPr/>
            <p:nvPr/>
          </p:nvSpPr>
          <p:spPr>
            <a:xfrm>
              <a:off x="1042416" y="40386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Oval 318"/>
            <p:cNvSpPr/>
            <p:nvPr/>
          </p:nvSpPr>
          <p:spPr>
            <a:xfrm>
              <a:off x="658368" y="423367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Oval 319"/>
            <p:cNvSpPr/>
            <p:nvPr/>
          </p:nvSpPr>
          <p:spPr>
            <a:xfrm>
              <a:off x="429768" y="44958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Oval 321"/>
            <p:cNvSpPr/>
            <p:nvPr/>
          </p:nvSpPr>
          <p:spPr>
            <a:xfrm>
              <a:off x="566928" y="43434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Oval 322"/>
            <p:cNvSpPr/>
            <p:nvPr/>
          </p:nvSpPr>
          <p:spPr>
            <a:xfrm>
              <a:off x="950976" y="448056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Oval 323"/>
            <p:cNvSpPr/>
            <p:nvPr/>
          </p:nvSpPr>
          <p:spPr>
            <a:xfrm>
              <a:off x="1295400" y="459943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Oval 324"/>
            <p:cNvSpPr/>
            <p:nvPr/>
          </p:nvSpPr>
          <p:spPr>
            <a:xfrm>
              <a:off x="731520" y="482803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Oval 325"/>
            <p:cNvSpPr/>
            <p:nvPr/>
          </p:nvSpPr>
          <p:spPr>
            <a:xfrm>
              <a:off x="868680" y="512064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Oval 326"/>
            <p:cNvSpPr/>
            <p:nvPr/>
          </p:nvSpPr>
          <p:spPr>
            <a:xfrm>
              <a:off x="1828800" y="35814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Oval 327"/>
            <p:cNvSpPr/>
            <p:nvPr/>
          </p:nvSpPr>
          <p:spPr>
            <a:xfrm>
              <a:off x="2209800" y="3675888"/>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Oval 328"/>
            <p:cNvSpPr/>
            <p:nvPr/>
          </p:nvSpPr>
          <p:spPr>
            <a:xfrm>
              <a:off x="1828800" y="330098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Oval 329"/>
            <p:cNvSpPr/>
            <p:nvPr/>
          </p:nvSpPr>
          <p:spPr>
            <a:xfrm>
              <a:off x="2084832" y="352958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Oval 330"/>
            <p:cNvSpPr/>
            <p:nvPr/>
          </p:nvSpPr>
          <p:spPr>
            <a:xfrm>
              <a:off x="2514600" y="33528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Oval 331"/>
            <p:cNvSpPr/>
            <p:nvPr/>
          </p:nvSpPr>
          <p:spPr>
            <a:xfrm>
              <a:off x="1929384" y="307238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Oval 332"/>
            <p:cNvSpPr/>
            <p:nvPr/>
          </p:nvSpPr>
          <p:spPr>
            <a:xfrm>
              <a:off x="2157984" y="3099816"/>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Oval 333"/>
            <p:cNvSpPr/>
            <p:nvPr/>
          </p:nvSpPr>
          <p:spPr>
            <a:xfrm>
              <a:off x="2258568" y="3401568"/>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Oval 334"/>
            <p:cNvSpPr/>
            <p:nvPr/>
          </p:nvSpPr>
          <p:spPr>
            <a:xfrm>
              <a:off x="2468880" y="361188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6" name="Oval 335"/>
            <p:cNvSpPr/>
            <p:nvPr/>
          </p:nvSpPr>
          <p:spPr>
            <a:xfrm>
              <a:off x="2743200" y="31242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Oval 336"/>
            <p:cNvSpPr/>
            <p:nvPr/>
          </p:nvSpPr>
          <p:spPr>
            <a:xfrm>
              <a:off x="2999232" y="286207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 name="Oval 337"/>
            <p:cNvSpPr/>
            <p:nvPr/>
          </p:nvSpPr>
          <p:spPr>
            <a:xfrm>
              <a:off x="3090672" y="215798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Oval 338"/>
            <p:cNvSpPr/>
            <p:nvPr/>
          </p:nvSpPr>
          <p:spPr>
            <a:xfrm>
              <a:off x="3035808" y="2532888"/>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Oval 339"/>
            <p:cNvSpPr/>
            <p:nvPr/>
          </p:nvSpPr>
          <p:spPr>
            <a:xfrm>
              <a:off x="2871216" y="202082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Oval 340"/>
            <p:cNvSpPr/>
            <p:nvPr/>
          </p:nvSpPr>
          <p:spPr>
            <a:xfrm>
              <a:off x="3456432" y="194767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Oval 341"/>
            <p:cNvSpPr/>
            <p:nvPr/>
          </p:nvSpPr>
          <p:spPr>
            <a:xfrm>
              <a:off x="3276600" y="28194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Oval 342"/>
            <p:cNvSpPr/>
            <p:nvPr/>
          </p:nvSpPr>
          <p:spPr>
            <a:xfrm>
              <a:off x="3529584" y="2779776"/>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Oval 343"/>
            <p:cNvSpPr/>
            <p:nvPr/>
          </p:nvSpPr>
          <p:spPr>
            <a:xfrm>
              <a:off x="3758184" y="307238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Oval 344"/>
            <p:cNvSpPr/>
            <p:nvPr/>
          </p:nvSpPr>
          <p:spPr>
            <a:xfrm>
              <a:off x="4038600" y="293522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Oval 345"/>
            <p:cNvSpPr/>
            <p:nvPr/>
          </p:nvSpPr>
          <p:spPr>
            <a:xfrm>
              <a:off x="4453128" y="2715768"/>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Oval 346"/>
            <p:cNvSpPr/>
            <p:nvPr/>
          </p:nvSpPr>
          <p:spPr>
            <a:xfrm>
              <a:off x="4599432" y="283464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Oval 347"/>
            <p:cNvSpPr/>
            <p:nvPr/>
          </p:nvSpPr>
          <p:spPr>
            <a:xfrm>
              <a:off x="4379976" y="234086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Oval 348"/>
            <p:cNvSpPr/>
            <p:nvPr/>
          </p:nvSpPr>
          <p:spPr>
            <a:xfrm>
              <a:off x="3474720" y="3538728"/>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Oval 349"/>
            <p:cNvSpPr/>
            <p:nvPr/>
          </p:nvSpPr>
          <p:spPr>
            <a:xfrm>
              <a:off x="3310128" y="347472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Oval 350"/>
            <p:cNvSpPr/>
            <p:nvPr/>
          </p:nvSpPr>
          <p:spPr>
            <a:xfrm>
              <a:off x="2935224" y="3538728"/>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Oval 351"/>
            <p:cNvSpPr/>
            <p:nvPr/>
          </p:nvSpPr>
          <p:spPr>
            <a:xfrm>
              <a:off x="3081528" y="3831336"/>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Oval 352"/>
            <p:cNvSpPr/>
            <p:nvPr/>
          </p:nvSpPr>
          <p:spPr>
            <a:xfrm>
              <a:off x="3602736" y="382219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Oval 353"/>
            <p:cNvSpPr/>
            <p:nvPr/>
          </p:nvSpPr>
          <p:spPr>
            <a:xfrm>
              <a:off x="3767328" y="4133088"/>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Oval 354"/>
            <p:cNvSpPr/>
            <p:nvPr/>
          </p:nvSpPr>
          <p:spPr>
            <a:xfrm>
              <a:off x="3538728" y="446227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Oval 355"/>
            <p:cNvSpPr/>
            <p:nvPr/>
          </p:nvSpPr>
          <p:spPr>
            <a:xfrm>
              <a:off x="3685032" y="459943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Oval 356"/>
            <p:cNvSpPr/>
            <p:nvPr/>
          </p:nvSpPr>
          <p:spPr>
            <a:xfrm>
              <a:off x="3328416" y="4599432"/>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Oval 357"/>
            <p:cNvSpPr/>
            <p:nvPr/>
          </p:nvSpPr>
          <p:spPr>
            <a:xfrm>
              <a:off x="4215384" y="4215384"/>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Oval 358"/>
            <p:cNvSpPr/>
            <p:nvPr/>
          </p:nvSpPr>
          <p:spPr>
            <a:xfrm>
              <a:off x="4526280" y="452628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Oval 359"/>
            <p:cNvSpPr/>
            <p:nvPr/>
          </p:nvSpPr>
          <p:spPr>
            <a:xfrm>
              <a:off x="3962400" y="4191000"/>
              <a:ext cx="76200" cy="76200"/>
            </a:xfrm>
            <a:prstGeom prst="ellipse">
              <a:avLst/>
            </a:prstGeom>
            <a:solidFill>
              <a:schemeClr val="tx1">
                <a:lumMod val="9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3" name="Title 1"/>
          <p:cNvSpPr>
            <a:spLocks noGrp="1"/>
          </p:cNvSpPr>
          <p:nvPr>
            <p:ph type="ctrTitle"/>
          </p:nvPr>
        </p:nvSpPr>
        <p:spPr>
          <a:xfrm>
            <a:off x="838200" y="304800"/>
            <a:ext cx="7620000" cy="993775"/>
          </a:xfrm>
        </p:spPr>
        <p:txBody>
          <a:bodyPr>
            <a:normAutofit/>
          </a:bodyPr>
          <a:lstStyle/>
          <a:p>
            <a:pPr eaLnBrk="1" hangingPunct="1"/>
            <a:r>
              <a:rPr lang="en-US" dirty="0" smtClean="0">
                <a:effectLst>
                  <a:outerShdw blurRad="38100" dist="38100" dir="2700000" algn="tl">
                    <a:srgbClr val="000000">
                      <a:alpha val="43137"/>
                    </a:srgbClr>
                  </a:outerShdw>
                </a:effectLst>
              </a:rPr>
              <a:t>Making the PGLM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fade">
                                      <p:cBhvr>
                                        <p:cTn id="17" dur="500"/>
                                        <p:tgtEl>
                                          <p:spTgt spid="226"/>
                                        </p:tgtEl>
                                      </p:cBhvr>
                                    </p:animEffect>
                                  </p:childTnLst>
                                </p:cTn>
                              </p:par>
                              <p:par>
                                <p:cTn id="18" presetID="10" presetClass="exit" presetSubtype="0" fill="hold" nodeType="with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2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27"/>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22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2"/>
                                        </p:tgtEl>
                                      </p:cBhvr>
                                    </p:animEffect>
                                    <p:set>
                                      <p:cBhvr>
                                        <p:cTn id="51" dur="1" fill="hold">
                                          <p:stCondLst>
                                            <p:cond delay="999"/>
                                          </p:stCondLst>
                                        </p:cTn>
                                        <p:tgtEl>
                                          <p:spTgt spid="2"/>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1000"/>
                                        <p:tgtEl>
                                          <p:spTgt spid="3"/>
                                        </p:tgtEl>
                                      </p:cBhvr>
                                    </p:animEffect>
                                    <p:set>
                                      <p:cBhvr>
                                        <p:cTn id="54"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0" y="0"/>
            <a:ext cx="1524000" cy="6858000"/>
            <a:chOff x="0" y="0"/>
            <a:chExt cx="1752600" cy="6858000"/>
          </a:xfrm>
        </p:grpSpPr>
        <p:pic>
          <p:nvPicPr>
            <p:cNvPr id="21" name="Picture 14" descr="lightning.PNG"/>
            <p:cNvPicPr>
              <a:picLocks noChangeAspect="1"/>
            </p:cNvPicPr>
            <p:nvPr/>
          </p:nvPicPr>
          <p:blipFill>
            <a:blip r:embed="rId3" cstate="print"/>
            <a:srcRect/>
            <a:stretch>
              <a:fillRect/>
            </a:stretch>
          </p:blipFill>
          <p:spPr bwMode="auto">
            <a:xfrm>
              <a:off x="0" y="0"/>
              <a:ext cx="1752600" cy="6858000"/>
            </a:xfrm>
            <a:prstGeom prst="rect">
              <a:avLst/>
            </a:prstGeom>
            <a:noFill/>
            <a:ln w="9525">
              <a:noFill/>
              <a:miter lim="800000"/>
              <a:headEnd/>
              <a:tailEnd/>
            </a:ln>
          </p:spPr>
        </p:pic>
        <p:sp>
          <p:nvSpPr>
            <p:cNvPr id="25" name="Rectangle 24"/>
            <p:cNvSpPr/>
            <p:nvPr/>
          </p:nvSpPr>
          <p:spPr>
            <a:xfrm>
              <a:off x="0" y="0"/>
              <a:ext cx="1752600" cy="6858000"/>
            </a:xfrm>
            <a:prstGeom prst="rect">
              <a:avLst/>
            </a:prstGeom>
            <a:solidFill>
              <a:schemeClr val="bg1">
                <a:lumMod val="65000"/>
                <a:lumOff val="3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grpSp>
      <p:sp>
        <p:nvSpPr>
          <p:cNvPr id="16" name="Title 1"/>
          <p:cNvSpPr>
            <a:spLocks noGrp="1"/>
          </p:cNvSpPr>
          <p:nvPr>
            <p:ph type="ctrTitle"/>
          </p:nvPr>
        </p:nvSpPr>
        <p:spPr>
          <a:xfrm>
            <a:off x="838200" y="304800"/>
            <a:ext cx="7620000" cy="993775"/>
          </a:xfrm>
        </p:spPr>
        <p:txBody>
          <a:bodyPr>
            <a:normAutofit/>
          </a:bodyPr>
          <a:lstStyle/>
          <a:p>
            <a:pPr eaLnBrk="1" hangingPunct="1"/>
            <a:r>
              <a:rPr lang="en-US" dirty="0" smtClean="0">
                <a:effectLst>
                  <a:outerShdw blurRad="38100" dist="38100" dir="2700000" algn="tl">
                    <a:srgbClr val="000000">
                      <a:alpha val="43137"/>
                    </a:srgbClr>
                  </a:outerShdw>
                </a:effectLst>
              </a:rPr>
              <a:t>Why Use the PGLM?</a:t>
            </a:r>
          </a:p>
        </p:txBody>
      </p:sp>
      <p:pic>
        <p:nvPicPr>
          <p:cNvPr id="48" name="Picture 47" descr="ENSCO_Logo_Blue.gif"/>
          <p:cNvPicPr>
            <a:picLocks noChangeAspect="1"/>
          </p:cNvPicPr>
          <p:nvPr/>
        </p:nvPicPr>
        <p:blipFill>
          <a:blip r:embed="rId4" cstate="print"/>
          <a:stretch>
            <a:fillRect/>
          </a:stretch>
        </p:blipFill>
        <p:spPr>
          <a:xfrm>
            <a:off x="7772400" y="1"/>
            <a:ext cx="1371600" cy="461356"/>
          </a:xfrm>
          <a:prstGeom prst="rect">
            <a:avLst/>
          </a:prstGeom>
        </p:spPr>
      </p:pic>
      <p:sp>
        <p:nvSpPr>
          <p:cNvPr id="17" name="Rounded Rectangle 16"/>
          <p:cNvSpPr/>
          <p:nvPr/>
        </p:nvSpPr>
        <p:spPr>
          <a:xfrm>
            <a:off x="228600" y="1828800"/>
            <a:ext cx="3886200" cy="40386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5"/>
          <p:cNvSpPr txBox="1">
            <a:spLocks noChangeArrowheads="1"/>
          </p:cNvSpPr>
          <p:nvPr/>
        </p:nvSpPr>
        <p:spPr bwMode="auto">
          <a:xfrm>
            <a:off x="304800" y="1981200"/>
            <a:ext cx="3962400" cy="3785652"/>
          </a:xfrm>
          <a:prstGeom prst="rect">
            <a:avLst/>
          </a:prstGeom>
          <a:noFill/>
          <a:ln w="9525">
            <a:noFill/>
            <a:miter lim="800000"/>
            <a:headEnd/>
            <a:tailEnd/>
          </a:ln>
          <a:effectLst/>
        </p:spPr>
        <p:txBody>
          <a:bodyPr wrap="square">
            <a:spAutoFit/>
          </a:bodyPr>
          <a:lstStyle/>
          <a:p>
            <a:pPr marL="509588" lvl="1" indent="-277813">
              <a:spcBef>
                <a:spcPts val="600"/>
              </a:spcBef>
              <a:tabLst>
                <a:tab pos="687388" algn="l"/>
              </a:tabLst>
              <a:defRPr/>
            </a:pPr>
            <a:r>
              <a:rPr lang="en-US" sz="2000" dirty="0" smtClean="0">
                <a:solidFill>
                  <a:schemeClr val="bg1">
                    <a:lumMod val="85000"/>
                  </a:schemeClr>
                </a:solidFill>
                <a:cs typeface="Tahoma" pitchFamily="34" charset="0"/>
              </a:rPr>
              <a:t>PGLM is </a:t>
            </a:r>
            <a:r>
              <a:rPr lang="en-US" sz="2000" b="1" u="sng" dirty="0" smtClean="0">
                <a:solidFill>
                  <a:schemeClr val="bg1">
                    <a:lumMod val="85000"/>
                  </a:schemeClr>
                </a:solidFill>
                <a:cs typeface="Tahoma" pitchFamily="34" charset="0"/>
              </a:rPr>
              <a:t>NOT</a:t>
            </a:r>
            <a:r>
              <a:rPr lang="en-US" sz="2000" dirty="0" smtClean="0">
                <a:solidFill>
                  <a:schemeClr val="bg1">
                    <a:lumMod val="85000"/>
                  </a:schemeClr>
                </a:solidFill>
                <a:cs typeface="Tahoma" pitchFamily="34" charset="0"/>
              </a:rPr>
              <a:t> a GLM proxy</a:t>
            </a:r>
          </a:p>
          <a:p>
            <a:pPr marL="509588" lvl="1" indent="-277813">
              <a:spcBef>
                <a:spcPts val="600"/>
              </a:spcBef>
              <a:tabLst>
                <a:tab pos="687388" algn="l"/>
              </a:tabLst>
              <a:defRPr/>
            </a:pPr>
            <a:r>
              <a:rPr lang="en-US" sz="2000" dirty="0" smtClean="0">
                <a:solidFill>
                  <a:schemeClr val="bg1">
                    <a:lumMod val="85000"/>
                  </a:schemeClr>
                </a:solidFill>
                <a:cs typeface="Tahoma" pitchFamily="34" charset="0"/>
              </a:rPr>
              <a:t>What is the point then?</a:t>
            </a:r>
          </a:p>
          <a:p>
            <a:pPr marL="509588" lvl="1" indent="-277813">
              <a:spcBef>
                <a:spcPts val="600"/>
              </a:spcBef>
              <a:tabLst>
                <a:tab pos="687388" algn="l"/>
              </a:tabLst>
              <a:defRPr/>
            </a:pPr>
            <a:r>
              <a:rPr lang="en-US" sz="2000" dirty="0" smtClean="0">
                <a:solidFill>
                  <a:schemeClr val="bg1">
                    <a:lumMod val="85000"/>
                  </a:schemeClr>
                </a:solidFill>
                <a:cs typeface="Tahoma" pitchFamily="34" charset="0"/>
              </a:rPr>
              <a:t>Demonstration tool</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Work with select end users</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Total lightning and GLM learning</a:t>
            </a:r>
          </a:p>
          <a:p>
            <a:pPr marL="509588" lvl="1" indent="-277813">
              <a:spcAft>
                <a:spcPts val="600"/>
              </a:spcAft>
              <a:buFont typeface="Courier New" pitchFamily="49" charset="0"/>
              <a:buChar char="o"/>
              <a:tabLst>
                <a:tab pos="687388" algn="l"/>
              </a:tabLst>
              <a:defRPr/>
            </a:pPr>
            <a:r>
              <a:rPr lang="en-US" sz="2000" dirty="0" smtClean="0">
                <a:solidFill>
                  <a:schemeClr val="bg1">
                    <a:lumMod val="85000"/>
                  </a:schemeClr>
                </a:solidFill>
                <a:cs typeface="Tahoma" pitchFamily="34" charset="0"/>
              </a:rPr>
              <a:t>Easy to implement</a:t>
            </a:r>
          </a:p>
          <a:p>
            <a:pPr marL="509588" lvl="1" indent="-277813">
              <a:tabLst>
                <a:tab pos="687388" algn="l"/>
              </a:tabLst>
              <a:defRPr/>
            </a:pPr>
            <a:r>
              <a:rPr lang="en-US" sz="2000" dirty="0" smtClean="0">
                <a:solidFill>
                  <a:schemeClr val="bg1">
                    <a:lumMod val="85000"/>
                  </a:schemeClr>
                </a:solidFill>
                <a:cs typeface="Tahoma" pitchFamily="34" charset="0"/>
              </a:rPr>
              <a:t>Focus of discussion</a:t>
            </a:r>
          </a:p>
          <a:p>
            <a:pPr marL="509588" lvl="1" indent="-277813">
              <a:buFont typeface="Courier New" pitchFamily="49" charset="0"/>
              <a:buChar char="o"/>
              <a:tabLst>
                <a:tab pos="687388" algn="l"/>
              </a:tabLst>
              <a:defRPr/>
            </a:pPr>
            <a:r>
              <a:rPr lang="en-US" sz="2000" dirty="0" smtClean="0">
                <a:solidFill>
                  <a:schemeClr val="bg1">
                    <a:lumMod val="85000"/>
                  </a:schemeClr>
                </a:solidFill>
                <a:cs typeface="Tahoma" pitchFamily="34" charset="0"/>
              </a:rPr>
              <a:t>How to use lower resolution</a:t>
            </a:r>
          </a:p>
          <a:p>
            <a:pPr marL="509588" lvl="1" indent="-277813">
              <a:spcAft>
                <a:spcPts val="600"/>
              </a:spcAft>
              <a:buFont typeface="Courier New" pitchFamily="49" charset="0"/>
              <a:buChar char="o"/>
              <a:tabLst>
                <a:tab pos="687388" algn="l"/>
              </a:tabLst>
              <a:defRPr/>
            </a:pPr>
            <a:r>
              <a:rPr lang="en-US" sz="2000" dirty="0" smtClean="0">
                <a:solidFill>
                  <a:schemeClr val="bg1">
                    <a:lumMod val="85000"/>
                  </a:schemeClr>
                </a:solidFill>
                <a:cs typeface="Tahoma" pitchFamily="34" charset="0"/>
              </a:rPr>
              <a:t>Develop operational plans</a:t>
            </a:r>
          </a:p>
          <a:p>
            <a:pPr marL="509588" lvl="1" indent="-277813">
              <a:tabLst>
                <a:tab pos="687388" algn="l"/>
              </a:tabLst>
              <a:defRPr/>
            </a:pPr>
            <a:r>
              <a:rPr lang="en-US" sz="2000" dirty="0" err="1" smtClean="0">
                <a:solidFill>
                  <a:schemeClr val="bg1">
                    <a:lumMod val="85000"/>
                  </a:schemeClr>
                </a:solidFill>
                <a:cs typeface="Tahoma" pitchFamily="34" charset="0"/>
              </a:rPr>
              <a:t>SPoRT</a:t>
            </a:r>
            <a:r>
              <a:rPr lang="en-US" sz="2000" dirty="0" smtClean="0">
                <a:solidFill>
                  <a:schemeClr val="bg1">
                    <a:lumMod val="85000"/>
                  </a:schemeClr>
                </a:solidFill>
                <a:cs typeface="Tahoma" pitchFamily="34" charset="0"/>
              </a:rPr>
              <a:t> can produce this 24/7</a:t>
            </a:r>
            <a:endParaRPr lang="en-US" sz="2000" dirty="0" smtClean="0">
              <a:solidFill>
                <a:schemeClr val="tx2">
                  <a:lumMod val="20000"/>
                  <a:lumOff val="80000"/>
                </a:schemeClr>
              </a:solidFill>
              <a:cs typeface="Tahoma" pitchFamily="34" charset="0"/>
            </a:endParaRPr>
          </a:p>
        </p:txBody>
      </p:sp>
      <p:pic>
        <p:nvPicPr>
          <p:cNvPr id="1027" name="Picture 3"/>
          <p:cNvPicPr>
            <a:picLocks noChangeAspect="1" noChangeArrowheads="1"/>
          </p:cNvPicPr>
          <p:nvPr/>
        </p:nvPicPr>
        <p:blipFill>
          <a:blip r:embed="rId5" cstate="print"/>
          <a:srcRect/>
          <a:stretch>
            <a:fillRect/>
          </a:stretch>
        </p:blipFill>
        <p:spPr bwMode="auto">
          <a:xfrm>
            <a:off x="6096000" y="3048000"/>
            <a:ext cx="2895600" cy="2943491"/>
          </a:xfrm>
          <a:prstGeom prst="roundRect">
            <a:avLst/>
          </a:prstGeom>
          <a:noFill/>
          <a:ln w="19050">
            <a:solidFill>
              <a:schemeClr val="accent1">
                <a:lumMod val="50000"/>
              </a:schemeClr>
            </a:solid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4267200" y="1295400"/>
            <a:ext cx="2927223" cy="2971800"/>
          </a:xfrm>
          <a:prstGeom prst="roundRect">
            <a:avLst/>
          </a:prstGeom>
          <a:noFill/>
          <a:ln w="19050">
            <a:solidFill>
              <a:schemeClr val="accent1">
                <a:lumMod val="50000"/>
              </a:schemeClr>
            </a:solidFill>
            <a:miter lim="800000"/>
            <a:headEnd/>
            <a:tailEnd/>
          </a:ln>
        </p:spPr>
      </p:pic>
      <p:sp>
        <p:nvSpPr>
          <p:cNvPr id="22" name="Rounded Rectangle 21"/>
          <p:cNvSpPr/>
          <p:nvPr/>
        </p:nvSpPr>
        <p:spPr>
          <a:xfrm>
            <a:off x="7391400" y="1295400"/>
            <a:ext cx="1447800" cy="14478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rPr>
              <a:t>PGLM used for warning in Spring Program</a:t>
            </a:r>
            <a:endParaRPr lang="en-US" dirty="0">
              <a:solidFill>
                <a:schemeClr val="bg1">
                  <a:lumMod val="95000"/>
                </a:schemeClr>
              </a:solidFill>
            </a:endParaRPr>
          </a:p>
        </p:txBody>
      </p:sp>
      <p:grpSp>
        <p:nvGrpSpPr>
          <p:cNvPr id="28" name="Group 27"/>
          <p:cNvGrpSpPr/>
          <p:nvPr/>
        </p:nvGrpSpPr>
        <p:grpSpPr>
          <a:xfrm>
            <a:off x="228600" y="6096000"/>
            <a:ext cx="8857611" cy="685800"/>
            <a:chOff x="228600" y="6096000"/>
            <a:chExt cx="8857611" cy="685800"/>
          </a:xfrm>
        </p:grpSpPr>
        <p:grpSp>
          <p:nvGrpSpPr>
            <p:cNvPr id="29" name="Group 13"/>
            <p:cNvGrpSpPr>
              <a:grpSpLocks/>
            </p:cNvGrpSpPr>
            <p:nvPr/>
          </p:nvGrpSpPr>
          <p:grpSpPr bwMode="auto">
            <a:xfrm>
              <a:off x="2140279" y="6245225"/>
              <a:ext cx="5784521" cy="460375"/>
              <a:chOff x="2286000" y="6245225"/>
              <a:chExt cx="5784521" cy="460375"/>
            </a:xfrm>
          </p:grpSpPr>
          <p:grpSp>
            <p:nvGrpSpPr>
              <p:cNvPr id="32" name="Group 11"/>
              <p:cNvGrpSpPr>
                <a:grpSpLocks/>
              </p:cNvGrpSpPr>
              <p:nvPr/>
            </p:nvGrpSpPr>
            <p:grpSpPr bwMode="auto">
              <a:xfrm>
                <a:off x="2286000" y="6525768"/>
                <a:ext cx="5784521" cy="179832"/>
                <a:chOff x="2514600" y="5916168"/>
                <a:chExt cx="5784521" cy="179832"/>
              </a:xfrm>
            </p:grpSpPr>
            <p:sp>
              <p:nvSpPr>
                <p:cNvPr id="34" name="Line 13"/>
                <p:cNvSpPr>
                  <a:spLocks noChangeShapeType="1"/>
                </p:cNvSpPr>
                <p:nvPr/>
              </p:nvSpPr>
              <p:spPr bwMode="auto">
                <a:xfrm>
                  <a:off x="2697480" y="5916168"/>
                  <a:ext cx="5601641" cy="0"/>
                </a:xfrm>
                <a:prstGeom prst="line">
                  <a:avLst/>
                </a:prstGeom>
                <a:noFill/>
                <a:ln w="38100">
                  <a:solidFill>
                    <a:srgbClr val="CC0000"/>
                  </a:solidFill>
                  <a:round/>
                  <a:headEnd/>
                  <a:tailEnd/>
                </a:ln>
              </p:spPr>
              <p:txBody>
                <a:bodyPr/>
                <a:lstStyle/>
                <a:p>
                  <a:endParaRPr lang="en-US"/>
                </a:p>
              </p:txBody>
            </p:sp>
            <p:sp>
              <p:nvSpPr>
                <p:cNvPr id="35" name="Line 14"/>
                <p:cNvSpPr>
                  <a:spLocks noChangeShapeType="1"/>
                </p:cNvSpPr>
                <p:nvPr/>
              </p:nvSpPr>
              <p:spPr bwMode="auto">
                <a:xfrm>
                  <a:off x="2603123" y="6007608"/>
                  <a:ext cx="5604700" cy="0"/>
                </a:xfrm>
                <a:prstGeom prst="line">
                  <a:avLst/>
                </a:prstGeom>
                <a:noFill/>
                <a:ln w="38100">
                  <a:solidFill>
                    <a:srgbClr val="CC0000"/>
                  </a:solidFill>
                  <a:round/>
                  <a:headEnd/>
                  <a:tailEnd/>
                </a:ln>
              </p:spPr>
              <p:txBody>
                <a:bodyPr/>
                <a:lstStyle/>
                <a:p>
                  <a:endParaRPr lang="en-US"/>
                </a:p>
              </p:txBody>
            </p:sp>
            <p:sp>
              <p:nvSpPr>
                <p:cNvPr id="36" name="Line 15"/>
                <p:cNvSpPr>
                  <a:spLocks noChangeShapeType="1"/>
                </p:cNvSpPr>
                <p:nvPr/>
              </p:nvSpPr>
              <p:spPr bwMode="auto">
                <a:xfrm>
                  <a:off x="2514600" y="6096000"/>
                  <a:ext cx="5601641" cy="0"/>
                </a:xfrm>
                <a:prstGeom prst="line">
                  <a:avLst/>
                </a:prstGeom>
                <a:noFill/>
                <a:ln w="38100">
                  <a:solidFill>
                    <a:srgbClr val="CC0000"/>
                  </a:solidFill>
                  <a:round/>
                  <a:headEnd/>
                  <a:tailEnd/>
                </a:ln>
              </p:spPr>
              <p:txBody>
                <a:bodyPr/>
                <a:lstStyle/>
                <a:p>
                  <a:endParaRPr lang="en-US"/>
                </a:p>
              </p:txBody>
            </p:sp>
          </p:grpSp>
          <p:sp>
            <p:nvSpPr>
              <p:cNvPr id="33" name="Text Box 16"/>
              <p:cNvSpPr txBox="1">
                <a:spLocks noChangeArrowheads="1"/>
              </p:cNvSpPr>
              <p:nvPr/>
            </p:nvSpPr>
            <p:spPr bwMode="auto">
              <a:xfrm>
                <a:off x="2590800" y="6245225"/>
                <a:ext cx="5333063" cy="292388"/>
              </a:xfrm>
              <a:prstGeom prst="rect">
                <a:avLst/>
              </a:prstGeom>
              <a:noFill/>
              <a:ln w="9525">
                <a:noFill/>
                <a:miter lim="800000"/>
                <a:headEnd/>
                <a:tailEnd/>
              </a:ln>
              <a:effectLst/>
            </p:spPr>
            <p:txBody>
              <a:bodyPr wrap="none">
                <a:spAutoFit/>
              </a:bodyPr>
              <a:lstStyle/>
              <a:p>
                <a:pPr>
                  <a:defRPr/>
                </a:pPr>
                <a:r>
                  <a:rPr lang="en-US" sz="1300" b="1" dirty="0" smtClean="0">
                    <a:solidFill>
                      <a:schemeClr val="bg1">
                        <a:lumMod val="50000"/>
                      </a:schemeClr>
                    </a:solidFill>
                  </a:rPr>
                  <a:t>GLM Annual Science Meeting, 19-20 September 2011, Huntsville, Alabama</a:t>
                </a:r>
                <a:endParaRPr lang="en-US" sz="1300" b="1" dirty="0">
                  <a:solidFill>
                    <a:schemeClr val="bg1">
                      <a:lumMod val="50000"/>
                    </a:schemeClr>
                  </a:solidFill>
                  <a:latin typeface="+mn-lt"/>
                </a:endParaRPr>
              </a:p>
            </p:txBody>
          </p:sp>
        </p:grpSp>
        <p:pic>
          <p:nvPicPr>
            <p:cNvPr id="30" name="Picture 10" descr="S:\SPoRT Logo\NASA_Lg.PNG"/>
            <p:cNvPicPr>
              <a:picLocks noChangeAspect="1" noChangeArrowheads="1"/>
            </p:cNvPicPr>
            <p:nvPr/>
          </p:nvPicPr>
          <p:blipFill>
            <a:blip r:embed="rId7" cstate="print"/>
            <a:srcRect/>
            <a:stretch>
              <a:fillRect/>
            </a:stretch>
          </p:blipFill>
          <p:spPr bwMode="auto">
            <a:xfrm>
              <a:off x="8229599" y="6096000"/>
              <a:ext cx="856612" cy="685800"/>
            </a:xfrm>
            <a:prstGeom prst="rect">
              <a:avLst/>
            </a:prstGeom>
            <a:noFill/>
            <a:ln w="9525">
              <a:noFill/>
              <a:miter lim="800000"/>
              <a:headEnd/>
              <a:tailEnd/>
            </a:ln>
          </p:spPr>
        </p:pic>
        <p:pic>
          <p:nvPicPr>
            <p:cNvPr id="31" name="Picture 4" descr="sportredblue.gif"/>
            <p:cNvPicPr>
              <a:picLocks noChangeAspect="1"/>
            </p:cNvPicPr>
            <p:nvPr/>
          </p:nvPicPr>
          <p:blipFill>
            <a:blip r:embed="rId8" cstate="print"/>
            <a:srcRect/>
            <a:stretch>
              <a:fillRect/>
            </a:stretch>
          </p:blipFill>
          <p:spPr bwMode="auto">
            <a:xfrm>
              <a:off x="228600" y="6248400"/>
              <a:ext cx="1746696" cy="533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101.564"/>
  <p:tag name="AUDIO_ID" val="272"/>
  <p:tag name="TIMELINE" val="10.5/20.8/28.2/34.0/40.8/45.4/69.5/75.9/80.7/90.3"/>
  <p:tag name="ARTICULATE_TITLE_TAG" val="Making the Pseudo GLM"/>
  <p:tag name="ARTICULATE_SLIDE_PAUSE" val="0"/>
  <p:tag name="ARTICULATE_NAV_LEVEL" val="1"/>
  <p:tag name="ARTICULATE_PLAYLIST_ID" val="-1"/>
</p:tagLst>
</file>

<file path=ppt/tags/tag2.xml><?xml version="1.0" encoding="utf-8"?>
<p:tagLst xmlns:a="http://schemas.openxmlformats.org/drawingml/2006/main" xmlns:r="http://schemas.openxmlformats.org/officeDocument/2006/relationships" xmlns:p="http://schemas.openxmlformats.org/presentationml/2006/main">
  <p:tag name="ELAPSEDTIME" val="184.03"/>
  <p:tag name="AUDIO_ID" val="262"/>
  <p:tag name="TIMELINE" val="63.0/78.8/88.7/108.3/123.6/152.0"/>
  <p:tag name="ARTICULATE_TITLE_TAG" val="Operational Example: Lightning Safety"/>
  <p:tag name="ARTICULATE_SLIDE_PAUSE" val="0"/>
  <p:tag name="ARTICULATE_NAV_LEVEL" val="1"/>
  <p:tag name="ARTICULATE_PLAYLIST_I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2666</TotalTime>
  <Words>1642</Words>
  <Application>Microsoft Office PowerPoint</Application>
  <PresentationFormat>On-screen Show (4:3)</PresentationFormat>
  <Paragraphs>178</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NASA SPoRT’s Pseudo Geostationary Lightning Mapper (PGLM)</vt:lpstr>
      <vt:lpstr>Outline</vt:lpstr>
      <vt:lpstr>The NASA SPoRT Program</vt:lpstr>
      <vt:lpstr>Current Lightning Work</vt:lpstr>
      <vt:lpstr>Current GLM Activities</vt:lpstr>
      <vt:lpstr>Origin of the Pseudo GLM</vt:lpstr>
      <vt:lpstr>What Is the Pseudo GLM?</vt:lpstr>
      <vt:lpstr>Making the PGLM</vt:lpstr>
      <vt:lpstr>Why Use the PGLM?</vt:lpstr>
      <vt:lpstr>Slide 10</vt:lpstr>
      <vt:lpstr>Other PGLM Uses</vt:lpstr>
      <vt:lpstr>Operational Example</vt:lpstr>
      <vt:lpstr>Looking Forward</vt:lpstr>
      <vt:lpstr>Questions</vt:lpstr>
      <vt:lpstr>Outline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SPoRT GOES-R Proving Ground Activities</dc:title>
  <dc:creator>gstano</dc:creator>
  <cp:lastModifiedBy>gstano</cp:lastModifiedBy>
  <cp:revision>314</cp:revision>
  <dcterms:created xsi:type="dcterms:W3CDTF">2010-01-06T20:21:41Z</dcterms:created>
  <dcterms:modified xsi:type="dcterms:W3CDTF">2011-09-19T17:28:12Z</dcterms:modified>
</cp:coreProperties>
</file>