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0"/>
  </p:notesMasterIdLst>
  <p:handoutMasterIdLst>
    <p:handoutMasterId r:id="rId41"/>
  </p:handoutMasterIdLst>
  <p:sldIdLst>
    <p:sldId id="256" r:id="rId2"/>
    <p:sldId id="478" r:id="rId3"/>
    <p:sldId id="481" r:id="rId4"/>
    <p:sldId id="480" r:id="rId5"/>
    <p:sldId id="488" r:id="rId6"/>
    <p:sldId id="490" r:id="rId7"/>
    <p:sldId id="492" r:id="rId8"/>
    <p:sldId id="489" r:id="rId9"/>
    <p:sldId id="486" r:id="rId10"/>
    <p:sldId id="420" r:id="rId11"/>
    <p:sldId id="421" r:id="rId12"/>
    <p:sldId id="426" r:id="rId13"/>
    <p:sldId id="427" r:id="rId14"/>
    <p:sldId id="428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51" r:id="rId30"/>
    <p:sldId id="452" r:id="rId31"/>
    <p:sldId id="431" r:id="rId32"/>
    <p:sldId id="466" r:id="rId33"/>
    <p:sldId id="493" r:id="rId34"/>
    <p:sldId id="494" r:id="rId35"/>
    <p:sldId id="495" r:id="rId36"/>
    <p:sldId id="476" r:id="rId37"/>
    <p:sldId id="491" r:id="rId38"/>
    <p:sldId id="448" r:id="rId39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565"/>
    <a:srgbClr val="000610"/>
    <a:srgbClr val="A2DADE"/>
    <a:srgbClr val="C7A775"/>
    <a:srgbClr val="00B5EF"/>
    <a:srgbClr val="EE2D24"/>
    <a:srgbClr val="CDE3A0"/>
    <a:srgbClr val="4E0B55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810" autoAdjust="0"/>
  </p:normalViewPr>
  <p:slideViewPr>
    <p:cSldViewPr snapToGrid="0">
      <p:cViewPr varScale="1">
        <p:scale>
          <a:sx n="83" d="100"/>
          <a:sy n="83" d="100"/>
        </p:scale>
        <p:origin x="-904" y="-10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8" y="6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6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9"/>
        <p:guide pos="213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344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879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2171" y="9737633"/>
            <a:ext cx="187238" cy="1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2DE63C2-9492-4FB7-A97A-395A426142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372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63" y="0"/>
            <a:ext cx="29434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453" y="4717137"/>
            <a:ext cx="4985595" cy="447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274"/>
            <a:ext cx="294343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63" y="9434274"/>
            <a:ext cx="29434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0E69CC-E564-4057-8F9E-16D8431992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9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07BA4-14DE-40EB-BA3F-56C1C92E45F1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837ED-7C69-4EE4-8748-F10040FA676A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5041D-4684-4A6F-9C21-C5B29D525AC7}" type="slidenum">
              <a:rPr lang="de-DE"/>
              <a:pPr/>
              <a:t>33</a:t>
            </a:fld>
            <a:endParaRPr lang="de-DE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7C03C-09F1-4000-8AF9-03F6B561BD33}" type="slidenum">
              <a:rPr lang="de-DE"/>
              <a:pPr/>
              <a:t>34</a:t>
            </a:fld>
            <a:endParaRPr lang="de-DE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11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2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3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4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9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21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1988" y="6311900"/>
            <a:ext cx="711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E0166C76-0877-457D-8F2F-CD11B25F3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108A13AA-A90C-4F4C-A1F4-1CCA79D5C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5312779C-C1F0-41A5-91A8-800AEB5F8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36666CD5-2B01-4F84-9117-298C9164F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38125"/>
            <a:ext cx="91503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2263" y="1401763"/>
            <a:ext cx="4497387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401763"/>
            <a:ext cx="44989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4325" y="0"/>
            <a:ext cx="8997950" cy="6084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8E6DB04A-944F-4B07-889B-99DBAA1123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1027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1041" name="Picture 51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3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426200"/>
            <a:ext cx="711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Slide: </a:t>
            </a:r>
            <a:fld id="{43588DBA-D6DF-4421-B475-54FFABB34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28613" y="6264275"/>
            <a:ext cx="6272212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EUM/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Issue &lt;No.&gt;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&lt;Date&gt;</a:t>
            </a:r>
          </a:p>
        </p:txBody>
      </p:sp>
      <p:sp>
        <p:nvSpPr>
          <p:cNvPr id="18" name="TextBox 18"/>
          <p:cNvSpPr txBox="1">
            <a:spLocks noChangeArrowheads="1"/>
          </p:cNvSpPr>
          <p:nvPr userDrawn="1"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70C0"/>
                </a:solidFill>
              </a:rPr>
              <a:t>EUM/MTG/VWG/11/0515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</a:rPr>
              <a:t>September 2011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39" r:id="rId6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file://localhost/Users/rolf/Desktop/GLM%20Science%20Team%20Meeting%20Huntsville/revised%20presentation/__Europe_20060728_events_density_MSGbkg_coastline_newcorrection.avi" TargetMode="External"/><Relationship Id="rId4" Type="http://schemas.openxmlformats.org/officeDocument/2006/relationships/video" Target="file://localhost/Users/rolf/Desktop/GLM%20Science%20Team%20Meeting%20Huntsville/revised%20presentation/__Europe_20060728_events_density_MSGbkg_coastline_newcorrection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microsoft.com/office/2007/relationships/media" Target="file:///\\fsw0202\user2\Grandell\MY%2520DOCUMENTS\EUMETSAT%2520work%2520related\Post-MSG\Lightning%2520Imager\visit%2520to%2520Huntsville%2520Nov%25202011\Europe_20090702_events_density_MSGbkg_coastline_FINAL.avi" TargetMode="External"/><Relationship Id="rId2" Type="http://schemas.openxmlformats.org/officeDocument/2006/relationships/video" Target="file:///\\fsw0202\user2\Grandell\MY%2520DOCUMENTS\EUMETSAT%2520work%2520related\Post-MSG\Lightning%2520Imager\visit%2520to%2520Huntsville%2520Nov%25202011\Europe_20090702_events_density_MSGbkg_coastline_FINAL.av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2968625" y="5095875"/>
            <a:ext cx="6654800" cy="1093788"/>
          </a:xfrm>
        </p:spPr>
        <p:txBody>
          <a:bodyPr/>
          <a:lstStyle/>
          <a:p>
            <a:r>
              <a:rPr lang="en-US" sz="2000" b="1" i="1" smtClean="0">
                <a:solidFill>
                  <a:schemeClr val="tx1"/>
                </a:solidFill>
                <a:latin typeface="Tahoma" pitchFamily="34" charset="0"/>
              </a:rPr>
              <a:t>Jochen Grandell, Marcel Dobber, Rolf Stuhlmann</a:t>
            </a:r>
            <a:endParaRPr lang="en-US" b="1" smtClean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GB" sz="1200" b="1" smtClean="0">
                <a:solidFill>
                  <a:schemeClr val="tx1"/>
                </a:solidFill>
                <a:latin typeface="Tahoma" pitchFamily="34" charset="0"/>
              </a:rPr>
              <a:t>GLM Science Team</a:t>
            </a:r>
          </a:p>
          <a:p>
            <a:r>
              <a:rPr lang="en-GB" sz="1200" b="1" smtClean="0">
                <a:solidFill>
                  <a:schemeClr val="tx1"/>
                </a:solidFill>
                <a:latin typeface="Tahoma" pitchFamily="34" charset="0"/>
              </a:rPr>
              <a:t>19-20 September 2011</a:t>
            </a:r>
          </a:p>
          <a:p>
            <a:r>
              <a:rPr lang="en-GB" sz="1200" b="1" smtClean="0">
                <a:solidFill>
                  <a:schemeClr val="tx1"/>
                </a:solidFill>
                <a:latin typeface="Tahoma" pitchFamily="34" charset="0"/>
              </a:rPr>
              <a:t>Huntsville, Alabama</a:t>
            </a:r>
            <a:endParaRPr lang="en-GB" b="1" smtClean="0">
              <a:solidFill>
                <a:schemeClr val="tx1"/>
              </a:solidFill>
              <a:latin typeface="Tahoma" pitchFamily="34" charset="0"/>
            </a:endParaRPr>
          </a:p>
          <a:p>
            <a:endParaRPr lang="en-US" b="1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17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870200" y="666750"/>
            <a:ext cx="6772275" cy="2076450"/>
          </a:xfrm>
        </p:spPr>
        <p:txBody>
          <a:bodyPr/>
          <a:lstStyle/>
          <a:p>
            <a:r>
              <a:rPr lang="en-GB" dirty="0" err="1" smtClean="0"/>
              <a:t>Meteosat</a:t>
            </a:r>
            <a:r>
              <a:rPr lang="en-GB" dirty="0" smtClean="0"/>
              <a:t> Third Generation (MTG)</a:t>
            </a:r>
            <a:br>
              <a:rPr lang="en-GB" dirty="0" smtClean="0"/>
            </a:br>
            <a:r>
              <a:rPr lang="en-GB" dirty="0" smtClean="0"/>
              <a:t>with focus on the</a:t>
            </a:r>
            <a:br>
              <a:rPr lang="en-GB" dirty="0" smtClean="0"/>
            </a:br>
            <a:r>
              <a:rPr lang="en-GB" dirty="0" smtClean="0"/>
              <a:t>Lightning Imager (MTG-LI)</a:t>
            </a:r>
            <a:br>
              <a:rPr lang="en-GB" dirty="0" smtClean="0"/>
            </a:br>
            <a:r>
              <a:rPr lang="en-GB" dirty="0" smtClean="0"/>
              <a:t>Status and Activities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8A34B2AA-069F-424D-A9E0-84A2F2A079F1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7173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MTG-LI Capitalises on US Activities on           Lightning Detection from Space </a:t>
            </a:r>
          </a:p>
        </p:txBody>
      </p:sp>
      <p:pic>
        <p:nvPicPr>
          <p:cNvPr id="617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2630488"/>
            <a:ext cx="2346325" cy="168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4B4B4B">
                <a:alpha val="75000"/>
              </a:srgbClr>
            </a:outerShdw>
          </a:effectLst>
        </p:spPr>
      </p:pic>
      <p:pic>
        <p:nvPicPr>
          <p:cNvPr id="6174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5016500"/>
            <a:ext cx="2401887" cy="172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4B4B4B">
                <a:alpha val="75000"/>
              </a:srgbClr>
            </a:outerShdw>
          </a:effectLst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44500" y="2182813"/>
            <a:ext cx="23495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OTD (1995-2000)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425450" y="4518025"/>
            <a:ext cx="2557463" cy="379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LIS (1997-present)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750" y="1355725"/>
            <a:ext cx="841057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Feasibility of lightning detection from space by optical sensors has been proven by NASA instruments since 1995 on low earth orbits (LEO)</a:t>
            </a:r>
          </a:p>
        </p:txBody>
      </p:sp>
      <p:pic>
        <p:nvPicPr>
          <p:cNvPr id="24584" name="Picture 5" descr="5-global-nasa-10years-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963" y="3409950"/>
            <a:ext cx="522763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 bwMode="auto">
          <a:xfrm>
            <a:off x="3073400" y="2892425"/>
            <a:ext cx="1206500" cy="359092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5163" y="2352675"/>
            <a:ext cx="5051425" cy="739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tx2"/>
                </a:solidFill>
              </a:rPr>
              <a:t>Results from LIS/OTD: Global lightning distribution</a:t>
            </a:r>
          </a:p>
          <a:p>
            <a:pPr algn="ctr">
              <a:defRPr/>
            </a:pPr>
            <a:endParaRPr lang="en-GB" sz="14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1400" dirty="0">
                <a:solidFill>
                  <a:schemeClr val="tx2"/>
                </a:solidFill>
              </a:rPr>
              <a:t>Annual flash density</a:t>
            </a:r>
            <a:endParaRPr lang="en-GB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Lightning Detection from Space – from LEO to GEO </a:t>
            </a:r>
          </a:p>
        </p:txBody>
      </p:sp>
      <p:sp>
        <p:nvSpPr>
          <p:cNvPr id="25603" name="TextBox 10"/>
          <p:cNvSpPr txBox="1">
            <a:spLocks noChangeArrowheads="1"/>
          </p:cNvSpPr>
          <p:nvPr/>
        </p:nvSpPr>
        <p:spPr bwMode="auto">
          <a:xfrm>
            <a:off x="6883400" y="2593975"/>
            <a:ext cx="2635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Geostationary Lightning Imager (GLI) on FY-4 (China)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11133" t="10579" r="3661" b="10365"/>
          <a:stretch>
            <a:fillRect/>
          </a:stretch>
        </p:blipFill>
        <p:spPr bwMode="auto">
          <a:xfrm>
            <a:off x="7370763" y="3571875"/>
            <a:ext cx="15779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3732213"/>
            <a:ext cx="2432050" cy="180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6" name="TextBox 13"/>
          <p:cNvSpPr txBox="1">
            <a:spLocks noChangeArrowheads="1"/>
          </p:cNvSpPr>
          <p:nvPr/>
        </p:nvSpPr>
        <p:spPr bwMode="auto">
          <a:xfrm>
            <a:off x="4019550" y="2693988"/>
            <a:ext cx="246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Lightning Imager (LI) on MTG (Europe)</a:t>
            </a:r>
          </a:p>
        </p:txBody>
      </p:sp>
      <p:pic>
        <p:nvPicPr>
          <p:cNvPr id="25607" name="Picture 12" descr="Goesr Lockheed Martin: goesr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63" y="3749675"/>
            <a:ext cx="250983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93750" y="1476375"/>
            <a:ext cx="8410575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/>
              <a:t>GEO lightning missions in preparation by several agencies </a:t>
            </a:r>
          </a:p>
          <a:p>
            <a:pPr algn="ctr">
              <a:defRPr/>
            </a:pPr>
            <a:r>
              <a:rPr lang="en-GB" sz="1800" dirty="0"/>
              <a:t>(in USA, Europe, China) for this decade...</a:t>
            </a:r>
          </a:p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</a:rPr>
              <a:t>...all of these are building on LIS/OTD heritage</a:t>
            </a:r>
          </a:p>
        </p:txBody>
      </p: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584200" y="2613025"/>
            <a:ext cx="2743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Geostationary Lightning Mapper (GLM) </a:t>
            </a:r>
          </a:p>
          <a:p>
            <a:pPr algn="ctr"/>
            <a:r>
              <a:rPr lang="en-GB" sz="1600">
                <a:solidFill>
                  <a:schemeClr val="tx1"/>
                </a:solidFill>
              </a:rPr>
              <a:t>on GOES-R (USA)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722313" y="5876925"/>
            <a:ext cx="2463800" cy="368300"/>
          </a:xfrm>
          <a:prstGeom prst="rect">
            <a:avLst/>
          </a:prstGeom>
          <a:solidFill>
            <a:srgbClr val="EFC8D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rgbClr val="C00000"/>
                </a:solidFill>
              </a:rPr>
              <a:t>2015 </a:t>
            </a:r>
            <a:r>
              <a:rPr lang="en-GB" sz="1800">
                <a:solidFill>
                  <a:srgbClr val="C00000"/>
                </a:solidFill>
                <a:sym typeface="Symbol" pitchFamily="18" charset="2"/>
              </a:rPr>
              <a:t></a:t>
            </a:r>
            <a:endParaRPr lang="en-GB" sz="1800">
              <a:solidFill>
                <a:srgbClr val="C00000"/>
              </a:solidFill>
            </a:endParaRP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4052888" y="5886450"/>
            <a:ext cx="2422525" cy="368300"/>
          </a:xfrm>
          <a:prstGeom prst="rect">
            <a:avLst/>
          </a:prstGeom>
          <a:solidFill>
            <a:srgbClr val="EFC8D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rgbClr val="C00000"/>
                </a:solidFill>
                <a:sym typeface="Symbol" pitchFamily="18" charset="2"/>
              </a:rPr>
              <a:t>2018  </a:t>
            </a:r>
            <a:endParaRPr lang="en-GB" sz="1800">
              <a:solidFill>
                <a:srgbClr val="C00000"/>
              </a:solidFill>
            </a:endParaRPr>
          </a:p>
        </p:txBody>
      </p: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7381875" y="5888038"/>
            <a:ext cx="1566863" cy="369887"/>
          </a:xfrm>
          <a:prstGeom prst="rect">
            <a:avLst/>
          </a:prstGeom>
          <a:solidFill>
            <a:srgbClr val="EFC8D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rgbClr val="C00000"/>
                </a:solidFill>
                <a:sym typeface="Symbol" pitchFamily="18" charset="2"/>
              </a:rPr>
              <a:t>2014 ?</a:t>
            </a:r>
            <a:endParaRPr lang="en-GB" sz="1800">
              <a:solidFill>
                <a:srgbClr val="C00000"/>
              </a:solidFill>
            </a:endParaRPr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ChangeArrowheads="1"/>
          </p:cNvSpPr>
          <p:nvPr/>
        </p:nvSpPr>
        <p:spPr bwMode="auto">
          <a:xfrm>
            <a:off x="255588" y="5808663"/>
            <a:ext cx="868362" cy="10493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90588" y="1338263"/>
            <a:ext cx="7932737" cy="6461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accent2"/>
                </a:solidFill>
                <a:latin typeface="+mn-lt"/>
              </a:rPr>
              <a:t>The LI on MTG measures Total Lightning: </a:t>
            </a:r>
          </a:p>
          <a:p>
            <a:pPr>
              <a:defRPr/>
            </a:pPr>
            <a:r>
              <a:rPr lang="en-GB" sz="1800" dirty="0">
                <a:solidFill>
                  <a:schemeClr val="accent2"/>
                </a:solidFill>
                <a:latin typeface="+mn-lt"/>
              </a:rPr>
              <a:t>Cloud-to-Cloud Lightning (IC) and Cloud-to-Ground Lightning (CG)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275" y="6451600"/>
            <a:ext cx="195263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6561138"/>
            <a:ext cx="290513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8"/>
          <p:cNvSpPr>
            <a:spLocks noChangeArrowheads="1"/>
          </p:cNvSpPr>
          <p:nvPr/>
        </p:nvSpPr>
        <p:spPr bwMode="auto">
          <a:xfrm>
            <a:off x="325438" y="0"/>
            <a:ext cx="94345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800" dirty="0" smtClean="0">
                <a:latin typeface="+mj-lt"/>
              </a:rPr>
              <a:t>MTG-LI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– Requirements and Objectives </a:t>
            </a:r>
            <a:endParaRPr lang="en-GB" sz="2800" dirty="0"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233214" y="2166938"/>
            <a:ext cx="4544633" cy="4203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GB" sz="1800" kern="0" dirty="0">
                <a:solidFill>
                  <a:schemeClr val="tx1"/>
                </a:solidFill>
              </a:rPr>
              <a:t>Main objectives </a:t>
            </a:r>
            <a:r>
              <a:rPr lang="en-GB" sz="1800" kern="0" dirty="0" smtClean="0">
                <a:solidFill>
                  <a:schemeClr val="tx1"/>
                </a:solidFill>
              </a:rPr>
              <a:t>are:   </a:t>
            </a:r>
          </a:p>
          <a:p>
            <a:pPr indent="-342900" eaLnBrk="0" hangingPunct="0">
              <a:spcBef>
                <a:spcPct val="20000"/>
              </a:spcBef>
              <a:defRPr/>
            </a:pPr>
            <a:r>
              <a:rPr lang="en-GB" sz="1800" kern="0" dirty="0" smtClean="0">
                <a:solidFill>
                  <a:srgbClr val="C00000"/>
                </a:solidFill>
              </a:rPr>
              <a:t>              detect</a:t>
            </a:r>
            <a:r>
              <a:rPr lang="en-GB" sz="1800" kern="0" dirty="0">
                <a:solidFill>
                  <a:srgbClr val="C00000"/>
                </a:solidFill>
              </a:rPr>
              <a:t>, monitor, track and </a:t>
            </a:r>
            <a:r>
              <a:rPr lang="en-GB" sz="1800" kern="0" dirty="0" smtClean="0">
                <a:solidFill>
                  <a:srgbClr val="C00000"/>
                </a:solidFill>
              </a:rPr>
              <a:t>  	extrapolate </a:t>
            </a:r>
            <a:r>
              <a:rPr lang="en-GB" sz="1800" kern="0" dirty="0">
                <a:solidFill>
                  <a:srgbClr val="C00000"/>
                </a:solidFill>
              </a:rPr>
              <a:t>in </a:t>
            </a:r>
            <a:r>
              <a:rPr lang="en-GB" sz="1800" kern="0" dirty="0" smtClean="0">
                <a:solidFill>
                  <a:srgbClr val="C00000"/>
                </a:solidFill>
              </a:rPr>
              <a:t>time</a:t>
            </a:r>
          </a:p>
          <a:p>
            <a:pPr indent="-342900" eaLnBrk="0" hangingPunct="0">
              <a:spcBef>
                <a:spcPct val="20000"/>
              </a:spcBef>
              <a:defRPr/>
            </a:pPr>
            <a:endParaRPr lang="en-GB" sz="1800" kern="0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800" kern="0" dirty="0">
                <a:solidFill>
                  <a:srgbClr val="C00000"/>
                </a:solidFill>
              </a:rPr>
              <a:t>Development (Intensity</a:t>
            </a:r>
            <a:r>
              <a:rPr lang="en-GB" sz="1800" kern="0" dirty="0" smtClean="0">
                <a:solidFill>
                  <a:srgbClr val="C00000"/>
                </a:solidFill>
              </a:rPr>
              <a:t>/Location) </a:t>
            </a:r>
            <a:r>
              <a:rPr lang="en-GB" sz="1800" kern="0" dirty="0">
                <a:solidFill>
                  <a:srgbClr val="C00000"/>
                </a:solidFill>
              </a:rPr>
              <a:t>of active convective areas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800" kern="0" dirty="0">
                <a:solidFill>
                  <a:srgbClr val="C00000"/>
                </a:solidFill>
              </a:rPr>
              <a:t>Monitoring of storm lifecycle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1800" kern="0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1800" kern="0" dirty="0">
                <a:solidFill>
                  <a:srgbClr val="C00000"/>
                </a:solidFill>
              </a:rPr>
              <a:t>As well as...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GB" sz="1800" kern="0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800" kern="0" dirty="0">
                <a:solidFill>
                  <a:srgbClr val="C00000"/>
                </a:solidFill>
              </a:rPr>
              <a:t>Lightning climatology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800" kern="0" dirty="0">
                <a:solidFill>
                  <a:srgbClr val="C00000"/>
                </a:solidFill>
              </a:rPr>
              <a:t>Chemistry (</a:t>
            </a:r>
            <a:r>
              <a:rPr lang="en-GB" sz="1800" kern="0" dirty="0" err="1">
                <a:solidFill>
                  <a:srgbClr val="C00000"/>
                </a:solidFill>
              </a:rPr>
              <a:t>NOx</a:t>
            </a:r>
            <a:r>
              <a:rPr lang="en-GB" sz="1800" kern="0" dirty="0">
                <a:solidFill>
                  <a:srgbClr val="C00000"/>
                </a:solidFill>
              </a:rPr>
              <a:t> production)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1800" kern="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550" y="2165350"/>
            <a:ext cx="4100513" cy="2447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2"/>
                </a:solidFill>
              </a:rPr>
              <a:t>Main benefit from GEO observations:</a:t>
            </a:r>
          </a:p>
          <a:p>
            <a:pPr algn="ctr">
              <a:defRPr/>
            </a:pPr>
            <a:r>
              <a:rPr lang="en-GB" sz="1800" u="sng" dirty="0">
                <a:solidFill>
                  <a:schemeClr val="tx2"/>
                </a:solidFill>
              </a:rPr>
              <a:t>homogeneous</a:t>
            </a:r>
            <a:r>
              <a:rPr lang="en-GB" sz="1800" dirty="0">
                <a:solidFill>
                  <a:schemeClr val="tx2"/>
                </a:solidFill>
              </a:rPr>
              <a:t> and </a:t>
            </a:r>
            <a:r>
              <a:rPr lang="en-GB" sz="1800" u="sng" dirty="0">
                <a:solidFill>
                  <a:schemeClr val="tx2"/>
                </a:solidFill>
              </a:rPr>
              <a:t>continuous</a:t>
            </a:r>
            <a:r>
              <a:rPr lang="en-GB" sz="1800" dirty="0">
                <a:solidFill>
                  <a:schemeClr val="tx2"/>
                </a:solidFill>
              </a:rPr>
              <a:t> observations delivering information on location and strength of lightning flashes to the users </a:t>
            </a:r>
            <a:r>
              <a:rPr lang="en-GB" sz="1800" u="sng" dirty="0">
                <a:solidFill>
                  <a:schemeClr val="tx2"/>
                </a:solidFill>
              </a:rPr>
              <a:t>with a timeliness of 30 seconds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27657" name="Picture 4" descr="global-lisotd-s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563" y="4721225"/>
            <a:ext cx="254158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3560763" y="5419725"/>
            <a:ext cx="1385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LIS/OTD flash density in </a:t>
            </a:r>
          </a:p>
          <a:p>
            <a:r>
              <a:rPr lang="en-GB" sz="1200">
                <a:solidFill>
                  <a:schemeClr val="tx2"/>
                </a:solidFill>
              </a:rPr>
              <a:t>the MTG LI field of view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487111" y="2735263"/>
            <a:ext cx="719138" cy="4270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MTG LI – Main Mission Requirements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186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20688" y="1414463"/>
            <a:ext cx="9031287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800" dirty="0">
                <a:solidFill>
                  <a:schemeClr val="accent2"/>
                </a:solidFill>
                <a:latin typeface="Trebuchet MS" pitchFamily="34" charset="0"/>
              </a:rPr>
              <a:t>Wavelength</a:t>
            </a:r>
          </a:p>
          <a:p>
            <a:pPr marL="800100" lvl="2" indent="-342900"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777.4 nm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800" dirty="0">
                <a:solidFill>
                  <a:schemeClr val="accent2"/>
                </a:solidFill>
                <a:latin typeface="Trebuchet MS" pitchFamily="34" charset="0"/>
              </a:rPr>
              <a:t>Sensitivity</a:t>
            </a:r>
          </a:p>
          <a:p>
            <a:pPr marL="742950" lvl="1" indent="-285750"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pulses as small as 100 km</a:t>
            </a:r>
            <a:r>
              <a:rPr lang="en-GB" sz="1800" b="0" baseline="30000" dirty="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 with energies down to 4 </a:t>
            </a: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µ</a:t>
            </a: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J/(m</a:t>
            </a:r>
            <a:r>
              <a:rPr lang="en-GB" sz="1800" b="0" baseline="30000" dirty="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sr) should be detected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800" dirty="0">
                <a:solidFill>
                  <a:schemeClr val="accent2"/>
                </a:solidFill>
                <a:latin typeface="Trebuchet MS" pitchFamily="34" charset="0"/>
              </a:rPr>
              <a:t>Spatial sampling</a:t>
            </a:r>
          </a:p>
          <a:p>
            <a:pPr marL="742950" lvl="1" indent="-285750"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Less or equal to 10 km at 45</a:t>
            </a:r>
            <a:r>
              <a:rPr lang="en-GB" sz="1800" b="0" baseline="30000" dirty="0">
                <a:solidFill>
                  <a:schemeClr val="tx2"/>
                </a:solidFill>
                <a:latin typeface="Trebuchet MS" pitchFamily="34" charset="0"/>
              </a:rPr>
              <a:t>o</a:t>
            </a: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N for the sub-satellite longitude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800" dirty="0">
                <a:solidFill>
                  <a:schemeClr val="accent2"/>
                </a:solidFill>
                <a:latin typeface="Trebuchet MS" pitchFamily="34" charset="0"/>
              </a:rPr>
              <a:t>Detection Efficiency</a:t>
            </a: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  </a:t>
            </a:r>
          </a:p>
          <a:p>
            <a:pPr marL="742950" lvl="1" indent="-285750"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70% in average, 90% over central Europe, 40% as a minimum over EUMETSAT member states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800" dirty="0">
                <a:solidFill>
                  <a:schemeClr val="accent2"/>
                </a:solidFill>
                <a:latin typeface="Trebuchet MS" pitchFamily="34" charset="0"/>
              </a:rPr>
              <a:t>False Alarm Rate</a:t>
            </a: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  </a:t>
            </a:r>
          </a:p>
          <a:p>
            <a:pPr marL="742950" lvl="1" indent="-285750"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2.5 false flashes/s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800" dirty="0">
                <a:solidFill>
                  <a:schemeClr val="accent2"/>
                </a:solidFill>
                <a:latin typeface="Trebuchet MS" pitchFamily="34" charset="0"/>
              </a:rPr>
              <a:t>Background images</a:t>
            </a:r>
          </a:p>
          <a:p>
            <a:pPr marL="742950" lvl="1" indent="-285750">
              <a:spcBef>
                <a:spcPct val="20000"/>
              </a:spcBef>
              <a:buFont typeface="Symbol" pitchFamily="18" charset="2"/>
              <a:buChar char=""/>
              <a:defRPr/>
            </a:pPr>
            <a:r>
              <a:rPr lang="en-GB" sz="1800" b="0" dirty="0">
                <a:solidFill>
                  <a:schemeClr val="tx2"/>
                </a:solidFill>
                <a:latin typeface="Trebuchet MS" pitchFamily="34" charset="0"/>
              </a:rPr>
              <a:t>every 60 seconds</a:t>
            </a:r>
          </a:p>
          <a:p>
            <a:pPr marL="285750" indent="-285750">
              <a:spcBef>
                <a:spcPct val="20000"/>
              </a:spcBef>
              <a:buFontTx/>
              <a:buChar char="–"/>
              <a:defRPr/>
            </a:pPr>
            <a:endParaRPr lang="en-GB" sz="2000" b="0" dirty="0">
              <a:solidFill>
                <a:schemeClr val="tx2"/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000" b="0" dirty="0">
              <a:solidFill>
                <a:schemeClr val="tx2"/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000" b="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8681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28682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From a Lightning Optical Signal to MTG LI Events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723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Detection of events in a nutshell: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Output (=events) of the Lightning Imager at L0 is two-fold: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500" y="2316163"/>
            <a:ext cx="1895475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Background scene tracking and removal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9550" y="2325688"/>
            <a:ext cx="1897063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dirty="0" err="1">
                <a:solidFill>
                  <a:schemeClr val="tx1"/>
                </a:solidFill>
              </a:rPr>
              <a:t>Thresholding</a:t>
            </a:r>
            <a:endParaRPr lang="en-GB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8638" y="2284413"/>
            <a:ext cx="1895475" cy="8223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Event 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detection</a:t>
            </a:r>
          </a:p>
        </p:txBody>
      </p:sp>
      <p:sp>
        <p:nvSpPr>
          <p:cNvPr id="30727" name="Right Arrow 7"/>
          <p:cNvSpPr>
            <a:spLocks noChangeArrowheads="1"/>
          </p:cNvSpPr>
          <p:nvPr/>
        </p:nvSpPr>
        <p:spPr bwMode="auto">
          <a:xfrm>
            <a:off x="3200400" y="2489200"/>
            <a:ext cx="606425" cy="419100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728" name="Right Arrow 8"/>
          <p:cNvSpPr>
            <a:spLocks noChangeArrowheads="1"/>
          </p:cNvSpPr>
          <p:nvPr/>
        </p:nvSpPr>
        <p:spPr bwMode="auto">
          <a:xfrm>
            <a:off x="6118225" y="2520950"/>
            <a:ext cx="608013" cy="419100"/>
          </a:xfrm>
          <a:prstGeom prst="rightArrow">
            <a:avLst>
              <a:gd name="adj1" fmla="val 50000"/>
              <a:gd name="adj2" fmla="val 50152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cxnSp>
        <p:nvCxnSpPr>
          <p:cNvPr id="30729" name="Straight Connector 28"/>
          <p:cNvCxnSpPr>
            <a:cxnSpLocks noChangeShapeType="1"/>
          </p:cNvCxnSpPr>
          <p:nvPr/>
        </p:nvCxnSpPr>
        <p:spPr bwMode="auto">
          <a:xfrm rot="5400000">
            <a:off x="2769394" y="3902869"/>
            <a:ext cx="204788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4976813" y="4154488"/>
            <a:ext cx="4445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rgbClr val="0070C0"/>
              </a:solidFill>
              <a:latin typeface="+mn-lt"/>
              <a:sym typeface="Symbol"/>
            </a:endParaRPr>
          </a:p>
          <a:p>
            <a:pPr marL="1143000" lvl="2" indent="-228600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70C0"/>
                </a:solidFill>
                <a:latin typeface="+mn-lt"/>
                <a:sym typeface="Symbol"/>
              </a:rPr>
              <a:t>	False event filtering needed in </a:t>
            </a:r>
            <a:r>
              <a:rPr lang="en-US" sz="2400" kern="0" dirty="0" smtClean="0">
                <a:solidFill>
                  <a:srgbClr val="0070C0"/>
                </a:solidFill>
                <a:latin typeface="+mn-lt"/>
                <a:sym typeface="Symbol"/>
              </a:rPr>
              <a:t>L0 -&gt; L1b </a:t>
            </a:r>
            <a:r>
              <a:rPr lang="en-US" sz="2400" kern="0" dirty="0">
                <a:solidFill>
                  <a:srgbClr val="0070C0"/>
                </a:solidFill>
                <a:latin typeface="+mn-lt"/>
                <a:sym typeface="Symbol"/>
              </a:rPr>
              <a:t>processing</a:t>
            </a:r>
            <a:endParaRPr lang="en-US" sz="2400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Rectangle 17"/>
          <p:cNvSpPr txBox="1">
            <a:spLocks noChangeArrowheads="1"/>
          </p:cNvSpPr>
          <p:nvPr/>
        </p:nvSpPr>
        <p:spPr bwMode="auto">
          <a:xfrm>
            <a:off x="388938" y="4248150"/>
            <a:ext cx="45640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sz="2400" kern="0" dirty="0">
                <a:solidFill>
                  <a:srgbClr val="3E845A"/>
                </a:solidFill>
                <a:latin typeface="+mn-lt"/>
              </a:rPr>
              <a:t>True lightning events </a:t>
            </a:r>
            <a:r>
              <a:rPr lang="en-US" sz="2400" kern="0" dirty="0">
                <a:solidFill>
                  <a:srgbClr val="002060"/>
                </a:solidFill>
                <a:latin typeface="+mn-lt"/>
              </a:rPr>
              <a:t>(triggered by a lightning optical signal) 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rgbClr val="C00000"/>
                </a:solidFill>
                <a:latin typeface="+mn-lt"/>
              </a:rPr>
              <a:t>False events                    </a:t>
            </a:r>
            <a:r>
              <a:rPr lang="en-US" sz="2400" kern="0" dirty="0">
                <a:solidFill>
                  <a:srgbClr val="002060"/>
                </a:solidFill>
                <a:latin typeface="+mn-lt"/>
              </a:rPr>
              <a:t>(not related to lightning)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803775" y="4706938"/>
            <a:ext cx="922338" cy="96678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 bwMode="auto">
          <a:xfrm>
            <a:off x="485775" y="241300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2800" kern="0" dirty="0" smtClean="0">
                <a:latin typeface="+mj-lt"/>
                <a:ea typeface="+mj-ea"/>
                <a:cs typeface="+mj-cs"/>
              </a:rPr>
              <a:t>MTG </a:t>
            </a:r>
            <a:r>
              <a:rPr lang="en-GB" sz="2800" kern="0" dirty="0">
                <a:latin typeface="+mj-lt"/>
                <a:ea typeface="+mj-ea"/>
                <a:cs typeface="+mj-cs"/>
              </a:rPr>
              <a:t>LI </a:t>
            </a:r>
            <a:r>
              <a:rPr lang="en-GB" sz="2800" kern="0" dirty="0" smtClean="0">
                <a:latin typeface="+mj-lt"/>
                <a:ea typeface="+mj-ea"/>
                <a:cs typeface="+mj-cs"/>
              </a:rPr>
              <a:t>Events:      L0  -&gt;  L1b processing</a:t>
            </a:r>
            <a:endParaRPr lang="en-US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34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30735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  L1b   processing:   “False Events”</a:t>
            </a:r>
          </a:p>
        </p:txBody>
      </p:sp>
      <p:sp>
        <p:nvSpPr>
          <p:cNvPr id="819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2263" y="1401763"/>
            <a:ext cx="4183062" cy="4781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False events are typically caused by:</a:t>
            </a:r>
          </a:p>
          <a:p>
            <a:pPr lvl="2">
              <a:buFontTx/>
              <a:buChar char="•"/>
            </a:pPr>
            <a:r>
              <a:rPr lang="en-US" dirty="0" smtClean="0"/>
              <a:t>High energy particle collisions</a:t>
            </a:r>
          </a:p>
          <a:p>
            <a:pPr lvl="2">
              <a:buFontTx/>
              <a:buChar char="•"/>
            </a:pPr>
            <a:r>
              <a:rPr lang="en-US" dirty="0" smtClean="0"/>
              <a:t>Noise (instrument, spacecraft etc)</a:t>
            </a:r>
          </a:p>
          <a:p>
            <a:pPr lvl="2">
              <a:buFontTx/>
              <a:buChar char="•"/>
            </a:pPr>
            <a:r>
              <a:rPr lang="en-US" dirty="0" smtClean="0"/>
              <a:t>Solar glint</a:t>
            </a:r>
          </a:p>
          <a:p>
            <a:pPr lvl="2">
              <a:buFontTx/>
              <a:buChar char="•"/>
            </a:pPr>
            <a:r>
              <a:rPr lang="en-US" dirty="0" smtClean="0"/>
              <a:t>Spacecraft motion (“jitter”)</a:t>
            </a:r>
          </a:p>
        </p:txBody>
      </p:sp>
      <p:cxnSp>
        <p:nvCxnSpPr>
          <p:cNvPr id="36868" name="Straight Connector 28"/>
          <p:cNvCxnSpPr>
            <a:cxnSpLocks noChangeShapeType="1"/>
          </p:cNvCxnSpPr>
          <p:nvPr/>
        </p:nvCxnSpPr>
        <p:spPr bwMode="auto">
          <a:xfrm rot="5400000">
            <a:off x="2769394" y="3902869"/>
            <a:ext cx="204788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4902200" y="1379538"/>
            <a:ext cx="4646613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solidFill>
                  <a:schemeClr val="tx2"/>
                </a:solidFill>
                <a:latin typeface="+mn-lt"/>
              </a:rPr>
              <a:t>Specific filters are required for each case: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5875" y="2441575"/>
            <a:ext cx="4200525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sym typeface="Symbol"/>
              </a:rPr>
              <a:t>  </a:t>
            </a:r>
            <a:r>
              <a:rPr lang="en-GB" sz="2000" dirty="0">
                <a:solidFill>
                  <a:schemeClr val="tx1"/>
                </a:solidFill>
              </a:rPr>
              <a:t>Radiation filter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7938" y="3179763"/>
            <a:ext cx="4208462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sym typeface="Symbol"/>
              </a:rPr>
              <a:t>  Shot noise/coherency </a:t>
            </a:r>
            <a:r>
              <a:rPr lang="en-GB" sz="2000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0000" y="3865563"/>
            <a:ext cx="4208463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sym typeface="Symbol"/>
              </a:rPr>
              <a:t>  Solar glint</a:t>
            </a:r>
            <a:r>
              <a:rPr lang="en-GB" sz="2000" dirty="0">
                <a:solidFill>
                  <a:schemeClr val="tx1"/>
                </a:solidFill>
              </a:rPr>
              <a:t> filter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5713" y="4529138"/>
            <a:ext cx="4214812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Symbol"/>
              <a:buChar char="®"/>
              <a:defRPr/>
            </a:pPr>
            <a:r>
              <a:rPr lang="en-GB" sz="2000" dirty="0">
                <a:solidFill>
                  <a:schemeClr val="tx1"/>
                </a:solidFill>
              </a:rPr>
              <a:t>  Contrast filter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6663" y="5381625"/>
            <a:ext cx="7389812" cy="830263"/>
          </a:xfrm>
          <a:prstGeom prst="rect">
            <a:avLst/>
          </a:prstGeom>
          <a:solidFill>
            <a:srgbClr val="A2DA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2"/>
                </a:solidFill>
              </a:rPr>
              <a:t>Rough order of severity (based on GLM analysis): </a:t>
            </a:r>
          </a:p>
          <a:p>
            <a:pPr algn="ctr"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tx2"/>
                </a:solidFill>
              </a:rPr>
              <a:t>Spacecraft motion, Photon/electronics noise, Solar glint, Radiation </a:t>
            </a:r>
          </a:p>
        </p:txBody>
      </p:sp>
      <p:sp>
        <p:nvSpPr>
          <p:cNvPr id="36875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36876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noise looks like on a 0.5s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849ED777-24E9-4F22-A0C3-647CCB0A3A1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7892" name="Picture 4" descr="noise_on_map_FER1000.jpg"/>
          <p:cNvPicPr>
            <a:picLocks noChangeAspect="1"/>
          </p:cNvPicPr>
          <p:nvPr/>
        </p:nvPicPr>
        <p:blipFill>
          <a:blip r:embed="rId2" cstate="print"/>
          <a:srcRect l="12598" t="10078" r="8820" b="17638"/>
          <a:stretch>
            <a:fillRect/>
          </a:stretch>
        </p:blipFill>
        <p:spPr bwMode="auto">
          <a:xfrm>
            <a:off x="0" y="0"/>
            <a:ext cx="33226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noise_on_map_FER5000.jpg"/>
          <p:cNvPicPr>
            <a:picLocks noChangeAspect="1"/>
          </p:cNvPicPr>
          <p:nvPr/>
        </p:nvPicPr>
        <p:blipFill>
          <a:blip r:embed="rId3" cstate="print"/>
          <a:srcRect l="12598" t="10078" r="8820" b="17638"/>
          <a:stretch>
            <a:fillRect/>
          </a:stretch>
        </p:blipFill>
        <p:spPr bwMode="auto">
          <a:xfrm>
            <a:off x="0" y="2268538"/>
            <a:ext cx="33226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noise_on_map_FER10000.jpg"/>
          <p:cNvPicPr>
            <a:picLocks noChangeAspect="1"/>
          </p:cNvPicPr>
          <p:nvPr/>
        </p:nvPicPr>
        <p:blipFill>
          <a:blip r:embed="rId4" cstate="print"/>
          <a:srcRect l="12598" t="10078" r="8820" b="17638"/>
          <a:stretch>
            <a:fillRect/>
          </a:stretch>
        </p:blipFill>
        <p:spPr bwMode="auto">
          <a:xfrm>
            <a:off x="0" y="4565650"/>
            <a:ext cx="33226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noise_on_map_FER30000.jpg"/>
          <p:cNvPicPr>
            <a:picLocks noChangeAspect="1"/>
          </p:cNvPicPr>
          <p:nvPr/>
        </p:nvPicPr>
        <p:blipFill>
          <a:blip r:embed="rId5" cstate="print"/>
          <a:srcRect l="12598" t="10078" r="8820" b="17638"/>
          <a:stretch>
            <a:fillRect/>
          </a:stretch>
        </p:blipFill>
        <p:spPr bwMode="auto">
          <a:xfrm>
            <a:off x="3287713" y="0"/>
            <a:ext cx="33226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noise_on_map_FER40000.jpg"/>
          <p:cNvPicPr>
            <a:picLocks noChangeAspect="1"/>
          </p:cNvPicPr>
          <p:nvPr/>
        </p:nvPicPr>
        <p:blipFill>
          <a:blip r:embed="rId6" cstate="print"/>
          <a:srcRect l="12598" t="10078" r="8820" b="17638"/>
          <a:stretch>
            <a:fillRect/>
          </a:stretch>
        </p:blipFill>
        <p:spPr bwMode="auto">
          <a:xfrm>
            <a:off x="3289300" y="2263775"/>
            <a:ext cx="33242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noise_on_map_FER100000.jpg"/>
          <p:cNvPicPr>
            <a:picLocks noChangeAspect="1"/>
          </p:cNvPicPr>
          <p:nvPr/>
        </p:nvPicPr>
        <p:blipFill>
          <a:blip r:embed="rId7" cstate="print"/>
          <a:srcRect l="12598" t="10078" r="8820" b="17638"/>
          <a:stretch>
            <a:fillRect/>
          </a:stretch>
        </p:blipFill>
        <p:spPr bwMode="auto">
          <a:xfrm>
            <a:off x="3295650" y="4565650"/>
            <a:ext cx="33226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noise_on_map_FER200000.jpg"/>
          <p:cNvPicPr>
            <a:picLocks noChangeAspect="1"/>
          </p:cNvPicPr>
          <p:nvPr/>
        </p:nvPicPr>
        <p:blipFill>
          <a:blip r:embed="rId8" cstate="print"/>
          <a:srcRect l="12598" t="10078" r="8820" b="17638"/>
          <a:stretch>
            <a:fillRect/>
          </a:stretch>
        </p:blipFill>
        <p:spPr bwMode="auto">
          <a:xfrm>
            <a:off x="6583363" y="0"/>
            <a:ext cx="33226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noise_on_map_FER300000.jpg"/>
          <p:cNvPicPr>
            <a:picLocks noChangeAspect="1"/>
          </p:cNvPicPr>
          <p:nvPr/>
        </p:nvPicPr>
        <p:blipFill>
          <a:blip r:embed="rId9" cstate="print"/>
          <a:srcRect l="12598" t="10078" r="8820" b="17638"/>
          <a:stretch>
            <a:fillRect/>
          </a:stretch>
        </p:blipFill>
        <p:spPr bwMode="auto">
          <a:xfrm>
            <a:off x="6583363" y="2260600"/>
            <a:ext cx="33226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 descr="noise_on_map_FER400000.jpg"/>
          <p:cNvPicPr>
            <a:picLocks noChangeAspect="1"/>
          </p:cNvPicPr>
          <p:nvPr/>
        </p:nvPicPr>
        <p:blipFill>
          <a:blip r:embed="rId10" cstate="print"/>
          <a:srcRect l="12598" t="10078" r="8820" b="17638"/>
          <a:stretch>
            <a:fillRect/>
          </a:stretch>
        </p:blipFill>
        <p:spPr bwMode="auto">
          <a:xfrm>
            <a:off x="6583363" y="4565650"/>
            <a:ext cx="33226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49225"/>
            <a:ext cx="1201738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1 000 /s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888" y="4697413"/>
            <a:ext cx="1371600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400 000 /s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3113" y="4706938"/>
            <a:ext cx="1370012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100 000 /s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1300" y="2400300"/>
            <a:ext cx="1370013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300 000 /s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9938" y="2403475"/>
            <a:ext cx="1285875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40 000 /s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699000"/>
            <a:ext cx="1285875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10 000 /s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416175"/>
            <a:ext cx="1201738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5 000 /s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4950" y="131763"/>
            <a:ext cx="1371600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200 000 /s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05175" y="134938"/>
            <a:ext cx="1285875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FER = 30 000 /s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788" y="1920875"/>
            <a:ext cx="2627312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schemeClr val="tx1"/>
                </a:solidFill>
              </a:rPr>
              <a:t>All noise events in 500 milliseconds!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38922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2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38924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917" name="Picture 34" descr="image_fulldisk_all_0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920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38921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0" name="Group 22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39945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39947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41" name="Picture 34" descr="image_fulldisk_all_2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73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943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39944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4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0970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0972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65" name="Picture 34" descr="image_fulldisk_all_4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8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0969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2" descr="FondPageTi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2188" y="3822700"/>
            <a:ext cx="637381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Short Introduction to the MTG Programme</a:t>
            </a:r>
            <a:endParaRPr lang="en-GB" dirty="0">
              <a:latin typeface="+mn-lt"/>
            </a:endParaRPr>
          </a:p>
        </p:txBody>
      </p:sp>
      <p:pic>
        <p:nvPicPr>
          <p:cNvPr id="8196" name="Picture 1039" descr="D:\Documents and Settings\nicolib\My Documents\MTG\Copie de logo TE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27000" y="1414463"/>
            <a:ext cx="7620000" cy="4400550"/>
          </a:xfrm>
        </p:spPr>
      </p:pic>
      <p:sp>
        <p:nvSpPr>
          <p:cNvPr id="6" name="TextBox 5"/>
          <p:cNvSpPr txBox="1"/>
          <p:nvPr/>
        </p:nvSpPr>
        <p:spPr>
          <a:xfrm>
            <a:off x="7572375" y="3808413"/>
            <a:ext cx="2333625" cy="2301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/>
                </a:solidFill>
              </a:rPr>
              <a:t>Courtesy of </a:t>
            </a:r>
          </a:p>
        </p:txBody>
      </p:sp>
      <p:grpSp>
        <p:nvGrpSpPr>
          <p:cNvPr id="8198" name="Group 41"/>
          <p:cNvGrpSpPr>
            <a:grpSpLocks noChangeAspect="1"/>
          </p:cNvGrpSpPr>
          <p:nvPr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8201" name="AutoShape 42"/>
            <p:cNvSpPr>
              <a:spLocks noChangeAspect="1" noChangeArrowheads="1" noTextEdit="1"/>
            </p:cNvSpPr>
            <p:nvPr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2" name="Freeform 43"/>
            <p:cNvSpPr>
              <a:spLocks noEditPoints="1"/>
            </p:cNvSpPr>
            <p:nvPr/>
          </p:nvSpPr>
          <p:spPr bwMode="auto">
            <a:xfrm>
              <a:off x="5774" y="4079"/>
              <a:ext cx="100" cy="103"/>
            </a:xfrm>
            <a:custGeom>
              <a:avLst/>
              <a:gdLst>
                <a:gd name="T0" fmla="*/ 64 w 200"/>
                <a:gd name="T1" fmla="*/ 0 h 207"/>
                <a:gd name="T2" fmla="*/ 38 w 200"/>
                <a:gd name="T3" fmla="*/ 0 h 207"/>
                <a:gd name="T4" fmla="*/ 0 w 200"/>
                <a:gd name="T5" fmla="*/ 103 h 207"/>
                <a:gd name="T6" fmla="*/ 27 w 200"/>
                <a:gd name="T7" fmla="*/ 103 h 207"/>
                <a:gd name="T8" fmla="*/ 35 w 200"/>
                <a:gd name="T9" fmla="*/ 81 h 207"/>
                <a:gd name="T10" fmla="*/ 65 w 200"/>
                <a:gd name="T11" fmla="*/ 81 h 207"/>
                <a:gd name="T12" fmla="*/ 73 w 200"/>
                <a:gd name="T13" fmla="*/ 103 h 207"/>
                <a:gd name="T14" fmla="*/ 100 w 200"/>
                <a:gd name="T15" fmla="*/ 103 h 207"/>
                <a:gd name="T16" fmla="*/ 64 w 200"/>
                <a:gd name="T17" fmla="*/ 0 h 207"/>
                <a:gd name="T18" fmla="*/ 41 w 200"/>
                <a:gd name="T19" fmla="*/ 62 h 207"/>
                <a:gd name="T20" fmla="*/ 50 w 200"/>
                <a:gd name="T21" fmla="*/ 28 h 207"/>
                <a:gd name="T22" fmla="*/ 59 w 200"/>
                <a:gd name="T23" fmla="*/ 62 h 207"/>
                <a:gd name="T24" fmla="*/ 41 w 200"/>
                <a:gd name="T25" fmla="*/ 6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207"/>
                <a:gd name="T41" fmla="*/ 200 w 200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3" name="Freeform 44"/>
            <p:cNvSpPr>
              <a:spLocks/>
            </p:cNvSpPr>
            <p:nvPr/>
          </p:nvSpPr>
          <p:spPr bwMode="auto">
            <a:xfrm>
              <a:off x="5676" y="4077"/>
              <a:ext cx="85" cy="107"/>
            </a:xfrm>
            <a:custGeom>
              <a:avLst/>
              <a:gdLst>
                <a:gd name="T0" fmla="*/ 56 w 170"/>
                <a:gd name="T1" fmla="*/ 42 h 214"/>
                <a:gd name="T2" fmla="*/ 43 w 170"/>
                <a:gd name="T3" fmla="*/ 39 h 214"/>
                <a:gd name="T4" fmla="*/ 33 w 170"/>
                <a:gd name="T5" fmla="*/ 30 h 214"/>
                <a:gd name="T6" fmla="*/ 46 w 170"/>
                <a:gd name="T7" fmla="*/ 21 h 214"/>
                <a:gd name="T8" fmla="*/ 73 w 170"/>
                <a:gd name="T9" fmla="*/ 28 h 214"/>
                <a:gd name="T10" fmla="*/ 84 w 170"/>
                <a:gd name="T11" fmla="*/ 11 h 214"/>
                <a:gd name="T12" fmla="*/ 45 w 170"/>
                <a:gd name="T13" fmla="*/ 0 h 214"/>
                <a:gd name="T14" fmla="*/ 4 w 170"/>
                <a:gd name="T15" fmla="*/ 33 h 214"/>
                <a:gd name="T16" fmla="*/ 9 w 170"/>
                <a:gd name="T17" fmla="*/ 48 h 214"/>
                <a:gd name="T18" fmla="*/ 30 w 170"/>
                <a:gd name="T19" fmla="*/ 62 h 214"/>
                <a:gd name="T20" fmla="*/ 43 w 170"/>
                <a:gd name="T21" fmla="*/ 66 h 214"/>
                <a:gd name="T22" fmla="*/ 56 w 170"/>
                <a:gd name="T23" fmla="*/ 77 h 214"/>
                <a:gd name="T24" fmla="*/ 39 w 170"/>
                <a:gd name="T25" fmla="*/ 87 h 214"/>
                <a:gd name="T26" fmla="*/ 9 w 170"/>
                <a:gd name="T27" fmla="*/ 79 h 214"/>
                <a:gd name="T28" fmla="*/ 0 w 170"/>
                <a:gd name="T29" fmla="*/ 99 h 214"/>
                <a:gd name="T30" fmla="*/ 37 w 170"/>
                <a:gd name="T31" fmla="*/ 107 h 214"/>
                <a:gd name="T32" fmla="*/ 85 w 170"/>
                <a:gd name="T33" fmla="*/ 72 h 214"/>
                <a:gd name="T34" fmla="*/ 56 w 170"/>
                <a:gd name="T35" fmla="*/ 42 h 2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0"/>
                <a:gd name="T55" fmla="*/ 0 h 214"/>
                <a:gd name="T56" fmla="*/ 170 w 170"/>
                <a:gd name="T57" fmla="*/ 214 h 2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Freeform 45"/>
            <p:cNvSpPr>
              <a:spLocks/>
            </p:cNvSpPr>
            <p:nvPr/>
          </p:nvSpPr>
          <p:spPr bwMode="auto">
            <a:xfrm>
              <a:off x="5356" y="4079"/>
              <a:ext cx="121" cy="103"/>
            </a:xfrm>
            <a:custGeom>
              <a:avLst/>
              <a:gdLst>
                <a:gd name="T0" fmla="*/ 79 w 243"/>
                <a:gd name="T1" fmla="*/ 0 h 207"/>
                <a:gd name="T2" fmla="*/ 65 w 243"/>
                <a:gd name="T3" fmla="*/ 47 h 207"/>
                <a:gd name="T4" fmla="*/ 61 w 243"/>
                <a:gd name="T5" fmla="*/ 66 h 207"/>
                <a:gd name="T6" fmla="*/ 56 w 243"/>
                <a:gd name="T7" fmla="*/ 48 h 207"/>
                <a:gd name="T8" fmla="*/ 43 w 243"/>
                <a:gd name="T9" fmla="*/ 0 h 207"/>
                <a:gd name="T10" fmla="*/ 11 w 243"/>
                <a:gd name="T11" fmla="*/ 0 h 207"/>
                <a:gd name="T12" fmla="*/ 0 w 243"/>
                <a:gd name="T13" fmla="*/ 103 h 207"/>
                <a:gd name="T14" fmla="*/ 26 w 243"/>
                <a:gd name="T15" fmla="*/ 103 h 207"/>
                <a:gd name="T16" fmla="*/ 29 w 243"/>
                <a:gd name="T17" fmla="*/ 53 h 207"/>
                <a:gd name="T18" fmla="*/ 30 w 243"/>
                <a:gd name="T19" fmla="*/ 31 h 207"/>
                <a:gd name="T20" fmla="*/ 35 w 243"/>
                <a:gd name="T21" fmla="*/ 53 h 207"/>
                <a:gd name="T22" fmla="*/ 49 w 243"/>
                <a:gd name="T23" fmla="*/ 103 h 207"/>
                <a:gd name="T24" fmla="*/ 71 w 243"/>
                <a:gd name="T25" fmla="*/ 103 h 207"/>
                <a:gd name="T26" fmla="*/ 86 w 243"/>
                <a:gd name="T27" fmla="*/ 51 h 207"/>
                <a:gd name="T28" fmla="*/ 91 w 243"/>
                <a:gd name="T29" fmla="*/ 33 h 207"/>
                <a:gd name="T30" fmla="*/ 93 w 243"/>
                <a:gd name="T31" fmla="*/ 52 h 207"/>
                <a:gd name="T32" fmla="*/ 96 w 243"/>
                <a:gd name="T33" fmla="*/ 103 h 207"/>
                <a:gd name="T34" fmla="*/ 121 w 243"/>
                <a:gd name="T35" fmla="*/ 103 h 207"/>
                <a:gd name="T36" fmla="*/ 111 w 243"/>
                <a:gd name="T37" fmla="*/ 0 h 207"/>
                <a:gd name="T38" fmla="*/ 79 w 243"/>
                <a:gd name="T39" fmla="*/ 0 h 2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3"/>
                <a:gd name="T61" fmla="*/ 0 h 207"/>
                <a:gd name="T62" fmla="*/ 243 w 243"/>
                <a:gd name="T63" fmla="*/ 207 h 2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5" name="Freeform 46"/>
            <p:cNvSpPr>
              <a:spLocks/>
            </p:cNvSpPr>
            <p:nvPr/>
          </p:nvSpPr>
          <p:spPr bwMode="auto">
            <a:xfrm>
              <a:off x="5250" y="4079"/>
              <a:ext cx="84" cy="105"/>
            </a:xfrm>
            <a:custGeom>
              <a:avLst/>
              <a:gdLst>
                <a:gd name="T0" fmla="*/ 57 w 168"/>
                <a:gd name="T1" fmla="*/ 65 h 211"/>
                <a:gd name="T2" fmla="*/ 54 w 168"/>
                <a:gd name="T3" fmla="*/ 80 h 211"/>
                <a:gd name="T4" fmla="*/ 42 w 168"/>
                <a:gd name="T5" fmla="*/ 85 h 211"/>
                <a:gd name="T6" fmla="*/ 28 w 168"/>
                <a:gd name="T7" fmla="*/ 79 h 211"/>
                <a:gd name="T8" fmla="*/ 26 w 168"/>
                <a:gd name="T9" fmla="*/ 67 h 211"/>
                <a:gd name="T10" fmla="*/ 26 w 168"/>
                <a:gd name="T11" fmla="*/ 0 h 211"/>
                <a:gd name="T12" fmla="*/ 0 w 168"/>
                <a:gd name="T13" fmla="*/ 0 h 211"/>
                <a:gd name="T14" fmla="*/ 0 w 168"/>
                <a:gd name="T15" fmla="*/ 70 h 211"/>
                <a:gd name="T16" fmla="*/ 6 w 168"/>
                <a:gd name="T17" fmla="*/ 92 h 211"/>
                <a:gd name="T18" fmla="*/ 43 w 168"/>
                <a:gd name="T19" fmla="*/ 105 h 211"/>
                <a:gd name="T20" fmla="*/ 75 w 168"/>
                <a:gd name="T21" fmla="*/ 94 h 211"/>
                <a:gd name="T22" fmla="*/ 84 w 168"/>
                <a:gd name="T23" fmla="*/ 69 h 211"/>
                <a:gd name="T24" fmla="*/ 84 w 168"/>
                <a:gd name="T25" fmla="*/ 0 h 211"/>
                <a:gd name="T26" fmla="*/ 57 w 168"/>
                <a:gd name="T27" fmla="*/ 0 h 211"/>
                <a:gd name="T28" fmla="*/ 57 w 168"/>
                <a:gd name="T29" fmla="*/ 65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8"/>
                <a:gd name="T46" fmla="*/ 0 h 211"/>
                <a:gd name="T47" fmla="*/ 168 w 168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Freeform 47"/>
            <p:cNvSpPr>
              <a:spLocks/>
            </p:cNvSpPr>
            <p:nvPr/>
          </p:nvSpPr>
          <p:spPr bwMode="auto">
            <a:xfrm>
              <a:off x="5878" y="4079"/>
              <a:ext cx="84" cy="103"/>
            </a:xfrm>
            <a:custGeom>
              <a:avLst/>
              <a:gdLst>
                <a:gd name="T0" fmla="*/ 0 w 167"/>
                <a:gd name="T1" fmla="*/ 0 h 207"/>
                <a:gd name="T2" fmla="*/ 0 w 167"/>
                <a:gd name="T3" fmla="*/ 20 h 207"/>
                <a:gd name="T4" fmla="*/ 27 w 167"/>
                <a:gd name="T5" fmla="*/ 20 h 207"/>
                <a:gd name="T6" fmla="*/ 27 w 167"/>
                <a:gd name="T7" fmla="*/ 103 h 207"/>
                <a:gd name="T8" fmla="*/ 53 w 167"/>
                <a:gd name="T9" fmla="*/ 103 h 207"/>
                <a:gd name="T10" fmla="*/ 53 w 167"/>
                <a:gd name="T11" fmla="*/ 20 h 207"/>
                <a:gd name="T12" fmla="*/ 74 w 167"/>
                <a:gd name="T13" fmla="*/ 20 h 207"/>
                <a:gd name="T14" fmla="*/ 84 w 167"/>
                <a:gd name="T15" fmla="*/ 0 h 207"/>
                <a:gd name="T16" fmla="*/ 0 w 16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207"/>
                <a:gd name="T29" fmla="*/ 167 w 16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7" name="Freeform 48"/>
            <p:cNvSpPr>
              <a:spLocks/>
            </p:cNvSpPr>
            <p:nvPr/>
          </p:nvSpPr>
          <p:spPr bwMode="auto">
            <a:xfrm>
              <a:off x="5160" y="4079"/>
              <a:ext cx="67" cy="103"/>
            </a:xfrm>
            <a:custGeom>
              <a:avLst/>
              <a:gdLst>
                <a:gd name="T0" fmla="*/ 26 w 133"/>
                <a:gd name="T1" fmla="*/ 59 h 207"/>
                <a:gd name="T2" fmla="*/ 56 w 133"/>
                <a:gd name="T3" fmla="*/ 59 h 207"/>
                <a:gd name="T4" fmla="*/ 56 w 133"/>
                <a:gd name="T5" fmla="*/ 39 h 207"/>
                <a:gd name="T6" fmla="*/ 26 w 133"/>
                <a:gd name="T7" fmla="*/ 39 h 207"/>
                <a:gd name="T8" fmla="*/ 26 w 133"/>
                <a:gd name="T9" fmla="*/ 20 h 207"/>
                <a:gd name="T10" fmla="*/ 56 w 133"/>
                <a:gd name="T11" fmla="*/ 20 h 207"/>
                <a:gd name="T12" fmla="*/ 65 w 133"/>
                <a:gd name="T13" fmla="*/ 2 h 207"/>
                <a:gd name="T14" fmla="*/ 66 w 133"/>
                <a:gd name="T15" fmla="*/ 0 h 207"/>
                <a:gd name="T16" fmla="*/ 0 w 133"/>
                <a:gd name="T17" fmla="*/ 0 h 207"/>
                <a:gd name="T18" fmla="*/ 0 w 133"/>
                <a:gd name="T19" fmla="*/ 103 h 207"/>
                <a:gd name="T20" fmla="*/ 67 w 133"/>
                <a:gd name="T21" fmla="*/ 103 h 207"/>
                <a:gd name="T22" fmla="*/ 67 w 133"/>
                <a:gd name="T23" fmla="*/ 82 h 207"/>
                <a:gd name="T24" fmla="*/ 26 w 133"/>
                <a:gd name="T25" fmla="*/ 82 h 207"/>
                <a:gd name="T26" fmla="*/ 26 w 133"/>
                <a:gd name="T27" fmla="*/ 59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3"/>
                <a:gd name="T43" fmla="*/ 0 h 207"/>
                <a:gd name="T44" fmla="*/ 133 w 133"/>
                <a:gd name="T45" fmla="*/ 207 h 2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8" name="Freeform 49"/>
            <p:cNvSpPr>
              <a:spLocks/>
            </p:cNvSpPr>
            <p:nvPr/>
          </p:nvSpPr>
          <p:spPr bwMode="auto">
            <a:xfrm>
              <a:off x="5503" y="4079"/>
              <a:ext cx="67" cy="103"/>
            </a:xfrm>
            <a:custGeom>
              <a:avLst/>
              <a:gdLst>
                <a:gd name="T0" fmla="*/ 26 w 134"/>
                <a:gd name="T1" fmla="*/ 59 h 207"/>
                <a:gd name="T2" fmla="*/ 56 w 134"/>
                <a:gd name="T3" fmla="*/ 59 h 207"/>
                <a:gd name="T4" fmla="*/ 56 w 134"/>
                <a:gd name="T5" fmla="*/ 39 h 207"/>
                <a:gd name="T6" fmla="*/ 26 w 134"/>
                <a:gd name="T7" fmla="*/ 39 h 207"/>
                <a:gd name="T8" fmla="*/ 26 w 134"/>
                <a:gd name="T9" fmla="*/ 20 h 207"/>
                <a:gd name="T10" fmla="*/ 56 w 134"/>
                <a:gd name="T11" fmla="*/ 20 h 207"/>
                <a:gd name="T12" fmla="*/ 66 w 134"/>
                <a:gd name="T13" fmla="*/ 2 h 207"/>
                <a:gd name="T14" fmla="*/ 66 w 134"/>
                <a:gd name="T15" fmla="*/ 0 h 207"/>
                <a:gd name="T16" fmla="*/ 0 w 134"/>
                <a:gd name="T17" fmla="*/ 0 h 207"/>
                <a:gd name="T18" fmla="*/ 0 w 134"/>
                <a:gd name="T19" fmla="*/ 103 h 207"/>
                <a:gd name="T20" fmla="*/ 67 w 134"/>
                <a:gd name="T21" fmla="*/ 103 h 207"/>
                <a:gd name="T22" fmla="*/ 67 w 134"/>
                <a:gd name="T23" fmla="*/ 82 h 207"/>
                <a:gd name="T24" fmla="*/ 26 w 134"/>
                <a:gd name="T25" fmla="*/ 82 h 207"/>
                <a:gd name="T26" fmla="*/ 26 w 134"/>
                <a:gd name="T27" fmla="*/ 59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"/>
                <a:gd name="T43" fmla="*/ 0 h 207"/>
                <a:gd name="T44" fmla="*/ 134 w 134"/>
                <a:gd name="T45" fmla="*/ 207 h 2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9" name="Freeform 50"/>
            <p:cNvSpPr>
              <a:spLocks/>
            </p:cNvSpPr>
            <p:nvPr/>
          </p:nvSpPr>
          <p:spPr bwMode="auto">
            <a:xfrm>
              <a:off x="5586" y="4079"/>
              <a:ext cx="83" cy="103"/>
            </a:xfrm>
            <a:custGeom>
              <a:avLst/>
              <a:gdLst>
                <a:gd name="T0" fmla="*/ 0 w 168"/>
                <a:gd name="T1" fmla="*/ 0 h 207"/>
                <a:gd name="T2" fmla="*/ 0 w 168"/>
                <a:gd name="T3" fmla="*/ 20 h 207"/>
                <a:gd name="T4" fmla="*/ 27 w 168"/>
                <a:gd name="T5" fmla="*/ 20 h 207"/>
                <a:gd name="T6" fmla="*/ 27 w 168"/>
                <a:gd name="T7" fmla="*/ 103 h 207"/>
                <a:gd name="T8" fmla="*/ 52 w 168"/>
                <a:gd name="T9" fmla="*/ 103 h 207"/>
                <a:gd name="T10" fmla="*/ 52 w 168"/>
                <a:gd name="T11" fmla="*/ 20 h 207"/>
                <a:gd name="T12" fmla="*/ 73 w 168"/>
                <a:gd name="T13" fmla="*/ 20 h 207"/>
                <a:gd name="T14" fmla="*/ 83 w 168"/>
                <a:gd name="T15" fmla="*/ 0 h 207"/>
                <a:gd name="T16" fmla="*/ 0 w 168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"/>
                <a:gd name="T28" fmla="*/ 0 h 207"/>
                <a:gd name="T29" fmla="*/ 168 w 168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8210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9" name="TextBox 17"/>
          <p:cNvSpPr txBox="1">
            <a:spLocks noChangeArrowheads="1"/>
          </p:cNvSpPr>
          <p:nvPr/>
        </p:nvSpPr>
        <p:spPr bwMode="auto">
          <a:xfrm>
            <a:off x="5965825" y="1985963"/>
            <a:ext cx="3379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MTG-I; </a:t>
            </a:r>
            <a:r>
              <a:rPr lang="en-GB" sz="1800">
                <a:solidFill>
                  <a:srgbClr val="FF0000"/>
                </a:solidFill>
              </a:rPr>
              <a:t>4 satellites</a:t>
            </a:r>
          </a:p>
        </p:txBody>
      </p:sp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7150100" y="3121025"/>
            <a:ext cx="2755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MTG-S; </a:t>
            </a:r>
            <a:r>
              <a:rPr lang="en-GB" sz="1800">
                <a:solidFill>
                  <a:srgbClr val="FF0000"/>
                </a:solidFill>
              </a:rPr>
              <a:t>2 satellites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88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1994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1996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989" name="Picture 34" descr="image_fulldisk_all_6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92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1993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2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3018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3020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3" name="Picture 34" descr="image_fulldisk_all_8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016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3017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6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4042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4044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4037" name="Picture 34" descr="image_fulldisk_all_10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040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4041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0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5066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5068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5061" name="Picture 34" descr="image_fulldisk_all_12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064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5065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4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6090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6092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085" name="Picture 34" descr="image_fulldisk_all_14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088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6089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8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7114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7116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109" name="Picture 34" descr="image_fulldisk_all_16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112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7113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2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8138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8140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33" name="Picture 34" descr="image_fulldisk_all_18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136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8137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56" name="Group 19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49162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49164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157" name="Picture 35" descr="image_fulldisk_all_20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3200" y="133508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160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49161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radiance: Solar reflection on clouds and ground surfaces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2667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0" y="1752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1" name="Group 23"/>
          <p:cNvGrpSpPr>
            <a:grpSpLocks/>
          </p:cNvGrpSpPr>
          <p:nvPr/>
        </p:nvGrpSpPr>
        <p:grpSpPr bwMode="auto">
          <a:xfrm>
            <a:off x="5184775" y="5508625"/>
            <a:ext cx="4211638" cy="522288"/>
            <a:chOff x="2390511" y="5345113"/>
            <a:chExt cx="4211770" cy="522287"/>
          </a:xfrm>
        </p:grpSpPr>
        <p:sp>
          <p:nvSpPr>
            <p:cNvPr id="50186" name="Rectangle 21"/>
            <p:cNvSpPr>
              <a:spLocks noChangeArrowheads="1"/>
            </p:cNvSpPr>
            <p:nvPr/>
          </p:nvSpPr>
          <p:spPr bwMode="auto">
            <a:xfrm>
              <a:off x="254185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22"/>
            <p:cNvSpPr txBox="1">
              <a:spLocks noChangeArrowheads="1"/>
            </p:cNvSpPr>
            <p:nvPr/>
          </p:nvSpPr>
          <p:spPr bwMode="auto">
            <a:xfrm>
              <a:off x="2390511" y="5345113"/>
              <a:ext cx="4211770" cy="304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tx2"/>
                  </a:solidFill>
                </a:rPr>
                <a:t>0 UTC                     12 UTC                   22 UTC</a:t>
              </a:r>
            </a:p>
          </p:txBody>
        </p:sp>
        <p:sp>
          <p:nvSpPr>
            <p:cNvPr id="50188" name="Rectangle 23"/>
            <p:cNvSpPr>
              <a:spLocks noChangeArrowheads="1"/>
            </p:cNvSpPr>
            <p:nvPr/>
          </p:nvSpPr>
          <p:spPr bwMode="auto">
            <a:xfrm>
              <a:off x="319537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Rectangle 24"/>
            <p:cNvSpPr>
              <a:spLocks noChangeArrowheads="1"/>
            </p:cNvSpPr>
            <p:nvPr/>
          </p:nvSpPr>
          <p:spPr bwMode="auto">
            <a:xfrm>
              <a:off x="3522134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Rectangle 25"/>
            <p:cNvSpPr>
              <a:spLocks noChangeArrowheads="1"/>
            </p:cNvSpPr>
            <p:nvPr/>
          </p:nvSpPr>
          <p:spPr bwMode="auto">
            <a:xfrm>
              <a:off x="384889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Rectangle 26"/>
            <p:cNvSpPr>
              <a:spLocks noChangeArrowheads="1"/>
            </p:cNvSpPr>
            <p:nvPr/>
          </p:nvSpPr>
          <p:spPr bwMode="auto">
            <a:xfrm>
              <a:off x="4177375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Rectangle 27"/>
            <p:cNvSpPr>
              <a:spLocks noChangeArrowheads="1"/>
            </p:cNvSpPr>
            <p:nvPr/>
          </p:nvSpPr>
          <p:spPr bwMode="auto">
            <a:xfrm>
              <a:off x="450413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Rectangle 28"/>
            <p:cNvSpPr>
              <a:spLocks noChangeArrowheads="1"/>
            </p:cNvSpPr>
            <p:nvPr/>
          </p:nvSpPr>
          <p:spPr bwMode="auto">
            <a:xfrm>
              <a:off x="4830896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Rectangle 29"/>
            <p:cNvSpPr>
              <a:spLocks noChangeArrowheads="1"/>
            </p:cNvSpPr>
            <p:nvPr/>
          </p:nvSpPr>
          <p:spPr bwMode="auto">
            <a:xfrm>
              <a:off x="2868613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Rectangle 30"/>
            <p:cNvSpPr>
              <a:spLocks noChangeArrowheads="1"/>
            </p:cNvSpPr>
            <p:nvPr/>
          </p:nvSpPr>
          <p:spPr bwMode="auto">
            <a:xfrm>
              <a:off x="6137938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Rectangle 31"/>
            <p:cNvSpPr>
              <a:spLocks noChangeArrowheads="1"/>
            </p:cNvSpPr>
            <p:nvPr/>
          </p:nvSpPr>
          <p:spPr bwMode="auto">
            <a:xfrm>
              <a:off x="581117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Rectangle 32"/>
            <p:cNvSpPr>
              <a:spLocks noChangeArrowheads="1"/>
            </p:cNvSpPr>
            <p:nvPr/>
          </p:nvSpPr>
          <p:spPr bwMode="auto">
            <a:xfrm>
              <a:off x="548441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8" name="Rectangle 33"/>
            <p:cNvSpPr>
              <a:spLocks noChangeArrowheads="1"/>
            </p:cNvSpPr>
            <p:nvPr/>
          </p:nvSpPr>
          <p:spPr bwMode="auto">
            <a:xfrm>
              <a:off x="5157657" y="5715000"/>
              <a:ext cx="326760" cy="1524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182" name="Picture 34" descr="image_fulldisk_all_22_LIunits"/>
          <p:cNvPicPr>
            <a:picLocks noChangeAspect="1" noChangeArrowheads="1"/>
          </p:cNvPicPr>
          <p:nvPr/>
        </p:nvPicPr>
        <p:blipFill>
          <a:blip r:embed="rId2" cstate="print"/>
          <a:srcRect l="11339" t="10500" r="36220" b="13858"/>
          <a:stretch>
            <a:fillRect/>
          </a:stretch>
        </p:blipFill>
        <p:spPr bwMode="auto">
          <a:xfrm>
            <a:off x="5327650" y="1331913"/>
            <a:ext cx="38957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03200" y="1341438"/>
            <a:ext cx="4046538" cy="47815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Background radiation from clouds determines the signal to noise ratio for detection of transient lightning signals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Challenges: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ay-night contrast in FOV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Microvibrations</a:t>
            </a: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(fast changing background)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Sun glint </a:t>
            </a:r>
            <a:endParaRPr lang="en-GB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184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50185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Microvibrations (“jitter”) </a:t>
            </a:r>
            <a:br>
              <a:rPr lang="en-GB" smtClean="0"/>
            </a:br>
            <a:r>
              <a:rPr lang="en-GB" smtClean="0"/>
              <a:t>on Lightning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A28DA575-8C36-4EAE-BDE7-F5EAE8979F3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51204" name="Picture 34" descr="image_fulldisk_all_12_LIunits"/>
          <p:cNvPicPr>
            <a:picLocks noChangeAspect="1" noChangeArrowheads="1"/>
          </p:cNvPicPr>
          <p:nvPr/>
        </p:nvPicPr>
        <p:blipFill>
          <a:blip r:embed="rId2" cstate="print"/>
          <a:srcRect l="25513" t="42415" r="69292" b="53333"/>
          <a:stretch>
            <a:fillRect/>
          </a:stretch>
        </p:blipFill>
        <p:spPr bwMode="auto">
          <a:xfrm>
            <a:off x="635000" y="2522538"/>
            <a:ext cx="3449638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622300" y="1619250"/>
            <a:ext cx="350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Assuming that this is what the </a:t>
            </a:r>
          </a:p>
          <a:p>
            <a:r>
              <a:rPr lang="en-GB" sz="1600">
                <a:solidFill>
                  <a:schemeClr val="tx2"/>
                </a:solidFill>
              </a:rPr>
              <a:t>Lightning Imager is looking at...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3103563" y="4946650"/>
            <a:ext cx="771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Cloud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706438" y="4903788"/>
            <a:ext cx="1809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Darker (ocean) </a:t>
            </a:r>
          </a:p>
          <a:p>
            <a:pPr algn="ctr"/>
            <a:r>
              <a:rPr lang="en-GB" sz="1600">
                <a:solidFill>
                  <a:schemeClr val="tx2"/>
                </a:solidFill>
              </a:rPr>
              <a:t>background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V="1">
            <a:off x="2590007" y="4102894"/>
            <a:ext cx="1055687" cy="5556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1154113" y="4489450"/>
            <a:ext cx="573087" cy="1381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1304925" y="2293938"/>
            <a:ext cx="3019425" cy="266065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5194300" y="4624388"/>
            <a:ext cx="405447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6200000" flipV="1">
            <a:off x="4197350" y="3621088"/>
            <a:ext cx="2016125" cy="63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 bwMode="auto">
          <a:xfrm>
            <a:off x="5291138" y="3248025"/>
            <a:ext cx="3995737" cy="1279525"/>
          </a:xfrm>
          <a:custGeom>
            <a:avLst/>
            <a:gdLst>
              <a:gd name="connsiteX0" fmla="*/ 0 w 3994879"/>
              <a:gd name="connsiteY0" fmla="*/ 1203278 h 1278229"/>
              <a:gd name="connsiteX1" fmla="*/ 22485 w 3994879"/>
              <a:gd name="connsiteY1" fmla="*/ 1195783 h 1278229"/>
              <a:gd name="connsiteX2" fmla="*/ 209862 w 3994879"/>
              <a:gd name="connsiteY2" fmla="*/ 1195783 h 1278229"/>
              <a:gd name="connsiteX3" fmla="*/ 352269 w 3994879"/>
              <a:gd name="connsiteY3" fmla="*/ 1203278 h 1278229"/>
              <a:gd name="connsiteX4" fmla="*/ 382249 w 3994879"/>
              <a:gd name="connsiteY4" fmla="*/ 1210773 h 1278229"/>
              <a:gd name="connsiteX5" fmla="*/ 479685 w 3994879"/>
              <a:gd name="connsiteY5" fmla="*/ 1188288 h 1278229"/>
              <a:gd name="connsiteX6" fmla="*/ 697042 w 3994879"/>
              <a:gd name="connsiteY6" fmla="*/ 1203278 h 1278229"/>
              <a:gd name="connsiteX7" fmla="*/ 749508 w 3994879"/>
              <a:gd name="connsiteY7" fmla="*/ 1195783 h 1278229"/>
              <a:gd name="connsiteX8" fmla="*/ 771993 w 3994879"/>
              <a:gd name="connsiteY8" fmla="*/ 1188288 h 1278229"/>
              <a:gd name="connsiteX9" fmla="*/ 876924 w 3994879"/>
              <a:gd name="connsiteY9" fmla="*/ 1173297 h 1278229"/>
              <a:gd name="connsiteX10" fmla="*/ 914400 w 3994879"/>
              <a:gd name="connsiteY10" fmla="*/ 1143317 h 1278229"/>
              <a:gd name="connsiteX11" fmla="*/ 936885 w 3994879"/>
              <a:gd name="connsiteY11" fmla="*/ 1158307 h 1278229"/>
              <a:gd name="connsiteX12" fmla="*/ 966865 w 3994879"/>
              <a:gd name="connsiteY12" fmla="*/ 1150812 h 1278229"/>
              <a:gd name="connsiteX13" fmla="*/ 974361 w 3994879"/>
              <a:gd name="connsiteY13" fmla="*/ 1128327 h 1278229"/>
              <a:gd name="connsiteX14" fmla="*/ 1004341 w 3994879"/>
              <a:gd name="connsiteY14" fmla="*/ 1090851 h 1278229"/>
              <a:gd name="connsiteX15" fmla="*/ 1011836 w 3994879"/>
              <a:gd name="connsiteY15" fmla="*/ 1068366 h 1278229"/>
              <a:gd name="connsiteX16" fmla="*/ 1041816 w 3994879"/>
              <a:gd name="connsiteY16" fmla="*/ 1023396 h 1278229"/>
              <a:gd name="connsiteX17" fmla="*/ 1049311 w 3994879"/>
              <a:gd name="connsiteY17" fmla="*/ 1000910 h 1278229"/>
              <a:gd name="connsiteX18" fmla="*/ 1064302 w 3994879"/>
              <a:gd name="connsiteY18" fmla="*/ 895979 h 1278229"/>
              <a:gd name="connsiteX19" fmla="*/ 1094282 w 3994879"/>
              <a:gd name="connsiteY19" fmla="*/ 843514 h 1278229"/>
              <a:gd name="connsiteX20" fmla="*/ 1116767 w 3994879"/>
              <a:gd name="connsiteY20" fmla="*/ 783553 h 1278229"/>
              <a:gd name="connsiteX21" fmla="*/ 1124262 w 3994879"/>
              <a:gd name="connsiteY21" fmla="*/ 753573 h 1278229"/>
              <a:gd name="connsiteX22" fmla="*/ 1131757 w 3994879"/>
              <a:gd name="connsiteY22" fmla="*/ 566196 h 1278229"/>
              <a:gd name="connsiteX23" fmla="*/ 1146747 w 3994879"/>
              <a:gd name="connsiteY23" fmla="*/ 266392 h 1278229"/>
              <a:gd name="connsiteX24" fmla="*/ 1161738 w 3994879"/>
              <a:gd name="connsiteY24" fmla="*/ 221422 h 1278229"/>
              <a:gd name="connsiteX25" fmla="*/ 1206708 w 3994879"/>
              <a:gd name="connsiteY25" fmla="*/ 191442 h 1278229"/>
              <a:gd name="connsiteX26" fmla="*/ 1266669 w 3994879"/>
              <a:gd name="connsiteY26" fmla="*/ 168956 h 1278229"/>
              <a:gd name="connsiteX27" fmla="*/ 1274164 w 3994879"/>
              <a:gd name="connsiteY27" fmla="*/ 146471 h 1278229"/>
              <a:gd name="connsiteX28" fmla="*/ 1304144 w 3994879"/>
              <a:gd name="connsiteY28" fmla="*/ 131481 h 1278229"/>
              <a:gd name="connsiteX29" fmla="*/ 1319134 w 3994879"/>
              <a:gd name="connsiteY29" fmla="*/ 108996 h 1278229"/>
              <a:gd name="connsiteX30" fmla="*/ 1364105 w 3994879"/>
              <a:gd name="connsiteY30" fmla="*/ 138976 h 1278229"/>
              <a:gd name="connsiteX31" fmla="*/ 1386590 w 3994879"/>
              <a:gd name="connsiteY31" fmla="*/ 146471 h 1278229"/>
              <a:gd name="connsiteX32" fmla="*/ 1409075 w 3994879"/>
              <a:gd name="connsiteY32" fmla="*/ 161461 h 1278229"/>
              <a:gd name="connsiteX33" fmla="*/ 1454046 w 3994879"/>
              <a:gd name="connsiteY33" fmla="*/ 131481 h 1278229"/>
              <a:gd name="connsiteX34" fmla="*/ 1484026 w 3994879"/>
              <a:gd name="connsiteY34" fmla="*/ 138976 h 1278229"/>
              <a:gd name="connsiteX35" fmla="*/ 1506511 w 3994879"/>
              <a:gd name="connsiteY35" fmla="*/ 153966 h 1278229"/>
              <a:gd name="connsiteX36" fmla="*/ 1551482 w 3994879"/>
              <a:gd name="connsiteY36" fmla="*/ 131481 h 1278229"/>
              <a:gd name="connsiteX37" fmla="*/ 1596452 w 3994879"/>
              <a:gd name="connsiteY37" fmla="*/ 108996 h 1278229"/>
              <a:gd name="connsiteX38" fmla="*/ 1671403 w 3994879"/>
              <a:gd name="connsiteY38" fmla="*/ 131481 h 1278229"/>
              <a:gd name="connsiteX39" fmla="*/ 1686393 w 3994879"/>
              <a:gd name="connsiteY39" fmla="*/ 153966 h 1278229"/>
              <a:gd name="connsiteX40" fmla="*/ 1716374 w 3994879"/>
              <a:gd name="connsiteY40" fmla="*/ 131481 h 1278229"/>
              <a:gd name="connsiteX41" fmla="*/ 1738859 w 3994879"/>
              <a:gd name="connsiteY41" fmla="*/ 123986 h 1278229"/>
              <a:gd name="connsiteX42" fmla="*/ 1783829 w 3994879"/>
              <a:gd name="connsiteY42" fmla="*/ 86510 h 1278229"/>
              <a:gd name="connsiteX43" fmla="*/ 1806315 w 3994879"/>
              <a:gd name="connsiteY43" fmla="*/ 71520 h 1278229"/>
              <a:gd name="connsiteX44" fmla="*/ 1866275 w 3994879"/>
              <a:gd name="connsiteY44" fmla="*/ 4065 h 1278229"/>
              <a:gd name="connsiteX45" fmla="*/ 1911246 w 3994879"/>
              <a:gd name="connsiteY45" fmla="*/ 26550 h 1278229"/>
              <a:gd name="connsiteX46" fmla="*/ 1941226 w 3994879"/>
              <a:gd name="connsiteY46" fmla="*/ 56530 h 1278229"/>
              <a:gd name="connsiteX47" fmla="*/ 1963711 w 3994879"/>
              <a:gd name="connsiteY47" fmla="*/ 108996 h 1278229"/>
              <a:gd name="connsiteX48" fmla="*/ 2016177 w 3994879"/>
              <a:gd name="connsiteY48" fmla="*/ 94006 h 1278229"/>
              <a:gd name="connsiteX49" fmla="*/ 2061147 w 3994879"/>
              <a:gd name="connsiteY49" fmla="*/ 79015 h 1278229"/>
              <a:gd name="connsiteX50" fmla="*/ 2098623 w 3994879"/>
              <a:gd name="connsiteY50" fmla="*/ 86510 h 1278229"/>
              <a:gd name="connsiteX51" fmla="*/ 2136098 w 3994879"/>
              <a:gd name="connsiteY51" fmla="*/ 138976 h 1278229"/>
              <a:gd name="connsiteX52" fmla="*/ 2166079 w 3994879"/>
              <a:gd name="connsiteY52" fmla="*/ 146471 h 1278229"/>
              <a:gd name="connsiteX53" fmla="*/ 2218544 w 3994879"/>
              <a:gd name="connsiteY53" fmla="*/ 146471 h 1278229"/>
              <a:gd name="connsiteX54" fmla="*/ 2241029 w 3994879"/>
              <a:gd name="connsiteY54" fmla="*/ 221422 h 1278229"/>
              <a:gd name="connsiteX55" fmla="*/ 2256020 w 3994879"/>
              <a:gd name="connsiteY55" fmla="*/ 243907 h 1278229"/>
              <a:gd name="connsiteX56" fmla="*/ 2278505 w 3994879"/>
              <a:gd name="connsiteY56" fmla="*/ 251402 h 1278229"/>
              <a:gd name="connsiteX57" fmla="*/ 2323475 w 3994879"/>
              <a:gd name="connsiteY57" fmla="*/ 221422 h 1278229"/>
              <a:gd name="connsiteX58" fmla="*/ 2345961 w 3994879"/>
              <a:gd name="connsiteY58" fmla="*/ 236412 h 1278229"/>
              <a:gd name="connsiteX59" fmla="*/ 2375941 w 3994879"/>
              <a:gd name="connsiteY59" fmla="*/ 251402 h 1278229"/>
              <a:gd name="connsiteX60" fmla="*/ 2413416 w 3994879"/>
              <a:gd name="connsiteY60" fmla="*/ 281383 h 1278229"/>
              <a:gd name="connsiteX61" fmla="*/ 2450892 w 3994879"/>
              <a:gd name="connsiteY61" fmla="*/ 288878 h 1278229"/>
              <a:gd name="connsiteX62" fmla="*/ 2510852 w 3994879"/>
              <a:gd name="connsiteY62" fmla="*/ 303868 h 1278229"/>
              <a:gd name="connsiteX63" fmla="*/ 2563318 w 3994879"/>
              <a:gd name="connsiteY63" fmla="*/ 356333 h 1278229"/>
              <a:gd name="connsiteX64" fmla="*/ 2585803 w 3994879"/>
              <a:gd name="connsiteY64" fmla="*/ 378819 h 1278229"/>
              <a:gd name="connsiteX65" fmla="*/ 2608288 w 3994879"/>
              <a:gd name="connsiteY65" fmla="*/ 393809 h 1278229"/>
              <a:gd name="connsiteX66" fmla="*/ 2623279 w 3994879"/>
              <a:gd name="connsiteY66" fmla="*/ 371324 h 1278229"/>
              <a:gd name="connsiteX67" fmla="*/ 2630774 w 3994879"/>
              <a:gd name="connsiteY67" fmla="*/ 348838 h 1278229"/>
              <a:gd name="connsiteX68" fmla="*/ 2645764 w 3994879"/>
              <a:gd name="connsiteY68" fmla="*/ 363829 h 1278229"/>
              <a:gd name="connsiteX69" fmla="*/ 2668249 w 3994879"/>
              <a:gd name="connsiteY69" fmla="*/ 378819 h 1278229"/>
              <a:gd name="connsiteX70" fmla="*/ 2720715 w 3994879"/>
              <a:gd name="connsiteY70" fmla="*/ 393809 h 1278229"/>
              <a:gd name="connsiteX71" fmla="*/ 2765685 w 3994879"/>
              <a:gd name="connsiteY71" fmla="*/ 423789 h 1278229"/>
              <a:gd name="connsiteX72" fmla="*/ 2788170 w 3994879"/>
              <a:gd name="connsiteY72" fmla="*/ 438779 h 1278229"/>
              <a:gd name="connsiteX73" fmla="*/ 2810656 w 3994879"/>
              <a:gd name="connsiteY73" fmla="*/ 446274 h 1278229"/>
              <a:gd name="connsiteX74" fmla="*/ 2833141 w 3994879"/>
              <a:gd name="connsiteY74" fmla="*/ 461265 h 1278229"/>
              <a:gd name="connsiteX75" fmla="*/ 2908092 w 3994879"/>
              <a:gd name="connsiteY75" fmla="*/ 468760 h 1278229"/>
              <a:gd name="connsiteX76" fmla="*/ 2915587 w 3994879"/>
              <a:gd name="connsiteY76" fmla="*/ 498740 h 1278229"/>
              <a:gd name="connsiteX77" fmla="*/ 2945567 w 3994879"/>
              <a:gd name="connsiteY77" fmla="*/ 543710 h 1278229"/>
              <a:gd name="connsiteX78" fmla="*/ 2953062 w 3994879"/>
              <a:gd name="connsiteY78" fmla="*/ 611166 h 1278229"/>
              <a:gd name="connsiteX79" fmla="*/ 2960557 w 3994879"/>
              <a:gd name="connsiteY79" fmla="*/ 648642 h 1278229"/>
              <a:gd name="connsiteX80" fmla="*/ 2953062 w 3994879"/>
              <a:gd name="connsiteY80" fmla="*/ 888484 h 1278229"/>
              <a:gd name="connsiteX81" fmla="*/ 2968052 w 3994879"/>
              <a:gd name="connsiteY81" fmla="*/ 1000910 h 1278229"/>
              <a:gd name="connsiteX82" fmla="*/ 2975547 w 3994879"/>
              <a:gd name="connsiteY82" fmla="*/ 1023396 h 1278229"/>
              <a:gd name="connsiteX83" fmla="*/ 2990538 w 3994879"/>
              <a:gd name="connsiteY83" fmla="*/ 1045881 h 1278229"/>
              <a:gd name="connsiteX84" fmla="*/ 3005528 w 3994879"/>
              <a:gd name="connsiteY84" fmla="*/ 1075861 h 1278229"/>
              <a:gd name="connsiteX85" fmla="*/ 3028013 w 3994879"/>
              <a:gd name="connsiteY85" fmla="*/ 1150812 h 1278229"/>
              <a:gd name="connsiteX86" fmla="*/ 3043003 w 3994879"/>
              <a:gd name="connsiteY86" fmla="*/ 1203278 h 1278229"/>
              <a:gd name="connsiteX87" fmla="*/ 3072983 w 3994879"/>
              <a:gd name="connsiteY87" fmla="*/ 1225763 h 1278229"/>
              <a:gd name="connsiteX88" fmla="*/ 3267856 w 3994879"/>
              <a:gd name="connsiteY88" fmla="*/ 1240753 h 1278229"/>
              <a:gd name="connsiteX89" fmla="*/ 3327816 w 3994879"/>
              <a:gd name="connsiteY89" fmla="*/ 1255743 h 1278229"/>
              <a:gd name="connsiteX90" fmla="*/ 3402767 w 3994879"/>
              <a:gd name="connsiteY90" fmla="*/ 1270733 h 1278229"/>
              <a:gd name="connsiteX91" fmla="*/ 3425252 w 3994879"/>
              <a:gd name="connsiteY91" fmla="*/ 1278229 h 1278229"/>
              <a:gd name="connsiteX92" fmla="*/ 3492708 w 3994879"/>
              <a:gd name="connsiteY92" fmla="*/ 1255743 h 1278229"/>
              <a:gd name="connsiteX93" fmla="*/ 3545174 w 3994879"/>
              <a:gd name="connsiteY93" fmla="*/ 1248248 h 1278229"/>
              <a:gd name="connsiteX94" fmla="*/ 3590144 w 3994879"/>
              <a:gd name="connsiteY94" fmla="*/ 1248248 h 1278229"/>
              <a:gd name="connsiteX95" fmla="*/ 3665095 w 3994879"/>
              <a:gd name="connsiteY95" fmla="*/ 1240753 h 1278229"/>
              <a:gd name="connsiteX96" fmla="*/ 3994879 w 3994879"/>
              <a:gd name="connsiteY96" fmla="*/ 1233258 h 127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994879" h="1278229">
                <a:moveTo>
                  <a:pt x="0" y="1203278"/>
                </a:moveTo>
                <a:cubicBezTo>
                  <a:pt x="7495" y="1200780"/>
                  <a:pt x="14712" y="1197196"/>
                  <a:pt x="22485" y="1195783"/>
                </a:cubicBezTo>
                <a:cubicBezTo>
                  <a:pt x="100537" y="1181592"/>
                  <a:pt x="113297" y="1190103"/>
                  <a:pt x="209862" y="1195783"/>
                </a:cubicBezTo>
                <a:cubicBezTo>
                  <a:pt x="285736" y="1221074"/>
                  <a:pt x="239078" y="1211985"/>
                  <a:pt x="352269" y="1203278"/>
                </a:cubicBezTo>
                <a:cubicBezTo>
                  <a:pt x="362262" y="1205776"/>
                  <a:pt x="371978" y="1211563"/>
                  <a:pt x="382249" y="1210773"/>
                </a:cubicBezTo>
                <a:cubicBezTo>
                  <a:pt x="394691" y="1209816"/>
                  <a:pt x="456459" y="1194095"/>
                  <a:pt x="479685" y="1188288"/>
                </a:cubicBezTo>
                <a:cubicBezTo>
                  <a:pt x="567969" y="1200900"/>
                  <a:pt x="572584" y="1203278"/>
                  <a:pt x="697042" y="1203278"/>
                </a:cubicBezTo>
                <a:cubicBezTo>
                  <a:pt x="714708" y="1203278"/>
                  <a:pt x="732019" y="1198281"/>
                  <a:pt x="749508" y="1195783"/>
                </a:cubicBezTo>
                <a:cubicBezTo>
                  <a:pt x="757003" y="1193285"/>
                  <a:pt x="764172" y="1189405"/>
                  <a:pt x="771993" y="1188288"/>
                </a:cubicBezTo>
                <a:cubicBezTo>
                  <a:pt x="886938" y="1171866"/>
                  <a:pt x="821208" y="1191869"/>
                  <a:pt x="876924" y="1173297"/>
                </a:cubicBezTo>
                <a:cubicBezTo>
                  <a:pt x="883449" y="1166772"/>
                  <a:pt x="904946" y="1143317"/>
                  <a:pt x="914400" y="1143317"/>
                </a:cubicBezTo>
                <a:cubicBezTo>
                  <a:pt x="923408" y="1143317"/>
                  <a:pt x="929390" y="1153310"/>
                  <a:pt x="936885" y="1158307"/>
                </a:cubicBezTo>
                <a:cubicBezTo>
                  <a:pt x="946878" y="1155809"/>
                  <a:pt x="958821" y="1157247"/>
                  <a:pt x="966865" y="1150812"/>
                </a:cubicBezTo>
                <a:cubicBezTo>
                  <a:pt x="973034" y="1145877"/>
                  <a:pt x="970828" y="1135393"/>
                  <a:pt x="974361" y="1128327"/>
                </a:cubicBezTo>
                <a:cubicBezTo>
                  <a:pt x="983816" y="1109418"/>
                  <a:pt x="990399" y="1104794"/>
                  <a:pt x="1004341" y="1090851"/>
                </a:cubicBezTo>
                <a:cubicBezTo>
                  <a:pt x="1006839" y="1083356"/>
                  <a:pt x="1007999" y="1075272"/>
                  <a:pt x="1011836" y="1068366"/>
                </a:cubicBezTo>
                <a:cubicBezTo>
                  <a:pt x="1020585" y="1052617"/>
                  <a:pt x="1041816" y="1023396"/>
                  <a:pt x="1041816" y="1023396"/>
                </a:cubicBezTo>
                <a:cubicBezTo>
                  <a:pt x="1044314" y="1015901"/>
                  <a:pt x="1048012" y="1008703"/>
                  <a:pt x="1049311" y="1000910"/>
                </a:cubicBezTo>
                <a:cubicBezTo>
                  <a:pt x="1052990" y="978835"/>
                  <a:pt x="1055310" y="922955"/>
                  <a:pt x="1064302" y="895979"/>
                </a:cubicBezTo>
                <a:cubicBezTo>
                  <a:pt x="1077444" y="856555"/>
                  <a:pt x="1077832" y="876414"/>
                  <a:pt x="1094282" y="843514"/>
                </a:cubicBezTo>
                <a:cubicBezTo>
                  <a:pt x="1099561" y="832956"/>
                  <a:pt x="1112443" y="798688"/>
                  <a:pt x="1116767" y="783553"/>
                </a:cubicBezTo>
                <a:cubicBezTo>
                  <a:pt x="1119597" y="773648"/>
                  <a:pt x="1121764" y="763566"/>
                  <a:pt x="1124262" y="753573"/>
                </a:cubicBezTo>
                <a:cubicBezTo>
                  <a:pt x="1126760" y="691114"/>
                  <a:pt x="1128875" y="628638"/>
                  <a:pt x="1131757" y="566196"/>
                </a:cubicBezTo>
                <a:cubicBezTo>
                  <a:pt x="1136370" y="466243"/>
                  <a:pt x="1115104" y="361316"/>
                  <a:pt x="1146747" y="266392"/>
                </a:cubicBezTo>
                <a:cubicBezTo>
                  <a:pt x="1151744" y="251402"/>
                  <a:pt x="1150565" y="232595"/>
                  <a:pt x="1161738" y="221422"/>
                </a:cubicBezTo>
                <a:cubicBezTo>
                  <a:pt x="1189809" y="193351"/>
                  <a:pt x="1174167" y="202289"/>
                  <a:pt x="1206708" y="191442"/>
                </a:cubicBezTo>
                <a:cubicBezTo>
                  <a:pt x="1255250" y="142897"/>
                  <a:pt x="1165681" y="226662"/>
                  <a:pt x="1266669" y="168956"/>
                </a:cubicBezTo>
                <a:cubicBezTo>
                  <a:pt x="1273529" y="165036"/>
                  <a:pt x="1268578" y="152057"/>
                  <a:pt x="1274164" y="146471"/>
                </a:cubicBezTo>
                <a:cubicBezTo>
                  <a:pt x="1282064" y="138571"/>
                  <a:pt x="1294151" y="136478"/>
                  <a:pt x="1304144" y="131481"/>
                </a:cubicBezTo>
                <a:cubicBezTo>
                  <a:pt x="1309141" y="123986"/>
                  <a:pt x="1310770" y="112341"/>
                  <a:pt x="1319134" y="108996"/>
                </a:cubicBezTo>
                <a:cubicBezTo>
                  <a:pt x="1335843" y="102313"/>
                  <a:pt x="1357275" y="134422"/>
                  <a:pt x="1364105" y="138976"/>
                </a:cubicBezTo>
                <a:cubicBezTo>
                  <a:pt x="1370679" y="143358"/>
                  <a:pt x="1379524" y="142938"/>
                  <a:pt x="1386590" y="146471"/>
                </a:cubicBezTo>
                <a:cubicBezTo>
                  <a:pt x="1394647" y="150499"/>
                  <a:pt x="1401580" y="156464"/>
                  <a:pt x="1409075" y="161461"/>
                </a:cubicBezTo>
                <a:cubicBezTo>
                  <a:pt x="1422594" y="147943"/>
                  <a:pt x="1432353" y="131481"/>
                  <a:pt x="1454046" y="131481"/>
                </a:cubicBezTo>
                <a:cubicBezTo>
                  <a:pt x="1464347" y="131481"/>
                  <a:pt x="1474033" y="136478"/>
                  <a:pt x="1484026" y="138976"/>
                </a:cubicBezTo>
                <a:cubicBezTo>
                  <a:pt x="1491521" y="143973"/>
                  <a:pt x="1497626" y="152485"/>
                  <a:pt x="1506511" y="153966"/>
                </a:cubicBezTo>
                <a:cubicBezTo>
                  <a:pt x="1520642" y="156321"/>
                  <a:pt x="1541693" y="136376"/>
                  <a:pt x="1551482" y="131481"/>
                </a:cubicBezTo>
                <a:cubicBezTo>
                  <a:pt x="1613543" y="100450"/>
                  <a:pt x="1532013" y="151955"/>
                  <a:pt x="1596452" y="108996"/>
                </a:cubicBezTo>
                <a:cubicBezTo>
                  <a:pt x="1629475" y="113714"/>
                  <a:pt x="1648679" y="108757"/>
                  <a:pt x="1671403" y="131481"/>
                </a:cubicBezTo>
                <a:cubicBezTo>
                  <a:pt x="1677773" y="137851"/>
                  <a:pt x="1681396" y="146471"/>
                  <a:pt x="1686393" y="153966"/>
                </a:cubicBezTo>
                <a:cubicBezTo>
                  <a:pt x="1696387" y="146471"/>
                  <a:pt x="1705528" y="137679"/>
                  <a:pt x="1716374" y="131481"/>
                </a:cubicBezTo>
                <a:cubicBezTo>
                  <a:pt x="1723234" y="127561"/>
                  <a:pt x="1732000" y="127906"/>
                  <a:pt x="1738859" y="123986"/>
                </a:cubicBezTo>
                <a:cubicBezTo>
                  <a:pt x="1783512" y="98470"/>
                  <a:pt x="1754904" y="109650"/>
                  <a:pt x="1783829" y="86510"/>
                </a:cubicBezTo>
                <a:cubicBezTo>
                  <a:pt x="1790863" y="80883"/>
                  <a:pt x="1798820" y="76517"/>
                  <a:pt x="1806315" y="71520"/>
                </a:cubicBezTo>
                <a:cubicBezTo>
                  <a:pt x="1819975" y="51030"/>
                  <a:pt x="1845739" y="9199"/>
                  <a:pt x="1866275" y="4065"/>
                </a:cubicBezTo>
                <a:cubicBezTo>
                  <a:pt x="1882534" y="0"/>
                  <a:pt x="1896256" y="19055"/>
                  <a:pt x="1911246" y="26550"/>
                </a:cubicBezTo>
                <a:cubicBezTo>
                  <a:pt x="1921239" y="36543"/>
                  <a:pt x="1932746" y="45224"/>
                  <a:pt x="1941226" y="56530"/>
                </a:cubicBezTo>
                <a:cubicBezTo>
                  <a:pt x="1952341" y="71349"/>
                  <a:pt x="1957922" y="91628"/>
                  <a:pt x="1963711" y="108996"/>
                </a:cubicBezTo>
                <a:cubicBezTo>
                  <a:pt x="1981200" y="103999"/>
                  <a:pt x="1998793" y="99355"/>
                  <a:pt x="2016177" y="94006"/>
                </a:cubicBezTo>
                <a:cubicBezTo>
                  <a:pt x="2031279" y="89359"/>
                  <a:pt x="2061147" y="79015"/>
                  <a:pt x="2061147" y="79015"/>
                </a:cubicBezTo>
                <a:cubicBezTo>
                  <a:pt x="2073639" y="81513"/>
                  <a:pt x="2087229" y="80813"/>
                  <a:pt x="2098623" y="86510"/>
                </a:cubicBezTo>
                <a:cubicBezTo>
                  <a:pt x="2148944" y="111671"/>
                  <a:pt x="2095354" y="105024"/>
                  <a:pt x="2136098" y="138976"/>
                </a:cubicBezTo>
                <a:cubicBezTo>
                  <a:pt x="2144012" y="145571"/>
                  <a:pt x="2156085" y="143973"/>
                  <a:pt x="2166079" y="146471"/>
                </a:cubicBezTo>
                <a:cubicBezTo>
                  <a:pt x="2176534" y="143857"/>
                  <a:pt x="2207140" y="130505"/>
                  <a:pt x="2218544" y="146471"/>
                </a:cubicBezTo>
                <a:cubicBezTo>
                  <a:pt x="2236539" y="171665"/>
                  <a:pt x="2229866" y="195376"/>
                  <a:pt x="2241029" y="221422"/>
                </a:cubicBezTo>
                <a:cubicBezTo>
                  <a:pt x="2244578" y="229702"/>
                  <a:pt x="2248986" y="238280"/>
                  <a:pt x="2256020" y="243907"/>
                </a:cubicBezTo>
                <a:cubicBezTo>
                  <a:pt x="2262189" y="248842"/>
                  <a:pt x="2271010" y="248904"/>
                  <a:pt x="2278505" y="251402"/>
                </a:cubicBezTo>
                <a:cubicBezTo>
                  <a:pt x="2293495" y="241409"/>
                  <a:pt x="2308485" y="211429"/>
                  <a:pt x="2323475" y="221422"/>
                </a:cubicBezTo>
                <a:cubicBezTo>
                  <a:pt x="2330970" y="226419"/>
                  <a:pt x="2338140" y="231943"/>
                  <a:pt x="2345961" y="236412"/>
                </a:cubicBezTo>
                <a:cubicBezTo>
                  <a:pt x="2355662" y="241955"/>
                  <a:pt x="2366645" y="245204"/>
                  <a:pt x="2375941" y="251402"/>
                </a:cubicBezTo>
                <a:cubicBezTo>
                  <a:pt x="2389252" y="260276"/>
                  <a:pt x="2399108" y="274229"/>
                  <a:pt x="2413416" y="281383"/>
                </a:cubicBezTo>
                <a:cubicBezTo>
                  <a:pt x="2424810" y="287080"/>
                  <a:pt x="2438479" y="286013"/>
                  <a:pt x="2450892" y="288878"/>
                </a:cubicBezTo>
                <a:cubicBezTo>
                  <a:pt x="2470966" y="293510"/>
                  <a:pt x="2490865" y="298871"/>
                  <a:pt x="2510852" y="303868"/>
                </a:cubicBezTo>
                <a:lnTo>
                  <a:pt x="2563318" y="356333"/>
                </a:lnTo>
                <a:cubicBezTo>
                  <a:pt x="2570813" y="363828"/>
                  <a:pt x="2576983" y="372939"/>
                  <a:pt x="2585803" y="378819"/>
                </a:cubicBezTo>
                <a:lnTo>
                  <a:pt x="2608288" y="393809"/>
                </a:lnTo>
                <a:cubicBezTo>
                  <a:pt x="2613285" y="386314"/>
                  <a:pt x="2619250" y="379381"/>
                  <a:pt x="2623279" y="371324"/>
                </a:cubicBezTo>
                <a:cubicBezTo>
                  <a:pt x="2626812" y="364257"/>
                  <a:pt x="2623279" y="351336"/>
                  <a:pt x="2630774" y="348838"/>
                </a:cubicBezTo>
                <a:cubicBezTo>
                  <a:pt x="2637478" y="346603"/>
                  <a:pt x="2640246" y="359414"/>
                  <a:pt x="2645764" y="363829"/>
                </a:cubicBezTo>
                <a:cubicBezTo>
                  <a:pt x="2652798" y="369456"/>
                  <a:pt x="2660192" y="374791"/>
                  <a:pt x="2668249" y="378819"/>
                </a:cubicBezTo>
                <a:cubicBezTo>
                  <a:pt x="2679002" y="384196"/>
                  <a:pt x="2711109" y="391407"/>
                  <a:pt x="2720715" y="393809"/>
                </a:cubicBezTo>
                <a:lnTo>
                  <a:pt x="2765685" y="423789"/>
                </a:lnTo>
                <a:cubicBezTo>
                  <a:pt x="2773180" y="428786"/>
                  <a:pt x="2779624" y="435931"/>
                  <a:pt x="2788170" y="438779"/>
                </a:cubicBezTo>
                <a:lnTo>
                  <a:pt x="2810656" y="446274"/>
                </a:lnTo>
                <a:cubicBezTo>
                  <a:pt x="2818151" y="451271"/>
                  <a:pt x="2824364" y="459239"/>
                  <a:pt x="2833141" y="461265"/>
                </a:cubicBezTo>
                <a:cubicBezTo>
                  <a:pt x="2857606" y="466911"/>
                  <a:pt x="2885234" y="458370"/>
                  <a:pt x="2908092" y="468760"/>
                </a:cubicBezTo>
                <a:cubicBezTo>
                  <a:pt x="2917470" y="473022"/>
                  <a:pt x="2910980" y="489527"/>
                  <a:pt x="2915587" y="498740"/>
                </a:cubicBezTo>
                <a:cubicBezTo>
                  <a:pt x="2923644" y="514854"/>
                  <a:pt x="2945567" y="543710"/>
                  <a:pt x="2945567" y="543710"/>
                </a:cubicBezTo>
                <a:cubicBezTo>
                  <a:pt x="2948065" y="566195"/>
                  <a:pt x="2949863" y="588770"/>
                  <a:pt x="2953062" y="611166"/>
                </a:cubicBezTo>
                <a:cubicBezTo>
                  <a:pt x="2954864" y="623777"/>
                  <a:pt x="2960557" y="635903"/>
                  <a:pt x="2960557" y="648642"/>
                </a:cubicBezTo>
                <a:cubicBezTo>
                  <a:pt x="2960557" y="728628"/>
                  <a:pt x="2955560" y="808537"/>
                  <a:pt x="2953062" y="888484"/>
                </a:cubicBezTo>
                <a:cubicBezTo>
                  <a:pt x="2958956" y="953320"/>
                  <a:pt x="2954810" y="954562"/>
                  <a:pt x="2968052" y="1000910"/>
                </a:cubicBezTo>
                <a:cubicBezTo>
                  <a:pt x="2970222" y="1008507"/>
                  <a:pt x="2972014" y="1016329"/>
                  <a:pt x="2975547" y="1023396"/>
                </a:cubicBezTo>
                <a:cubicBezTo>
                  <a:pt x="2979576" y="1031453"/>
                  <a:pt x="2986069" y="1038060"/>
                  <a:pt x="2990538" y="1045881"/>
                </a:cubicBezTo>
                <a:cubicBezTo>
                  <a:pt x="2996081" y="1055582"/>
                  <a:pt x="3000531" y="1065868"/>
                  <a:pt x="3005528" y="1075861"/>
                </a:cubicBezTo>
                <a:cubicBezTo>
                  <a:pt x="3020330" y="1149871"/>
                  <a:pt x="3003362" y="1076858"/>
                  <a:pt x="3028013" y="1150812"/>
                </a:cubicBezTo>
                <a:cubicBezTo>
                  <a:pt x="3028633" y="1152672"/>
                  <a:pt x="3038994" y="1198467"/>
                  <a:pt x="3043003" y="1203278"/>
                </a:cubicBezTo>
                <a:cubicBezTo>
                  <a:pt x="3051000" y="1212874"/>
                  <a:pt x="3060661" y="1223709"/>
                  <a:pt x="3072983" y="1225763"/>
                </a:cubicBezTo>
                <a:cubicBezTo>
                  <a:pt x="3137246" y="1236473"/>
                  <a:pt x="3202898" y="1235756"/>
                  <a:pt x="3267856" y="1240753"/>
                </a:cubicBezTo>
                <a:cubicBezTo>
                  <a:pt x="3308034" y="1254146"/>
                  <a:pt x="3273551" y="1243684"/>
                  <a:pt x="3327816" y="1255743"/>
                </a:cubicBezTo>
                <a:cubicBezTo>
                  <a:pt x="3394899" y="1270650"/>
                  <a:pt x="3314651" y="1256047"/>
                  <a:pt x="3402767" y="1270733"/>
                </a:cubicBezTo>
                <a:cubicBezTo>
                  <a:pt x="3410262" y="1273232"/>
                  <a:pt x="3417351" y="1278229"/>
                  <a:pt x="3425252" y="1278229"/>
                </a:cubicBezTo>
                <a:cubicBezTo>
                  <a:pt x="3477477" y="1278229"/>
                  <a:pt x="3448007" y="1267934"/>
                  <a:pt x="3492708" y="1255743"/>
                </a:cubicBezTo>
                <a:cubicBezTo>
                  <a:pt x="3509752" y="1251095"/>
                  <a:pt x="3527685" y="1250746"/>
                  <a:pt x="3545174" y="1248248"/>
                </a:cubicBezTo>
                <a:cubicBezTo>
                  <a:pt x="3605134" y="1228261"/>
                  <a:pt x="3530184" y="1248248"/>
                  <a:pt x="3590144" y="1248248"/>
                </a:cubicBezTo>
                <a:cubicBezTo>
                  <a:pt x="3615252" y="1248248"/>
                  <a:pt x="3640009" y="1241820"/>
                  <a:pt x="3665095" y="1240753"/>
                </a:cubicBezTo>
                <a:cubicBezTo>
                  <a:pt x="3852333" y="1232786"/>
                  <a:pt x="3870282" y="1233258"/>
                  <a:pt x="3994879" y="1233258"/>
                </a:cubicBezTo>
              </a:path>
            </a:pathLst>
          </a:custGeom>
          <a:ln w="381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4302125" y="4310063"/>
            <a:ext cx="771525" cy="457200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215" name="TextBox 32"/>
          <p:cNvSpPr txBox="1">
            <a:spLocks noChangeArrowheads="1"/>
          </p:cNvSpPr>
          <p:nvPr/>
        </p:nvSpPr>
        <p:spPr bwMode="auto">
          <a:xfrm>
            <a:off x="4552950" y="2060575"/>
            <a:ext cx="131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Background </a:t>
            </a:r>
          </a:p>
          <a:p>
            <a:pPr algn="ctr"/>
            <a:r>
              <a:rPr lang="en-GB" sz="1400">
                <a:solidFill>
                  <a:schemeClr val="tx2"/>
                </a:solidFill>
              </a:rPr>
              <a:t>energy</a:t>
            </a:r>
          </a:p>
        </p:txBody>
      </p:sp>
      <p:sp>
        <p:nvSpPr>
          <p:cNvPr id="51216" name="TextBox 33"/>
          <p:cNvSpPr txBox="1">
            <a:spLocks noChangeArrowheads="1"/>
          </p:cNvSpPr>
          <p:nvPr/>
        </p:nvSpPr>
        <p:spPr bwMode="auto">
          <a:xfrm>
            <a:off x="6759575" y="4746625"/>
            <a:ext cx="968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Distance</a:t>
            </a:r>
          </a:p>
        </p:txBody>
      </p:sp>
      <p:sp>
        <p:nvSpPr>
          <p:cNvPr id="51217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51218" name="TextBox 7"/>
          <p:cNvSpPr txBox="1">
            <a:spLocks noChangeArrowheads="1"/>
          </p:cNvSpPr>
          <p:nvPr/>
        </p:nvSpPr>
        <p:spPr bwMode="auto">
          <a:xfrm>
            <a:off x="5251450" y="5692775"/>
            <a:ext cx="1809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Darker (ocean) </a:t>
            </a:r>
          </a:p>
          <a:p>
            <a:pPr algn="ctr"/>
            <a:r>
              <a:rPr lang="en-GB" sz="1600">
                <a:solidFill>
                  <a:schemeClr val="tx2"/>
                </a:solidFill>
              </a:rPr>
              <a:t>background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V="1">
            <a:off x="5423693" y="5003007"/>
            <a:ext cx="1084263" cy="177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220" name="TextBox 6"/>
          <p:cNvSpPr txBox="1">
            <a:spLocks noChangeArrowheads="1"/>
          </p:cNvSpPr>
          <p:nvPr/>
        </p:nvSpPr>
        <p:spPr bwMode="auto">
          <a:xfrm>
            <a:off x="7731125" y="2333625"/>
            <a:ext cx="771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Cloud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0800000" flipV="1">
            <a:off x="7480300" y="2730500"/>
            <a:ext cx="542925" cy="5365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222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249238" y="3911600"/>
            <a:ext cx="9388475" cy="849313"/>
          </a:xfrm>
          <a:prstGeom prst="line">
            <a:avLst/>
          </a:prstGeom>
          <a:noFill/>
          <a:ln w="76200">
            <a:solidFill>
              <a:srgbClr val="0048A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9219" name="Picture 3" descr="m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2343150"/>
            <a:ext cx="7810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Msg_sh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688" y="2063750"/>
            <a:ext cx="12382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845050" y="1941513"/>
            <a:ext cx="129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>
                <a:solidFill>
                  <a:srgbClr val="336699"/>
                </a:solidFill>
                <a:latin typeface="ESAtitle"/>
              </a:rPr>
              <a:t>MSG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789113" y="1963738"/>
            <a:ext cx="202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>
                <a:solidFill>
                  <a:srgbClr val="336699"/>
                </a:solidFill>
                <a:latin typeface="ESAtitle"/>
              </a:rPr>
              <a:t>MOP/MTP</a:t>
            </a: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4354513" y="1739900"/>
            <a:ext cx="279400" cy="442913"/>
          </a:xfrm>
          <a:prstGeom prst="downArrow">
            <a:avLst>
              <a:gd name="adj1" fmla="val 50000"/>
              <a:gd name="adj2" fmla="val 3963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365125" y="3724275"/>
            <a:ext cx="2305050" cy="1476375"/>
          </a:xfrm>
          <a:prstGeom prst="ellipse">
            <a:avLst/>
          </a:prstGeom>
          <a:solidFill>
            <a:srgbClr val="B6C8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Observation mission:</a:t>
            </a:r>
          </a:p>
          <a:p>
            <a:pPr>
              <a:buFontTx/>
              <a:buChar char="-"/>
            </a:pPr>
            <a:r>
              <a:rPr lang="en-GB" sz="1400">
                <a:solidFill>
                  <a:srgbClr val="339933"/>
                </a:solidFill>
                <a:latin typeface="Arial" pitchFamily="34" charset="0"/>
              </a:rPr>
              <a:t> MVIRI: 3</a:t>
            </a:r>
            <a:r>
              <a:rPr lang="en-GB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channels</a:t>
            </a:r>
          </a:p>
          <a:p>
            <a:endParaRPr lang="en-GB" sz="140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GB" sz="1400">
                <a:solidFill>
                  <a:srgbClr val="FF0000"/>
                </a:solidFill>
                <a:latin typeface="Arial" pitchFamily="34" charset="0"/>
              </a:rPr>
              <a:t>Spinning 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satellite</a:t>
            </a:r>
            <a:endParaRPr lang="de-DE" sz="140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Class 800 kg</a:t>
            </a:r>
            <a:endParaRPr lang="en-GB" sz="1500">
              <a:latin typeface="Helvetica" pitchFamily="34" charset="0"/>
            </a:endParaRPr>
          </a:p>
        </p:txBody>
      </p:sp>
      <p:sp>
        <p:nvSpPr>
          <p:cNvPr id="9225" name="Oval 12"/>
          <p:cNvSpPr>
            <a:spLocks noChangeArrowheads="1"/>
          </p:cNvSpPr>
          <p:nvPr/>
        </p:nvSpPr>
        <p:spPr bwMode="auto">
          <a:xfrm>
            <a:off x="3054350" y="3429000"/>
            <a:ext cx="2757488" cy="1790700"/>
          </a:xfrm>
          <a:prstGeom prst="ellipse">
            <a:avLst/>
          </a:prstGeom>
          <a:solidFill>
            <a:srgbClr val="B6C8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Observation missions:</a:t>
            </a:r>
          </a:p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- </a:t>
            </a:r>
            <a:r>
              <a:rPr lang="en-GB" sz="1400">
                <a:solidFill>
                  <a:srgbClr val="339933"/>
                </a:solidFill>
                <a:latin typeface="Arial" pitchFamily="34" charset="0"/>
              </a:rPr>
              <a:t>SEVIRI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: </a:t>
            </a:r>
            <a:r>
              <a:rPr lang="en-GB" sz="1400">
                <a:solidFill>
                  <a:srgbClr val="FF0000"/>
                </a:solidFill>
                <a:latin typeface="Arial" pitchFamily="34" charset="0"/>
              </a:rPr>
              <a:t>12 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channels</a:t>
            </a:r>
            <a:endParaRPr lang="en-GB" sz="1400">
              <a:solidFill>
                <a:srgbClr val="339933"/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en-GB" sz="1400">
                <a:solidFill>
                  <a:srgbClr val="339933"/>
                </a:solidFill>
                <a:latin typeface="Arial" pitchFamily="34" charset="0"/>
              </a:rPr>
              <a:t> GERB</a:t>
            </a:r>
          </a:p>
          <a:p>
            <a:endParaRPr lang="en-GB" sz="1400">
              <a:solidFill>
                <a:srgbClr val="339933"/>
              </a:solidFill>
              <a:latin typeface="Arial" pitchFamily="34" charset="0"/>
            </a:endParaRPr>
          </a:p>
          <a:p>
            <a:r>
              <a:rPr lang="en-GB" sz="1400">
                <a:solidFill>
                  <a:srgbClr val="FF0000"/>
                </a:solidFill>
                <a:latin typeface="Arial" pitchFamily="34" charset="0"/>
              </a:rPr>
              <a:t>Spinning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 satellite</a:t>
            </a:r>
          </a:p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       Class 2-ton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035050" y="1270000"/>
            <a:ext cx="836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Arial" pitchFamily="34" charset="0"/>
              </a:rPr>
              <a:t>1977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6670675" y="1274763"/>
            <a:ext cx="2690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Arial" pitchFamily="34" charset="0"/>
              </a:rPr>
              <a:t>2017          and      2019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4060825" y="1268413"/>
            <a:ext cx="833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Arial" pitchFamily="34" charset="0"/>
              </a:rPr>
              <a:t>2002</a:t>
            </a:r>
          </a:p>
        </p:txBody>
      </p:sp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6113463" y="5332413"/>
            <a:ext cx="4194175" cy="8016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400">
                <a:solidFill>
                  <a:srgbClr val="336699"/>
                </a:solidFill>
                <a:latin typeface="Arial" pitchFamily="34" charset="0"/>
              </a:rPr>
              <a:t>Atmospheric  Chemistry Mission (</a:t>
            </a:r>
            <a:r>
              <a:rPr lang="en-GB" sz="1400">
                <a:solidFill>
                  <a:srgbClr val="336699"/>
                </a:solidFill>
                <a:latin typeface="Arial" pitchFamily="34" charset="0"/>
              </a:rPr>
              <a:t>UVN-S4):</a:t>
            </a:r>
          </a:p>
          <a:p>
            <a:r>
              <a:rPr lang="en-GB" sz="1400">
                <a:solidFill>
                  <a:srgbClr val="336699"/>
                </a:solidFill>
                <a:latin typeface="Arial" pitchFamily="34" charset="0"/>
              </a:rPr>
              <a:t>via GMES Sentinel 4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-88900" y="5275263"/>
            <a:ext cx="6118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de-DE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Implementation of the EUMETSAT Mandate </a:t>
            </a:r>
          </a:p>
          <a:p>
            <a:pPr algn="ctr">
              <a:spcBef>
                <a:spcPct val="20000"/>
              </a:spcBef>
              <a:defRPr/>
            </a:pPr>
            <a:r>
              <a:rPr lang="de-DE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 the Geostationary Programme</a:t>
            </a:r>
            <a:r>
              <a:rPr lang="de-DE" sz="2400" b="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9231" name="AutoShape 23"/>
          <p:cNvSpPr>
            <a:spLocks noChangeArrowheads="1"/>
          </p:cNvSpPr>
          <p:nvPr/>
        </p:nvSpPr>
        <p:spPr bwMode="auto">
          <a:xfrm>
            <a:off x="8021638" y="1785938"/>
            <a:ext cx="277812" cy="442912"/>
          </a:xfrm>
          <a:prstGeom prst="downArrow">
            <a:avLst>
              <a:gd name="adj1" fmla="val 50000"/>
              <a:gd name="adj2" fmla="val 3985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AutoShape 10"/>
          <p:cNvSpPr>
            <a:spLocks noChangeArrowheads="1"/>
          </p:cNvSpPr>
          <p:nvPr/>
        </p:nvSpPr>
        <p:spPr bwMode="auto">
          <a:xfrm>
            <a:off x="1263650" y="1760538"/>
            <a:ext cx="279400" cy="442912"/>
          </a:xfrm>
          <a:prstGeom prst="downArrow">
            <a:avLst>
              <a:gd name="adj1" fmla="val 78463"/>
              <a:gd name="adj2" fmla="val 3963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325438" y="0"/>
            <a:ext cx="94345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800" dirty="0">
                <a:latin typeface="+mn-lt"/>
              </a:rPr>
              <a:t>MTG to Secure Continuity and Evolution of EUMETSAT Services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443038" y="1631950"/>
            <a:ext cx="2871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i="1" dirty="0">
                <a:solidFill>
                  <a:srgbClr val="00469B"/>
                </a:solidFill>
                <a:latin typeface="+mn-lt"/>
              </a:rPr>
              <a:t>MOP/MTP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562475" y="1644650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i="1" dirty="0">
                <a:solidFill>
                  <a:srgbClr val="00469B"/>
                </a:solidFill>
                <a:latin typeface="+mn-lt"/>
              </a:rPr>
              <a:t>MSG</a:t>
            </a:r>
          </a:p>
        </p:txBody>
      </p:sp>
      <p:pic>
        <p:nvPicPr>
          <p:cNvPr id="9236" name="Picture 25" descr="I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6275" y="1641475"/>
            <a:ext cx="16097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550" y="1631950"/>
            <a:ext cx="1698625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38" name="Line 13"/>
          <p:cNvSpPr>
            <a:spLocks noChangeShapeType="1"/>
          </p:cNvSpPr>
          <p:nvPr/>
        </p:nvSpPr>
        <p:spPr bwMode="auto">
          <a:xfrm flipV="1">
            <a:off x="261938" y="1614488"/>
            <a:ext cx="9474200" cy="0"/>
          </a:xfrm>
          <a:prstGeom prst="line">
            <a:avLst/>
          </a:prstGeom>
          <a:noFill/>
          <a:ln w="76200">
            <a:solidFill>
              <a:srgbClr val="0048A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296025" y="2695575"/>
            <a:ext cx="36099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i="1" dirty="0">
                <a:solidFill>
                  <a:srgbClr val="0048A0"/>
                </a:solidFill>
                <a:latin typeface="+mn-lt"/>
              </a:rPr>
              <a:t> MTG-I and MTG-S</a:t>
            </a:r>
          </a:p>
        </p:txBody>
      </p:sp>
      <p:sp>
        <p:nvSpPr>
          <p:cNvPr id="9240" name="Oval 10"/>
          <p:cNvSpPr>
            <a:spLocks noChangeArrowheads="1"/>
          </p:cNvSpPr>
          <p:nvPr/>
        </p:nvSpPr>
        <p:spPr bwMode="auto">
          <a:xfrm>
            <a:off x="5961063" y="3062288"/>
            <a:ext cx="3324225" cy="2398712"/>
          </a:xfrm>
          <a:prstGeom prst="ellipse">
            <a:avLst/>
          </a:prstGeom>
          <a:solidFill>
            <a:srgbClr val="B6C8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Observation missions:</a:t>
            </a:r>
          </a:p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 - </a:t>
            </a:r>
            <a:r>
              <a:rPr lang="en-GB" sz="1400">
                <a:solidFill>
                  <a:srgbClr val="339933"/>
                </a:solidFill>
                <a:latin typeface="Arial" pitchFamily="34" charset="0"/>
              </a:rPr>
              <a:t>Flex.</a:t>
            </a:r>
            <a:r>
              <a:rPr lang="de-DE" sz="1400">
                <a:solidFill>
                  <a:srgbClr val="339933"/>
                </a:solidFill>
                <a:latin typeface="Arial" pitchFamily="34" charset="0"/>
              </a:rPr>
              <a:t>Comb. Imager</a:t>
            </a:r>
            <a:r>
              <a:rPr lang="en-GB" sz="1400">
                <a:solidFill>
                  <a:srgbClr val="339933"/>
                </a:solidFill>
                <a:latin typeface="Arial" pitchFamily="34" charset="0"/>
              </a:rPr>
              <a:t>: </a:t>
            </a:r>
            <a:r>
              <a:rPr lang="en-GB" sz="1400">
                <a:solidFill>
                  <a:srgbClr val="FF3300"/>
                </a:solidFill>
                <a:latin typeface="Arial" pitchFamily="34" charset="0"/>
              </a:rPr>
              <a:t>16 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channels</a:t>
            </a:r>
          </a:p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 - </a:t>
            </a:r>
            <a:r>
              <a:rPr lang="en-GB" sz="1400">
                <a:solidFill>
                  <a:srgbClr val="339933"/>
                </a:solidFill>
                <a:latin typeface="Arial" pitchFamily="34" charset="0"/>
              </a:rPr>
              <a:t>Infra-Red Sounder</a:t>
            </a:r>
          </a:p>
          <a:p>
            <a:pPr>
              <a:buFontTx/>
              <a:buChar char="-"/>
            </a:pPr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400">
                <a:solidFill>
                  <a:srgbClr val="339933"/>
                </a:solidFill>
                <a:latin typeface="Arial" pitchFamily="34" charset="0"/>
              </a:rPr>
              <a:t>Lightning Imager</a:t>
            </a:r>
          </a:p>
          <a:p>
            <a:pPr>
              <a:buFontTx/>
              <a:buChar char="-"/>
            </a:pPr>
            <a:r>
              <a:rPr lang="en-GB" sz="1400">
                <a:solidFill>
                  <a:srgbClr val="339933"/>
                </a:solidFill>
                <a:latin typeface="Arial" pitchFamily="34" charset="0"/>
              </a:rPr>
              <a:t> UVN</a:t>
            </a:r>
          </a:p>
          <a:p>
            <a:r>
              <a:rPr lang="en-GB" sz="1400">
                <a:solidFill>
                  <a:srgbClr val="FF0000"/>
                </a:solidFill>
                <a:latin typeface="Arial" pitchFamily="34" charset="0"/>
              </a:rPr>
              <a:t>3-axis stabilised</a:t>
            </a:r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 satellites</a:t>
            </a:r>
          </a:p>
          <a:p>
            <a:r>
              <a:rPr lang="en-GB" sz="1400">
                <a:solidFill>
                  <a:schemeClr val="tx1"/>
                </a:solidFill>
                <a:latin typeface="Arial" pitchFamily="34" charset="0"/>
              </a:rPr>
              <a:t>  Twin Sat configuration</a:t>
            </a:r>
          </a:p>
          <a:p>
            <a:r>
              <a:rPr lang="en-GB" sz="1500">
                <a:latin typeface="Helvetica" pitchFamily="34" charset="0"/>
              </a:rPr>
              <a:t>   </a:t>
            </a:r>
            <a:r>
              <a:rPr lang="en-GB" sz="1500">
                <a:solidFill>
                  <a:schemeClr val="tx1"/>
                </a:solidFill>
                <a:latin typeface="Helvetica" pitchFamily="34" charset="0"/>
              </a:rPr>
              <a:t>Class 3-ton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D3B69A6C-90AD-4262-A4F2-47BD5A81A4A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25437" y="238125"/>
            <a:ext cx="9433159" cy="839788"/>
          </a:xfrm>
        </p:spPr>
        <p:txBody>
          <a:bodyPr/>
          <a:lstStyle/>
          <a:p>
            <a:r>
              <a:rPr lang="en-GB" dirty="0" err="1" smtClean="0"/>
              <a:t>Microvibrations</a:t>
            </a:r>
            <a:r>
              <a:rPr lang="en-GB" dirty="0" smtClean="0"/>
              <a:t> (“jitter”) – False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DC5F4665-92B4-4048-B4C5-4EE27701187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2228" name="TextBox 23"/>
          <p:cNvSpPr txBox="1">
            <a:spLocks noChangeArrowheads="1"/>
          </p:cNvSpPr>
          <p:nvPr/>
        </p:nvSpPr>
        <p:spPr bwMode="auto">
          <a:xfrm>
            <a:off x="330200" y="1544638"/>
            <a:ext cx="9412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What if the instrument (satellite) moves slightly between integration frames...?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58763" y="2330450"/>
            <a:ext cx="4732337" cy="4297363"/>
            <a:chOff x="258321" y="2330970"/>
            <a:chExt cx="4733403" cy="4297338"/>
          </a:xfrm>
        </p:grpSpPr>
        <p:sp>
          <p:nvSpPr>
            <p:cNvPr id="52242" name="TextBox 6"/>
            <p:cNvSpPr txBox="1">
              <a:spLocks noChangeArrowheads="1"/>
            </p:cNvSpPr>
            <p:nvPr/>
          </p:nvSpPr>
          <p:spPr bwMode="auto">
            <a:xfrm>
              <a:off x="2735705" y="3912433"/>
              <a:ext cx="7713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tx2"/>
                  </a:solidFill>
                </a:rPr>
                <a:t>Cloud</a:t>
              </a:r>
            </a:p>
          </p:txBody>
        </p:sp>
        <p:grpSp>
          <p:nvGrpSpPr>
            <p:cNvPr id="52243" name="Group 40"/>
            <p:cNvGrpSpPr>
              <a:grpSpLocks/>
            </p:cNvGrpSpPr>
            <p:nvPr/>
          </p:nvGrpSpPr>
          <p:grpSpPr bwMode="auto">
            <a:xfrm>
              <a:off x="258321" y="2330970"/>
              <a:ext cx="4733403" cy="4297338"/>
              <a:chOff x="258321" y="2330970"/>
              <a:chExt cx="4733403" cy="4297338"/>
            </a:xfrm>
          </p:grpSpPr>
          <p:grpSp>
            <p:nvGrpSpPr>
              <p:cNvPr id="52244" name="Group 27"/>
              <p:cNvGrpSpPr>
                <a:grpSpLocks/>
              </p:cNvGrpSpPr>
              <p:nvPr/>
            </p:nvGrpSpPr>
            <p:grpSpPr bwMode="auto">
              <a:xfrm>
                <a:off x="258321" y="2330970"/>
                <a:ext cx="4733403" cy="4297338"/>
                <a:chOff x="408223" y="2345961"/>
                <a:chExt cx="4733403" cy="4297338"/>
              </a:xfrm>
            </p:grpSpPr>
            <p:sp>
              <p:nvSpPr>
                <p:cNvPr id="52246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966212" y="6058524"/>
                  <a:ext cx="1808508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>
                      <a:solidFill>
                        <a:schemeClr val="tx2"/>
                      </a:solidFill>
                    </a:rPr>
                    <a:t>Darker (ocean) </a:t>
                  </a:r>
                </a:p>
                <a:p>
                  <a:pPr algn="ctr"/>
                  <a:r>
                    <a:rPr lang="en-GB" sz="1600">
                      <a:solidFill>
                        <a:schemeClr val="tx2"/>
                      </a:solidFill>
                    </a:rPr>
                    <a:t>background</a:t>
                  </a: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 bwMode="auto">
                <a:xfrm rot="16200000" flipV="1">
                  <a:off x="1337254" y="5122407"/>
                  <a:ext cx="1169981" cy="652609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 bwMode="auto">
                <a:xfrm flipV="1">
                  <a:off x="3298124" y="4901821"/>
                  <a:ext cx="1341739" cy="113981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 flipV="1">
                  <a:off x="1049717" y="4909759"/>
                  <a:ext cx="4053800" cy="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 rot="16200000" flipV="1">
                  <a:off x="51982" y="3904083"/>
                  <a:ext cx="2016113" cy="7939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/>
                <p:cNvSpPr/>
                <p:nvPr/>
              </p:nvSpPr>
              <p:spPr bwMode="auto">
                <a:xfrm>
                  <a:off x="1146576" y="3533404"/>
                  <a:ext cx="3995050" cy="1277931"/>
                </a:xfrm>
                <a:custGeom>
                  <a:avLst/>
                  <a:gdLst>
                    <a:gd name="connsiteX0" fmla="*/ 0 w 3994879"/>
                    <a:gd name="connsiteY0" fmla="*/ 1203278 h 1278229"/>
                    <a:gd name="connsiteX1" fmla="*/ 22485 w 3994879"/>
                    <a:gd name="connsiteY1" fmla="*/ 1195783 h 1278229"/>
                    <a:gd name="connsiteX2" fmla="*/ 209862 w 3994879"/>
                    <a:gd name="connsiteY2" fmla="*/ 1195783 h 1278229"/>
                    <a:gd name="connsiteX3" fmla="*/ 352269 w 3994879"/>
                    <a:gd name="connsiteY3" fmla="*/ 1203278 h 1278229"/>
                    <a:gd name="connsiteX4" fmla="*/ 382249 w 3994879"/>
                    <a:gd name="connsiteY4" fmla="*/ 1210773 h 1278229"/>
                    <a:gd name="connsiteX5" fmla="*/ 479685 w 3994879"/>
                    <a:gd name="connsiteY5" fmla="*/ 1188288 h 1278229"/>
                    <a:gd name="connsiteX6" fmla="*/ 697042 w 3994879"/>
                    <a:gd name="connsiteY6" fmla="*/ 1203278 h 1278229"/>
                    <a:gd name="connsiteX7" fmla="*/ 749508 w 3994879"/>
                    <a:gd name="connsiteY7" fmla="*/ 1195783 h 1278229"/>
                    <a:gd name="connsiteX8" fmla="*/ 771993 w 3994879"/>
                    <a:gd name="connsiteY8" fmla="*/ 1188288 h 1278229"/>
                    <a:gd name="connsiteX9" fmla="*/ 876924 w 3994879"/>
                    <a:gd name="connsiteY9" fmla="*/ 1173297 h 1278229"/>
                    <a:gd name="connsiteX10" fmla="*/ 914400 w 3994879"/>
                    <a:gd name="connsiteY10" fmla="*/ 1143317 h 1278229"/>
                    <a:gd name="connsiteX11" fmla="*/ 936885 w 3994879"/>
                    <a:gd name="connsiteY11" fmla="*/ 1158307 h 1278229"/>
                    <a:gd name="connsiteX12" fmla="*/ 966865 w 3994879"/>
                    <a:gd name="connsiteY12" fmla="*/ 1150812 h 1278229"/>
                    <a:gd name="connsiteX13" fmla="*/ 974361 w 3994879"/>
                    <a:gd name="connsiteY13" fmla="*/ 1128327 h 1278229"/>
                    <a:gd name="connsiteX14" fmla="*/ 1004341 w 3994879"/>
                    <a:gd name="connsiteY14" fmla="*/ 1090851 h 1278229"/>
                    <a:gd name="connsiteX15" fmla="*/ 1011836 w 3994879"/>
                    <a:gd name="connsiteY15" fmla="*/ 1068366 h 1278229"/>
                    <a:gd name="connsiteX16" fmla="*/ 1041816 w 3994879"/>
                    <a:gd name="connsiteY16" fmla="*/ 1023396 h 1278229"/>
                    <a:gd name="connsiteX17" fmla="*/ 1049311 w 3994879"/>
                    <a:gd name="connsiteY17" fmla="*/ 1000910 h 1278229"/>
                    <a:gd name="connsiteX18" fmla="*/ 1064302 w 3994879"/>
                    <a:gd name="connsiteY18" fmla="*/ 895979 h 1278229"/>
                    <a:gd name="connsiteX19" fmla="*/ 1094282 w 3994879"/>
                    <a:gd name="connsiteY19" fmla="*/ 843514 h 1278229"/>
                    <a:gd name="connsiteX20" fmla="*/ 1116767 w 3994879"/>
                    <a:gd name="connsiteY20" fmla="*/ 783553 h 1278229"/>
                    <a:gd name="connsiteX21" fmla="*/ 1124262 w 3994879"/>
                    <a:gd name="connsiteY21" fmla="*/ 753573 h 1278229"/>
                    <a:gd name="connsiteX22" fmla="*/ 1131757 w 3994879"/>
                    <a:gd name="connsiteY22" fmla="*/ 566196 h 1278229"/>
                    <a:gd name="connsiteX23" fmla="*/ 1146747 w 3994879"/>
                    <a:gd name="connsiteY23" fmla="*/ 266392 h 1278229"/>
                    <a:gd name="connsiteX24" fmla="*/ 1161738 w 3994879"/>
                    <a:gd name="connsiteY24" fmla="*/ 221422 h 1278229"/>
                    <a:gd name="connsiteX25" fmla="*/ 1206708 w 3994879"/>
                    <a:gd name="connsiteY25" fmla="*/ 191442 h 1278229"/>
                    <a:gd name="connsiteX26" fmla="*/ 1266669 w 3994879"/>
                    <a:gd name="connsiteY26" fmla="*/ 168956 h 1278229"/>
                    <a:gd name="connsiteX27" fmla="*/ 1274164 w 3994879"/>
                    <a:gd name="connsiteY27" fmla="*/ 146471 h 1278229"/>
                    <a:gd name="connsiteX28" fmla="*/ 1304144 w 3994879"/>
                    <a:gd name="connsiteY28" fmla="*/ 131481 h 1278229"/>
                    <a:gd name="connsiteX29" fmla="*/ 1319134 w 3994879"/>
                    <a:gd name="connsiteY29" fmla="*/ 108996 h 1278229"/>
                    <a:gd name="connsiteX30" fmla="*/ 1364105 w 3994879"/>
                    <a:gd name="connsiteY30" fmla="*/ 138976 h 1278229"/>
                    <a:gd name="connsiteX31" fmla="*/ 1386590 w 3994879"/>
                    <a:gd name="connsiteY31" fmla="*/ 146471 h 1278229"/>
                    <a:gd name="connsiteX32" fmla="*/ 1409075 w 3994879"/>
                    <a:gd name="connsiteY32" fmla="*/ 161461 h 1278229"/>
                    <a:gd name="connsiteX33" fmla="*/ 1454046 w 3994879"/>
                    <a:gd name="connsiteY33" fmla="*/ 131481 h 1278229"/>
                    <a:gd name="connsiteX34" fmla="*/ 1484026 w 3994879"/>
                    <a:gd name="connsiteY34" fmla="*/ 138976 h 1278229"/>
                    <a:gd name="connsiteX35" fmla="*/ 1506511 w 3994879"/>
                    <a:gd name="connsiteY35" fmla="*/ 153966 h 1278229"/>
                    <a:gd name="connsiteX36" fmla="*/ 1551482 w 3994879"/>
                    <a:gd name="connsiteY36" fmla="*/ 131481 h 1278229"/>
                    <a:gd name="connsiteX37" fmla="*/ 1596452 w 3994879"/>
                    <a:gd name="connsiteY37" fmla="*/ 108996 h 1278229"/>
                    <a:gd name="connsiteX38" fmla="*/ 1671403 w 3994879"/>
                    <a:gd name="connsiteY38" fmla="*/ 131481 h 1278229"/>
                    <a:gd name="connsiteX39" fmla="*/ 1686393 w 3994879"/>
                    <a:gd name="connsiteY39" fmla="*/ 153966 h 1278229"/>
                    <a:gd name="connsiteX40" fmla="*/ 1716374 w 3994879"/>
                    <a:gd name="connsiteY40" fmla="*/ 131481 h 1278229"/>
                    <a:gd name="connsiteX41" fmla="*/ 1738859 w 3994879"/>
                    <a:gd name="connsiteY41" fmla="*/ 123986 h 1278229"/>
                    <a:gd name="connsiteX42" fmla="*/ 1783829 w 3994879"/>
                    <a:gd name="connsiteY42" fmla="*/ 86510 h 1278229"/>
                    <a:gd name="connsiteX43" fmla="*/ 1806315 w 3994879"/>
                    <a:gd name="connsiteY43" fmla="*/ 71520 h 1278229"/>
                    <a:gd name="connsiteX44" fmla="*/ 1866275 w 3994879"/>
                    <a:gd name="connsiteY44" fmla="*/ 4065 h 1278229"/>
                    <a:gd name="connsiteX45" fmla="*/ 1911246 w 3994879"/>
                    <a:gd name="connsiteY45" fmla="*/ 26550 h 1278229"/>
                    <a:gd name="connsiteX46" fmla="*/ 1941226 w 3994879"/>
                    <a:gd name="connsiteY46" fmla="*/ 56530 h 1278229"/>
                    <a:gd name="connsiteX47" fmla="*/ 1963711 w 3994879"/>
                    <a:gd name="connsiteY47" fmla="*/ 108996 h 1278229"/>
                    <a:gd name="connsiteX48" fmla="*/ 2016177 w 3994879"/>
                    <a:gd name="connsiteY48" fmla="*/ 94006 h 1278229"/>
                    <a:gd name="connsiteX49" fmla="*/ 2061147 w 3994879"/>
                    <a:gd name="connsiteY49" fmla="*/ 79015 h 1278229"/>
                    <a:gd name="connsiteX50" fmla="*/ 2098623 w 3994879"/>
                    <a:gd name="connsiteY50" fmla="*/ 86510 h 1278229"/>
                    <a:gd name="connsiteX51" fmla="*/ 2136098 w 3994879"/>
                    <a:gd name="connsiteY51" fmla="*/ 138976 h 1278229"/>
                    <a:gd name="connsiteX52" fmla="*/ 2166079 w 3994879"/>
                    <a:gd name="connsiteY52" fmla="*/ 146471 h 1278229"/>
                    <a:gd name="connsiteX53" fmla="*/ 2218544 w 3994879"/>
                    <a:gd name="connsiteY53" fmla="*/ 146471 h 1278229"/>
                    <a:gd name="connsiteX54" fmla="*/ 2241029 w 3994879"/>
                    <a:gd name="connsiteY54" fmla="*/ 221422 h 1278229"/>
                    <a:gd name="connsiteX55" fmla="*/ 2256020 w 3994879"/>
                    <a:gd name="connsiteY55" fmla="*/ 243907 h 1278229"/>
                    <a:gd name="connsiteX56" fmla="*/ 2278505 w 3994879"/>
                    <a:gd name="connsiteY56" fmla="*/ 251402 h 1278229"/>
                    <a:gd name="connsiteX57" fmla="*/ 2323475 w 3994879"/>
                    <a:gd name="connsiteY57" fmla="*/ 221422 h 1278229"/>
                    <a:gd name="connsiteX58" fmla="*/ 2345961 w 3994879"/>
                    <a:gd name="connsiteY58" fmla="*/ 236412 h 1278229"/>
                    <a:gd name="connsiteX59" fmla="*/ 2375941 w 3994879"/>
                    <a:gd name="connsiteY59" fmla="*/ 251402 h 1278229"/>
                    <a:gd name="connsiteX60" fmla="*/ 2413416 w 3994879"/>
                    <a:gd name="connsiteY60" fmla="*/ 281383 h 1278229"/>
                    <a:gd name="connsiteX61" fmla="*/ 2450892 w 3994879"/>
                    <a:gd name="connsiteY61" fmla="*/ 288878 h 1278229"/>
                    <a:gd name="connsiteX62" fmla="*/ 2510852 w 3994879"/>
                    <a:gd name="connsiteY62" fmla="*/ 303868 h 1278229"/>
                    <a:gd name="connsiteX63" fmla="*/ 2563318 w 3994879"/>
                    <a:gd name="connsiteY63" fmla="*/ 356333 h 1278229"/>
                    <a:gd name="connsiteX64" fmla="*/ 2585803 w 3994879"/>
                    <a:gd name="connsiteY64" fmla="*/ 378819 h 1278229"/>
                    <a:gd name="connsiteX65" fmla="*/ 2608288 w 3994879"/>
                    <a:gd name="connsiteY65" fmla="*/ 393809 h 1278229"/>
                    <a:gd name="connsiteX66" fmla="*/ 2623279 w 3994879"/>
                    <a:gd name="connsiteY66" fmla="*/ 371324 h 1278229"/>
                    <a:gd name="connsiteX67" fmla="*/ 2630774 w 3994879"/>
                    <a:gd name="connsiteY67" fmla="*/ 348838 h 1278229"/>
                    <a:gd name="connsiteX68" fmla="*/ 2645764 w 3994879"/>
                    <a:gd name="connsiteY68" fmla="*/ 363829 h 1278229"/>
                    <a:gd name="connsiteX69" fmla="*/ 2668249 w 3994879"/>
                    <a:gd name="connsiteY69" fmla="*/ 378819 h 1278229"/>
                    <a:gd name="connsiteX70" fmla="*/ 2720715 w 3994879"/>
                    <a:gd name="connsiteY70" fmla="*/ 393809 h 1278229"/>
                    <a:gd name="connsiteX71" fmla="*/ 2765685 w 3994879"/>
                    <a:gd name="connsiteY71" fmla="*/ 423789 h 1278229"/>
                    <a:gd name="connsiteX72" fmla="*/ 2788170 w 3994879"/>
                    <a:gd name="connsiteY72" fmla="*/ 438779 h 1278229"/>
                    <a:gd name="connsiteX73" fmla="*/ 2810656 w 3994879"/>
                    <a:gd name="connsiteY73" fmla="*/ 446274 h 1278229"/>
                    <a:gd name="connsiteX74" fmla="*/ 2833141 w 3994879"/>
                    <a:gd name="connsiteY74" fmla="*/ 461265 h 1278229"/>
                    <a:gd name="connsiteX75" fmla="*/ 2908092 w 3994879"/>
                    <a:gd name="connsiteY75" fmla="*/ 468760 h 1278229"/>
                    <a:gd name="connsiteX76" fmla="*/ 2915587 w 3994879"/>
                    <a:gd name="connsiteY76" fmla="*/ 498740 h 1278229"/>
                    <a:gd name="connsiteX77" fmla="*/ 2945567 w 3994879"/>
                    <a:gd name="connsiteY77" fmla="*/ 543710 h 1278229"/>
                    <a:gd name="connsiteX78" fmla="*/ 2953062 w 3994879"/>
                    <a:gd name="connsiteY78" fmla="*/ 611166 h 1278229"/>
                    <a:gd name="connsiteX79" fmla="*/ 2960557 w 3994879"/>
                    <a:gd name="connsiteY79" fmla="*/ 648642 h 1278229"/>
                    <a:gd name="connsiteX80" fmla="*/ 2953062 w 3994879"/>
                    <a:gd name="connsiteY80" fmla="*/ 888484 h 1278229"/>
                    <a:gd name="connsiteX81" fmla="*/ 2968052 w 3994879"/>
                    <a:gd name="connsiteY81" fmla="*/ 1000910 h 1278229"/>
                    <a:gd name="connsiteX82" fmla="*/ 2975547 w 3994879"/>
                    <a:gd name="connsiteY82" fmla="*/ 1023396 h 1278229"/>
                    <a:gd name="connsiteX83" fmla="*/ 2990538 w 3994879"/>
                    <a:gd name="connsiteY83" fmla="*/ 1045881 h 1278229"/>
                    <a:gd name="connsiteX84" fmla="*/ 3005528 w 3994879"/>
                    <a:gd name="connsiteY84" fmla="*/ 1075861 h 1278229"/>
                    <a:gd name="connsiteX85" fmla="*/ 3028013 w 3994879"/>
                    <a:gd name="connsiteY85" fmla="*/ 1150812 h 1278229"/>
                    <a:gd name="connsiteX86" fmla="*/ 3043003 w 3994879"/>
                    <a:gd name="connsiteY86" fmla="*/ 1203278 h 1278229"/>
                    <a:gd name="connsiteX87" fmla="*/ 3072983 w 3994879"/>
                    <a:gd name="connsiteY87" fmla="*/ 1225763 h 1278229"/>
                    <a:gd name="connsiteX88" fmla="*/ 3267856 w 3994879"/>
                    <a:gd name="connsiteY88" fmla="*/ 1240753 h 1278229"/>
                    <a:gd name="connsiteX89" fmla="*/ 3327816 w 3994879"/>
                    <a:gd name="connsiteY89" fmla="*/ 1255743 h 1278229"/>
                    <a:gd name="connsiteX90" fmla="*/ 3402767 w 3994879"/>
                    <a:gd name="connsiteY90" fmla="*/ 1270733 h 1278229"/>
                    <a:gd name="connsiteX91" fmla="*/ 3425252 w 3994879"/>
                    <a:gd name="connsiteY91" fmla="*/ 1278229 h 1278229"/>
                    <a:gd name="connsiteX92" fmla="*/ 3492708 w 3994879"/>
                    <a:gd name="connsiteY92" fmla="*/ 1255743 h 1278229"/>
                    <a:gd name="connsiteX93" fmla="*/ 3545174 w 3994879"/>
                    <a:gd name="connsiteY93" fmla="*/ 1248248 h 1278229"/>
                    <a:gd name="connsiteX94" fmla="*/ 3590144 w 3994879"/>
                    <a:gd name="connsiteY94" fmla="*/ 1248248 h 1278229"/>
                    <a:gd name="connsiteX95" fmla="*/ 3665095 w 3994879"/>
                    <a:gd name="connsiteY95" fmla="*/ 1240753 h 1278229"/>
                    <a:gd name="connsiteX96" fmla="*/ 3994879 w 3994879"/>
                    <a:gd name="connsiteY96" fmla="*/ 1233258 h 127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3994879" h="1278229">
                      <a:moveTo>
                        <a:pt x="0" y="1203278"/>
                      </a:moveTo>
                      <a:cubicBezTo>
                        <a:pt x="7495" y="1200780"/>
                        <a:pt x="14712" y="1197196"/>
                        <a:pt x="22485" y="1195783"/>
                      </a:cubicBezTo>
                      <a:cubicBezTo>
                        <a:pt x="100537" y="1181592"/>
                        <a:pt x="113297" y="1190103"/>
                        <a:pt x="209862" y="1195783"/>
                      </a:cubicBezTo>
                      <a:cubicBezTo>
                        <a:pt x="285736" y="1221074"/>
                        <a:pt x="239078" y="1211985"/>
                        <a:pt x="352269" y="1203278"/>
                      </a:cubicBezTo>
                      <a:cubicBezTo>
                        <a:pt x="362262" y="1205776"/>
                        <a:pt x="371978" y="1211563"/>
                        <a:pt x="382249" y="1210773"/>
                      </a:cubicBezTo>
                      <a:cubicBezTo>
                        <a:pt x="394691" y="1209816"/>
                        <a:pt x="456459" y="1194095"/>
                        <a:pt x="479685" y="1188288"/>
                      </a:cubicBezTo>
                      <a:cubicBezTo>
                        <a:pt x="567969" y="1200900"/>
                        <a:pt x="572584" y="1203278"/>
                        <a:pt x="697042" y="1203278"/>
                      </a:cubicBezTo>
                      <a:cubicBezTo>
                        <a:pt x="714708" y="1203278"/>
                        <a:pt x="732019" y="1198281"/>
                        <a:pt x="749508" y="1195783"/>
                      </a:cubicBezTo>
                      <a:cubicBezTo>
                        <a:pt x="757003" y="1193285"/>
                        <a:pt x="764172" y="1189405"/>
                        <a:pt x="771993" y="1188288"/>
                      </a:cubicBezTo>
                      <a:cubicBezTo>
                        <a:pt x="886938" y="1171866"/>
                        <a:pt x="821208" y="1191869"/>
                        <a:pt x="876924" y="1173297"/>
                      </a:cubicBezTo>
                      <a:cubicBezTo>
                        <a:pt x="883449" y="1166772"/>
                        <a:pt x="904946" y="1143317"/>
                        <a:pt x="914400" y="1143317"/>
                      </a:cubicBezTo>
                      <a:cubicBezTo>
                        <a:pt x="923408" y="1143317"/>
                        <a:pt x="929390" y="1153310"/>
                        <a:pt x="936885" y="1158307"/>
                      </a:cubicBezTo>
                      <a:cubicBezTo>
                        <a:pt x="946878" y="1155809"/>
                        <a:pt x="958821" y="1157247"/>
                        <a:pt x="966865" y="1150812"/>
                      </a:cubicBezTo>
                      <a:cubicBezTo>
                        <a:pt x="973034" y="1145877"/>
                        <a:pt x="970828" y="1135393"/>
                        <a:pt x="974361" y="1128327"/>
                      </a:cubicBezTo>
                      <a:cubicBezTo>
                        <a:pt x="983816" y="1109418"/>
                        <a:pt x="990399" y="1104794"/>
                        <a:pt x="1004341" y="1090851"/>
                      </a:cubicBezTo>
                      <a:cubicBezTo>
                        <a:pt x="1006839" y="1083356"/>
                        <a:pt x="1007999" y="1075272"/>
                        <a:pt x="1011836" y="1068366"/>
                      </a:cubicBezTo>
                      <a:cubicBezTo>
                        <a:pt x="1020585" y="1052617"/>
                        <a:pt x="1041816" y="1023396"/>
                        <a:pt x="1041816" y="1023396"/>
                      </a:cubicBezTo>
                      <a:cubicBezTo>
                        <a:pt x="1044314" y="1015901"/>
                        <a:pt x="1048012" y="1008703"/>
                        <a:pt x="1049311" y="1000910"/>
                      </a:cubicBezTo>
                      <a:cubicBezTo>
                        <a:pt x="1052990" y="978835"/>
                        <a:pt x="1055310" y="922955"/>
                        <a:pt x="1064302" y="895979"/>
                      </a:cubicBezTo>
                      <a:cubicBezTo>
                        <a:pt x="1077444" y="856555"/>
                        <a:pt x="1077832" y="876414"/>
                        <a:pt x="1094282" y="843514"/>
                      </a:cubicBezTo>
                      <a:cubicBezTo>
                        <a:pt x="1099561" y="832956"/>
                        <a:pt x="1112443" y="798688"/>
                        <a:pt x="1116767" y="783553"/>
                      </a:cubicBezTo>
                      <a:cubicBezTo>
                        <a:pt x="1119597" y="773648"/>
                        <a:pt x="1121764" y="763566"/>
                        <a:pt x="1124262" y="753573"/>
                      </a:cubicBezTo>
                      <a:cubicBezTo>
                        <a:pt x="1126760" y="691114"/>
                        <a:pt x="1128875" y="628638"/>
                        <a:pt x="1131757" y="566196"/>
                      </a:cubicBezTo>
                      <a:cubicBezTo>
                        <a:pt x="1136370" y="466243"/>
                        <a:pt x="1115104" y="361316"/>
                        <a:pt x="1146747" y="266392"/>
                      </a:cubicBezTo>
                      <a:cubicBezTo>
                        <a:pt x="1151744" y="251402"/>
                        <a:pt x="1150565" y="232595"/>
                        <a:pt x="1161738" y="221422"/>
                      </a:cubicBezTo>
                      <a:cubicBezTo>
                        <a:pt x="1189809" y="193351"/>
                        <a:pt x="1174167" y="202289"/>
                        <a:pt x="1206708" y="191442"/>
                      </a:cubicBezTo>
                      <a:cubicBezTo>
                        <a:pt x="1255250" y="142897"/>
                        <a:pt x="1165681" y="226662"/>
                        <a:pt x="1266669" y="168956"/>
                      </a:cubicBezTo>
                      <a:cubicBezTo>
                        <a:pt x="1273529" y="165036"/>
                        <a:pt x="1268578" y="152057"/>
                        <a:pt x="1274164" y="146471"/>
                      </a:cubicBezTo>
                      <a:cubicBezTo>
                        <a:pt x="1282064" y="138571"/>
                        <a:pt x="1294151" y="136478"/>
                        <a:pt x="1304144" y="131481"/>
                      </a:cubicBezTo>
                      <a:cubicBezTo>
                        <a:pt x="1309141" y="123986"/>
                        <a:pt x="1310770" y="112341"/>
                        <a:pt x="1319134" y="108996"/>
                      </a:cubicBezTo>
                      <a:cubicBezTo>
                        <a:pt x="1335843" y="102313"/>
                        <a:pt x="1357275" y="134422"/>
                        <a:pt x="1364105" y="138976"/>
                      </a:cubicBezTo>
                      <a:cubicBezTo>
                        <a:pt x="1370679" y="143358"/>
                        <a:pt x="1379524" y="142938"/>
                        <a:pt x="1386590" y="146471"/>
                      </a:cubicBezTo>
                      <a:cubicBezTo>
                        <a:pt x="1394647" y="150499"/>
                        <a:pt x="1401580" y="156464"/>
                        <a:pt x="1409075" y="161461"/>
                      </a:cubicBezTo>
                      <a:cubicBezTo>
                        <a:pt x="1422594" y="147943"/>
                        <a:pt x="1432353" y="131481"/>
                        <a:pt x="1454046" y="131481"/>
                      </a:cubicBezTo>
                      <a:cubicBezTo>
                        <a:pt x="1464347" y="131481"/>
                        <a:pt x="1474033" y="136478"/>
                        <a:pt x="1484026" y="138976"/>
                      </a:cubicBezTo>
                      <a:cubicBezTo>
                        <a:pt x="1491521" y="143973"/>
                        <a:pt x="1497626" y="152485"/>
                        <a:pt x="1506511" y="153966"/>
                      </a:cubicBezTo>
                      <a:cubicBezTo>
                        <a:pt x="1520642" y="156321"/>
                        <a:pt x="1541693" y="136376"/>
                        <a:pt x="1551482" y="131481"/>
                      </a:cubicBezTo>
                      <a:cubicBezTo>
                        <a:pt x="1613543" y="100450"/>
                        <a:pt x="1532013" y="151955"/>
                        <a:pt x="1596452" y="108996"/>
                      </a:cubicBezTo>
                      <a:cubicBezTo>
                        <a:pt x="1629475" y="113714"/>
                        <a:pt x="1648679" y="108757"/>
                        <a:pt x="1671403" y="131481"/>
                      </a:cubicBezTo>
                      <a:cubicBezTo>
                        <a:pt x="1677773" y="137851"/>
                        <a:pt x="1681396" y="146471"/>
                        <a:pt x="1686393" y="153966"/>
                      </a:cubicBezTo>
                      <a:cubicBezTo>
                        <a:pt x="1696387" y="146471"/>
                        <a:pt x="1705528" y="137679"/>
                        <a:pt x="1716374" y="131481"/>
                      </a:cubicBezTo>
                      <a:cubicBezTo>
                        <a:pt x="1723234" y="127561"/>
                        <a:pt x="1732000" y="127906"/>
                        <a:pt x="1738859" y="123986"/>
                      </a:cubicBezTo>
                      <a:cubicBezTo>
                        <a:pt x="1783512" y="98470"/>
                        <a:pt x="1754904" y="109650"/>
                        <a:pt x="1783829" y="86510"/>
                      </a:cubicBezTo>
                      <a:cubicBezTo>
                        <a:pt x="1790863" y="80883"/>
                        <a:pt x="1798820" y="76517"/>
                        <a:pt x="1806315" y="71520"/>
                      </a:cubicBezTo>
                      <a:cubicBezTo>
                        <a:pt x="1819975" y="51030"/>
                        <a:pt x="1845739" y="9199"/>
                        <a:pt x="1866275" y="4065"/>
                      </a:cubicBezTo>
                      <a:cubicBezTo>
                        <a:pt x="1882534" y="0"/>
                        <a:pt x="1896256" y="19055"/>
                        <a:pt x="1911246" y="26550"/>
                      </a:cubicBezTo>
                      <a:cubicBezTo>
                        <a:pt x="1921239" y="36543"/>
                        <a:pt x="1932746" y="45224"/>
                        <a:pt x="1941226" y="56530"/>
                      </a:cubicBezTo>
                      <a:cubicBezTo>
                        <a:pt x="1952341" y="71349"/>
                        <a:pt x="1957922" y="91628"/>
                        <a:pt x="1963711" y="108996"/>
                      </a:cubicBezTo>
                      <a:cubicBezTo>
                        <a:pt x="1981200" y="103999"/>
                        <a:pt x="1998793" y="99355"/>
                        <a:pt x="2016177" y="94006"/>
                      </a:cubicBezTo>
                      <a:cubicBezTo>
                        <a:pt x="2031279" y="89359"/>
                        <a:pt x="2061147" y="79015"/>
                        <a:pt x="2061147" y="79015"/>
                      </a:cubicBezTo>
                      <a:cubicBezTo>
                        <a:pt x="2073639" y="81513"/>
                        <a:pt x="2087229" y="80813"/>
                        <a:pt x="2098623" y="86510"/>
                      </a:cubicBezTo>
                      <a:cubicBezTo>
                        <a:pt x="2148944" y="111671"/>
                        <a:pt x="2095354" y="105024"/>
                        <a:pt x="2136098" y="138976"/>
                      </a:cubicBezTo>
                      <a:cubicBezTo>
                        <a:pt x="2144012" y="145571"/>
                        <a:pt x="2156085" y="143973"/>
                        <a:pt x="2166079" y="146471"/>
                      </a:cubicBezTo>
                      <a:cubicBezTo>
                        <a:pt x="2176534" y="143857"/>
                        <a:pt x="2207140" y="130505"/>
                        <a:pt x="2218544" y="146471"/>
                      </a:cubicBezTo>
                      <a:cubicBezTo>
                        <a:pt x="2236539" y="171665"/>
                        <a:pt x="2229866" y="195376"/>
                        <a:pt x="2241029" y="221422"/>
                      </a:cubicBezTo>
                      <a:cubicBezTo>
                        <a:pt x="2244578" y="229702"/>
                        <a:pt x="2248986" y="238280"/>
                        <a:pt x="2256020" y="243907"/>
                      </a:cubicBezTo>
                      <a:cubicBezTo>
                        <a:pt x="2262189" y="248842"/>
                        <a:pt x="2271010" y="248904"/>
                        <a:pt x="2278505" y="251402"/>
                      </a:cubicBezTo>
                      <a:cubicBezTo>
                        <a:pt x="2293495" y="241409"/>
                        <a:pt x="2308485" y="211429"/>
                        <a:pt x="2323475" y="221422"/>
                      </a:cubicBezTo>
                      <a:cubicBezTo>
                        <a:pt x="2330970" y="226419"/>
                        <a:pt x="2338140" y="231943"/>
                        <a:pt x="2345961" y="236412"/>
                      </a:cubicBezTo>
                      <a:cubicBezTo>
                        <a:pt x="2355662" y="241955"/>
                        <a:pt x="2366645" y="245204"/>
                        <a:pt x="2375941" y="251402"/>
                      </a:cubicBezTo>
                      <a:cubicBezTo>
                        <a:pt x="2389252" y="260276"/>
                        <a:pt x="2399108" y="274229"/>
                        <a:pt x="2413416" y="281383"/>
                      </a:cubicBezTo>
                      <a:cubicBezTo>
                        <a:pt x="2424810" y="287080"/>
                        <a:pt x="2438479" y="286013"/>
                        <a:pt x="2450892" y="288878"/>
                      </a:cubicBezTo>
                      <a:cubicBezTo>
                        <a:pt x="2470966" y="293510"/>
                        <a:pt x="2490865" y="298871"/>
                        <a:pt x="2510852" y="303868"/>
                      </a:cubicBezTo>
                      <a:lnTo>
                        <a:pt x="2563318" y="356333"/>
                      </a:lnTo>
                      <a:cubicBezTo>
                        <a:pt x="2570813" y="363828"/>
                        <a:pt x="2576983" y="372939"/>
                        <a:pt x="2585803" y="378819"/>
                      </a:cubicBezTo>
                      <a:lnTo>
                        <a:pt x="2608288" y="393809"/>
                      </a:lnTo>
                      <a:cubicBezTo>
                        <a:pt x="2613285" y="386314"/>
                        <a:pt x="2619250" y="379381"/>
                        <a:pt x="2623279" y="371324"/>
                      </a:cubicBezTo>
                      <a:cubicBezTo>
                        <a:pt x="2626812" y="364257"/>
                        <a:pt x="2623279" y="351336"/>
                        <a:pt x="2630774" y="348838"/>
                      </a:cubicBezTo>
                      <a:cubicBezTo>
                        <a:pt x="2637478" y="346603"/>
                        <a:pt x="2640246" y="359414"/>
                        <a:pt x="2645764" y="363829"/>
                      </a:cubicBezTo>
                      <a:cubicBezTo>
                        <a:pt x="2652798" y="369456"/>
                        <a:pt x="2660192" y="374791"/>
                        <a:pt x="2668249" y="378819"/>
                      </a:cubicBezTo>
                      <a:cubicBezTo>
                        <a:pt x="2679002" y="384196"/>
                        <a:pt x="2711109" y="391407"/>
                        <a:pt x="2720715" y="393809"/>
                      </a:cubicBezTo>
                      <a:lnTo>
                        <a:pt x="2765685" y="423789"/>
                      </a:lnTo>
                      <a:cubicBezTo>
                        <a:pt x="2773180" y="428786"/>
                        <a:pt x="2779624" y="435931"/>
                        <a:pt x="2788170" y="438779"/>
                      </a:cubicBezTo>
                      <a:lnTo>
                        <a:pt x="2810656" y="446274"/>
                      </a:lnTo>
                      <a:cubicBezTo>
                        <a:pt x="2818151" y="451271"/>
                        <a:pt x="2824364" y="459239"/>
                        <a:pt x="2833141" y="461265"/>
                      </a:cubicBezTo>
                      <a:cubicBezTo>
                        <a:pt x="2857606" y="466911"/>
                        <a:pt x="2885234" y="458370"/>
                        <a:pt x="2908092" y="468760"/>
                      </a:cubicBezTo>
                      <a:cubicBezTo>
                        <a:pt x="2917470" y="473022"/>
                        <a:pt x="2910980" y="489527"/>
                        <a:pt x="2915587" y="498740"/>
                      </a:cubicBezTo>
                      <a:cubicBezTo>
                        <a:pt x="2923644" y="514854"/>
                        <a:pt x="2945567" y="543710"/>
                        <a:pt x="2945567" y="543710"/>
                      </a:cubicBezTo>
                      <a:cubicBezTo>
                        <a:pt x="2948065" y="566195"/>
                        <a:pt x="2949863" y="588770"/>
                        <a:pt x="2953062" y="611166"/>
                      </a:cubicBezTo>
                      <a:cubicBezTo>
                        <a:pt x="2954864" y="623777"/>
                        <a:pt x="2960557" y="635903"/>
                        <a:pt x="2960557" y="648642"/>
                      </a:cubicBezTo>
                      <a:cubicBezTo>
                        <a:pt x="2960557" y="728628"/>
                        <a:pt x="2955560" y="808537"/>
                        <a:pt x="2953062" y="888484"/>
                      </a:cubicBezTo>
                      <a:cubicBezTo>
                        <a:pt x="2958956" y="953320"/>
                        <a:pt x="2954810" y="954562"/>
                        <a:pt x="2968052" y="1000910"/>
                      </a:cubicBezTo>
                      <a:cubicBezTo>
                        <a:pt x="2970222" y="1008507"/>
                        <a:pt x="2972014" y="1016329"/>
                        <a:pt x="2975547" y="1023396"/>
                      </a:cubicBezTo>
                      <a:cubicBezTo>
                        <a:pt x="2979576" y="1031453"/>
                        <a:pt x="2986069" y="1038060"/>
                        <a:pt x="2990538" y="1045881"/>
                      </a:cubicBezTo>
                      <a:cubicBezTo>
                        <a:pt x="2996081" y="1055582"/>
                        <a:pt x="3000531" y="1065868"/>
                        <a:pt x="3005528" y="1075861"/>
                      </a:cubicBezTo>
                      <a:cubicBezTo>
                        <a:pt x="3020330" y="1149871"/>
                        <a:pt x="3003362" y="1076858"/>
                        <a:pt x="3028013" y="1150812"/>
                      </a:cubicBezTo>
                      <a:cubicBezTo>
                        <a:pt x="3028633" y="1152672"/>
                        <a:pt x="3038994" y="1198467"/>
                        <a:pt x="3043003" y="1203278"/>
                      </a:cubicBezTo>
                      <a:cubicBezTo>
                        <a:pt x="3051000" y="1212874"/>
                        <a:pt x="3060661" y="1223709"/>
                        <a:pt x="3072983" y="1225763"/>
                      </a:cubicBezTo>
                      <a:cubicBezTo>
                        <a:pt x="3137246" y="1236473"/>
                        <a:pt x="3202898" y="1235756"/>
                        <a:pt x="3267856" y="1240753"/>
                      </a:cubicBezTo>
                      <a:cubicBezTo>
                        <a:pt x="3308034" y="1254146"/>
                        <a:pt x="3273551" y="1243684"/>
                        <a:pt x="3327816" y="1255743"/>
                      </a:cubicBezTo>
                      <a:cubicBezTo>
                        <a:pt x="3394899" y="1270650"/>
                        <a:pt x="3314651" y="1256047"/>
                        <a:pt x="3402767" y="1270733"/>
                      </a:cubicBezTo>
                      <a:cubicBezTo>
                        <a:pt x="3410262" y="1273232"/>
                        <a:pt x="3417351" y="1278229"/>
                        <a:pt x="3425252" y="1278229"/>
                      </a:cubicBezTo>
                      <a:cubicBezTo>
                        <a:pt x="3477477" y="1278229"/>
                        <a:pt x="3448007" y="1267934"/>
                        <a:pt x="3492708" y="1255743"/>
                      </a:cubicBezTo>
                      <a:cubicBezTo>
                        <a:pt x="3509752" y="1251095"/>
                        <a:pt x="3527685" y="1250746"/>
                        <a:pt x="3545174" y="1248248"/>
                      </a:cubicBezTo>
                      <a:cubicBezTo>
                        <a:pt x="3605134" y="1228261"/>
                        <a:pt x="3530184" y="1248248"/>
                        <a:pt x="3590144" y="1248248"/>
                      </a:cubicBezTo>
                      <a:cubicBezTo>
                        <a:pt x="3615252" y="1248248"/>
                        <a:pt x="3640009" y="1241820"/>
                        <a:pt x="3665095" y="1240753"/>
                      </a:cubicBezTo>
                      <a:cubicBezTo>
                        <a:pt x="3852333" y="1232786"/>
                        <a:pt x="3870282" y="1233258"/>
                        <a:pt x="3994879" y="1233258"/>
                      </a:cubicBezTo>
                    </a:path>
                  </a:pathLst>
                </a:cu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lIns="36000" tIns="36000" rIns="36000" bIns="36000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252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408223" y="2345961"/>
                  <a:ext cx="1314784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400">
                      <a:solidFill>
                        <a:schemeClr val="tx2"/>
                      </a:solidFill>
                    </a:rPr>
                    <a:t>Background </a:t>
                  </a:r>
                </a:p>
                <a:p>
                  <a:pPr algn="ctr"/>
                  <a:r>
                    <a:rPr lang="en-GB" sz="1400">
                      <a:solidFill>
                        <a:schemeClr val="tx2"/>
                      </a:solidFill>
                    </a:rPr>
                    <a:t>energy</a:t>
                  </a:r>
                </a:p>
              </p:txBody>
            </p:sp>
            <p:sp>
              <p:nvSpPr>
                <p:cNvPr id="52253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2615012" y="5031699"/>
                  <a:ext cx="96853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400">
                      <a:solidFill>
                        <a:schemeClr val="tx2"/>
                      </a:solidFill>
                    </a:rPr>
                    <a:t>Distance</a:t>
                  </a:r>
                </a:p>
              </p:txBody>
            </p:sp>
          </p:grpSp>
          <p:sp>
            <p:nvSpPr>
              <p:cNvPr id="52245" name="TextBox 39"/>
              <p:cNvSpPr txBox="1">
                <a:spLocks noChangeArrowheads="1"/>
              </p:cNvSpPr>
              <p:nvPr/>
            </p:nvSpPr>
            <p:spPr bwMode="auto">
              <a:xfrm>
                <a:off x="1124263" y="3874956"/>
                <a:ext cx="94128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tx2"/>
                    </a:solidFill>
                  </a:rPr>
                  <a:t>Frame #1</a:t>
                </a:r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187450" y="3529013"/>
            <a:ext cx="3994150" cy="1277937"/>
            <a:chOff x="1119266" y="3528618"/>
            <a:chExt cx="3994879" cy="1278229"/>
          </a:xfrm>
        </p:grpSpPr>
        <p:sp>
          <p:nvSpPr>
            <p:cNvPr id="26" name="Freeform 25"/>
            <p:cNvSpPr/>
            <p:nvPr/>
          </p:nvSpPr>
          <p:spPr bwMode="auto">
            <a:xfrm>
              <a:off x="1119266" y="3528618"/>
              <a:ext cx="3994879" cy="1278229"/>
            </a:xfrm>
            <a:custGeom>
              <a:avLst/>
              <a:gdLst>
                <a:gd name="connsiteX0" fmla="*/ 0 w 3994879"/>
                <a:gd name="connsiteY0" fmla="*/ 1203278 h 1278229"/>
                <a:gd name="connsiteX1" fmla="*/ 22485 w 3994879"/>
                <a:gd name="connsiteY1" fmla="*/ 1195783 h 1278229"/>
                <a:gd name="connsiteX2" fmla="*/ 209862 w 3994879"/>
                <a:gd name="connsiteY2" fmla="*/ 1195783 h 1278229"/>
                <a:gd name="connsiteX3" fmla="*/ 352269 w 3994879"/>
                <a:gd name="connsiteY3" fmla="*/ 1203278 h 1278229"/>
                <a:gd name="connsiteX4" fmla="*/ 382249 w 3994879"/>
                <a:gd name="connsiteY4" fmla="*/ 1210773 h 1278229"/>
                <a:gd name="connsiteX5" fmla="*/ 479685 w 3994879"/>
                <a:gd name="connsiteY5" fmla="*/ 1188288 h 1278229"/>
                <a:gd name="connsiteX6" fmla="*/ 697042 w 3994879"/>
                <a:gd name="connsiteY6" fmla="*/ 1203278 h 1278229"/>
                <a:gd name="connsiteX7" fmla="*/ 749508 w 3994879"/>
                <a:gd name="connsiteY7" fmla="*/ 1195783 h 1278229"/>
                <a:gd name="connsiteX8" fmla="*/ 771993 w 3994879"/>
                <a:gd name="connsiteY8" fmla="*/ 1188288 h 1278229"/>
                <a:gd name="connsiteX9" fmla="*/ 876924 w 3994879"/>
                <a:gd name="connsiteY9" fmla="*/ 1173297 h 1278229"/>
                <a:gd name="connsiteX10" fmla="*/ 914400 w 3994879"/>
                <a:gd name="connsiteY10" fmla="*/ 1143317 h 1278229"/>
                <a:gd name="connsiteX11" fmla="*/ 936885 w 3994879"/>
                <a:gd name="connsiteY11" fmla="*/ 1158307 h 1278229"/>
                <a:gd name="connsiteX12" fmla="*/ 966865 w 3994879"/>
                <a:gd name="connsiteY12" fmla="*/ 1150812 h 1278229"/>
                <a:gd name="connsiteX13" fmla="*/ 974361 w 3994879"/>
                <a:gd name="connsiteY13" fmla="*/ 1128327 h 1278229"/>
                <a:gd name="connsiteX14" fmla="*/ 1004341 w 3994879"/>
                <a:gd name="connsiteY14" fmla="*/ 1090851 h 1278229"/>
                <a:gd name="connsiteX15" fmla="*/ 1011836 w 3994879"/>
                <a:gd name="connsiteY15" fmla="*/ 1068366 h 1278229"/>
                <a:gd name="connsiteX16" fmla="*/ 1041816 w 3994879"/>
                <a:gd name="connsiteY16" fmla="*/ 1023396 h 1278229"/>
                <a:gd name="connsiteX17" fmla="*/ 1049311 w 3994879"/>
                <a:gd name="connsiteY17" fmla="*/ 1000910 h 1278229"/>
                <a:gd name="connsiteX18" fmla="*/ 1064302 w 3994879"/>
                <a:gd name="connsiteY18" fmla="*/ 895979 h 1278229"/>
                <a:gd name="connsiteX19" fmla="*/ 1094282 w 3994879"/>
                <a:gd name="connsiteY19" fmla="*/ 843514 h 1278229"/>
                <a:gd name="connsiteX20" fmla="*/ 1116767 w 3994879"/>
                <a:gd name="connsiteY20" fmla="*/ 783553 h 1278229"/>
                <a:gd name="connsiteX21" fmla="*/ 1124262 w 3994879"/>
                <a:gd name="connsiteY21" fmla="*/ 753573 h 1278229"/>
                <a:gd name="connsiteX22" fmla="*/ 1131757 w 3994879"/>
                <a:gd name="connsiteY22" fmla="*/ 566196 h 1278229"/>
                <a:gd name="connsiteX23" fmla="*/ 1146747 w 3994879"/>
                <a:gd name="connsiteY23" fmla="*/ 266392 h 1278229"/>
                <a:gd name="connsiteX24" fmla="*/ 1161738 w 3994879"/>
                <a:gd name="connsiteY24" fmla="*/ 221422 h 1278229"/>
                <a:gd name="connsiteX25" fmla="*/ 1206708 w 3994879"/>
                <a:gd name="connsiteY25" fmla="*/ 191442 h 1278229"/>
                <a:gd name="connsiteX26" fmla="*/ 1266669 w 3994879"/>
                <a:gd name="connsiteY26" fmla="*/ 168956 h 1278229"/>
                <a:gd name="connsiteX27" fmla="*/ 1274164 w 3994879"/>
                <a:gd name="connsiteY27" fmla="*/ 146471 h 1278229"/>
                <a:gd name="connsiteX28" fmla="*/ 1304144 w 3994879"/>
                <a:gd name="connsiteY28" fmla="*/ 131481 h 1278229"/>
                <a:gd name="connsiteX29" fmla="*/ 1319134 w 3994879"/>
                <a:gd name="connsiteY29" fmla="*/ 108996 h 1278229"/>
                <a:gd name="connsiteX30" fmla="*/ 1364105 w 3994879"/>
                <a:gd name="connsiteY30" fmla="*/ 138976 h 1278229"/>
                <a:gd name="connsiteX31" fmla="*/ 1386590 w 3994879"/>
                <a:gd name="connsiteY31" fmla="*/ 146471 h 1278229"/>
                <a:gd name="connsiteX32" fmla="*/ 1409075 w 3994879"/>
                <a:gd name="connsiteY32" fmla="*/ 161461 h 1278229"/>
                <a:gd name="connsiteX33" fmla="*/ 1454046 w 3994879"/>
                <a:gd name="connsiteY33" fmla="*/ 131481 h 1278229"/>
                <a:gd name="connsiteX34" fmla="*/ 1484026 w 3994879"/>
                <a:gd name="connsiteY34" fmla="*/ 138976 h 1278229"/>
                <a:gd name="connsiteX35" fmla="*/ 1506511 w 3994879"/>
                <a:gd name="connsiteY35" fmla="*/ 153966 h 1278229"/>
                <a:gd name="connsiteX36" fmla="*/ 1551482 w 3994879"/>
                <a:gd name="connsiteY36" fmla="*/ 131481 h 1278229"/>
                <a:gd name="connsiteX37" fmla="*/ 1596452 w 3994879"/>
                <a:gd name="connsiteY37" fmla="*/ 108996 h 1278229"/>
                <a:gd name="connsiteX38" fmla="*/ 1671403 w 3994879"/>
                <a:gd name="connsiteY38" fmla="*/ 131481 h 1278229"/>
                <a:gd name="connsiteX39" fmla="*/ 1686393 w 3994879"/>
                <a:gd name="connsiteY39" fmla="*/ 153966 h 1278229"/>
                <a:gd name="connsiteX40" fmla="*/ 1716374 w 3994879"/>
                <a:gd name="connsiteY40" fmla="*/ 131481 h 1278229"/>
                <a:gd name="connsiteX41" fmla="*/ 1738859 w 3994879"/>
                <a:gd name="connsiteY41" fmla="*/ 123986 h 1278229"/>
                <a:gd name="connsiteX42" fmla="*/ 1783829 w 3994879"/>
                <a:gd name="connsiteY42" fmla="*/ 86510 h 1278229"/>
                <a:gd name="connsiteX43" fmla="*/ 1806315 w 3994879"/>
                <a:gd name="connsiteY43" fmla="*/ 71520 h 1278229"/>
                <a:gd name="connsiteX44" fmla="*/ 1866275 w 3994879"/>
                <a:gd name="connsiteY44" fmla="*/ 4065 h 1278229"/>
                <a:gd name="connsiteX45" fmla="*/ 1911246 w 3994879"/>
                <a:gd name="connsiteY45" fmla="*/ 26550 h 1278229"/>
                <a:gd name="connsiteX46" fmla="*/ 1941226 w 3994879"/>
                <a:gd name="connsiteY46" fmla="*/ 56530 h 1278229"/>
                <a:gd name="connsiteX47" fmla="*/ 1963711 w 3994879"/>
                <a:gd name="connsiteY47" fmla="*/ 108996 h 1278229"/>
                <a:gd name="connsiteX48" fmla="*/ 2016177 w 3994879"/>
                <a:gd name="connsiteY48" fmla="*/ 94006 h 1278229"/>
                <a:gd name="connsiteX49" fmla="*/ 2061147 w 3994879"/>
                <a:gd name="connsiteY49" fmla="*/ 79015 h 1278229"/>
                <a:gd name="connsiteX50" fmla="*/ 2098623 w 3994879"/>
                <a:gd name="connsiteY50" fmla="*/ 86510 h 1278229"/>
                <a:gd name="connsiteX51" fmla="*/ 2136098 w 3994879"/>
                <a:gd name="connsiteY51" fmla="*/ 138976 h 1278229"/>
                <a:gd name="connsiteX52" fmla="*/ 2166079 w 3994879"/>
                <a:gd name="connsiteY52" fmla="*/ 146471 h 1278229"/>
                <a:gd name="connsiteX53" fmla="*/ 2218544 w 3994879"/>
                <a:gd name="connsiteY53" fmla="*/ 146471 h 1278229"/>
                <a:gd name="connsiteX54" fmla="*/ 2241029 w 3994879"/>
                <a:gd name="connsiteY54" fmla="*/ 221422 h 1278229"/>
                <a:gd name="connsiteX55" fmla="*/ 2256020 w 3994879"/>
                <a:gd name="connsiteY55" fmla="*/ 243907 h 1278229"/>
                <a:gd name="connsiteX56" fmla="*/ 2278505 w 3994879"/>
                <a:gd name="connsiteY56" fmla="*/ 251402 h 1278229"/>
                <a:gd name="connsiteX57" fmla="*/ 2323475 w 3994879"/>
                <a:gd name="connsiteY57" fmla="*/ 221422 h 1278229"/>
                <a:gd name="connsiteX58" fmla="*/ 2345961 w 3994879"/>
                <a:gd name="connsiteY58" fmla="*/ 236412 h 1278229"/>
                <a:gd name="connsiteX59" fmla="*/ 2375941 w 3994879"/>
                <a:gd name="connsiteY59" fmla="*/ 251402 h 1278229"/>
                <a:gd name="connsiteX60" fmla="*/ 2413416 w 3994879"/>
                <a:gd name="connsiteY60" fmla="*/ 281383 h 1278229"/>
                <a:gd name="connsiteX61" fmla="*/ 2450892 w 3994879"/>
                <a:gd name="connsiteY61" fmla="*/ 288878 h 1278229"/>
                <a:gd name="connsiteX62" fmla="*/ 2510852 w 3994879"/>
                <a:gd name="connsiteY62" fmla="*/ 303868 h 1278229"/>
                <a:gd name="connsiteX63" fmla="*/ 2563318 w 3994879"/>
                <a:gd name="connsiteY63" fmla="*/ 356333 h 1278229"/>
                <a:gd name="connsiteX64" fmla="*/ 2585803 w 3994879"/>
                <a:gd name="connsiteY64" fmla="*/ 378819 h 1278229"/>
                <a:gd name="connsiteX65" fmla="*/ 2608288 w 3994879"/>
                <a:gd name="connsiteY65" fmla="*/ 393809 h 1278229"/>
                <a:gd name="connsiteX66" fmla="*/ 2623279 w 3994879"/>
                <a:gd name="connsiteY66" fmla="*/ 371324 h 1278229"/>
                <a:gd name="connsiteX67" fmla="*/ 2630774 w 3994879"/>
                <a:gd name="connsiteY67" fmla="*/ 348838 h 1278229"/>
                <a:gd name="connsiteX68" fmla="*/ 2645764 w 3994879"/>
                <a:gd name="connsiteY68" fmla="*/ 363829 h 1278229"/>
                <a:gd name="connsiteX69" fmla="*/ 2668249 w 3994879"/>
                <a:gd name="connsiteY69" fmla="*/ 378819 h 1278229"/>
                <a:gd name="connsiteX70" fmla="*/ 2720715 w 3994879"/>
                <a:gd name="connsiteY70" fmla="*/ 393809 h 1278229"/>
                <a:gd name="connsiteX71" fmla="*/ 2765685 w 3994879"/>
                <a:gd name="connsiteY71" fmla="*/ 423789 h 1278229"/>
                <a:gd name="connsiteX72" fmla="*/ 2788170 w 3994879"/>
                <a:gd name="connsiteY72" fmla="*/ 438779 h 1278229"/>
                <a:gd name="connsiteX73" fmla="*/ 2810656 w 3994879"/>
                <a:gd name="connsiteY73" fmla="*/ 446274 h 1278229"/>
                <a:gd name="connsiteX74" fmla="*/ 2833141 w 3994879"/>
                <a:gd name="connsiteY74" fmla="*/ 461265 h 1278229"/>
                <a:gd name="connsiteX75" fmla="*/ 2908092 w 3994879"/>
                <a:gd name="connsiteY75" fmla="*/ 468760 h 1278229"/>
                <a:gd name="connsiteX76" fmla="*/ 2915587 w 3994879"/>
                <a:gd name="connsiteY76" fmla="*/ 498740 h 1278229"/>
                <a:gd name="connsiteX77" fmla="*/ 2945567 w 3994879"/>
                <a:gd name="connsiteY77" fmla="*/ 543710 h 1278229"/>
                <a:gd name="connsiteX78" fmla="*/ 2953062 w 3994879"/>
                <a:gd name="connsiteY78" fmla="*/ 611166 h 1278229"/>
                <a:gd name="connsiteX79" fmla="*/ 2960557 w 3994879"/>
                <a:gd name="connsiteY79" fmla="*/ 648642 h 1278229"/>
                <a:gd name="connsiteX80" fmla="*/ 2953062 w 3994879"/>
                <a:gd name="connsiteY80" fmla="*/ 888484 h 1278229"/>
                <a:gd name="connsiteX81" fmla="*/ 2968052 w 3994879"/>
                <a:gd name="connsiteY81" fmla="*/ 1000910 h 1278229"/>
                <a:gd name="connsiteX82" fmla="*/ 2975547 w 3994879"/>
                <a:gd name="connsiteY82" fmla="*/ 1023396 h 1278229"/>
                <a:gd name="connsiteX83" fmla="*/ 2990538 w 3994879"/>
                <a:gd name="connsiteY83" fmla="*/ 1045881 h 1278229"/>
                <a:gd name="connsiteX84" fmla="*/ 3005528 w 3994879"/>
                <a:gd name="connsiteY84" fmla="*/ 1075861 h 1278229"/>
                <a:gd name="connsiteX85" fmla="*/ 3028013 w 3994879"/>
                <a:gd name="connsiteY85" fmla="*/ 1150812 h 1278229"/>
                <a:gd name="connsiteX86" fmla="*/ 3043003 w 3994879"/>
                <a:gd name="connsiteY86" fmla="*/ 1203278 h 1278229"/>
                <a:gd name="connsiteX87" fmla="*/ 3072983 w 3994879"/>
                <a:gd name="connsiteY87" fmla="*/ 1225763 h 1278229"/>
                <a:gd name="connsiteX88" fmla="*/ 3267856 w 3994879"/>
                <a:gd name="connsiteY88" fmla="*/ 1240753 h 1278229"/>
                <a:gd name="connsiteX89" fmla="*/ 3327816 w 3994879"/>
                <a:gd name="connsiteY89" fmla="*/ 1255743 h 1278229"/>
                <a:gd name="connsiteX90" fmla="*/ 3402767 w 3994879"/>
                <a:gd name="connsiteY90" fmla="*/ 1270733 h 1278229"/>
                <a:gd name="connsiteX91" fmla="*/ 3425252 w 3994879"/>
                <a:gd name="connsiteY91" fmla="*/ 1278229 h 1278229"/>
                <a:gd name="connsiteX92" fmla="*/ 3492708 w 3994879"/>
                <a:gd name="connsiteY92" fmla="*/ 1255743 h 1278229"/>
                <a:gd name="connsiteX93" fmla="*/ 3545174 w 3994879"/>
                <a:gd name="connsiteY93" fmla="*/ 1248248 h 1278229"/>
                <a:gd name="connsiteX94" fmla="*/ 3590144 w 3994879"/>
                <a:gd name="connsiteY94" fmla="*/ 1248248 h 1278229"/>
                <a:gd name="connsiteX95" fmla="*/ 3665095 w 3994879"/>
                <a:gd name="connsiteY95" fmla="*/ 1240753 h 1278229"/>
                <a:gd name="connsiteX96" fmla="*/ 3994879 w 3994879"/>
                <a:gd name="connsiteY96" fmla="*/ 1233258 h 127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994879" h="1278229">
                  <a:moveTo>
                    <a:pt x="0" y="1203278"/>
                  </a:moveTo>
                  <a:cubicBezTo>
                    <a:pt x="7495" y="1200780"/>
                    <a:pt x="14712" y="1197196"/>
                    <a:pt x="22485" y="1195783"/>
                  </a:cubicBezTo>
                  <a:cubicBezTo>
                    <a:pt x="100537" y="1181592"/>
                    <a:pt x="113297" y="1190103"/>
                    <a:pt x="209862" y="1195783"/>
                  </a:cubicBezTo>
                  <a:cubicBezTo>
                    <a:pt x="285736" y="1221074"/>
                    <a:pt x="239078" y="1211985"/>
                    <a:pt x="352269" y="1203278"/>
                  </a:cubicBezTo>
                  <a:cubicBezTo>
                    <a:pt x="362262" y="1205776"/>
                    <a:pt x="371978" y="1211563"/>
                    <a:pt x="382249" y="1210773"/>
                  </a:cubicBezTo>
                  <a:cubicBezTo>
                    <a:pt x="394691" y="1209816"/>
                    <a:pt x="456459" y="1194095"/>
                    <a:pt x="479685" y="1188288"/>
                  </a:cubicBezTo>
                  <a:cubicBezTo>
                    <a:pt x="567969" y="1200900"/>
                    <a:pt x="572584" y="1203278"/>
                    <a:pt x="697042" y="1203278"/>
                  </a:cubicBezTo>
                  <a:cubicBezTo>
                    <a:pt x="714708" y="1203278"/>
                    <a:pt x="732019" y="1198281"/>
                    <a:pt x="749508" y="1195783"/>
                  </a:cubicBezTo>
                  <a:cubicBezTo>
                    <a:pt x="757003" y="1193285"/>
                    <a:pt x="764172" y="1189405"/>
                    <a:pt x="771993" y="1188288"/>
                  </a:cubicBezTo>
                  <a:cubicBezTo>
                    <a:pt x="886938" y="1171866"/>
                    <a:pt x="821208" y="1191869"/>
                    <a:pt x="876924" y="1173297"/>
                  </a:cubicBezTo>
                  <a:cubicBezTo>
                    <a:pt x="883449" y="1166772"/>
                    <a:pt x="904946" y="1143317"/>
                    <a:pt x="914400" y="1143317"/>
                  </a:cubicBezTo>
                  <a:cubicBezTo>
                    <a:pt x="923408" y="1143317"/>
                    <a:pt x="929390" y="1153310"/>
                    <a:pt x="936885" y="1158307"/>
                  </a:cubicBezTo>
                  <a:cubicBezTo>
                    <a:pt x="946878" y="1155809"/>
                    <a:pt x="958821" y="1157247"/>
                    <a:pt x="966865" y="1150812"/>
                  </a:cubicBezTo>
                  <a:cubicBezTo>
                    <a:pt x="973034" y="1145877"/>
                    <a:pt x="970828" y="1135393"/>
                    <a:pt x="974361" y="1128327"/>
                  </a:cubicBezTo>
                  <a:cubicBezTo>
                    <a:pt x="983816" y="1109418"/>
                    <a:pt x="990399" y="1104794"/>
                    <a:pt x="1004341" y="1090851"/>
                  </a:cubicBezTo>
                  <a:cubicBezTo>
                    <a:pt x="1006839" y="1083356"/>
                    <a:pt x="1007999" y="1075272"/>
                    <a:pt x="1011836" y="1068366"/>
                  </a:cubicBezTo>
                  <a:cubicBezTo>
                    <a:pt x="1020585" y="1052617"/>
                    <a:pt x="1041816" y="1023396"/>
                    <a:pt x="1041816" y="1023396"/>
                  </a:cubicBezTo>
                  <a:cubicBezTo>
                    <a:pt x="1044314" y="1015901"/>
                    <a:pt x="1048012" y="1008703"/>
                    <a:pt x="1049311" y="1000910"/>
                  </a:cubicBezTo>
                  <a:cubicBezTo>
                    <a:pt x="1052990" y="978835"/>
                    <a:pt x="1055310" y="922955"/>
                    <a:pt x="1064302" y="895979"/>
                  </a:cubicBezTo>
                  <a:cubicBezTo>
                    <a:pt x="1077444" y="856555"/>
                    <a:pt x="1077832" y="876414"/>
                    <a:pt x="1094282" y="843514"/>
                  </a:cubicBezTo>
                  <a:cubicBezTo>
                    <a:pt x="1099561" y="832956"/>
                    <a:pt x="1112443" y="798688"/>
                    <a:pt x="1116767" y="783553"/>
                  </a:cubicBezTo>
                  <a:cubicBezTo>
                    <a:pt x="1119597" y="773648"/>
                    <a:pt x="1121764" y="763566"/>
                    <a:pt x="1124262" y="753573"/>
                  </a:cubicBezTo>
                  <a:cubicBezTo>
                    <a:pt x="1126760" y="691114"/>
                    <a:pt x="1128875" y="628638"/>
                    <a:pt x="1131757" y="566196"/>
                  </a:cubicBezTo>
                  <a:cubicBezTo>
                    <a:pt x="1136370" y="466243"/>
                    <a:pt x="1115104" y="361316"/>
                    <a:pt x="1146747" y="266392"/>
                  </a:cubicBezTo>
                  <a:cubicBezTo>
                    <a:pt x="1151744" y="251402"/>
                    <a:pt x="1150565" y="232595"/>
                    <a:pt x="1161738" y="221422"/>
                  </a:cubicBezTo>
                  <a:cubicBezTo>
                    <a:pt x="1189809" y="193351"/>
                    <a:pt x="1174167" y="202289"/>
                    <a:pt x="1206708" y="191442"/>
                  </a:cubicBezTo>
                  <a:cubicBezTo>
                    <a:pt x="1255250" y="142897"/>
                    <a:pt x="1165681" y="226662"/>
                    <a:pt x="1266669" y="168956"/>
                  </a:cubicBezTo>
                  <a:cubicBezTo>
                    <a:pt x="1273529" y="165036"/>
                    <a:pt x="1268578" y="152057"/>
                    <a:pt x="1274164" y="146471"/>
                  </a:cubicBezTo>
                  <a:cubicBezTo>
                    <a:pt x="1282064" y="138571"/>
                    <a:pt x="1294151" y="136478"/>
                    <a:pt x="1304144" y="131481"/>
                  </a:cubicBezTo>
                  <a:cubicBezTo>
                    <a:pt x="1309141" y="123986"/>
                    <a:pt x="1310770" y="112341"/>
                    <a:pt x="1319134" y="108996"/>
                  </a:cubicBezTo>
                  <a:cubicBezTo>
                    <a:pt x="1335843" y="102313"/>
                    <a:pt x="1357275" y="134422"/>
                    <a:pt x="1364105" y="138976"/>
                  </a:cubicBezTo>
                  <a:cubicBezTo>
                    <a:pt x="1370679" y="143358"/>
                    <a:pt x="1379524" y="142938"/>
                    <a:pt x="1386590" y="146471"/>
                  </a:cubicBezTo>
                  <a:cubicBezTo>
                    <a:pt x="1394647" y="150499"/>
                    <a:pt x="1401580" y="156464"/>
                    <a:pt x="1409075" y="161461"/>
                  </a:cubicBezTo>
                  <a:cubicBezTo>
                    <a:pt x="1422594" y="147943"/>
                    <a:pt x="1432353" y="131481"/>
                    <a:pt x="1454046" y="131481"/>
                  </a:cubicBezTo>
                  <a:cubicBezTo>
                    <a:pt x="1464347" y="131481"/>
                    <a:pt x="1474033" y="136478"/>
                    <a:pt x="1484026" y="138976"/>
                  </a:cubicBezTo>
                  <a:cubicBezTo>
                    <a:pt x="1491521" y="143973"/>
                    <a:pt x="1497626" y="152485"/>
                    <a:pt x="1506511" y="153966"/>
                  </a:cubicBezTo>
                  <a:cubicBezTo>
                    <a:pt x="1520642" y="156321"/>
                    <a:pt x="1541693" y="136376"/>
                    <a:pt x="1551482" y="131481"/>
                  </a:cubicBezTo>
                  <a:cubicBezTo>
                    <a:pt x="1613543" y="100450"/>
                    <a:pt x="1532013" y="151955"/>
                    <a:pt x="1596452" y="108996"/>
                  </a:cubicBezTo>
                  <a:cubicBezTo>
                    <a:pt x="1629475" y="113714"/>
                    <a:pt x="1648679" y="108757"/>
                    <a:pt x="1671403" y="131481"/>
                  </a:cubicBezTo>
                  <a:cubicBezTo>
                    <a:pt x="1677773" y="137851"/>
                    <a:pt x="1681396" y="146471"/>
                    <a:pt x="1686393" y="153966"/>
                  </a:cubicBezTo>
                  <a:cubicBezTo>
                    <a:pt x="1696387" y="146471"/>
                    <a:pt x="1705528" y="137679"/>
                    <a:pt x="1716374" y="131481"/>
                  </a:cubicBezTo>
                  <a:cubicBezTo>
                    <a:pt x="1723234" y="127561"/>
                    <a:pt x="1732000" y="127906"/>
                    <a:pt x="1738859" y="123986"/>
                  </a:cubicBezTo>
                  <a:cubicBezTo>
                    <a:pt x="1783512" y="98470"/>
                    <a:pt x="1754904" y="109650"/>
                    <a:pt x="1783829" y="86510"/>
                  </a:cubicBezTo>
                  <a:cubicBezTo>
                    <a:pt x="1790863" y="80883"/>
                    <a:pt x="1798820" y="76517"/>
                    <a:pt x="1806315" y="71520"/>
                  </a:cubicBezTo>
                  <a:cubicBezTo>
                    <a:pt x="1819975" y="51030"/>
                    <a:pt x="1845739" y="9199"/>
                    <a:pt x="1866275" y="4065"/>
                  </a:cubicBezTo>
                  <a:cubicBezTo>
                    <a:pt x="1882534" y="0"/>
                    <a:pt x="1896256" y="19055"/>
                    <a:pt x="1911246" y="26550"/>
                  </a:cubicBezTo>
                  <a:cubicBezTo>
                    <a:pt x="1921239" y="36543"/>
                    <a:pt x="1932746" y="45224"/>
                    <a:pt x="1941226" y="56530"/>
                  </a:cubicBezTo>
                  <a:cubicBezTo>
                    <a:pt x="1952341" y="71349"/>
                    <a:pt x="1957922" y="91628"/>
                    <a:pt x="1963711" y="108996"/>
                  </a:cubicBezTo>
                  <a:cubicBezTo>
                    <a:pt x="1981200" y="103999"/>
                    <a:pt x="1998793" y="99355"/>
                    <a:pt x="2016177" y="94006"/>
                  </a:cubicBezTo>
                  <a:cubicBezTo>
                    <a:pt x="2031279" y="89359"/>
                    <a:pt x="2061147" y="79015"/>
                    <a:pt x="2061147" y="79015"/>
                  </a:cubicBezTo>
                  <a:cubicBezTo>
                    <a:pt x="2073639" y="81513"/>
                    <a:pt x="2087229" y="80813"/>
                    <a:pt x="2098623" y="86510"/>
                  </a:cubicBezTo>
                  <a:cubicBezTo>
                    <a:pt x="2148944" y="111671"/>
                    <a:pt x="2095354" y="105024"/>
                    <a:pt x="2136098" y="138976"/>
                  </a:cubicBezTo>
                  <a:cubicBezTo>
                    <a:pt x="2144012" y="145571"/>
                    <a:pt x="2156085" y="143973"/>
                    <a:pt x="2166079" y="146471"/>
                  </a:cubicBezTo>
                  <a:cubicBezTo>
                    <a:pt x="2176534" y="143857"/>
                    <a:pt x="2207140" y="130505"/>
                    <a:pt x="2218544" y="146471"/>
                  </a:cubicBezTo>
                  <a:cubicBezTo>
                    <a:pt x="2236539" y="171665"/>
                    <a:pt x="2229866" y="195376"/>
                    <a:pt x="2241029" y="221422"/>
                  </a:cubicBezTo>
                  <a:cubicBezTo>
                    <a:pt x="2244578" y="229702"/>
                    <a:pt x="2248986" y="238280"/>
                    <a:pt x="2256020" y="243907"/>
                  </a:cubicBezTo>
                  <a:cubicBezTo>
                    <a:pt x="2262189" y="248842"/>
                    <a:pt x="2271010" y="248904"/>
                    <a:pt x="2278505" y="251402"/>
                  </a:cubicBezTo>
                  <a:cubicBezTo>
                    <a:pt x="2293495" y="241409"/>
                    <a:pt x="2308485" y="211429"/>
                    <a:pt x="2323475" y="221422"/>
                  </a:cubicBezTo>
                  <a:cubicBezTo>
                    <a:pt x="2330970" y="226419"/>
                    <a:pt x="2338140" y="231943"/>
                    <a:pt x="2345961" y="236412"/>
                  </a:cubicBezTo>
                  <a:cubicBezTo>
                    <a:pt x="2355662" y="241955"/>
                    <a:pt x="2366645" y="245204"/>
                    <a:pt x="2375941" y="251402"/>
                  </a:cubicBezTo>
                  <a:cubicBezTo>
                    <a:pt x="2389252" y="260276"/>
                    <a:pt x="2399108" y="274229"/>
                    <a:pt x="2413416" y="281383"/>
                  </a:cubicBezTo>
                  <a:cubicBezTo>
                    <a:pt x="2424810" y="287080"/>
                    <a:pt x="2438479" y="286013"/>
                    <a:pt x="2450892" y="288878"/>
                  </a:cubicBezTo>
                  <a:cubicBezTo>
                    <a:pt x="2470966" y="293510"/>
                    <a:pt x="2490865" y="298871"/>
                    <a:pt x="2510852" y="303868"/>
                  </a:cubicBezTo>
                  <a:lnTo>
                    <a:pt x="2563318" y="356333"/>
                  </a:lnTo>
                  <a:cubicBezTo>
                    <a:pt x="2570813" y="363828"/>
                    <a:pt x="2576983" y="372939"/>
                    <a:pt x="2585803" y="378819"/>
                  </a:cubicBezTo>
                  <a:lnTo>
                    <a:pt x="2608288" y="393809"/>
                  </a:lnTo>
                  <a:cubicBezTo>
                    <a:pt x="2613285" y="386314"/>
                    <a:pt x="2619250" y="379381"/>
                    <a:pt x="2623279" y="371324"/>
                  </a:cubicBezTo>
                  <a:cubicBezTo>
                    <a:pt x="2626812" y="364257"/>
                    <a:pt x="2623279" y="351336"/>
                    <a:pt x="2630774" y="348838"/>
                  </a:cubicBezTo>
                  <a:cubicBezTo>
                    <a:pt x="2637478" y="346603"/>
                    <a:pt x="2640246" y="359414"/>
                    <a:pt x="2645764" y="363829"/>
                  </a:cubicBezTo>
                  <a:cubicBezTo>
                    <a:pt x="2652798" y="369456"/>
                    <a:pt x="2660192" y="374791"/>
                    <a:pt x="2668249" y="378819"/>
                  </a:cubicBezTo>
                  <a:cubicBezTo>
                    <a:pt x="2679002" y="384196"/>
                    <a:pt x="2711109" y="391407"/>
                    <a:pt x="2720715" y="393809"/>
                  </a:cubicBezTo>
                  <a:lnTo>
                    <a:pt x="2765685" y="423789"/>
                  </a:lnTo>
                  <a:cubicBezTo>
                    <a:pt x="2773180" y="428786"/>
                    <a:pt x="2779624" y="435931"/>
                    <a:pt x="2788170" y="438779"/>
                  </a:cubicBezTo>
                  <a:lnTo>
                    <a:pt x="2810656" y="446274"/>
                  </a:lnTo>
                  <a:cubicBezTo>
                    <a:pt x="2818151" y="451271"/>
                    <a:pt x="2824364" y="459239"/>
                    <a:pt x="2833141" y="461265"/>
                  </a:cubicBezTo>
                  <a:cubicBezTo>
                    <a:pt x="2857606" y="466911"/>
                    <a:pt x="2885234" y="458370"/>
                    <a:pt x="2908092" y="468760"/>
                  </a:cubicBezTo>
                  <a:cubicBezTo>
                    <a:pt x="2917470" y="473022"/>
                    <a:pt x="2910980" y="489527"/>
                    <a:pt x="2915587" y="498740"/>
                  </a:cubicBezTo>
                  <a:cubicBezTo>
                    <a:pt x="2923644" y="514854"/>
                    <a:pt x="2945567" y="543710"/>
                    <a:pt x="2945567" y="543710"/>
                  </a:cubicBezTo>
                  <a:cubicBezTo>
                    <a:pt x="2948065" y="566195"/>
                    <a:pt x="2949863" y="588770"/>
                    <a:pt x="2953062" y="611166"/>
                  </a:cubicBezTo>
                  <a:cubicBezTo>
                    <a:pt x="2954864" y="623777"/>
                    <a:pt x="2960557" y="635903"/>
                    <a:pt x="2960557" y="648642"/>
                  </a:cubicBezTo>
                  <a:cubicBezTo>
                    <a:pt x="2960557" y="728628"/>
                    <a:pt x="2955560" y="808537"/>
                    <a:pt x="2953062" y="888484"/>
                  </a:cubicBezTo>
                  <a:cubicBezTo>
                    <a:pt x="2958956" y="953320"/>
                    <a:pt x="2954810" y="954562"/>
                    <a:pt x="2968052" y="1000910"/>
                  </a:cubicBezTo>
                  <a:cubicBezTo>
                    <a:pt x="2970222" y="1008507"/>
                    <a:pt x="2972014" y="1016329"/>
                    <a:pt x="2975547" y="1023396"/>
                  </a:cubicBezTo>
                  <a:cubicBezTo>
                    <a:pt x="2979576" y="1031453"/>
                    <a:pt x="2986069" y="1038060"/>
                    <a:pt x="2990538" y="1045881"/>
                  </a:cubicBezTo>
                  <a:cubicBezTo>
                    <a:pt x="2996081" y="1055582"/>
                    <a:pt x="3000531" y="1065868"/>
                    <a:pt x="3005528" y="1075861"/>
                  </a:cubicBezTo>
                  <a:cubicBezTo>
                    <a:pt x="3020330" y="1149871"/>
                    <a:pt x="3003362" y="1076858"/>
                    <a:pt x="3028013" y="1150812"/>
                  </a:cubicBezTo>
                  <a:cubicBezTo>
                    <a:pt x="3028633" y="1152672"/>
                    <a:pt x="3038994" y="1198467"/>
                    <a:pt x="3043003" y="1203278"/>
                  </a:cubicBezTo>
                  <a:cubicBezTo>
                    <a:pt x="3051000" y="1212874"/>
                    <a:pt x="3060661" y="1223709"/>
                    <a:pt x="3072983" y="1225763"/>
                  </a:cubicBezTo>
                  <a:cubicBezTo>
                    <a:pt x="3137246" y="1236473"/>
                    <a:pt x="3202898" y="1235756"/>
                    <a:pt x="3267856" y="1240753"/>
                  </a:cubicBezTo>
                  <a:cubicBezTo>
                    <a:pt x="3308034" y="1254146"/>
                    <a:pt x="3273551" y="1243684"/>
                    <a:pt x="3327816" y="1255743"/>
                  </a:cubicBezTo>
                  <a:cubicBezTo>
                    <a:pt x="3394899" y="1270650"/>
                    <a:pt x="3314651" y="1256047"/>
                    <a:pt x="3402767" y="1270733"/>
                  </a:cubicBezTo>
                  <a:cubicBezTo>
                    <a:pt x="3410262" y="1273232"/>
                    <a:pt x="3417351" y="1278229"/>
                    <a:pt x="3425252" y="1278229"/>
                  </a:cubicBezTo>
                  <a:cubicBezTo>
                    <a:pt x="3477477" y="1278229"/>
                    <a:pt x="3448007" y="1267934"/>
                    <a:pt x="3492708" y="1255743"/>
                  </a:cubicBezTo>
                  <a:cubicBezTo>
                    <a:pt x="3509752" y="1251095"/>
                    <a:pt x="3527685" y="1250746"/>
                    <a:pt x="3545174" y="1248248"/>
                  </a:cubicBezTo>
                  <a:cubicBezTo>
                    <a:pt x="3605134" y="1228261"/>
                    <a:pt x="3530184" y="1248248"/>
                    <a:pt x="3590144" y="1248248"/>
                  </a:cubicBezTo>
                  <a:cubicBezTo>
                    <a:pt x="3615252" y="1248248"/>
                    <a:pt x="3640009" y="1241820"/>
                    <a:pt x="3665095" y="1240753"/>
                  </a:cubicBezTo>
                  <a:cubicBezTo>
                    <a:pt x="3852333" y="1232786"/>
                    <a:pt x="3870282" y="1233258"/>
                    <a:pt x="3994879" y="1233258"/>
                  </a:cubicBezTo>
                </a:path>
              </a:pathLst>
            </a:custGeom>
            <a:ln w="38100"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2241" name="TextBox 41"/>
            <p:cNvSpPr txBox="1">
              <a:spLocks noChangeArrowheads="1"/>
            </p:cNvSpPr>
            <p:nvPr/>
          </p:nvSpPr>
          <p:spPr bwMode="auto">
            <a:xfrm>
              <a:off x="4169765" y="4139782"/>
              <a:ext cx="9412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Frame #2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292600" y="2341563"/>
            <a:ext cx="5241925" cy="3457575"/>
            <a:chOff x="4293094" y="2340962"/>
            <a:chExt cx="5240650" cy="3457562"/>
          </a:xfrm>
        </p:grpSpPr>
        <p:cxnSp>
          <p:nvCxnSpPr>
            <p:cNvPr id="35" name="Straight Connector 34"/>
            <p:cNvCxnSpPr/>
            <p:nvPr/>
          </p:nvCxnSpPr>
          <p:spPr bwMode="auto">
            <a:xfrm flipV="1">
              <a:off x="5443752" y="4904764"/>
              <a:ext cx="405507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16200000" flipV="1">
              <a:off x="4447596" y="3899088"/>
              <a:ext cx="2016117" cy="793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2237" name="TextBox 37"/>
            <p:cNvSpPr txBox="1">
              <a:spLocks noChangeArrowheads="1"/>
            </p:cNvSpPr>
            <p:nvPr/>
          </p:nvSpPr>
          <p:spPr bwMode="auto">
            <a:xfrm>
              <a:off x="4293094" y="2340962"/>
              <a:ext cx="23342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Background removal</a:t>
              </a:r>
            </a:p>
            <a:p>
              <a:pPr algn="ctr"/>
              <a:r>
                <a:rPr lang="en-GB" sz="1400">
                  <a:solidFill>
                    <a:schemeClr val="tx2"/>
                  </a:solidFill>
                </a:rPr>
                <a:t>(Frame #2 – Frame #1)</a:t>
              </a:r>
            </a:p>
          </p:txBody>
        </p:sp>
        <p:sp>
          <p:nvSpPr>
            <p:cNvPr id="52238" name="TextBox 38"/>
            <p:cNvSpPr txBox="1">
              <a:spLocks noChangeArrowheads="1"/>
            </p:cNvSpPr>
            <p:nvPr/>
          </p:nvSpPr>
          <p:spPr bwMode="auto">
            <a:xfrm>
              <a:off x="7009628" y="5026700"/>
              <a:ext cx="9685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Distance</a:t>
              </a: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5538979" y="3920518"/>
              <a:ext cx="3994765" cy="1878006"/>
            </a:xfrm>
            <a:custGeom>
              <a:avLst/>
              <a:gdLst>
                <a:gd name="connsiteX0" fmla="*/ 0 w 3994878"/>
                <a:gd name="connsiteY0" fmla="*/ 815618 h 1877250"/>
                <a:gd name="connsiteX1" fmla="*/ 149901 w 3994878"/>
                <a:gd name="connsiteY1" fmla="*/ 808123 h 1877250"/>
                <a:gd name="connsiteX2" fmla="*/ 284813 w 3994878"/>
                <a:gd name="connsiteY2" fmla="*/ 793133 h 1877250"/>
                <a:gd name="connsiteX3" fmla="*/ 344773 w 3994878"/>
                <a:gd name="connsiteY3" fmla="*/ 808123 h 1877250"/>
                <a:gd name="connsiteX4" fmla="*/ 442209 w 3994878"/>
                <a:gd name="connsiteY4" fmla="*/ 793133 h 1877250"/>
                <a:gd name="connsiteX5" fmla="*/ 464695 w 3994878"/>
                <a:gd name="connsiteY5" fmla="*/ 785637 h 1877250"/>
                <a:gd name="connsiteX6" fmla="*/ 539645 w 3994878"/>
                <a:gd name="connsiteY6" fmla="*/ 793133 h 1877250"/>
                <a:gd name="connsiteX7" fmla="*/ 562131 w 3994878"/>
                <a:gd name="connsiteY7" fmla="*/ 800628 h 1877250"/>
                <a:gd name="connsiteX8" fmla="*/ 637082 w 3994878"/>
                <a:gd name="connsiteY8" fmla="*/ 793133 h 1877250"/>
                <a:gd name="connsiteX9" fmla="*/ 697042 w 3994878"/>
                <a:gd name="connsiteY9" fmla="*/ 800628 h 1877250"/>
                <a:gd name="connsiteX10" fmla="*/ 719527 w 3994878"/>
                <a:gd name="connsiteY10" fmla="*/ 808123 h 1877250"/>
                <a:gd name="connsiteX11" fmla="*/ 742013 w 3994878"/>
                <a:gd name="connsiteY11" fmla="*/ 793133 h 1877250"/>
                <a:gd name="connsiteX12" fmla="*/ 764498 w 3994878"/>
                <a:gd name="connsiteY12" fmla="*/ 785637 h 1877250"/>
                <a:gd name="connsiteX13" fmla="*/ 779488 w 3994878"/>
                <a:gd name="connsiteY13" fmla="*/ 763152 h 1877250"/>
                <a:gd name="connsiteX14" fmla="*/ 809468 w 3994878"/>
                <a:gd name="connsiteY14" fmla="*/ 778142 h 1877250"/>
                <a:gd name="connsiteX15" fmla="*/ 831954 w 3994878"/>
                <a:gd name="connsiteY15" fmla="*/ 785637 h 1877250"/>
                <a:gd name="connsiteX16" fmla="*/ 876924 w 3994878"/>
                <a:gd name="connsiteY16" fmla="*/ 770647 h 1877250"/>
                <a:gd name="connsiteX17" fmla="*/ 944380 w 3994878"/>
                <a:gd name="connsiteY17" fmla="*/ 785637 h 1877250"/>
                <a:gd name="connsiteX18" fmla="*/ 966865 w 3994878"/>
                <a:gd name="connsiteY18" fmla="*/ 793133 h 1877250"/>
                <a:gd name="connsiteX19" fmla="*/ 981855 w 3994878"/>
                <a:gd name="connsiteY19" fmla="*/ 823113 h 1877250"/>
                <a:gd name="connsiteX20" fmla="*/ 996845 w 3994878"/>
                <a:gd name="connsiteY20" fmla="*/ 845598 h 1877250"/>
                <a:gd name="connsiteX21" fmla="*/ 1034321 w 3994878"/>
                <a:gd name="connsiteY21" fmla="*/ 920549 h 1877250"/>
                <a:gd name="connsiteX22" fmla="*/ 1034321 w 3994878"/>
                <a:gd name="connsiteY22" fmla="*/ 920549 h 1877250"/>
                <a:gd name="connsiteX23" fmla="*/ 1041816 w 3994878"/>
                <a:gd name="connsiteY23" fmla="*/ 943034 h 1877250"/>
                <a:gd name="connsiteX24" fmla="*/ 1064301 w 3994878"/>
                <a:gd name="connsiteY24" fmla="*/ 965519 h 1877250"/>
                <a:gd name="connsiteX25" fmla="*/ 1094282 w 3994878"/>
                <a:gd name="connsiteY25" fmla="*/ 1010490 h 1877250"/>
                <a:gd name="connsiteX26" fmla="*/ 1101777 w 3994878"/>
                <a:gd name="connsiteY26" fmla="*/ 1032975 h 1877250"/>
                <a:gd name="connsiteX27" fmla="*/ 1116767 w 3994878"/>
                <a:gd name="connsiteY27" fmla="*/ 1062956 h 1877250"/>
                <a:gd name="connsiteX28" fmla="*/ 1124262 w 3994878"/>
                <a:gd name="connsiteY28" fmla="*/ 1107926 h 1877250"/>
                <a:gd name="connsiteX29" fmla="*/ 1131757 w 3994878"/>
                <a:gd name="connsiteY29" fmla="*/ 1130411 h 1877250"/>
                <a:gd name="connsiteX30" fmla="*/ 1139252 w 3994878"/>
                <a:gd name="connsiteY30" fmla="*/ 1175382 h 1877250"/>
                <a:gd name="connsiteX31" fmla="*/ 1146747 w 3994878"/>
                <a:gd name="connsiteY31" fmla="*/ 1205362 h 1877250"/>
                <a:gd name="connsiteX32" fmla="*/ 1161737 w 3994878"/>
                <a:gd name="connsiteY32" fmla="*/ 1295303 h 1877250"/>
                <a:gd name="connsiteX33" fmla="*/ 1176727 w 3994878"/>
                <a:gd name="connsiteY33" fmla="*/ 1317788 h 1877250"/>
                <a:gd name="connsiteX34" fmla="*/ 1184223 w 3994878"/>
                <a:gd name="connsiteY34" fmla="*/ 1842444 h 1877250"/>
                <a:gd name="connsiteX35" fmla="*/ 1206708 w 3994878"/>
                <a:gd name="connsiteY35" fmla="*/ 1857434 h 1877250"/>
                <a:gd name="connsiteX36" fmla="*/ 1251678 w 3994878"/>
                <a:gd name="connsiteY36" fmla="*/ 1872424 h 1877250"/>
                <a:gd name="connsiteX37" fmla="*/ 1349114 w 3994878"/>
                <a:gd name="connsiteY37" fmla="*/ 1849939 h 1877250"/>
                <a:gd name="connsiteX38" fmla="*/ 1364104 w 3994878"/>
                <a:gd name="connsiteY38" fmla="*/ 1827454 h 1877250"/>
                <a:gd name="connsiteX39" fmla="*/ 1356609 w 3994878"/>
                <a:gd name="connsiteY39" fmla="*/ 1692542 h 1877250"/>
                <a:gd name="connsiteX40" fmla="*/ 1349114 w 3994878"/>
                <a:gd name="connsiteY40" fmla="*/ 1625087 h 1877250"/>
                <a:gd name="connsiteX41" fmla="*/ 1334124 w 3994878"/>
                <a:gd name="connsiteY41" fmla="*/ 1580116 h 1877250"/>
                <a:gd name="connsiteX42" fmla="*/ 1341619 w 3994878"/>
                <a:gd name="connsiteY42" fmla="*/ 1062956 h 1877250"/>
                <a:gd name="connsiteX43" fmla="*/ 1334124 w 3994878"/>
                <a:gd name="connsiteY43" fmla="*/ 1017985 h 1877250"/>
                <a:gd name="connsiteX44" fmla="*/ 1341619 w 3994878"/>
                <a:gd name="connsiteY44" fmla="*/ 860588 h 1877250"/>
                <a:gd name="connsiteX45" fmla="*/ 1349114 w 3994878"/>
                <a:gd name="connsiteY45" fmla="*/ 785637 h 1877250"/>
                <a:gd name="connsiteX46" fmla="*/ 1394085 w 3994878"/>
                <a:gd name="connsiteY46" fmla="*/ 770647 h 1877250"/>
                <a:gd name="connsiteX47" fmla="*/ 1416570 w 3994878"/>
                <a:gd name="connsiteY47" fmla="*/ 785637 h 1877250"/>
                <a:gd name="connsiteX48" fmla="*/ 1491521 w 3994878"/>
                <a:gd name="connsiteY48" fmla="*/ 763152 h 1877250"/>
                <a:gd name="connsiteX49" fmla="*/ 1514006 w 3994878"/>
                <a:gd name="connsiteY49" fmla="*/ 755657 h 1877250"/>
                <a:gd name="connsiteX50" fmla="*/ 1558977 w 3994878"/>
                <a:gd name="connsiteY50" fmla="*/ 778142 h 1877250"/>
                <a:gd name="connsiteX51" fmla="*/ 1603947 w 3994878"/>
                <a:gd name="connsiteY51" fmla="*/ 763152 h 1877250"/>
                <a:gd name="connsiteX52" fmla="*/ 1626432 w 3994878"/>
                <a:gd name="connsiteY52" fmla="*/ 755657 h 1877250"/>
                <a:gd name="connsiteX53" fmla="*/ 1656413 w 3994878"/>
                <a:gd name="connsiteY53" fmla="*/ 763152 h 1877250"/>
                <a:gd name="connsiteX54" fmla="*/ 1686393 w 3994878"/>
                <a:gd name="connsiteY54" fmla="*/ 793133 h 1877250"/>
                <a:gd name="connsiteX55" fmla="*/ 1716373 w 3994878"/>
                <a:gd name="connsiteY55" fmla="*/ 785637 h 1877250"/>
                <a:gd name="connsiteX56" fmla="*/ 1738859 w 3994878"/>
                <a:gd name="connsiteY56" fmla="*/ 770647 h 1877250"/>
                <a:gd name="connsiteX57" fmla="*/ 1806314 w 3994878"/>
                <a:gd name="connsiteY57" fmla="*/ 800628 h 1877250"/>
                <a:gd name="connsiteX58" fmla="*/ 1843790 w 3994878"/>
                <a:gd name="connsiteY58" fmla="*/ 778142 h 1877250"/>
                <a:gd name="connsiteX59" fmla="*/ 1903750 w 3994878"/>
                <a:gd name="connsiteY59" fmla="*/ 748162 h 1877250"/>
                <a:gd name="connsiteX60" fmla="*/ 1948721 w 3994878"/>
                <a:gd name="connsiteY60" fmla="*/ 770647 h 1877250"/>
                <a:gd name="connsiteX61" fmla="*/ 1956216 w 3994878"/>
                <a:gd name="connsiteY61" fmla="*/ 793133 h 1877250"/>
                <a:gd name="connsiteX62" fmla="*/ 1978701 w 3994878"/>
                <a:gd name="connsiteY62" fmla="*/ 778142 h 1877250"/>
                <a:gd name="connsiteX63" fmla="*/ 2023672 w 3994878"/>
                <a:gd name="connsiteY63" fmla="*/ 763152 h 1877250"/>
                <a:gd name="connsiteX64" fmla="*/ 2068642 w 3994878"/>
                <a:gd name="connsiteY64" fmla="*/ 755657 h 1877250"/>
                <a:gd name="connsiteX65" fmla="*/ 2098623 w 3994878"/>
                <a:gd name="connsiteY65" fmla="*/ 785637 h 1877250"/>
                <a:gd name="connsiteX66" fmla="*/ 2121108 w 3994878"/>
                <a:gd name="connsiteY66" fmla="*/ 778142 h 1877250"/>
                <a:gd name="connsiteX67" fmla="*/ 2158583 w 3994878"/>
                <a:gd name="connsiteY67" fmla="*/ 763152 h 1877250"/>
                <a:gd name="connsiteX68" fmla="*/ 2188564 w 3994878"/>
                <a:gd name="connsiteY68" fmla="*/ 770647 h 1877250"/>
                <a:gd name="connsiteX69" fmla="*/ 2315980 w 3994878"/>
                <a:gd name="connsiteY69" fmla="*/ 763152 h 1877250"/>
                <a:gd name="connsiteX70" fmla="*/ 2338465 w 3994878"/>
                <a:gd name="connsiteY70" fmla="*/ 778142 h 1877250"/>
                <a:gd name="connsiteX71" fmla="*/ 2360950 w 3994878"/>
                <a:gd name="connsiteY71" fmla="*/ 785637 h 1877250"/>
                <a:gd name="connsiteX72" fmla="*/ 2383436 w 3994878"/>
                <a:gd name="connsiteY72" fmla="*/ 778142 h 1877250"/>
                <a:gd name="connsiteX73" fmla="*/ 2435901 w 3994878"/>
                <a:gd name="connsiteY73" fmla="*/ 830608 h 1877250"/>
                <a:gd name="connsiteX74" fmla="*/ 2458386 w 3994878"/>
                <a:gd name="connsiteY74" fmla="*/ 845598 h 1877250"/>
                <a:gd name="connsiteX75" fmla="*/ 2480872 w 3994878"/>
                <a:gd name="connsiteY75" fmla="*/ 838103 h 1877250"/>
                <a:gd name="connsiteX76" fmla="*/ 2533337 w 3994878"/>
                <a:gd name="connsiteY76" fmla="*/ 793133 h 1877250"/>
                <a:gd name="connsiteX77" fmla="*/ 2555823 w 3994878"/>
                <a:gd name="connsiteY77" fmla="*/ 778142 h 1877250"/>
                <a:gd name="connsiteX78" fmla="*/ 2578308 w 3994878"/>
                <a:gd name="connsiteY78" fmla="*/ 785637 h 1877250"/>
                <a:gd name="connsiteX79" fmla="*/ 2600793 w 3994878"/>
                <a:gd name="connsiteY79" fmla="*/ 778142 h 1877250"/>
                <a:gd name="connsiteX80" fmla="*/ 2630773 w 3994878"/>
                <a:gd name="connsiteY80" fmla="*/ 770647 h 1877250"/>
                <a:gd name="connsiteX81" fmla="*/ 2638268 w 3994878"/>
                <a:gd name="connsiteY81" fmla="*/ 800628 h 1877250"/>
                <a:gd name="connsiteX82" fmla="*/ 2668249 w 3994878"/>
                <a:gd name="connsiteY82" fmla="*/ 785637 h 1877250"/>
                <a:gd name="connsiteX83" fmla="*/ 2690734 w 3994878"/>
                <a:gd name="connsiteY83" fmla="*/ 778142 h 1877250"/>
                <a:gd name="connsiteX84" fmla="*/ 2750695 w 3994878"/>
                <a:gd name="connsiteY84" fmla="*/ 785637 h 1877250"/>
                <a:gd name="connsiteX85" fmla="*/ 2788170 w 3994878"/>
                <a:gd name="connsiteY85" fmla="*/ 800628 h 1877250"/>
                <a:gd name="connsiteX86" fmla="*/ 2825645 w 3994878"/>
                <a:gd name="connsiteY86" fmla="*/ 793133 h 1877250"/>
                <a:gd name="connsiteX87" fmla="*/ 2848131 w 3994878"/>
                <a:gd name="connsiteY87" fmla="*/ 785637 h 1877250"/>
                <a:gd name="connsiteX88" fmla="*/ 2855626 w 3994878"/>
                <a:gd name="connsiteY88" fmla="*/ 755657 h 1877250"/>
                <a:gd name="connsiteX89" fmla="*/ 2878111 w 3994878"/>
                <a:gd name="connsiteY89" fmla="*/ 770647 h 1877250"/>
                <a:gd name="connsiteX90" fmla="*/ 2900596 w 3994878"/>
                <a:gd name="connsiteY90" fmla="*/ 778142 h 1877250"/>
                <a:gd name="connsiteX91" fmla="*/ 2923082 w 3994878"/>
                <a:gd name="connsiteY91" fmla="*/ 748162 h 1877250"/>
                <a:gd name="connsiteX92" fmla="*/ 2945567 w 3994878"/>
                <a:gd name="connsiteY92" fmla="*/ 733172 h 1877250"/>
                <a:gd name="connsiteX93" fmla="*/ 2968052 w 3994878"/>
                <a:gd name="connsiteY93" fmla="*/ 688201 h 1877250"/>
                <a:gd name="connsiteX94" fmla="*/ 2975547 w 3994878"/>
                <a:gd name="connsiteY94" fmla="*/ 28634 h 1877250"/>
                <a:gd name="connsiteX95" fmla="*/ 3020518 w 3994878"/>
                <a:gd name="connsiteY95" fmla="*/ 21139 h 1877250"/>
                <a:gd name="connsiteX96" fmla="*/ 3072983 w 3994878"/>
                <a:gd name="connsiteY96" fmla="*/ 81100 h 1877250"/>
                <a:gd name="connsiteX97" fmla="*/ 3080478 w 3994878"/>
                <a:gd name="connsiteY97" fmla="*/ 103585 h 1877250"/>
                <a:gd name="connsiteX98" fmla="*/ 3087973 w 3994878"/>
                <a:gd name="connsiteY98" fmla="*/ 245992 h 1877250"/>
                <a:gd name="connsiteX99" fmla="*/ 3095468 w 3994878"/>
                <a:gd name="connsiteY99" fmla="*/ 275972 h 1877250"/>
                <a:gd name="connsiteX100" fmla="*/ 3102964 w 3994878"/>
                <a:gd name="connsiteY100" fmla="*/ 313447 h 1877250"/>
                <a:gd name="connsiteX101" fmla="*/ 3117954 w 3994878"/>
                <a:gd name="connsiteY101" fmla="*/ 395893 h 1877250"/>
                <a:gd name="connsiteX102" fmla="*/ 3125449 w 3994878"/>
                <a:gd name="connsiteY102" fmla="*/ 568280 h 1877250"/>
                <a:gd name="connsiteX103" fmla="*/ 3147934 w 3994878"/>
                <a:gd name="connsiteY103" fmla="*/ 605756 h 1877250"/>
                <a:gd name="connsiteX104" fmla="*/ 3162924 w 3994878"/>
                <a:gd name="connsiteY104" fmla="*/ 658221 h 1877250"/>
                <a:gd name="connsiteX105" fmla="*/ 3170419 w 3994878"/>
                <a:gd name="connsiteY105" fmla="*/ 725677 h 1877250"/>
                <a:gd name="connsiteX106" fmla="*/ 3177914 w 3994878"/>
                <a:gd name="connsiteY106" fmla="*/ 800628 h 1877250"/>
                <a:gd name="connsiteX107" fmla="*/ 3252865 w 3994878"/>
                <a:gd name="connsiteY107" fmla="*/ 808123 h 1877250"/>
                <a:gd name="connsiteX108" fmla="*/ 3305331 w 3994878"/>
                <a:gd name="connsiteY108" fmla="*/ 800628 h 1877250"/>
                <a:gd name="connsiteX109" fmla="*/ 3320321 w 3994878"/>
                <a:gd name="connsiteY109" fmla="*/ 785637 h 1877250"/>
                <a:gd name="connsiteX110" fmla="*/ 3342806 w 3994878"/>
                <a:gd name="connsiteY110" fmla="*/ 778142 h 1877250"/>
                <a:gd name="connsiteX111" fmla="*/ 3395272 w 3994878"/>
                <a:gd name="connsiteY111" fmla="*/ 793133 h 1877250"/>
                <a:gd name="connsiteX112" fmla="*/ 3417757 w 3994878"/>
                <a:gd name="connsiteY112" fmla="*/ 800628 h 1877250"/>
                <a:gd name="connsiteX113" fmla="*/ 3702570 w 3994878"/>
                <a:gd name="connsiteY113" fmla="*/ 808123 h 1877250"/>
                <a:gd name="connsiteX114" fmla="*/ 3770026 w 3994878"/>
                <a:gd name="connsiteY114" fmla="*/ 808123 h 1877250"/>
                <a:gd name="connsiteX115" fmla="*/ 3792511 w 3994878"/>
                <a:gd name="connsiteY115" fmla="*/ 800628 h 1877250"/>
                <a:gd name="connsiteX116" fmla="*/ 3814996 w 3994878"/>
                <a:gd name="connsiteY116" fmla="*/ 808123 h 1877250"/>
                <a:gd name="connsiteX117" fmla="*/ 3987383 w 3994878"/>
                <a:gd name="connsiteY117" fmla="*/ 808123 h 1877250"/>
                <a:gd name="connsiteX118" fmla="*/ 3994878 w 3994878"/>
                <a:gd name="connsiteY118" fmla="*/ 823113 h 187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994878" h="1877250">
                  <a:moveTo>
                    <a:pt x="0" y="815618"/>
                  </a:moveTo>
                  <a:cubicBezTo>
                    <a:pt x="49967" y="813120"/>
                    <a:pt x="100027" y="812060"/>
                    <a:pt x="149901" y="808123"/>
                  </a:cubicBezTo>
                  <a:cubicBezTo>
                    <a:pt x="195008" y="804562"/>
                    <a:pt x="239608" y="795098"/>
                    <a:pt x="284813" y="793133"/>
                  </a:cubicBezTo>
                  <a:cubicBezTo>
                    <a:pt x="300815" y="792437"/>
                    <a:pt x="328324" y="802640"/>
                    <a:pt x="344773" y="808123"/>
                  </a:cubicBezTo>
                  <a:cubicBezTo>
                    <a:pt x="381176" y="803573"/>
                    <a:pt x="407876" y="801717"/>
                    <a:pt x="442209" y="793133"/>
                  </a:cubicBezTo>
                  <a:cubicBezTo>
                    <a:pt x="449874" y="791217"/>
                    <a:pt x="457200" y="788136"/>
                    <a:pt x="464695" y="785637"/>
                  </a:cubicBezTo>
                  <a:cubicBezTo>
                    <a:pt x="489678" y="788136"/>
                    <a:pt x="514829" y="789315"/>
                    <a:pt x="539645" y="793133"/>
                  </a:cubicBezTo>
                  <a:cubicBezTo>
                    <a:pt x="547454" y="794334"/>
                    <a:pt x="554230" y="800628"/>
                    <a:pt x="562131" y="800628"/>
                  </a:cubicBezTo>
                  <a:cubicBezTo>
                    <a:pt x="587239" y="800628"/>
                    <a:pt x="612098" y="795631"/>
                    <a:pt x="637082" y="793133"/>
                  </a:cubicBezTo>
                  <a:cubicBezTo>
                    <a:pt x="657069" y="795631"/>
                    <a:pt x="677225" y="797025"/>
                    <a:pt x="697042" y="800628"/>
                  </a:cubicBezTo>
                  <a:cubicBezTo>
                    <a:pt x="704815" y="802041"/>
                    <a:pt x="711734" y="809422"/>
                    <a:pt x="719527" y="808123"/>
                  </a:cubicBezTo>
                  <a:cubicBezTo>
                    <a:pt x="728413" y="806642"/>
                    <a:pt x="733956" y="797162"/>
                    <a:pt x="742013" y="793133"/>
                  </a:cubicBezTo>
                  <a:cubicBezTo>
                    <a:pt x="749079" y="789600"/>
                    <a:pt x="757003" y="788136"/>
                    <a:pt x="764498" y="785637"/>
                  </a:cubicBezTo>
                  <a:cubicBezTo>
                    <a:pt x="769495" y="778142"/>
                    <a:pt x="770603" y="764633"/>
                    <a:pt x="779488" y="763152"/>
                  </a:cubicBezTo>
                  <a:cubicBezTo>
                    <a:pt x="790509" y="761315"/>
                    <a:pt x="799198" y="773741"/>
                    <a:pt x="809468" y="778142"/>
                  </a:cubicBezTo>
                  <a:cubicBezTo>
                    <a:pt x="816730" y="781254"/>
                    <a:pt x="824459" y="783139"/>
                    <a:pt x="831954" y="785637"/>
                  </a:cubicBezTo>
                  <a:cubicBezTo>
                    <a:pt x="846944" y="780640"/>
                    <a:pt x="861934" y="765650"/>
                    <a:pt x="876924" y="770647"/>
                  </a:cubicBezTo>
                  <a:cubicBezTo>
                    <a:pt x="913826" y="782948"/>
                    <a:pt x="891616" y="776843"/>
                    <a:pt x="944380" y="785637"/>
                  </a:cubicBezTo>
                  <a:cubicBezTo>
                    <a:pt x="951875" y="788136"/>
                    <a:pt x="961279" y="787546"/>
                    <a:pt x="966865" y="793133"/>
                  </a:cubicBezTo>
                  <a:cubicBezTo>
                    <a:pt x="974765" y="801034"/>
                    <a:pt x="976312" y="813412"/>
                    <a:pt x="981855" y="823113"/>
                  </a:cubicBezTo>
                  <a:cubicBezTo>
                    <a:pt x="986324" y="830934"/>
                    <a:pt x="991848" y="838103"/>
                    <a:pt x="996845" y="845598"/>
                  </a:cubicBezTo>
                  <a:cubicBezTo>
                    <a:pt x="1008711" y="893056"/>
                    <a:pt x="998627" y="867007"/>
                    <a:pt x="1034321" y="920549"/>
                  </a:cubicBezTo>
                  <a:lnTo>
                    <a:pt x="1034321" y="920549"/>
                  </a:lnTo>
                  <a:cubicBezTo>
                    <a:pt x="1036819" y="928044"/>
                    <a:pt x="1037434" y="936460"/>
                    <a:pt x="1041816" y="943034"/>
                  </a:cubicBezTo>
                  <a:cubicBezTo>
                    <a:pt x="1047696" y="951853"/>
                    <a:pt x="1057794" y="957152"/>
                    <a:pt x="1064301" y="965519"/>
                  </a:cubicBezTo>
                  <a:cubicBezTo>
                    <a:pt x="1075362" y="979740"/>
                    <a:pt x="1094282" y="1010490"/>
                    <a:pt x="1094282" y="1010490"/>
                  </a:cubicBezTo>
                  <a:cubicBezTo>
                    <a:pt x="1096780" y="1017985"/>
                    <a:pt x="1098665" y="1025713"/>
                    <a:pt x="1101777" y="1032975"/>
                  </a:cubicBezTo>
                  <a:cubicBezTo>
                    <a:pt x="1106178" y="1043245"/>
                    <a:pt x="1113556" y="1052254"/>
                    <a:pt x="1116767" y="1062956"/>
                  </a:cubicBezTo>
                  <a:cubicBezTo>
                    <a:pt x="1121134" y="1077512"/>
                    <a:pt x="1120965" y="1093091"/>
                    <a:pt x="1124262" y="1107926"/>
                  </a:cubicBezTo>
                  <a:cubicBezTo>
                    <a:pt x="1125976" y="1115638"/>
                    <a:pt x="1129259" y="1122916"/>
                    <a:pt x="1131757" y="1130411"/>
                  </a:cubicBezTo>
                  <a:cubicBezTo>
                    <a:pt x="1134255" y="1145401"/>
                    <a:pt x="1136272" y="1160480"/>
                    <a:pt x="1139252" y="1175382"/>
                  </a:cubicBezTo>
                  <a:cubicBezTo>
                    <a:pt x="1141272" y="1185483"/>
                    <a:pt x="1145181" y="1195181"/>
                    <a:pt x="1146747" y="1205362"/>
                  </a:cubicBezTo>
                  <a:cubicBezTo>
                    <a:pt x="1150441" y="1229374"/>
                    <a:pt x="1148720" y="1269268"/>
                    <a:pt x="1161737" y="1295303"/>
                  </a:cubicBezTo>
                  <a:cubicBezTo>
                    <a:pt x="1165765" y="1303360"/>
                    <a:pt x="1171730" y="1310293"/>
                    <a:pt x="1176727" y="1317788"/>
                  </a:cubicBezTo>
                  <a:cubicBezTo>
                    <a:pt x="1179226" y="1492673"/>
                    <a:pt x="1174521" y="1667810"/>
                    <a:pt x="1184223" y="1842444"/>
                  </a:cubicBezTo>
                  <a:cubicBezTo>
                    <a:pt x="1184723" y="1851438"/>
                    <a:pt x="1198477" y="1853776"/>
                    <a:pt x="1206708" y="1857434"/>
                  </a:cubicBezTo>
                  <a:cubicBezTo>
                    <a:pt x="1221147" y="1863851"/>
                    <a:pt x="1251678" y="1872424"/>
                    <a:pt x="1251678" y="1872424"/>
                  </a:cubicBezTo>
                  <a:cubicBezTo>
                    <a:pt x="1290812" y="1868511"/>
                    <a:pt x="1321803" y="1877250"/>
                    <a:pt x="1349114" y="1849939"/>
                  </a:cubicBezTo>
                  <a:cubicBezTo>
                    <a:pt x="1355484" y="1843569"/>
                    <a:pt x="1359107" y="1834949"/>
                    <a:pt x="1364104" y="1827454"/>
                  </a:cubicBezTo>
                  <a:cubicBezTo>
                    <a:pt x="1361606" y="1782483"/>
                    <a:pt x="1359936" y="1737459"/>
                    <a:pt x="1356609" y="1692542"/>
                  </a:cubicBezTo>
                  <a:cubicBezTo>
                    <a:pt x="1354938" y="1669980"/>
                    <a:pt x="1353551" y="1647271"/>
                    <a:pt x="1349114" y="1625087"/>
                  </a:cubicBezTo>
                  <a:cubicBezTo>
                    <a:pt x="1346015" y="1609593"/>
                    <a:pt x="1334124" y="1580116"/>
                    <a:pt x="1334124" y="1580116"/>
                  </a:cubicBezTo>
                  <a:cubicBezTo>
                    <a:pt x="1336622" y="1407729"/>
                    <a:pt x="1341619" y="1235361"/>
                    <a:pt x="1341619" y="1062956"/>
                  </a:cubicBezTo>
                  <a:cubicBezTo>
                    <a:pt x="1341619" y="1047759"/>
                    <a:pt x="1334124" y="1033182"/>
                    <a:pt x="1334124" y="1017985"/>
                  </a:cubicBezTo>
                  <a:cubicBezTo>
                    <a:pt x="1334124" y="965460"/>
                    <a:pt x="1338237" y="913004"/>
                    <a:pt x="1341619" y="860588"/>
                  </a:cubicBezTo>
                  <a:cubicBezTo>
                    <a:pt x="1343236" y="835532"/>
                    <a:pt x="1336463" y="807325"/>
                    <a:pt x="1349114" y="785637"/>
                  </a:cubicBezTo>
                  <a:cubicBezTo>
                    <a:pt x="1357076" y="771988"/>
                    <a:pt x="1394085" y="770647"/>
                    <a:pt x="1394085" y="770647"/>
                  </a:cubicBezTo>
                  <a:cubicBezTo>
                    <a:pt x="1401580" y="775644"/>
                    <a:pt x="1407617" y="784642"/>
                    <a:pt x="1416570" y="785637"/>
                  </a:cubicBezTo>
                  <a:cubicBezTo>
                    <a:pt x="1451587" y="789528"/>
                    <a:pt x="1463369" y="775217"/>
                    <a:pt x="1491521" y="763152"/>
                  </a:cubicBezTo>
                  <a:cubicBezTo>
                    <a:pt x="1498783" y="760040"/>
                    <a:pt x="1506511" y="758155"/>
                    <a:pt x="1514006" y="755657"/>
                  </a:cubicBezTo>
                  <a:cubicBezTo>
                    <a:pt x="1522848" y="761552"/>
                    <a:pt x="1545677" y="779620"/>
                    <a:pt x="1558977" y="778142"/>
                  </a:cubicBezTo>
                  <a:cubicBezTo>
                    <a:pt x="1574681" y="776397"/>
                    <a:pt x="1588957" y="768149"/>
                    <a:pt x="1603947" y="763152"/>
                  </a:cubicBezTo>
                  <a:lnTo>
                    <a:pt x="1626432" y="755657"/>
                  </a:lnTo>
                  <a:cubicBezTo>
                    <a:pt x="1636426" y="758155"/>
                    <a:pt x="1647678" y="757692"/>
                    <a:pt x="1656413" y="763152"/>
                  </a:cubicBezTo>
                  <a:cubicBezTo>
                    <a:pt x="1668398" y="770642"/>
                    <a:pt x="1673160" y="788171"/>
                    <a:pt x="1686393" y="793133"/>
                  </a:cubicBezTo>
                  <a:cubicBezTo>
                    <a:pt x="1696038" y="796750"/>
                    <a:pt x="1706380" y="788136"/>
                    <a:pt x="1716373" y="785637"/>
                  </a:cubicBezTo>
                  <a:cubicBezTo>
                    <a:pt x="1723868" y="780640"/>
                    <a:pt x="1729851" y="770647"/>
                    <a:pt x="1738859" y="770647"/>
                  </a:cubicBezTo>
                  <a:cubicBezTo>
                    <a:pt x="1781188" y="770647"/>
                    <a:pt x="1785041" y="779354"/>
                    <a:pt x="1806314" y="800628"/>
                  </a:cubicBezTo>
                  <a:cubicBezTo>
                    <a:pt x="1818806" y="793133"/>
                    <a:pt x="1830264" y="783553"/>
                    <a:pt x="1843790" y="778142"/>
                  </a:cubicBezTo>
                  <a:cubicBezTo>
                    <a:pt x="1907616" y="752611"/>
                    <a:pt x="1858980" y="792932"/>
                    <a:pt x="1903750" y="748162"/>
                  </a:cubicBezTo>
                  <a:cubicBezTo>
                    <a:pt x="1918562" y="753099"/>
                    <a:pt x="1938154" y="757438"/>
                    <a:pt x="1948721" y="770647"/>
                  </a:cubicBezTo>
                  <a:cubicBezTo>
                    <a:pt x="1953656" y="776817"/>
                    <a:pt x="1953718" y="785638"/>
                    <a:pt x="1956216" y="793133"/>
                  </a:cubicBezTo>
                  <a:cubicBezTo>
                    <a:pt x="1963711" y="788136"/>
                    <a:pt x="1970469" y="781801"/>
                    <a:pt x="1978701" y="778142"/>
                  </a:cubicBezTo>
                  <a:cubicBezTo>
                    <a:pt x="1993140" y="771724"/>
                    <a:pt x="2023672" y="763152"/>
                    <a:pt x="2023672" y="763152"/>
                  </a:cubicBezTo>
                  <a:cubicBezTo>
                    <a:pt x="2108478" y="819689"/>
                    <a:pt x="1976833" y="742542"/>
                    <a:pt x="2068642" y="755657"/>
                  </a:cubicBezTo>
                  <a:cubicBezTo>
                    <a:pt x="2082633" y="757656"/>
                    <a:pt x="2088629" y="775644"/>
                    <a:pt x="2098623" y="785637"/>
                  </a:cubicBezTo>
                  <a:cubicBezTo>
                    <a:pt x="2106118" y="783139"/>
                    <a:pt x="2113711" y="780916"/>
                    <a:pt x="2121108" y="778142"/>
                  </a:cubicBezTo>
                  <a:cubicBezTo>
                    <a:pt x="2133705" y="773418"/>
                    <a:pt x="2145211" y="764638"/>
                    <a:pt x="2158583" y="763152"/>
                  </a:cubicBezTo>
                  <a:cubicBezTo>
                    <a:pt x="2168821" y="762014"/>
                    <a:pt x="2178570" y="768149"/>
                    <a:pt x="2188564" y="770647"/>
                  </a:cubicBezTo>
                  <a:cubicBezTo>
                    <a:pt x="2248230" y="755731"/>
                    <a:pt x="2252474" y="747276"/>
                    <a:pt x="2315980" y="763152"/>
                  </a:cubicBezTo>
                  <a:cubicBezTo>
                    <a:pt x="2324719" y="765337"/>
                    <a:pt x="2330408" y="774114"/>
                    <a:pt x="2338465" y="778142"/>
                  </a:cubicBezTo>
                  <a:cubicBezTo>
                    <a:pt x="2345531" y="781675"/>
                    <a:pt x="2353455" y="783139"/>
                    <a:pt x="2360950" y="785637"/>
                  </a:cubicBezTo>
                  <a:cubicBezTo>
                    <a:pt x="2368445" y="783139"/>
                    <a:pt x="2376038" y="775368"/>
                    <a:pt x="2383436" y="778142"/>
                  </a:cubicBezTo>
                  <a:cubicBezTo>
                    <a:pt x="2431582" y="796197"/>
                    <a:pt x="2409989" y="804696"/>
                    <a:pt x="2435901" y="830608"/>
                  </a:cubicBezTo>
                  <a:cubicBezTo>
                    <a:pt x="2442271" y="836978"/>
                    <a:pt x="2450891" y="840601"/>
                    <a:pt x="2458386" y="845598"/>
                  </a:cubicBezTo>
                  <a:cubicBezTo>
                    <a:pt x="2465881" y="843100"/>
                    <a:pt x="2474012" y="842023"/>
                    <a:pt x="2480872" y="838103"/>
                  </a:cubicBezTo>
                  <a:cubicBezTo>
                    <a:pt x="2516594" y="817691"/>
                    <a:pt x="2504342" y="817296"/>
                    <a:pt x="2533337" y="793133"/>
                  </a:cubicBezTo>
                  <a:cubicBezTo>
                    <a:pt x="2540257" y="787366"/>
                    <a:pt x="2548328" y="783139"/>
                    <a:pt x="2555823" y="778142"/>
                  </a:cubicBezTo>
                  <a:cubicBezTo>
                    <a:pt x="2563318" y="780640"/>
                    <a:pt x="2570408" y="785637"/>
                    <a:pt x="2578308" y="785637"/>
                  </a:cubicBezTo>
                  <a:cubicBezTo>
                    <a:pt x="2586208" y="785637"/>
                    <a:pt x="2593197" y="780312"/>
                    <a:pt x="2600793" y="778142"/>
                  </a:cubicBezTo>
                  <a:cubicBezTo>
                    <a:pt x="2610698" y="775312"/>
                    <a:pt x="2620780" y="773145"/>
                    <a:pt x="2630773" y="770647"/>
                  </a:cubicBezTo>
                  <a:cubicBezTo>
                    <a:pt x="2633271" y="780641"/>
                    <a:pt x="2628704" y="796802"/>
                    <a:pt x="2638268" y="800628"/>
                  </a:cubicBezTo>
                  <a:cubicBezTo>
                    <a:pt x="2648642" y="804778"/>
                    <a:pt x="2657979" y="790038"/>
                    <a:pt x="2668249" y="785637"/>
                  </a:cubicBezTo>
                  <a:cubicBezTo>
                    <a:pt x="2675511" y="782525"/>
                    <a:pt x="2683239" y="780640"/>
                    <a:pt x="2690734" y="778142"/>
                  </a:cubicBezTo>
                  <a:cubicBezTo>
                    <a:pt x="2710721" y="780640"/>
                    <a:pt x="2732289" y="777456"/>
                    <a:pt x="2750695" y="785637"/>
                  </a:cubicBezTo>
                  <a:cubicBezTo>
                    <a:pt x="2801017" y="808003"/>
                    <a:pt x="2698934" y="822937"/>
                    <a:pt x="2788170" y="800628"/>
                  </a:cubicBezTo>
                  <a:cubicBezTo>
                    <a:pt x="2817450" y="771347"/>
                    <a:pt x="2786726" y="793133"/>
                    <a:pt x="2825645" y="793133"/>
                  </a:cubicBezTo>
                  <a:cubicBezTo>
                    <a:pt x="2833546" y="793133"/>
                    <a:pt x="2840636" y="788136"/>
                    <a:pt x="2848131" y="785637"/>
                  </a:cubicBezTo>
                  <a:cubicBezTo>
                    <a:pt x="2850629" y="775644"/>
                    <a:pt x="2846413" y="760264"/>
                    <a:pt x="2855626" y="755657"/>
                  </a:cubicBezTo>
                  <a:cubicBezTo>
                    <a:pt x="2863683" y="751629"/>
                    <a:pt x="2870054" y="766619"/>
                    <a:pt x="2878111" y="770647"/>
                  </a:cubicBezTo>
                  <a:cubicBezTo>
                    <a:pt x="2885177" y="774180"/>
                    <a:pt x="2893101" y="775644"/>
                    <a:pt x="2900596" y="778142"/>
                  </a:cubicBezTo>
                  <a:cubicBezTo>
                    <a:pt x="2908091" y="768149"/>
                    <a:pt x="2914249" y="756995"/>
                    <a:pt x="2923082" y="748162"/>
                  </a:cubicBezTo>
                  <a:cubicBezTo>
                    <a:pt x="2929452" y="741793"/>
                    <a:pt x="2940570" y="740667"/>
                    <a:pt x="2945567" y="733172"/>
                  </a:cubicBezTo>
                  <a:cubicBezTo>
                    <a:pt x="3000827" y="650283"/>
                    <a:pt x="2914187" y="742070"/>
                    <a:pt x="2968052" y="688201"/>
                  </a:cubicBezTo>
                  <a:cubicBezTo>
                    <a:pt x="2970550" y="468345"/>
                    <a:pt x="2965785" y="248287"/>
                    <a:pt x="2975547" y="28634"/>
                  </a:cubicBezTo>
                  <a:cubicBezTo>
                    <a:pt x="2976820" y="0"/>
                    <a:pt x="3013857" y="18919"/>
                    <a:pt x="3020518" y="21139"/>
                  </a:cubicBezTo>
                  <a:cubicBezTo>
                    <a:pt x="3077721" y="59274"/>
                    <a:pt x="3059025" y="32245"/>
                    <a:pt x="3072983" y="81100"/>
                  </a:cubicBezTo>
                  <a:cubicBezTo>
                    <a:pt x="3075153" y="88696"/>
                    <a:pt x="3077980" y="96090"/>
                    <a:pt x="3080478" y="103585"/>
                  </a:cubicBezTo>
                  <a:cubicBezTo>
                    <a:pt x="3082976" y="151054"/>
                    <a:pt x="3083855" y="198636"/>
                    <a:pt x="3087973" y="245992"/>
                  </a:cubicBezTo>
                  <a:cubicBezTo>
                    <a:pt x="3088865" y="256254"/>
                    <a:pt x="3093233" y="265916"/>
                    <a:pt x="3095468" y="275972"/>
                  </a:cubicBezTo>
                  <a:cubicBezTo>
                    <a:pt x="3098232" y="288408"/>
                    <a:pt x="3100685" y="300913"/>
                    <a:pt x="3102964" y="313447"/>
                  </a:cubicBezTo>
                  <a:cubicBezTo>
                    <a:pt x="3122157" y="419000"/>
                    <a:pt x="3099429" y="303266"/>
                    <a:pt x="3117954" y="395893"/>
                  </a:cubicBezTo>
                  <a:cubicBezTo>
                    <a:pt x="3120452" y="453355"/>
                    <a:pt x="3117315" y="511341"/>
                    <a:pt x="3125449" y="568280"/>
                  </a:cubicBezTo>
                  <a:cubicBezTo>
                    <a:pt x="3127509" y="582702"/>
                    <a:pt x="3141419" y="592726"/>
                    <a:pt x="3147934" y="605756"/>
                  </a:cubicBezTo>
                  <a:cubicBezTo>
                    <a:pt x="3153310" y="616509"/>
                    <a:pt x="3160522" y="648615"/>
                    <a:pt x="3162924" y="658221"/>
                  </a:cubicBezTo>
                  <a:cubicBezTo>
                    <a:pt x="3165422" y="680706"/>
                    <a:pt x="3168051" y="703178"/>
                    <a:pt x="3170419" y="725677"/>
                  </a:cubicBezTo>
                  <a:cubicBezTo>
                    <a:pt x="3173047" y="750647"/>
                    <a:pt x="3160160" y="782874"/>
                    <a:pt x="3177914" y="800628"/>
                  </a:cubicBezTo>
                  <a:cubicBezTo>
                    <a:pt x="3195668" y="818382"/>
                    <a:pt x="3227881" y="805625"/>
                    <a:pt x="3252865" y="808123"/>
                  </a:cubicBezTo>
                  <a:cubicBezTo>
                    <a:pt x="3270354" y="805625"/>
                    <a:pt x="3288571" y="806215"/>
                    <a:pt x="3305331" y="800628"/>
                  </a:cubicBezTo>
                  <a:cubicBezTo>
                    <a:pt x="3312035" y="798393"/>
                    <a:pt x="3314262" y="789273"/>
                    <a:pt x="3320321" y="785637"/>
                  </a:cubicBezTo>
                  <a:cubicBezTo>
                    <a:pt x="3327095" y="781572"/>
                    <a:pt x="3335311" y="780640"/>
                    <a:pt x="3342806" y="778142"/>
                  </a:cubicBezTo>
                  <a:cubicBezTo>
                    <a:pt x="3396717" y="796112"/>
                    <a:pt x="3329393" y="774310"/>
                    <a:pt x="3395272" y="793133"/>
                  </a:cubicBezTo>
                  <a:cubicBezTo>
                    <a:pt x="3402868" y="795304"/>
                    <a:pt x="3409866" y="800243"/>
                    <a:pt x="3417757" y="800628"/>
                  </a:cubicBezTo>
                  <a:cubicBezTo>
                    <a:pt x="3512615" y="805255"/>
                    <a:pt x="3607632" y="805625"/>
                    <a:pt x="3702570" y="808123"/>
                  </a:cubicBezTo>
                  <a:cubicBezTo>
                    <a:pt x="3738202" y="831878"/>
                    <a:pt x="3716509" y="825962"/>
                    <a:pt x="3770026" y="808123"/>
                  </a:cubicBezTo>
                  <a:lnTo>
                    <a:pt x="3792511" y="800628"/>
                  </a:lnTo>
                  <a:cubicBezTo>
                    <a:pt x="3800006" y="803126"/>
                    <a:pt x="3807096" y="808123"/>
                    <a:pt x="3814996" y="808123"/>
                  </a:cubicBezTo>
                  <a:cubicBezTo>
                    <a:pt x="3942495" y="808123"/>
                    <a:pt x="3769610" y="769693"/>
                    <a:pt x="3987383" y="808123"/>
                  </a:cubicBezTo>
                  <a:cubicBezTo>
                    <a:pt x="3992884" y="809094"/>
                    <a:pt x="3992380" y="818116"/>
                    <a:pt x="3994878" y="823113"/>
                  </a:cubicBezTo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8102600" y="2922588"/>
            <a:ext cx="1409700" cy="922337"/>
            <a:chOff x="8102182" y="2923082"/>
            <a:chExt cx="1409360" cy="921894"/>
          </a:xfrm>
        </p:grpSpPr>
        <p:sp>
          <p:nvSpPr>
            <p:cNvPr id="47" name="TextBox 46"/>
            <p:cNvSpPr txBox="1"/>
            <p:nvPr/>
          </p:nvSpPr>
          <p:spPr>
            <a:xfrm>
              <a:off x="8102182" y="2923082"/>
              <a:ext cx="1409360" cy="52362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schemeClr val="tx2"/>
                  </a:solidFill>
                </a:rPr>
                <a:t>But this is 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chemeClr val="tx2"/>
                  </a:solidFill>
                </a:rPr>
                <a:t>not lightning!</a:t>
              </a:r>
            </a:p>
          </p:txBody>
        </p:sp>
        <p:cxnSp>
          <p:nvCxnSpPr>
            <p:cNvPr id="49" name="Straight Arrow Connector 48"/>
            <p:cNvCxnSpPr>
              <a:stCxn id="47" idx="2"/>
            </p:cNvCxnSpPr>
            <p:nvPr/>
          </p:nvCxnSpPr>
          <p:spPr bwMode="auto">
            <a:xfrm rot="5400000">
              <a:off x="8521230" y="3559343"/>
              <a:ext cx="398271" cy="17299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51863"/>
            <a:ext cx="5156200" cy="4781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>
                <a:latin typeface="Trebuchet MS" pitchFamily="34" charset="0"/>
              </a:rPr>
              <a:t>The following products are resulting from the </a:t>
            </a:r>
            <a:r>
              <a:rPr lang="en-GB" sz="2000" b="1" dirty="0" smtClean="0">
                <a:latin typeface="Trebuchet MS" pitchFamily="34" charset="0"/>
              </a:rPr>
              <a:t>L1b processing: </a:t>
            </a:r>
            <a:endParaRPr lang="en-GB" sz="2000" dirty="0" smtClean="0">
              <a:latin typeface="Trebuchet MS" pitchFamily="34" charset="0"/>
            </a:endParaRPr>
          </a:p>
          <a:p>
            <a:pPr lvl="1">
              <a:buFontTx/>
              <a:buChar char="–"/>
            </a:pPr>
            <a:r>
              <a:rPr lang="en-GB" sz="2000" b="1" u="sng" dirty="0" smtClean="0">
                <a:solidFill>
                  <a:srgbClr val="0070C0"/>
                </a:solidFill>
                <a:latin typeface="Trebuchet MS" pitchFamily="34" charset="0"/>
              </a:rPr>
              <a:t>Events with </a:t>
            </a:r>
            <a:r>
              <a:rPr lang="en-GB" sz="2000" b="1" u="sng" dirty="0" err="1" smtClean="0">
                <a:solidFill>
                  <a:srgbClr val="0070C0"/>
                </a:solidFill>
                <a:latin typeface="Trebuchet MS" pitchFamily="34" charset="0"/>
              </a:rPr>
              <a:t>geolocation</a:t>
            </a:r>
            <a:r>
              <a:rPr lang="en-GB" sz="2000" dirty="0" smtClean="0">
                <a:latin typeface="Trebuchet MS" pitchFamily="34" charset="0"/>
              </a:rPr>
              <a:t>, UTC time stamp and calibrated radiance</a:t>
            </a:r>
          </a:p>
          <a:p>
            <a:pPr lvl="1">
              <a:buFontTx/>
              <a:buChar char="–"/>
            </a:pPr>
            <a:r>
              <a:rPr lang="en-GB" sz="2000" u="sng" dirty="0" smtClean="0">
                <a:latin typeface="Trebuchet MS" pitchFamily="34" charset="0"/>
              </a:rPr>
              <a:t>background images</a:t>
            </a:r>
            <a:r>
              <a:rPr lang="en-GB" sz="2000" dirty="0" smtClean="0">
                <a:latin typeface="Trebuchet MS" pitchFamily="34" charset="0"/>
              </a:rPr>
              <a:t>, supporting navigation, quality </a:t>
            </a:r>
            <a:r>
              <a:rPr lang="en-GB" sz="2000" dirty="0" err="1" smtClean="0">
                <a:latin typeface="Trebuchet MS" pitchFamily="34" charset="0"/>
              </a:rPr>
              <a:t>asessment</a:t>
            </a:r>
            <a:endParaRPr lang="en-GB" sz="2000" dirty="0" smtClean="0">
              <a:latin typeface="Trebuchet MS" pitchFamily="34" charset="0"/>
            </a:endParaRPr>
          </a:p>
          <a:p>
            <a:pPr lvl="1">
              <a:buFontTx/>
              <a:buChar char="–"/>
            </a:pPr>
            <a:endParaRPr lang="en-GB" sz="2000" dirty="0" smtClean="0"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en-GB" sz="2000" dirty="0" smtClean="0">
                <a:latin typeface="Trebuchet MS" pitchFamily="34" charset="0"/>
              </a:rPr>
              <a:t>The </a:t>
            </a:r>
            <a:r>
              <a:rPr lang="en-GB" sz="2000" b="1" dirty="0" smtClean="0">
                <a:latin typeface="Trebuchet MS" pitchFamily="34" charset="0"/>
              </a:rPr>
              <a:t>baseline L2 product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, as result of clustering of events in time and space</a:t>
            </a:r>
            <a:r>
              <a:rPr lang="en-GB" sz="2000" dirty="0" smtClean="0">
                <a:latin typeface="Trebuchet MS" pitchFamily="34" charset="0"/>
              </a:rPr>
              <a:t>:</a:t>
            </a:r>
            <a:endParaRPr lang="en-GB" sz="2000" b="1" u="sng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lvl="1">
              <a:buFontTx/>
              <a:buChar char="–"/>
            </a:pPr>
            <a:r>
              <a:rPr lang="en-GB" sz="2000" b="1" u="sng" dirty="0" smtClean="0">
                <a:solidFill>
                  <a:srgbClr val="FF0000"/>
                </a:solidFill>
                <a:latin typeface="Trebuchet MS" pitchFamily="34" charset="0"/>
              </a:rPr>
              <a:t>Groups</a:t>
            </a:r>
            <a:r>
              <a:rPr lang="en-GB" sz="2000" dirty="0" smtClean="0">
                <a:latin typeface="Trebuchet MS" pitchFamily="34" charset="0"/>
              </a:rPr>
              <a:t> (representing lightning strokes)</a:t>
            </a:r>
          </a:p>
          <a:p>
            <a:pPr lvl="1">
              <a:buFontTx/>
              <a:buChar char="–"/>
            </a:pPr>
            <a:r>
              <a:rPr lang="en-GB" sz="2000" b="1" u="sng" dirty="0" smtClean="0">
                <a:solidFill>
                  <a:srgbClr val="7030A0"/>
                </a:solidFill>
                <a:latin typeface="Trebuchet MS" pitchFamily="34" charset="0"/>
              </a:rPr>
              <a:t>Flashes</a:t>
            </a:r>
            <a:r>
              <a:rPr lang="en-GB" sz="2000" dirty="0" smtClean="0">
                <a:solidFill>
                  <a:srgbClr val="EE2D24"/>
                </a:solidFill>
                <a:latin typeface="Trebuchet MS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rebuchet MS" pitchFamily="34" charset="0"/>
              </a:rPr>
              <a:t>(main product for most users)</a:t>
            </a:r>
          </a:p>
          <a:p>
            <a:pPr lvl="1">
              <a:buFontTx/>
              <a:buChar char="–"/>
            </a:pPr>
            <a:r>
              <a:rPr lang="en-GB" sz="2000" b="1" u="sng" dirty="0" smtClean="0">
                <a:solidFill>
                  <a:srgbClr val="100565"/>
                </a:solidFill>
                <a:latin typeface="Trebuchet MS" pitchFamily="34" charset="0"/>
              </a:rPr>
              <a:t>Events</a:t>
            </a:r>
            <a:r>
              <a:rPr lang="en-GB" sz="2000" dirty="0" smtClean="0">
                <a:solidFill>
                  <a:srgbClr val="100565"/>
                </a:solidFill>
                <a:latin typeface="Trebuchet MS" pitchFamily="34" charset="0"/>
              </a:rPr>
              <a:t> quality indicator added</a:t>
            </a:r>
            <a:endParaRPr lang="en-GB" sz="2000" b="1" u="sng" dirty="0" smtClean="0">
              <a:solidFill>
                <a:srgbClr val="100565"/>
              </a:solidFill>
              <a:latin typeface="Trebuchet MS" pitchFamily="34" charset="0"/>
            </a:endParaRPr>
          </a:p>
          <a:p>
            <a:pPr>
              <a:buFontTx/>
              <a:buChar char="•"/>
            </a:pPr>
            <a:endParaRPr lang="en-GB" b="1" u="sng" dirty="0" smtClean="0">
              <a:solidFill>
                <a:srgbClr val="EE2D24"/>
              </a:solidFill>
              <a:latin typeface="Trebuchet MS" pitchFamily="34" charset="0"/>
            </a:endParaRPr>
          </a:p>
          <a:p>
            <a:endParaRPr lang="en-GB" dirty="0" smtClean="0"/>
          </a:p>
        </p:txBody>
      </p:sp>
      <p:graphicFrame>
        <p:nvGraphicFramePr>
          <p:cNvPr id="4" name="Group 148"/>
          <p:cNvGraphicFramePr>
            <a:graphicFrameLocks/>
          </p:cNvGraphicFramePr>
          <p:nvPr/>
        </p:nvGraphicFramePr>
        <p:xfrm>
          <a:off x="7527925" y="1258888"/>
          <a:ext cx="1975374" cy="1629322"/>
        </p:xfrm>
        <a:graphic>
          <a:graphicData uri="http://schemas.openxmlformats.org/drawingml/2006/table">
            <a:tbl>
              <a:tblPr/>
              <a:tblGrid>
                <a:gridCol w="178868"/>
                <a:gridCol w="179986"/>
                <a:gridCol w="179986"/>
                <a:gridCol w="179986"/>
                <a:gridCol w="178868"/>
                <a:gridCol w="179986"/>
                <a:gridCol w="178868"/>
                <a:gridCol w="179986"/>
                <a:gridCol w="179986"/>
                <a:gridCol w="179986"/>
                <a:gridCol w="178868"/>
              </a:tblGrid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020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48"/>
          <p:cNvGraphicFramePr>
            <a:graphicFrameLocks/>
          </p:cNvGraphicFramePr>
          <p:nvPr/>
        </p:nvGraphicFramePr>
        <p:xfrm>
          <a:off x="7539038" y="3022600"/>
          <a:ext cx="1975374" cy="1629322"/>
        </p:xfrm>
        <a:graphic>
          <a:graphicData uri="http://schemas.openxmlformats.org/drawingml/2006/table">
            <a:tbl>
              <a:tblPr/>
              <a:tblGrid>
                <a:gridCol w="178868"/>
                <a:gridCol w="179986"/>
                <a:gridCol w="179986"/>
                <a:gridCol w="179986"/>
                <a:gridCol w="178868"/>
                <a:gridCol w="179986"/>
                <a:gridCol w="178868"/>
                <a:gridCol w="179986"/>
                <a:gridCol w="179986"/>
                <a:gridCol w="179986"/>
                <a:gridCol w="178868"/>
              </a:tblGrid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020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48"/>
          <p:cNvGraphicFramePr>
            <a:graphicFrameLocks/>
          </p:cNvGraphicFramePr>
          <p:nvPr/>
        </p:nvGraphicFramePr>
        <p:xfrm>
          <a:off x="7532688" y="4779963"/>
          <a:ext cx="1975374" cy="1629322"/>
        </p:xfrm>
        <a:graphic>
          <a:graphicData uri="http://schemas.openxmlformats.org/drawingml/2006/table">
            <a:tbl>
              <a:tblPr/>
              <a:tblGrid>
                <a:gridCol w="178868"/>
                <a:gridCol w="179986"/>
                <a:gridCol w="179986"/>
                <a:gridCol w="179986"/>
                <a:gridCol w="178868"/>
                <a:gridCol w="179986"/>
                <a:gridCol w="178868"/>
                <a:gridCol w="179986"/>
                <a:gridCol w="179986"/>
                <a:gridCol w="179986"/>
                <a:gridCol w="178868"/>
              </a:tblGrid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020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6113" y="1304925"/>
            <a:ext cx="1279525" cy="522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tx2"/>
                </a:solidFill>
              </a:rPr>
              <a:t>Example L2 </a:t>
            </a:r>
          </a:p>
          <a:p>
            <a:pPr algn="ctr">
              <a:defRPr/>
            </a:pPr>
            <a:r>
              <a:rPr lang="en-GB" sz="1400" dirty="0">
                <a:solidFill>
                  <a:schemeClr val="tx2"/>
                </a:solidFill>
              </a:rPr>
              <a:t>Sequence:</a:t>
            </a:r>
          </a:p>
        </p:txBody>
      </p:sp>
      <p:sp>
        <p:nvSpPr>
          <p:cNvPr id="32079" name="TextBox 7"/>
          <p:cNvSpPr txBox="1">
            <a:spLocks noChangeArrowheads="1"/>
          </p:cNvSpPr>
          <p:nvPr/>
        </p:nvSpPr>
        <p:spPr bwMode="auto">
          <a:xfrm>
            <a:off x="5876925" y="2008188"/>
            <a:ext cx="966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70C0"/>
                </a:solidFill>
              </a:rPr>
              <a:t>“Events”</a:t>
            </a:r>
          </a:p>
        </p:txBody>
      </p:sp>
      <p:sp>
        <p:nvSpPr>
          <p:cNvPr id="32080" name="TextBox 8"/>
          <p:cNvSpPr txBox="1">
            <a:spLocks noChangeArrowheads="1"/>
          </p:cNvSpPr>
          <p:nvPr/>
        </p:nvSpPr>
        <p:spPr bwMode="auto">
          <a:xfrm>
            <a:off x="5870575" y="5354638"/>
            <a:ext cx="10366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70C0"/>
                </a:solidFill>
              </a:rPr>
              <a:t>“</a:t>
            </a:r>
            <a:r>
              <a:rPr lang="en-GB" sz="1400">
                <a:solidFill>
                  <a:srgbClr val="7030A0"/>
                </a:solidFill>
              </a:rPr>
              <a:t>Flashes</a:t>
            </a:r>
            <a:r>
              <a:rPr lang="en-GB" sz="140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32081" name="TextBox 9"/>
          <p:cNvSpPr txBox="1">
            <a:spLocks noChangeArrowheads="1"/>
          </p:cNvSpPr>
          <p:nvPr/>
        </p:nvSpPr>
        <p:spPr bwMode="auto">
          <a:xfrm>
            <a:off x="5851525" y="3595688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70C0"/>
                </a:solidFill>
              </a:rPr>
              <a:t>“</a:t>
            </a:r>
            <a:r>
              <a:rPr lang="en-GB" sz="1400">
                <a:solidFill>
                  <a:srgbClr val="EE2D24"/>
                </a:solidFill>
              </a:rPr>
              <a:t>Groups</a:t>
            </a:r>
            <a:r>
              <a:rPr lang="en-GB" sz="1400">
                <a:solidFill>
                  <a:srgbClr val="0070C0"/>
                </a:solidFill>
              </a:rPr>
              <a:t>”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843713" y="2170113"/>
            <a:ext cx="606425" cy="3175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845300" y="2187575"/>
            <a:ext cx="627063" cy="158750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079" idx="3"/>
          </p:cNvCxnSpPr>
          <p:nvPr/>
        </p:nvCxnSpPr>
        <p:spPr bwMode="auto">
          <a:xfrm flipV="1">
            <a:off x="6843713" y="1558925"/>
            <a:ext cx="2068512" cy="603250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079" idx="3"/>
          </p:cNvCxnSpPr>
          <p:nvPr/>
        </p:nvCxnSpPr>
        <p:spPr bwMode="auto">
          <a:xfrm>
            <a:off x="6843713" y="2162175"/>
            <a:ext cx="614362" cy="385763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079" idx="3"/>
          </p:cNvCxnSpPr>
          <p:nvPr/>
        </p:nvCxnSpPr>
        <p:spPr bwMode="auto">
          <a:xfrm>
            <a:off x="6843713" y="2162175"/>
            <a:ext cx="631825" cy="598488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2079" idx="3"/>
          </p:cNvCxnSpPr>
          <p:nvPr/>
        </p:nvCxnSpPr>
        <p:spPr bwMode="auto">
          <a:xfrm>
            <a:off x="6843713" y="2162175"/>
            <a:ext cx="1008062" cy="211138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6872288" y="2189163"/>
            <a:ext cx="1266825" cy="171450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6888163" y="2154238"/>
            <a:ext cx="1658937" cy="19050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V="1">
            <a:off x="6896100" y="2178050"/>
            <a:ext cx="1847850" cy="17463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6902450" y="2173288"/>
            <a:ext cx="1844675" cy="195262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888163" y="2195513"/>
            <a:ext cx="1501775" cy="385762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6880225" y="1368425"/>
            <a:ext cx="2395538" cy="812800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6805613" y="3448050"/>
            <a:ext cx="2068512" cy="325438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095" name="Oval 38"/>
          <p:cNvSpPr>
            <a:spLocks noChangeArrowheads="1"/>
          </p:cNvSpPr>
          <p:nvPr/>
        </p:nvSpPr>
        <p:spPr bwMode="auto">
          <a:xfrm>
            <a:off x="8888413" y="3125788"/>
            <a:ext cx="368300" cy="3667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2096" name="Oval 39"/>
          <p:cNvSpPr>
            <a:spLocks noChangeArrowheads="1"/>
          </p:cNvSpPr>
          <p:nvPr/>
        </p:nvSpPr>
        <p:spPr bwMode="auto">
          <a:xfrm>
            <a:off x="7772400" y="3967163"/>
            <a:ext cx="906463" cy="5969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2097" name="Oval 40"/>
          <p:cNvSpPr>
            <a:spLocks noChangeArrowheads="1"/>
          </p:cNvSpPr>
          <p:nvPr/>
        </p:nvSpPr>
        <p:spPr bwMode="auto">
          <a:xfrm>
            <a:off x="8534400" y="3775075"/>
            <a:ext cx="579438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2098" name="Oval 41"/>
          <p:cNvSpPr>
            <a:spLocks noChangeArrowheads="1"/>
          </p:cNvSpPr>
          <p:nvPr/>
        </p:nvSpPr>
        <p:spPr bwMode="auto">
          <a:xfrm>
            <a:off x="9240838" y="2968625"/>
            <a:ext cx="360362" cy="3524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2099" name="Oval 42"/>
          <p:cNvSpPr>
            <a:spLocks noChangeArrowheads="1"/>
          </p:cNvSpPr>
          <p:nvPr/>
        </p:nvSpPr>
        <p:spPr bwMode="auto">
          <a:xfrm>
            <a:off x="7459663" y="3765550"/>
            <a:ext cx="338137" cy="9937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6815138" y="3079750"/>
            <a:ext cx="2389187" cy="696913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6802438" y="3786188"/>
            <a:ext cx="603250" cy="485775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6850063" y="3789363"/>
            <a:ext cx="1679575" cy="85725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6815138" y="3784600"/>
            <a:ext cx="1130300" cy="187325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>
            <a:off x="6896100" y="5535613"/>
            <a:ext cx="479425" cy="228600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V="1">
            <a:off x="6897688" y="5021263"/>
            <a:ext cx="1827212" cy="509587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106" name="Oval 58"/>
          <p:cNvSpPr>
            <a:spLocks noChangeArrowheads="1"/>
          </p:cNvSpPr>
          <p:nvPr/>
        </p:nvSpPr>
        <p:spPr bwMode="auto">
          <a:xfrm>
            <a:off x="7377113" y="5389563"/>
            <a:ext cx="1676400" cy="1184275"/>
          </a:xfrm>
          <a:prstGeom prst="ellips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2107" name="Oval 59"/>
          <p:cNvSpPr>
            <a:spLocks noChangeArrowheads="1"/>
          </p:cNvSpPr>
          <p:nvPr/>
        </p:nvSpPr>
        <p:spPr bwMode="auto">
          <a:xfrm>
            <a:off x="8812213" y="4692650"/>
            <a:ext cx="906462" cy="596900"/>
          </a:xfrm>
          <a:prstGeom prst="ellips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3" name="Down Arrow 62"/>
          <p:cNvSpPr/>
          <p:nvPr/>
        </p:nvSpPr>
        <p:spPr bwMode="auto">
          <a:xfrm>
            <a:off x="6227763" y="2376488"/>
            <a:ext cx="255587" cy="11906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64" name="Down Arrow 63"/>
          <p:cNvSpPr/>
          <p:nvPr/>
        </p:nvSpPr>
        <p:spPr bwMode="auto">
          <a:xfrm>
            <a:off x="6216650" y="4049713"/>
            <a:ext cx="254000" cy="119221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762125" y="1619278"/>
            <a:ext cx="1970088" cy="33655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217613" y="3690080"/>
            <a:ext cx="2462212" cy="33496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2800" kern="0" dirty="0" smtClean="0">
                <a:latin typeface="+mj-lt"/>
                <a:ea typeface="+mj-ea"/>
                <a:cs typeface="+mj-cs"/>
              </a:rPr>
              <a:t>MTG-LI Products:   L1b  -&gt;  L2 processing</a:t>
            </a:r>
            <a:endParaRPr lang="en-GB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2113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32114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000" smtClean="0">
                <a:latin typeface="Trebuchet MS" pitchFamily="34" charset="0"/>
              </a:rPr>
              <a:t>The MTG LI Science Team currently consists of the following members:</a:t>
            </a:r>
          </a:p>
          <a:p>
            <a:pPr>
              <a:buFontTx/>
              <a:buChar char="•"/>
            </a:pPr>
            <a:endParaRPr lang="en-GB" sz="2000" smtClean="0">
              <a:latin typeface="Trebuchet MS" pitchFamily="34" charset="0"/>
            </a:endParaRP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Alec Bennett (MetOffice </a:t>
            </a:r>
            <a:r>
              <a:rPr lang="en-GB" sz="2000" smtClean="0"/>
              <a:t>–</a:t>
            </a:r>
            <a:r>
              <a:rPr lang="en-GB" sz="2000" smtClean="0">
                <a:latin typeface="Trebuchet MS" pitchFamily="34" charset="0"/>
              </a:rPr>
              <a:t> UK)</a:t>
            </a: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Daniele Biron (USAM </a:t>
            </a:r>
            <a:r>
              <a:rPr lang="en-GB" sz="2000" smtClean="0"/>
              <a:t>–</a:t>
            </a:r>
            <a:r>
              <a:rPr lang="en-GB" sz="2000" smtClean="0">
                <a:latin typeface="Trebuchet MS" pitchFamily="34" charset="0"/>
              </a:rPr>
              <a:t> Italy)</a:t>
            </a: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Eric Defer (LERMA </a:t>
            </a:r>
            <a:r>
              <a:rPr lang="en-GB" sz="2000" smtClean="0"/>
              <a:t>–</a:t>
            </a:r>
            <a:r>
              <a:rPr lang="en-GB" sz="2000" smtClean="0">
                <a:latin typeface="Trebuchet MS" pitchFamily="34" charset="0"/>
              </a:rPr>
              <a:t> France)</a:t>
            </a: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Ullrich Finke (U. Hannover </a:t>
            </a:r>
            <a:r>
              <a:rPr lang="en-GB" sz="2000" smtClean="0"/>
              <a:t>–</a:t>
            </a:r>
            <a:r>
              <a:rPr lang="en-GB" sz="2000" smtClean="0">
                <a:latin typeface="Trebuchet MS" pitchFamily="34" charset="0"/>
              </a:rPr>
              <a:t> Germany)</a:t>
            </a: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Hartmut H</a:t>
            </a:r>
            <a:r>
              <a:rPr lang="en-GB" sz="2000" smtClean="0"/>
              <a:t>ö</a:t>
            </a:r>
            <a:r>
              <a:rPr lang="en-GB" sz="2000" smtClean="0">
                <a:latin typeface="Trebuchet MS" pitchFamily="34" charset="0"/>
              </a:rPr>
              <a:t>ller (DLR</a:t>
            </a:r>
            <a:r>
              <a:rPr lang="en-GB" sz="2000" smtClean="0"/>
              <a:t> –</a:t>
            </a:r>
            <a:r>
              <a:rPr lang="en-GB" sz="2000" smtClean="0">
                <a:latin typeface="Trebuchet MS" pitchFamily="34" charset="0"/>
              </a:rPr>
              <a:t> Germany)</a:t>
            </a: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Philippe Lopez (ECMWF)</a:t>
            </a: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Douglas Mach (NASA </a:t>
            </a:r>
            <a:r>
              <a:rPr lang="en-GB" sz="2000" smtClean="0"/>
              <a:t>–</a:t>
            </a:r>
            <a:r>
              <a:rPr lang="en-GB" sz="2000" smtClean="0">
                <a:latin typeface="Trebuchet MS" pitchFamily="34" charset="0"/>
              </a:rPr>
              <a:t> USA)</a:t>
            </a: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Antti M</a:t>
            </a:r>
            <a:r>
              <a:rPr lang="en-GB" sz="2000" smtClean="0"/>
              <a:t>ä</a:t>
            </a:r>
            <a:r>
              <a:rPr lang="en-GB" sz="2000" smtClean="0">
                <a:latin typeface="Trebuchet MS" pitchFamily="34" charset="0"/>
              </a:rPr>
              <a:t>kel</a:t>
            </a:r>
            <a:r>
              <a:rPr lang="en-GB" sz="2000" smtClean="0"/>
              <a:t>ä</a:t>
            </a:r>
            <a:r>
              <a:rPr lang="en-GB" sz="2000" smtClean="0">
                <a:latin typeface="Trebuchet MS" pitchFamily="34" charset="0"/>
              </a:rPr>
              <a:t> (FMI </a:t>
            </a:r>
            <a:r>
              <a:rPr lang="en-GB" sz="2000" smtClean="0"/>
              <a:t>–</a:t>
            </a:r>
            <a:r>
              <a:rPr lang="en-GB" sz="2000" smtClean="0">
                <a:latin typeface="Trebuchet MS" pitchFamily="34" charset="0"/>
              </a:rPr>
              <a:t> Finland)</a:t>
            </a:r>
          </a:p>
          <a:p>
            <a:pPr lvl="1">
              <a:buFontTx/>
              <a:buChar char="–"/>
            </a:pPr>
            <a:r>
              <a:rPr lang="en-GB" sz="2000" smtClean="0">
                <a:latin typeface="Trebuchet MS" pitchFamily="34" charset="0"/>
              </a:rPr>
              <a:t>Serge Soula (Laboratoire d'Aerologie </a:t>
            </a:r>
            <a:r>
              <a:rPr lang="en-GB" sz="2000" smtClean="0"/>
              <a:t>–</a:t>
            </a:r>
            <a:r>
              <a:rPr lang="en-GB" sz="2000" smtClean="0">
                <a:latin typeface="Trebuchet MS" pitchFamily="34" charset="0"/>
              </a:rPr>
              <a:t> France)</a:t>
            </a:r>
          </a:p>
          <a:p>
            <a:pPr lvl="1">
              <a:buFontTx/>
              <a:buChar char="–"/>
            </a:pPr>
            <a:endParaRPr lang="en-GB" sz="2000" smtClean="0"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en-GB" sz="2000" smtClean="0">
                <a:latin typeface="Trebuchet MS" pitchFamily="34" charset="0"/>
              </a:rPr>
              <a:t>In addition, invited experts contributing in individual meetings.	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smtClean="0"/>
              <a:t>MTG Lightning Imager Science Team (LIST)</a:t>
            </a:r>
          </a:p>
        </p:txBody>
      </p:sp>
      <p:sp>
        <p:nvSpPr>
          <p:cNvPr id="55300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Slide </a:t>
            </a:r>
            <a:fld id="{D482D103-A4EA-4756-A99D-E09CB7B9EBAF}" type="slidenum">
              <a:rPr lang="de-DE"/>
              <a:pPr/>
              <a:t>33</a:t>
            </a:fld>
            <a:r>
              <a:rPr lang="de-DE"/>
              <a:t> &gt; EUMETSAT 2010 &gt; Hartmut Höller</a:t>
            </a: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LIProxy</a:t>
            </a:r>
            <a:r>
              <a:rPr lang="en-US" dirty="0" smtClean="0"/>
              <a:t> -&gt; LIS-LINET Transfer Function:             Comparison </a:t>
            </a:r>
            <a:r>
              <a:rPr lang="en-US" b="0" dirty="0" smtClean="0"/>
              <a:t>25 </a:t>
            </a:r>
            <a:r>
              <a:rPr lang="en-US" b="0" dirty="0"/>
              <a:t>July 2006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73" y="5408614"/>
            <a:ext cx="5656395" cy="973137"/>
          </a:xfrm>
        </p:spPr>
        <p:txBody>
          <a:bodyPr/>
          <a:lstStyle/>
          <a:p>
            <a:pPr lvl="1">
              <a:buFont typeface="Webdings" pitchFamily="18" charset="2"/>
              <a:buNone/>
            </a:pPr>
            <a:endParaRPr lang="en-US"/>
          </a:p>
        </p:txBody>
      </p:sp>
      <p:pic>
        <p:nvPicPr>
          <p:cNvPr id="5099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58" y="1196976"/>
            <a:ext cx="4765542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99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286" y="1841501"/>
            <a:ext cx="463655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Slide </a:t>
            </a:r>
            <a:fld id="{ED3C3801-1421-426B-88CD-EDFEA9A7E1DB}" type="slidenum">
              <a:rPr lang="de-DE"/>
              <a:pPr/>
              <a:t>34</a:t>
            </a:fld>
            <a:r>
              <a:rPr lang="de-DE"/>
              <a:t> &gt; EUMETSAT 2010 &gt; Hartmut Höller</a:t>
            </a:r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LIProxy</a:t>
            </a:r>
            <a:r>
              <a:rPr lang="en-US" dirty="0"/>
              <a:t> -&gt; LIS-LINET Transfer Function: </a:t>
            </a:r>
            <a:r>
              <a:rPr lang="en-US" dirty="0" smtClean="0"/>
              <a:t>                    </a:t>
            </a:r>
            <a:r>
              <a:rPr lang="en-US" b="0" dirty="0" smtClean="0"/>
              <a:t>Inter </a:t>
            </a:r>
            <a:r>
              <a:rPr lang="en-US" b="0" dirty="0"/>
              <a:t>stroke activity </a:t>
            </a:r>
            <a:r>
              <a:rPr lang="en-US" b="0" dirty="0" smtClean="0"/>
              <a:t> Large </a:t>
            </a:r>
            <a:r>
              <a:rPr lang="en-US" b="0" dirty="0"/>
              <a:t>variability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96976"/>
            <a:ext cx="9505289" cy="1476375"/>
          </a:xfrm>
        </p:spPr>
        <p:txBody>
          <a:bodyPr/>
          <a:lstStyle/>
          <a:p>
            <a:pPr lvl="1"/>
            <a:r>
              <a:rPr lang="en-US"/>
              <a:t>The inter-stroke optical activity is of a much more irregular nature, thus statistical representation will be adequate (post-stroke and pre-stroke predominantly optical  or sometimes RF activity) </a:t>
            </a:r>
          </a:p>
          <a:p>
            <a:pPr lvl="1"/>
            <a:r>
              <a:rPr lang="en-US"/>
              <a:t>But: often post-stoke optical groups occur within 100 ms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618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56" y="2644775"/>
            <a:ext cx="91836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Slide </a:t>
            </a:r>
            <a:fld id="{03C4F430-A15D-4AFB-BCF5-6B7481112B82}" type="slidenum">
              <a:rPr lang="de-DE"/>
              <a:pPr/>
              <a:t>35</a:t>
            </a:fld>
            <a:r>
              <a:rPr lang="de-DE"/>
              <a:t> &gt; EUMETSAT 2010 &gt; Hartmut Höller</a:t>
            </a:r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 </a:t>
            </a:r>
            <a:r>
              <a:rPr lang="en-US" dirty="0" smtClean="0"/>
              <a:t>Studies - </a:t>
            </a:r>
            <a:r>
              <a:rPr lang="en-US" b="0" dirty="0" smtClean="0"/>
              <a:t>W-Africa </a:t>
            </a:r>
            <a:r>
              <a:rPr lang="en-US" b="0" dirty="0"/>
              <a:t>+ Europe, 28 July 2006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902" y="1196975"/>
            <a:ext cx="9578714" cy="395288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Optical Pulses -  </a:t>
            </a:r>
            <a:r>
              <a:rPr lang="en-US" dirty="0">
                <a:solidFill>
                  <a:srgbClr val="FF0000"/>
                </a:solidFill>
              </a:rPr>
              <a:t>simulation for W-Africa and Europe on 28 July 2006</a:t>
            </a:r>
          </a:p>
        </p:txBody>
      </p:sp>
      <p:pic>
        <p:nvPicPr>
          <p:cNvPr id="5836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283" y="1989138"/>
            <a:ext cx="4407826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66900"/>
            <a:ext cx="5226447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Proxy data development –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807E58C-73D7-43C4-BAFC-78D8F4EFFFBC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pic>
        <p:nvPicPr>
          <p:cNvPr id="5" name="Europe_20090702_events_density_MSGbkg_coastline_FINAL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57313"/>
            <a:ext cx="73358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7504113" y="2328863"/>
            <a:ext cx="2271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Based on LINET </a:t>
            </a:r>
          </a:p>
          <a:p>
            <a:r>
              <a:rPr lang="en-GB" sz="1600">
                <a:solidFill>
                  <a:schemeClr val="tx1"/>
                </a:solidFill>
              </a:rPr>
              <a:t>ground-based </a:t>
            </a:r>
          </a:p>
          <a:p>
            <a:r>
              <a:rPr lang="en-GB" sz="1600">
                <a:solidFill>
                  <a:schemeClr val="tx1"/>
                </a:solidFill>
              </a:rPr>
              <a:t>data over Europe</a:t>
            </a: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r>
              <a:rPr lang="en-GB" sz="1600">
                <a:solidFill>
                  <a:schemeClr val="tx1"/>
                </a:solidFill>
              </a:rPr>
              <a:t>Colour code indicates  the </a:t>
            </a:r>
          </a:p>
          <a:p>
            <a:r>
              <a:rPr lang="en-GB" sz="1600">
                <a:solidFill>
                  <a:schemeClr val="tx1"/>
                </a:solidFill>
              </a:rPr>
              <a:t>MTG-LI “event” density</a:t>
            </a:r>
          </a:p>
        </p:txBody>
      </p:sp>
      <p:pic>
        <p:nvPicPr>
          <p:cNvPr id="6" name="__Europe_20060728_events_density_MSGbkg_coastline_newcorrection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0" y="1195464"/>
            <a:ext cx="7550046" cy="56625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2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68325" y="2760663"/>
            <a:ext cx="9337675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indent="-628650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       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to ensure continuation and improvement of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existing services</a:t>
            </a:r>
          </a:p>
          <a:p>
            <a:pPr marL="628650" indent="-628650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628650" indent="-628650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    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to enable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new services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expected for  2017 – 2037</a:t>
            </a:r>
          </a:p>
          <a:p>
            <a:pPr marL="628650" indent="-628650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      </a:t>
            </a:r>
          </a:p>
          <a:p>
            <a:pPr marL="628650" indent="-628650">
              <a:lnSpc>
                <a:spcPct val="90000"/>
              </a:lnSpc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GB" sz="2400" dirty="0">
                <a:solidFill>
                  <a:srgbClr val="FF0000"/>
                </a:solidFill>
                <a:latin typeface="+mn-lt"/>
              </a:rPr>
              <a:t>breakthrough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expected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exploiting the MTG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information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on evolution of convective systems from cradle to grave 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146300" y="1744663"/>
            <a:ext cx="4808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3300"/>
                </a:solidFill>
                <a:latin typeface="+mn-lt"/>
              </a:rPr>
              <a:t>MTG Mission are well defined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46050" y="2814638"/>
            <a:ext cx="452438" cy="298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11125" y="3840163"/>
            <a:ext cx="452438" cy="298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39725" y="244475"/>
            <a:ext cx="94107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defRPr/>
            </a:pPr>
            <a:r>
              <a:rPr lang="de-DE" sz="2800" dirty="0">
                <a:latin typeface="+mn-lt"/>
              </a:rPr>
              <a:t>Conclusion on MTG Missions</a:t>
            </a:r>
            <a:endParaRPr lang="en-GB" sz="28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211461AC-8D96-45DE-B54E-7DACFCC976D4}" type="slidenum">
              <a:rPr lang="en-GB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995" y="3072984"/>
            <a:ext cx="37550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59395" name="TextBox 18"/>
          <p:cNvSpPr txBox="1">
            <a:spLocks noChangeArrowheads="1"/>
          </p:cNvSpPr>
          <p:nvPr/>
        </p:nvSpPr>
        <p:spPr bwMode="auto">
          <a:xfrm>
            <a:off x="277813" y="6251575"/>
            <a:ext cx="18907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EUM/MTG/VWG/11/0504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EUMETSAT Conference, Oslo</a:t>
            </a:r>
          </a:p>
        </p:txBody>
      </p:sp>
      <p:sp>
        <p:nvSpPr>
          <p:cNvPr id="59396" name="TextBox 18"/>
          <p:cNvSpPr txBox="1">
            <a:spLocks noChangeArrowheads="1"/>
          </p:cNvSpPr>
          <p:nvPr/>
        </p:nvSpPr>
        <p:spPr bwMode="auto">
          <a:xfrm>
            <a:off x="277813" y="6259513"/>
            <a:ext cx="19939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EUM/MTG/VWG/11/0515</a:t>
            </a:r>
          </a:p>
          <a:p>
            <a:r>
              <a:rPr lang="en-GB">
                <a:solidFill>
                  <a:srgbClr val="0070C0"/>
                </a:solidFill>
              </a:rPr>
              <a:t>September 2011</a:t>
            </a:r>
          </a:p>
          <a:p>
            <a:r>
              <a:rPr lang="en-GB">
                <a:solidFill>
                  <a:srgbClr val="0070C0"/>
                </a:solidFill>
              </a:rPr>
              <a:t>GLM Science Team, Huntsville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07963"/>
            <a:ext cx="8986837" cy="6699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MTG - Five Missions to Satisfy User Needs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271588"/>
            <a:ext cx="9906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5475" indent="-625475">
              <a:lnSpc>
                <a:spcPct val="85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600" dirty="0">
                <a:solidFill>
                  <a:srgbClr val="CC0000"/>
                </a:solidFill>
                <a:latin typeface="+mn-lt"/>
              </a:rPr>
              <a:t>          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F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ull 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D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isk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 H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igh 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pectral resolution 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I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magery (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FDHSI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), global scales (Full Disk) over a      BRC = 10 min, with 16 channels at spatial resolution of  </a:t>
            </a:r>
            <a:r>
              <a:rPr lang="en-GB" sz="1800" b="0" dirty="0">
                <a:solidFill>
                  <a:srgbClr val="FF0000"/>
                </a:solidFill>
                <a:latin typeface="+mn-lt"/>
              </a:rPr>
              <a:t>1 km  (8 solar channels)          						    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and  </a:t>
            </a:r>
            <a:r>
              <a:rPr lang="en-GB" sz="1800" b="0" dirty="0">
                <a:solidFill>
                  <a:srgbClr val="FF0000"/>
                </a:solidFill>
                <a:latin typeface="+mn-lt"/>
              </a:rPr>
              <a:t>2 km  (8 thermal channels)</a:t>
            </a:r>
          </a:p>
          <a:p>
            <a:pPr marL="625475" indent="-625475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800" b="0" dirty="0">
                <a:solidFill>
                  <a:srgbClr val="33CC33"/>
                </a:solidFill>
                <a:latin typeface="+mn-lt"/>
              </a:rPr>
              <a:t>      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H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igh spatial 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R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esolution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 F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ast 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I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magery (</a:t>
            </a:r>
            <a:r>
              <a:rPr lang="en-GB" sz="1800" b="0" dirty="0">
                <a:solidFill>
                  <a:srgbClr val="CC0000"/>
                </a:solidFill>
                <a:latin typeface="+mn-lt"/>
              </a:rPr>
              <a:t>HRFI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), local scales (1/4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 of Full Disk) over a      BRC = 2.5 min with 4 channels at high spatial resolution  </a:t>
            </a:r>
            <a:r>
              <a:rPr lang="en-GB" sz="1800" b="0" dirty="0">
                <a:solidFill>
                  <a:srgbClr val="FF0000"/>
                </a:solidFill>
                <a:latin typeface="+mn-lt"/>
              </a:rPr>
              <a:t>0.5 km  (2 solar channels),                            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						      and  </a:t>
            </a:r>
            <a:r>
              <a:rPr lang="en-GB" sz="1800" b="0" dirty="0">
                <a:solidFill>
                  <a:srgbClr val="FF0000"/>
                </a:solidFill>
                <a:latin typeface="+mn-lt"/>
              </a:rPr>
              <a:t>1.0 km   (2 thermal channels)</a:t>
            </a:r>
          </a:p>
          <a:p>
            <a:pPr marL="625475" indent="-625475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800" b="0" dirty="0">
                <a:solidFill>
                  <a:srgbClr val="0099FF"/>
                </a:solidFill>
                <a:latin typeface="+mn-lt"/>
              </a:rPr>
              <a:t>         </a:t>
            </a:r>
            <a:r>
              <a:rPr lang="en-GB" sz="1800" b="0" dirty="0" err="1">
                <a:solidFill>
                  <a:srgbClr val="CC0000"/>
                </a:solidFill>
              </a:rPr>
              <a:t>I</a:t>
            </a:r>
            <a:r>
              <a:rPr lang="en-GB" sz="1800" b="0" dirty="0" err="1">
                <a:solidFill>
                  <a:schemeClr val="tx1"/>
                </a:solidFill>
              </a:rPr>
              <a:t>nfra</a:t>
            </a:r>
            <a:r>
              <a:rPr lang="en-GB" sz="1800" b="0" dirty="0" err="1">
                <a:solidFill>
                  <a:srgbClr val="CC0000"/>
                </a:solidFill>
              </a:rPr>
              <a:t>R</a:t>
            </a:r>
            <a:r>
              <a:rPr lang="en-GB" sz="1800" b="0" dirty="0" err="1">
                <a:solidFill>
                  <a:schemeClr val="tx1"/>
                </a:solidFill>
              </a:rPr>
              <a:t>ed</a:t>
            </a:r>
            <a:r>
              <a:rPr lang="en-GB" sz="1800" b="0" dirty="0">
                <a:solidFill>
                  <a:srgbClr val="CC0000"/>
                </a:solidFill>
              </a:rPr>
              <a:t> S</a:t>
            </a:r>
            <a:r>
              <a:rPr lang="en-GB" sz="1800" b="0" dirty="0">
                <a:solidFill>
                  <a:schemeClr val="tx1"/>
                </a:solidFill>
              </a:rPr>
              <a:t>ounding (</a:t>
            </a:r>
            <a:r>
              <a:rPr lang="en-GB" sz="1800" b="0" dirty="0">
                <a:solidFill>
                  <a:srgbClr val="CC0000"/>
                </a:solidFill>
              </a:rPr>
              <a:t>IRS</a:t>
            </a:r>
            <a:r>
              <a:rPr lang="en-GB" sz="1800" b="0" dirty="0">
                <a:solidFill>
                  <a:schemeClr val="tx1"/>
                </a:solidFill>
              </a:rPr>
              <a:t>), global scales (Full Disk) over a BRC = 60 min at spatial resolution of 4 km, providing </a:t>
            </a:r>
            <a:r>
              <a:rPr lang="en-GB" sz="1800" b="0" dirty="0" err="1">
                <a:solidFill>
                  <a:schemeClr val="tx1"/>
                </a:solidFill>
              </a:rPr>
              <a:t>hyperspectral</a:t>
            </a:r>
            <a:r>
              <a:rPr lang="en-GB" sz="1800" b="0" dirty="0">
                <a:solidFill>
                  <a:schemeClr val="tx1"/>
                </a:solidFill>
              </a:rPr>
              <a:t> soundings at 0.625 cm</a:t>
            </a:r>
            <a:r>
              <a:rPr lang="en-GB" sz="1800" b="0" baseline="30000" dirty="0">
                <a:solidFill>
                  <a:schemeClr val="tx1"/>
                </a:solidFill>
              </a:rPr>
              <a:t>-1</a:t>
            </a:r>
            <a:r>
              <a:rPr lang="en-GB" sz="1800" b="0" dirty="0">
                <a:solidFill>
                  <a:schemeClr val="tx1"/>
                </a:solidFill>
              </a:rPr>
              <a:t> sampling in           two bands:  </a:t>
            </a:r>
            <a:r>
              <a:rPr lang="en-GB" sz="1800" b="0" dirty="0">
                <a:solidFill>
                  <a:srgbClr val="FF0000"/>
                </a:solidFill>
              </a:rPr>
              <a:t>Long-Wave-IR (LWIR:    700 – 1210 cm</a:t>
            </a:r>
            <a:r>
              <a:rPr lang="en-GB" sz="1800" b="0" baseline="30000" dirty="0">
                <a:solidFill>
                  <a:srgbClr val="FF0000"/>
                </a:solidFill>
              </a:rPr>
              <a:t>-1</a:t>
            </a:r>
            <a:r>
              <a:rPr lang="en-GB" sz="1800" b="0" dirty="0">
                <a:solidFill>
                  <a:srgbClr val="FF0000"/>
                </a:solidFill>
              </a:rPr>
              <a:t>   ~  820 spectral samples) </a:t>
            </a:r>
            <a:r>
              <a:rPr lang="en-GB" sz="1800" b="0" dirty="0">
                <a:solidFill>
                  <a:schemeClr val="tx1"/>
                </a:solidFill>
              </a:rPr>
              <a:t>                                              		 </a:t>
            </a:r>
            <a:r>
              <a:rPr lang="en-GB" sz="1800" b="0" dirty="0">
                <a:solidFill>
                  <a:srgbClr val="FF0000"/>
                </a:solidFill>
              </a:rPr>
              <a:t>Mid-Wave-IR   (MWIR: 1600 – 2175 cm</a:t>
            </a:r>
            <a:r>
              <a:rPr lang="en-GB" sz="1800" b="0" baseline="30000" dirty="0">
                <a:solidFill>
                  <a:srgbClr val="FF0000"/>
                </a:solidFill>
              </a:rPr>
              <a:t>-1</a:t>
            </a:r>
            <a:r>
              <a:rPr lang="en-GB" sz="1800" b="0" dirty="0">
                <a:solidFill>
                  <a:srgbClr val="FF0000"/>
                </a:solidFill>
              </a:rPr>
              <a:t>   ~  920 spectral sample )</a:t>
            </a:r>
            <a:endParaRPr lang="en-GB" sz="1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625475" indent="-625475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8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  </a:t>
            </a:r>
            <a:r>
              <a:rPr lang="en-GB" sz="1800" b="0" dirty="0">
                <a:solidFill>
                  <a:srgbClr val="CC0000"/>
                </a:solidFill>
              </a:rPr>
              <a:t>L</a:t>
            </a:r>
            <a:r>
              <a:rPr lang="en-GB" sz="1800" b="0" dirty="0">
                <a:solidFill>
                  <a:schemeClr val="tx1"/>
                </a:solidFill>
              </a:rPr>
              <a:t>ightning </a:t>
            </a:r>
            <a:r>
              <a:rPr lang="en-GB" sz="1800" b="0" dirty="0">
                <a:solidFill>
                  <a:srgbClr val="CC0000"/>
                </a:solidFill>
              </a:rPr>
              <a:t>I</a:t>
            </a:r>
            <a:r>
              <a:rPr lang="en-GB" sz="1800" b="0" dirty="0">
                <a:solidFill>
                  <a:schemeClr val="tx1"/>
                </a:solidFill>
              </a:rPr>
              <a:t>magery</a:t>
            </a:r>
            <a:r>
              <a:rPr lang="en-GB" sz="1800" b="0" dirty="0">
                <a:solidFill>
                  <a:srgbClr val="CC0000"/>
                </a:solidFill>
              </a:rPr>
              <a:t> </a:t>
            </a:r>
            <a:r>
              <a:rPr lang="en-GB" sz="1800" b="0" dirty="0">
                <a:solidFill>
                  <a:schemeClr val="tx1"/>
                </a:solidFill>
              </a:rPr>
              <a:t>(</a:t>
            </a:r>
            <a:r>
              <a:rPr lang="en-GB" sz="1800" b="0" dirty="0">
                <a:solidFill>
                  <a:srgbClr val="CC0000"/>
                </a:solidFill>
              </a:rPr>
              <a:t>LI</a:t>
            </a:r>
            <a:r>
              <a:rPr lang="en-GB" sz="1800" b="0" dirty="0">
                <a:solidFill>
                  <a:schemeClr val="tx1"/>
                </a:solidFill>
              </a:rPr>
              <a:t>), global scales (80% of Full Disk)  detecting  and  mapping continuously the optical emission of cloud-to-cloud and cloud-ground discharges. Detection efficiency between DE=90% (night) and DE=40% (overhead sun)</a:t>
            </a:r>
            <a:endParaRPr lang="en-GB" sz="1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625475" indent="-625475"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GB" sz="1800" b="0" dirty="0">
                <a:solidFill>
                  <a:srgbClr val="FF0000"/>
                </a:solidFill>
              </a:rPr>
              <a:t>         UVN</a:t>
            </a:r>
            <a:r>
              <a:rPr lang="en-GB" sz="1800" b="0" dirty="0">
                <a:solidFill>
                  <a:srgbClr val="808080"/>
                </a:solidFill>
              </a:rPr>
              <a:t> </a:t>
            </a:r>
            <a:r>
              <a:rPr lang="en-GB" sz="1800" b="0" dirty="0">
                <a:solidFill>
                  <a:schemeClr val="tx1"/>
                </a:solidFill>
              </a:rPr>
              <a:t>Sounding</a:t>
            </a:r>
            <a:r>
              <a:rPr lang="en-GB" sz="1800" b="0" dirty="0">
                <a:solidFill>
                  <a:srgbClr val="808080"/>
                </a:solidFill>
              </a:rPr>
              <a:t>, </a:t>
            </a:r>
            <a:r>
              <a:rPr lang="en-GB" sz="1800" b="0" dirty="0">
                <a:solidFill>
                  <a:schemeClr val="tx1"/>
                </a:solidFill>
              </a:rPr>
              <a:t>implemented as GMES Sentinel 4 Instruments provided by ESA</a:t>
            </a:r>
            <a:endParaRPr lang="en-GB" sz="1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triped Right Arrow 3"/>
          <p:cNvSpPr/>
          <p:nvPr/>
        </p:nvSpPr>
        <p:spPr bwMode="auto">
          <a:xfrm>
            <a:off x="33338" y="1265238"/>
            <a:ext cx="557212" cy="346075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Striped Right Arrow 4"/>
          <p:cNvSpPr/>
          <p:nvPr/>
        </p:nvSpPr>
        <p:spPr bwMode="auto">
          <a:xfrm>
            <a:off x="30163" y="2212975"/>
            <a:ext cx="557212" cy="346075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9E27BCDC-CD9F-436B-BBD9-AA3CB6020E2F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0" name="Striped Right Arrow 9"/>
          <p:cNvSpPr/>
          <p:nvPr/>
        </p:nvSpPr>
        <p:spPr bwMode="auto">
          <a:xfrm>
            <a:off x="44450" y="3216275"/>
            <a:ext cx="557213" cy="346075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" name="Striped Right Arrow 10"/>
          <p:cNvSpPr/>
          <p:nvPr/>
        </p:nvSpPr>
        <p:spPr bwMode="auto">
          <a:xfrm>
            <a:off x="49213" y="4448175"/>
            <a:ext cx="557212" cy="346075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Striped Right Arrow 11"/>
          <p:cNvSpPr/>
          <p:nvPr/>
        </p:nvSpPr>
        <p:spPr bwMode="auto">
          <a:xfrm>
            <a:off x="33338" y="5367338"/>
            <a:ext cx="557212" cy="346075"/>
          </a:xfrm>
          <a:prstGeom prst="stripedRightArrow">
            <a:avLst/>
          </a:prstGeom>
          <a:solidFill>
            <a:srgbClr val="7030A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128588"/>
            <a:ext cx="9580562" cy="944562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MTG Implementing Arrangements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EUMETSAT - ESA Programmes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20" y="1360255"/>
            <a:ext cx="9759950" cy="54657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2600" dirty="0" smtClean="0">
                <a:solidFill>
                  <a:srgbClr val="FF0000"/>
                </a:solidFill>
                <a:cs typeface="Tahoma" pitchFamily="34" charset="0"/>
              </a:rPr>
              <a:t>MTG implemented as result of EUMETSAT and ESA Programmes: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ESA develops the MTG-I and MTG-S </a:t>
            </a:r>
            <a:r>
              <a:rPr lang="en-GB" sz="1800" dirty="0" err="1" smtClean="0">
                <a:solidFill>
                  <a:schemeClr val="tx1"/>
                </a:solidFill>
                <a:cs typeface="Tahoma" pitchFamily="34" charset="0"/>
              </a:rPr>
              <a:t>protoflight</a:t>
            </a: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 satellites as part of the ESA MTG Programme. </a:t>
            </a:r>
          </a:p>
          <a:p>
            <a:pPr lvl="3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Space segment requirements established  by ESA, in agreement with EUMETSAT. Fixed financial contribution by EUMETSAT to the ESA Programme.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 smtClean="0">
                <a:solidFill>
                  <a:schemeClr val="tx1"/>
                </a:solidFill>
                <a:cs typeface="Tahoma" pitchFamily="34" charset="0"/>
              </a:rPr>
              <a:t>Scope of the EUMETSAT MTG Programme encompasses: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Overall system and interface to the Users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Procurement via ESA of the four recurrent satellites and fixed financial contribution to the ESA MTG Programme;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Launch and LEOP services for all six MTG satellites;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Establishment of the MTG Ground Segment to support the in orbit operations;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At least twenty years of routine operations of the imagery mission, and fifteen and half years of routine operations of the sounding mission;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cs typeface="Tahoma" pitchFamily="34" charset="0"/>
              </a:rPr>
              <a:t>SAFs: Ten years of continuous development and operations (CDOP). </a:t>
            </a:r>
          </a:p>
        </p:txBody>
      </p:sp>
      <p:sp>
        <p:nvSpPr>
          <p:cNvPr id="11268" name="AutoShape 4"/>
          <p:cNvSpPr>
            <a:spLocks/>
          </p:cNvSpPr>
          <p:nvPr/>
        </p:nvSpPr>
        <p:spPr bwMode="auto">
          <a:xfrm>
            <a:off x="6794500" y="2984500"/>
            <a:ext cx="368300" cy="1314450"/>
          </a:xfrm>
          <a:prstGeom prst="rightBrace">
            <a:avLst>
              <a:gd name="adj1" fmla="val 29741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Engineering Status - Phase C0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22263" y="1206500"/>
            <a:ext cx="9148762" cy="4781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1800" dirty="0" smtClean="0"/>
              <a:t>The System Requirement Review Part 2 (SRR-2) took place end of 2010 </a:t>
            </a:r>
            <a:r>
              <a:rPr lang="en-GB" sz="1800" dirty="0" err="1" smtClean="0"/>
              <a:t>baselining</a:t>
            </a:r>
            <a:r>
              <a:rPr lang="en-GB" sz="1800" dirty="0" smtClean="0"/>
              <a:t> the MTG System Requirement Document.</a:t>
            </a:r>
          </a:p>
          <a:p>
            <a:pPr>
              <a:buFontTx/>
              <a:buChar char="•"/>
            </a:pPr>
            <a:r>
              <a:rPr lang="en-GB" sz="1800" dirty="0" smtClean="0"/>
              <a:t>The MTG System Preliminary Design Review (PDR) took place from May (release of documents) to end of June 2011 (Collocation, Board and Steering Committee meetings) and included a System-, a Ground Segment- and a Science Panel.</a:t>
            </a:r>
          </a:p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0F7C086B-0B25-42CA-826C-3C1D020DB5A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050" y="2690813"/>
            <a:ext cx="6521450" cy="3935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t="27547"/>
          <a:stretch>
            <a:fillRect/>
          </a:stretch>
        </p:blipFill>
        <p:spPr bwMode="auto">
          <a:xfrm>
            <a:off x="975123" y="2205038"/>
            <a:ext cx="627724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7836" y="5572125"/>
            <a:ext cx="4836054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GB" sz="1100" b="0" i="1" dirty="0">
                <a:solidFill>
                  <a:srgbClr val="3366CC"/>
                </a:solidFill>
              </a:rPr>
              <a:t>+ other MTG-I Payloads: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i="1" dirty="0">
                <a:solidFill>
                  <a:srgbClr val="FF0000"/>
                </a:solidFill>
              </a:rPr>
              <a:t>Lightning Imager (LI) Mission Role AST-F</a:t>
            </a:r>
            <a:r>
              <a:rPr lang="en-GB" sz="1200" b="0" i="1" dirty="0">
                <a:solidFill>
                  <a:srgbClr val="3366CC"/>
                </a:solidFill>
              </a:rPr>
              <a:t>;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b="0" i="1" dirty="0">
                <a:solidFill>
                  <a:srgbClr val="3366CC"/>
                </a:solidFill>
              </a:rPr>
              <a:t>Search &amp; Rescue (GEOSAR)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b="0" i="1" dirty="0">
                <a:solidFill>
                  <a:srgbClr val="3366CC"/>
                </a:solidFill>
              </a:rPr>
              <a:t>Data Collection Service (DCS)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030392" y="5589589"/>
            <a:ext cx="325556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GB" sz="1100" b="0" i="1">
                <a:solidFill>
                  <a:srgbClr val="3366CC"/>
                </a:solidFill>
              </a:rPr>
              <a:t>+ other MTG-S Payload: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200" b="0" i="1">
                <a:solidFill>
                  <a:srgbClr val="3366CC"/>
                </a:solidFill>
              </a:rPr>
              <a:t>Sentinel 4 (UVN) - CFI</a:t>
            </a:r>
          </a:p>
        </p:txBody>
      </p:sp>
      <p:sp>
        <p:nvSpPr>
          <p:cNvPr id="12" name="Round Same Side Corner Rectangle 11"/>
          <p:cNvSpPr/>
          <p:nvPr/>
        </p:nvSpPr>
        <p:spPr bwMode="auto">
          <a:xfrm>
            <a:off x="1910689" y="1916114"/>
            <a:ext cx="4368271" cy="288925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Space Segment - System &amp; Co-ordination TAS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925367" y="908050"/>
            <a:ext cx="2340636" cy="649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1200" dirty="0"/>
              <a:t>ESA</a:t>
            </a:r>
          </a:p>
          <a:p>
            <a:pPr algn="ctr">
              <a:defRPr/>
            </a:pPr>
            <a:r>
              <a:rPr lang="en-GB" sz="1100" b="0" dirty="0">
                <a:solidFill>
                  <a:schemeClr val="tx1"/>
                </a:solidFill>
              </a:rPr>
              <a:t>Space Segment Development &amp; Procurement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890287" y="908050"/>
            <a:ext cx="2729309" cy="649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1200" dirty="0"/>
              <a:t>EUMETSAT</a:t>
            </a:r>
          </a:p>
          <a:p>
            <a:pPr algn="ctr">
              <a:defRPr/>
            </a:pPr>
            <a:r>
              <a:rPr lang="en-GB" sz="1100" b="0" dirty="0">
                <a:solidFill>
                  <a:schemeClr val="tx1"/>
                </a:solidFill>
              </a:rPr>
              <a:t>Overall MTG System Responsibility (space, ground &amp; services)</a:t>
            </a:r>
          </a:p>
        </p:txBody>
      </p:sp>
      <p:cxnSp>
        <p:nvCxnSpPr>
          <p:cNvPr id="32777" name="Straight Arrow Connector 16"/>
          <p:cNvCxnSpPr>
            <a:cxnSpLocks noChangeShapeType="1"/>
            <a:stCxn id="14" idx="2"/>
            <a:endCxn id="12" idx="3"/>
          </p:cNvCxnSpPr>
          <p:nvPr/>
        </p:nvCxnSpPr>
        <p:spPr bwMode="auto">
          <a:xfrm rot="5400000">
            <a:off x="3915504" y="1736660"/>
            <a:ext cx="360362" cy="171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2778" name="Straight Arrow Connector 18"/>
          <p:cNvCxnSpPr>
            <a:cxnSpLocks noChangeShapeType="1"/>
            <a:stCxn id="15" idx="1"/>
            <a:endCxn id="14" idx="3"/>
          </p:cNvCxnSpPr>
          <p:nvPr/>
        </p:nvCxnSpPr>
        <p:spPr bwMode="auto">
          <a:xfrm rot="10800000">
            <a:off x="5266003" y="1233489"/>
            <a:ext cx="62428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 type="triangle" w="med" len="lg"/>
          </a:ln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325438" y="238125"/>
            <a:ext cx="9150350" cy="839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Space Segment Status - Phase B2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Space Segment Status - Phase B2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Technical aspects for starting Space Segment Phase B2 activities including the development of the Flexible Combined Imager (FCI) and the </a:t>
            </a:r>
            <a:r>
              <a:rPr lang="en-GB" sz="2000" dirty="0" err="1" smtClean="0"/>
              <a:t>InfraRed</a:t>
            </a:r>
            <a:r>
              <a:rPr lang="en-GB" sz="2000" dirty="0" smtClean="0"/>
              <a:t> Sounder (IRS)</a:t>
            </a:r>
            <a:r>
              <a:rPr lang="en-GB" sz="2000" dirty="0" smtClean="0">
                <a:solidFill>
                  <a:srgbClr val="FF0000"/>
                </a:solidFill>
              </a:rPr>
              <a:t>*</a:t>
            </a:r>
            <a:r>
              <a:rPr lang="en-GB" sz="2000" dirty="0" smtClean="0"/>
              <a:t> were negotiated in summer 2010. 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The related Space Segment activities of Phase B2 were kicked off with </a:t>
            </a:r>
            <a:r>
              <a:rPr lang="en-GB" sz="2000" dirty="0" err="1" smtClean="0"/>
              <a:t>ThalesAlenia</a:t>
            </a:r>
            <a:r>
              <a:rPr lang="en-GB" sz="2000" dirty="0" smtClean="0"/>
              <a:t> Space (TAS)</a:t>
            </a:r>
            <a:r>
              <a:rPr lang="en-GB" sz="2000" dirty="0" smtClean="0">
                <a:solidFill>
                  <a:srgbClr val="FF0000"/>
                </a:solidFill>
              </a:rPr>
              <a:t>*</a:t>
            </a:r>
            <a:r>
              <a:rPr lang="en-GB" sz="2000" dirty="0" smtClean="0"/>
              <a:t> as overall prime on 18 November 2010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The Space Segment System Requirement Review (SRR)</a:t>
            </a:r>
            <a:r>
              <a:rPr lang="en-GB" sz="2000" dirty="0" smtClean="0">
                <a:solidFill>
                  <a:srgbClr val="FF0000"/>
                </a:solidFill>
              </a:rPr>
              <a:t>*</a:t>
            </a:r>
            <a:r>
              <a:rPr lang="en-GB" sz="2000" dirty="0" smtClean="0"/>
              <a:t> took place between February and April 2011. Majority of residual open items will be closed out by November 2011 with a Baseline Definition Review (BDR)</a:t>
            </a:r>
            <a:r>
              <a:rPr lang="en-GB" sz="2000" dirty="0" smtClean="0">
                <a:solidFill>
                  <a:srgbClr val="FF0000"/>
                </a:solidFill>
              </a:rPr>
              <a:t>*</a:t>
            </a:r>
            <a:r>
              <a:rPr lang="en-GB" sz="2000" dirty="0" smtClean="0"/>
              <a:t>.</a:t>
            </a:r>
          </a:p>
          <a:p>
            <a:pPr>
              <a:buFontTx/>
              <a:buChar char="•"/>
            </a:pPr>
            <a:r>
              <a:rPr lang="en-GB" sz="2000" dirty="0" smtClean="0"/>
              <a:t>The Space Segment Preliminary Design Review (PDR)</a:t>
            </a:r>
            <a:r>
              <a:rPr lang="en-GB" sz="2000" dirty="0" smtClean="0">
                <a:solidFill>
                  <a:srgbClr val="FF0000"/>
                </a:solidFill>
              </a:rPr>
              <a:t>*</a:t>
            </a:r>
            <a:r>
              <a:rPr lang="en-GB" sz="2000" dirty="0" smtClean="0"/>
              <a:t> closing Phase B2 is scheduled for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Quarter 2012, after the PDRs of Platform, FCI and IRS.</a:t>
            </a:r>
          </a:p>
          <a:p>
            <a:endParaRPr lang="en-GB" sz="2000" dirty="0" smtClean="0"/>
          </a:p>
          <a:p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*</a:t>
            </a:r>
            <a:r>
              <a:rPr lang="en-GB" sz="1800" dirty="0" smtClean="0"/>
              <a:t> Lightning Imager (LI) </a:t>
            </a:r>
            <a:r>
              <a:rPr lang="en-GB" sz="1800" dirty="0" smtClean="0"/>
              <a:t>is</a:t>
            </a:r>
            <a:r>
              <a:rPr lang="en-GB" sz="1800" dirty="0" smtClean="0"/>
              <a:t> </a:t>
            </a:r>
            <a:r>
              <a:rPr lang="en-GB" sz="1800" dirty="0" smtClean="0"/>
              <a:t>on separate schedules – for LI see next slide)</a:t>
            </a:r>
            <a:endParaRPr lang="en-US" sz="1800" dirty="0" smtClean="0"/>
          </a:p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04685800-22DA-41C2-B488-8A5D4BD4D60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  <a:cs typeface="Arial" charset="0"/>
              </a:rPr>
              <a:t>Status: Lightning Imager (LI) – Phase A</a:t>
            </a:r>
            <a:endParaRPr lang="en-GB" sz="24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3018" y="1374354"/>
            <a:ext cx="9752981" cy="4781550"/>
          </a:xfrm>
        </p:spPr>
        <p:txBody>
          <a:bodyPr/>
          <a:lstStyle/>
          <a:p>
            <a:pPr>
              <a:spcAft>
                <a:spcPts val="300"/>
              </a:spcAft>
              <a:buFontTx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Currently no consolidated LI instrument design, because the instrument is among the items still to be procured in competition;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40% of MTG development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rocured via Best Practice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Astrium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Toulouse (ASF) and TAS are performing phase-A trade-off studies)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ITT released begin October 2011.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GB" sz="1800" dirty="0" smtClean="0"/>
              <a:t>Interested parties will get 8 weeks to respond to the ITT </a:t>
            </a:r>
            <a:r>
              <a:rPr lang="en-GB" sz="1600" dirty="0" smtClean="0"/>
              <a:t>(proposals expected </a:t>
            </a:r>
            <a:r>
              <a:rPr lang="en-GB" sz="1600" dirty="0" smtClean="0"/>
              <a:t>December </a:t>
            </a:r>
            <a:r>
              <a:rPr lang="en-GB" sz="1600" dirty="0" smtClean="0"/>
              <a:t>2011</a:t>
            </a:r>
            <a:r>
              <a:rPr lang="en-GB" sz="1600" dirty="0" smtClean="0"/>
              <a:t>)</a:t>
            </a:r>
            <a:endParaRPr lang="en-GB" sz="1600" dirty="0" smtClean="0"/>
          </a:p>
          <a:p>
            <a:pPr>
              <a:spcAft>
                <a:spcPts val="300"/>
              </a:spcAft>
              <a:buFontTx/>
              <a:buChar char="•"/>
            </a:pPr>
            <a:r>
              <a:rPr lang="en-GB" sz="1800" dirty="0" smtClean="0"/>
              <a:t>Proposal evaluation by ESA/EUMETSAT until end December 2011.</a:t>
            </a:r>
          </a:p>
          <a:p>
            <a:pPr>
              <a:spcAft>
                <a:spcPts val="300"/>
              </a:spcAft>
              <a:buFontTx/>
              <a:buChar char="•"/>
            </a:pPr>
            <a:r>
              <a:rPr lang="en-GB" sz="1800" dirty="0" smtClean="0"/>
              <a:t>Consolidated LI industrial consortium by end of 2011 – LI PDR expected 2013.</a:t>
            </a:r>
          </a:p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LI main characteristics:</a:t>
            </a:r>
          </a:p>
          <a:p>
            <a:pPr>
              <a:buFontTx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Coverage about equal to visible disc (instantaneous view).</a:t>
            </a:r>
          </a:p>
          <a:p>
            <a:pPr>
              <a:buFontTx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Continuous measurements of triggered events / lightning triggered events.</a:t>
            </a:r>
          </a:p>
          <a:p>
            <a:pPr>
              <a:buFontTx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Continuous measurements of background images, typically one every minute.</a:t>
            </a:r>
          </a:p>
          <a:p>
            <a:pPr>
              <a:buFontTx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Data rate &lt;30 Mbps; Mass &lt; 70Kg; Power &lt; 320W.</a:t>
            </a:r>
          </a:p>
          <a:p>
            <a:pPr>
              <a:buFontTx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Ground pixel size required &lt; 10 km at 45 degrees latitude</a:t>
            </a:r>
          </a:p>
          <a:p>
            <a:pPr>
              <a:buFontTx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Measurements at 777.4 nm with 1.0-1.5 nm spectral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bandpass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filter.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1EDFFE85-8311-45A0-B4B3-0D266F196FB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24360</TotalTime>
  <Words>3082</Words>
  <Application>Microsoft Macintosh PowerPoint</Application>
  <PresentationFormat>A4 Paper (210x297 mm)</PresentationFormat>
  <Paragraphs>484</Paragraphs>
  <Slides>38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1_EUM_template_v03</vt:lpstr>
      <vt:lpstr>Meteosat Third Generation (MTG) with focus on the Lightning Imager (MTG-LI) Status and Activities </vt:lpstr>
      <vt:lpstr>Short Introduction to the MTG Programme</vt:lpstr>
      <vt:lpstr>PowerPoint Presentation</vt:lpstr>
      <vt:lpstr>MTG - Five Missions to Satisfy User Needs</vt:lpstr>
      <vt:lpstr>MTG Implementing Arrangements EUMETSAT - ESA Programmes</vt:lpstr>
      <vt:lpstr>System Engineering Status - Phase C0</vt:lpstr>
      <vt:lpstr>PowerPoint Presentation</vt:lpstr>
      <vt:lpstr>Space Segment Status - Phase B2</vt:lpstr>
      <vt:lpstr>Status: Lightning Imager (LI) – Phase A</vt:lpstr>
      <vt:lpstr>MTG-LI Capitalises on US Activities on           Lightning Detection from Space </vt:lpstr>
      <vt:lpstr>Lightning Detection from Space – from LEO to GEO </vt:lpstr>
      <vt:lpstr>PowerPoint Presentation</vt:lpstr>
      <vt:lpstr>MTG LI – Main Mission Requirements</vt:lpstr>
      <vt:lpstr>From a Lightning Optical Signal to MTG LI Events</vt:lpstr>
      <vt:lpstr>Challenge for   L1b   processing:   “False Events”</vt:lpstr>
      <vt:lpstr>How noise looks like on a 0.5s period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Background radiance: Solar reflection on clouds and ground surfaces</vt:lpstr>
      <vt:lpstr>Effect of Microvibrations (“jitter”)  on Lightning Detection</vt:lpstr>
      <vt:lpstr>Microvibrations (“jitter”) – False Events</vt:lpstr>
      <vt:lpstr>PowerPoint Presentation</vt:lpstr>
      <vt:lpstr>MTG Lightning Imager Science Team (LIST)</vt:lpstr>
      <vt:lpstr>LIProxy -&gt; LIS-LINET Transfer Function:             Comparison 25 July 2006</vt:lpstr>
      <vt:lpstr>LIProxy -&gt; LIS-LINET Transfer Function:                     Inter stroke activity  Large variability</vt:lpstr>
      <vt:lpstr>Case  Studies - W-Africa + Europe, 28 July 2006</vt:lpstr>
      <vt:lpstr>Proxy data development – example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Rolf Dr. Stuhlmann</cp:lastModifiedBy>
  <cp:revision>949</cp:revision>
  <cp:lastPrinted>2006-03-06T14:11:17Z</cp:lastPrinted>
  <dcterms:created xsi:type="dcterms:W3CDTF">1997-07-23T08:21:02Z</dcterms:created>
  <dcterms:modified xsi:type="dcterms:W3CDTF">2011-09-20T12:07:44Z</dcterms:modified>
</cp:coreProperties>
</file>