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60" r:id="rId2"/>
    <p:sldId id="291" r:id="rId3"/>
    <p:sldId id="292" r:id="rId4"/>
    <p:sldId id="293" r:id="rId5"/>
    <p:sldId id="294" r:id="rId6"/>
    <p:sldId id="296" r:id="rId7"/>
    <p:sldId id="297" r:id="rId8"/>
    <p:sldId id="295" r:id="rId9"/>
    <p:sldId id="299" r:id="rId10"/>
    <p:sldId id="274" r:id="rId11"/>
    <p:sldId id="283" r:id="rId12"/>
    <p:sldId id="268" r:id="rId13"/>
    <p:sldId id="266" r:id="rId14"/>
    <p:sldId id="267" r:id="rId15"/>
    <p:sldId id="284" r:id="rId16"/>
    <p:sldId id="288" r:id="rId17"/>
    <p:sldId id="290" r:id="rId18"/>
    <p:sldId id="289" r:id="rId19"/>
    <p:sldId id="269" r:id="rId20"/>
    <p:sldId id="287" r:id="rId21"/>
    <p:sldId id="285" r:id="rId22"/>
    <p:sldId id="282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993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745" autoAdjust="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E8D7F-FE66-6A4A-87C1-624703F676B5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B0A85-0F64-BF47-9F8D-B44D0729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5657" y="4353462"/>
            <a:ext cx="4771397" cy="347773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3D7E6-00D8-154F-B503-5880421C6A9E}" type="slidenum">
              <a:rPr lang="en-US"/>
              <a:pPr/>
              <a:t>19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FBE8C-1D8C-724A-89DB-0AB884785E5A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9FFC0-C2CB-B940-A044-3CEF94D40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Macintosh%20HD:Users:matsui:Desktop:PROJECT:GPM:GV:TEXT:DatabaseV2.doc!OLE_LINK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48040" y="157649"/>
            <a:ext cx="8760778" cy="2084552"/>
          </a:xfrm>
        </p:spPr>
        <p:txBody>
          <a:bodyPr>
            <a:normAutofit/>
          </a:bodyPr>
          <a:lstStyle/>
          <a:p>
            <a:r>
              <a:rPr lang="en-US" sz="3300" dirty="0" smtClean="0"/>
              <a:t>Development of the Synthetic GPM Simulator upon the MC3E measurements </a:t>
            </a:r>
            <a:endParaRPr lang="en-US" sz="3300" dirty="0" smtClean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25611"/>
            <a:ext cx="7950200" cy="210861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100" dirty="0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Synthetic GPM Simulator team:</a:t>
            </a:r>
          </a:p>
          <a:p>
            <a:pPr>
              <a:defRPr/>
            </a:pPr>
            <a:r>
              <a:rPr lang="en-US" sz="2100" dirty="0" err="1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Toshihisa</a:t>
            </a:r>
            <a:r>
              <a:rPr lang="en-US" sz="2100" dirty="0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 Matsui,</a:t>
            </a:r>
            <a:r>
              <a:rPr lang="en-US" sz="2100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"/>
                <a:cs typeface="Times"/>
              </a:rPr>
              <a:t>Takamichi</a:t>
            </a:r>
            <a:r>
              <a:rPr lang="en-US" sz="2100" dirty="0" smtClean="0">
                <a:solidFill>
                  <a:schemeClr val="tx1"/>
                </a:solidFill>
                <a:latin typeface="Times"/>
                <a:cs typeface="Times"/>
              </a:rPr>
              <a:t> Iguchi, </a:t>
            </a:r>
            <a:r>
              <a:rPr lang="en-US" sz="2100" dirty="0" err="1" smtClean="0">
                <a:solidFill>
                  <a:schemeClr val="tx1"/>
                </a:solidFill>
                <a:latin typeface="Times"/>
                <a:cs typeface="Times"/>
              </a:rPr>
              <a:t>Xiaowen</a:t>
            </a:r>
            <a:r>
              <a:rPr lang="en-US" sz="2100" dirty="0" smtClean="0">
                <a:solidFill>
                  <a:schemeClr val="tx1"/>
                </a:solidFill>
                <a:latin typeface="Times"/>
                <a:cs typeface="Times"/>
              </a:rPr>
              <a:t> Li, and Wei-</a:t>
            </a:r>
            <a:r>
              <a:rPr lang="en-US" sz="2100" dirty="0" err="1" smtClean="0">
                <a:solidFill>
                  <a:schemeClr val="tx1"/>
                </a:solidFill>
                <a:latin typeface="Times"/>
                <a:cs typeface="Times"/>
              </a:rPr>
              <a:t>Kuo</a:t>
            </a:r>
            <a:r>
              <a:rPr lang="en-US" sz="2100" dirty="0" smtClean="0">
                <a:solidFill>
                  <a:schemeClr val="tx1"/>
                </a:solidFill>
                <a:latin typeface="Times"/>
                <a:cs typeface="Times"/>
              </a:rPr>
              <a:t> Tao</a:t>
            </a:r>
          </a:p>
          <a:p>
            <a:pPr>
              <a:defRPr/>
            </a:pPr>
            <a:endParaRPr lang="en-US" sz="21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>
              <a:defRPr/>
            </a:pPr>
            <a:r>
              <a:rPr lang="en-US" sz="2100" dirty="0" smtClean="0">
                <a:solidFill>
                  <a:schemeClr val="tx1"/>
                </a:solidFill>
                <a:latin typeface="Times"/>
                <a:cs typeface="Times"/>
              </a:rPr>
              <a:t>GPM GV team: </a:t>
            </a:r>
          </a:p>
          <a:p>
            <a:pPr>
              <a:defRPr/>
            </a:pPr>
            <a:r>
              <a:rPr lang="en-US" sz="2100" dirty="0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W. Petersen, A. </a:t>
            </a:r>
            <a:r>
              <a:rPr lang="en-US" sz="2100" dirty="0" err="1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Heymsfield</a:t>
            </a:r>
            <a:r>
              <a:rPr lang="en-US" sz="2100" dirty="0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, A. Tokay, D. Wolff, and A. </a:t>
            </a:r>
            <a:r>
              <a:rPr lang="en-US" sz="2100" dirty="0" err="1" smtClean="0">
                <a:solidFill>
                  <a:schemeClr val="tx1"/>
                </a:solidFill>
                <a:latin typeface="Times"/>
                <a:cs typeface="Times"/>
              </a:rPr>
              <a:t>Hou</a:t>
            </a:r>
            <a:r>
              <a:rPr lang="en-US" sz="2100" dirty="0" smtClean="0">
                <a:solidFill>
                  <a:schemeClr val="tx1"/>
                </a:solidFill>
                <a:latin typeface="Times"/>
                <a:ea typeface="+mn-ea"/>
                <a:cs typeface="Times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9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036" y="2254238"/>
            <a:ext cx="2973228" cy="2513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-3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951" y="1292603"/>
            <a:ext cx="4367283" cy="2743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5400000" flipH="1" flipV="1">
            <a:off x="5922030" y="2194075"/>
            <a:ext cx="526644" cy="413612"/>
          </a:xfrm>
          <a:prstGeom prst="straightConnector1">
            <a:avLst/>
          </a:prstGeom>
          <a:ln w="53975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0"/>
          </p:cNvCxnSpPr>
          <p:nvPr/>
        </p:nvCxnSpPr>
        <p:spPr>
          <a:xfrm rot="5400000" flipH="1" flipV="1">
            <a:off x="4267589" y="4363320"/>
            <a:ext cx="655036" cy="2"/>
          </a:xfrm>
          <a:prstGeom prst="straightConnector1">
            <a:avLst/>
          </a:prstGeom>
          <a:ln w="53975">
            <a:solidFill>
              <a:srgbClr val="0000FF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19538" y="526645"/>
            <a:ext cx="2818900" cy="1874236"/>
          </a:xfrm>
          <a:prstGeom prst="ellipse">
            <a:avLst/>
          </a:prstGeom>
          <a:blipFill rotWithShape="1">
            <a:blip r:embed="rId3">
              <a:alphaModFix amt="54000"/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smtClean="0">
                <a:solidFill>
                  <a:schemeClr val="tx1"/>
                </a:solidFill>
                <a:latin typeface="Times New Roman"/>
                <a:cs typeface="Times New Roman"/>
              </a:rPr>
              <a:t>Forward</a:t>
            </a:r>
          </a:p>
          <a:p>
            <a:pPr algn="ctr"/>
            <a:r>
              <a:rPr lang="en-US" sz="35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Models</a:t>
            </a:r>
          </a:p>
        </p:txBody>
      </p:sp>
      <p:sp>
        <p:nvSpPr>
          <p:cNvPr id="5" name="Oval 4"/>
          <p:cNvSpPr/>
          <p:nvPr/>
        </p:nvSpPr>
        <p:spPr>
          <a:xfrm>
            <a:off x="3185656" y="4690839"/>
            <a:ext cx="2818900" cy="1874236"/>
          </a:xfrm>
          <a:prstGeom prst="ellipse">
            <a:avLst/>
          </a:prstGeom>
          <a:blipFill rotWithShape="1">
            <a:blip r:embed="rId4">
              <a:alphaModFix amt="82000"/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smtClean="0">
                <a:solidFill>
                  <a:schemeClr val="tx1"/>
                </a:solidFill>
                <a:latin typeface="Times"/>
                <a:cs typeface="Times"/>
              </a:rPr>
              <a:t>GV</a:t>
            </a:r>
            <a:endParaRPr lang="en-US" sz="35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94034" y="526645"/>
            <a:ext cx="2818900" cy="1874236"/>
          </a:xfrm>
          <a:prstGeom prst="ellipse">
            <a:avLst/>
          </a:prstGeom>
          <a:blipFill rotWithShape="1">
            <a:blip r:embed="rId5">
              <a:alphaModFix amt="59000"/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CRM</a:t>
            </a:r>
            <a:endParaRPr lang="en-US" sz="3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hape 8"/>
          <p:cNvCxnSpPr>
            <a:stCxn id="4" idx="4"/>
            <a:endCxn id="5" idx="2"/>
          </p:cNvCxnSpPr>
          <p:nvPr/>
        </p:nvCxnSpPr>
        <p:spPr>
          <a:xfrm rot="16200000" flipH="1">
            <a:off x="993784" y="3436085"/>
            <a:ext cx="3227076" cy="1156668"/>
          </a:xfrm>
          <a:prstGeom prst="curvedConnector2">
            <a:avLst/>
          </a:prstGeom>
          <a:ln w="63500">
            <a:solidFill>
              <a:srgbClr val="0000FF"/>
            </a:solidFill>
            <a:headEnd type="triangle" w="lg" len="lg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stCxn id="4" idx="7"/>
            <a:endCxn id="6" idx="1"/>
          </p:cNvCxnSpPr>
          <p:nvPr/>
        </p:nvCxnSpPr>
        <p:spPr>
          <a:xfrm rot="5400000" flipH="1" flipV="1">
            <a:off x="4716236" y="-889495"/>
            <a:ext cx="1588" cy="3381232"/>
          </a:xfrm>
          <a:prstGeom prst="curvedConnector3">
            <a:avLst>
              <a:gd name="adj1" fmla="val 31679849"/>
            </a:avLst>
          </a:prstGeom>
          <a:ln w="63500">
            <a:solidFill>
              <a:srgbClr val="0000FF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hape 9"/>
          <p:cNvCxnSpPr>
            <a:stCxn id="5" idx="6"/>
            <a:endCxn id="6" idx="4"/>
          </p:cNvCxnSpPr>
          <p:nvPr/>
        </p:nvCxnSpPr>
        <p:spPr>
          <a:xfrm flipV="1">
            <a:off x="6004556" y="2400881"/>
            <a:ext cx="1398928" cy="3227076"/>
          </a:xfrm>
          <a:prstGeom prst="curvedConnector2">
            <a:avLst/>
          </a:prstGeom>
          <a:ln w="63500">
            <a:solidFill>
              <a:srgbClr val="0000FF"/>
            </a:solidFill>
            <a:headEnd type="none" w="lg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79645" y="3589527"/>
            <a:ext cx="36215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Algorithm Development </a:t>
            </a:r>
            <a:endParaRPr lang="en-US" sz="2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2659" y="4266636"/>
            <a:ext cx="434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Value-added GV data (Density, PSD, </a:t>
            </a:r>
            <a:r>
              <a:rPr lang="en-US" dirty="0" err="1" smtClean="0"/>
              <a:t>Vt</a:t>
            </a:r>
            <a:r>
              <a:rPr lang="en-US" dirty="0" smtClean="0"/>
              <a:t> plots)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61234" y="4081970"/>
            <a:ext cx="19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Constrain </a:t>
            </a:r>
          </a:p>
          <a:p>
            <a:pPr algn="ctr"/>
            <a:r>
              <a:rPr lang="en-US" dirty="0" smtClean="0"/>
              <a:t>Microphysics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24262" y="5934670"/>
            <a:ext cx="197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C3VP, </a:t>
            </a:r>
            <a:r>
              <a:rPr lang="en-US" dirty="0" err="1" smtClean="0"/>
              <a:t>LPVEx</a:t>
            </a:r>
            <a:r>
              <a:rPr lang="en-US" dirty="0" smtClean="0"/>
              <a:t>, MC3E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147035">
            <a:off x="5597741" y="2077715"/>
            <a:ext cx="161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GV-constrained </a:t>
            </a:r>
          </a:p>
          <a:p>
            <a:r>
              <a:rPr lang="en-US" dirty="0" smtClean="0"/>
              <a:t>CRM database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0591" y="3989637"/>
            <a:ext cx="19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Non-spherical particle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93012" y="0"/>
            <a:ext cx="281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Input for forward models</a:t>
            </a:r>
            <a:endParaRPr lang="en-US" dirty="0"/>
          </a:p>
        </p:txBody>
      </p:sp>
      <p:grpSp>
        <p:nvGrpSpPr>
          <p:cNvPr id="2" name="Group 23"/>
          <p:cNvGrpSpPr/>
          <p:nvPr/>
        </p:nvGrpSpPr>
        <p:grpSpPr>
          <a:xfrm>
            <a:off x="2152108" y="2137558"/>
            <a:ext cx="1897875" cy="526644"/>
            <a:chOff x="2152108" y="2137558"/>
            <a:chExt cx="1897875" cy="526644"/>
          </a:xfrm>
        </p:grpSpPr>
        <p:cxnSp>
          <p:nvCxnSpPr>
            <p:cNvPr id="26" name="Straight Arrow Connector 25"/>
            <p:cNvCxnSpPr/>
            <p:nvPr/>
          </p:nvCxnSpPr>
          <p:spPr>
            <a:xfrm rot="16200000" flipV="1">
              <a:off x="2922335" y="2194868"/>
              <a:ext cx="526644" cy="412024"/>
            </a:xfrm>
            <a:prstGeom prst="straightConnector1">
              <a:avLst/>
            </a:prstGeom>
            <a:ln w="53975">
              <a:solidFill>
                <a:srgbClr val="0000FF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9015277">
              <a:off x="2152108" y="2178759"/>
              <a:ext cx="1897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Algorithm Testbed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>
          <a:xfrm>
            <a:off x="-219141" y="4679424"/>
            <a:ext cx="10068183" cy="1646889"/>
            <a:chOff x="473679" y="4463178"/>
            <a:chExt cx="8450433" cy="1932015"/>
          </a:xfrm>
        </p:grpSpPr>
        <p:cxnSp>
          <p:nvCxnSpPr>
            <p:cNvPr id="98" name="Straight Connector 97"/>
            <p:cNvCxnSpPr/>
            <p:nvPr/>
          </p:nvCxnSpPr>
          <p:spPr>
            <a:xfrm rot="5400000">
              <a:off x="2403202" y="4876954"/>
              <a:ext cx="1931959" cy="1104411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2101903" y="4686340"/>
              <a:ext cx="1931955" cy="148563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798726" y="4506549"/>
              <a:ext cx="1931954" cy="1845220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 flipV="1">
              <a:off x="1189191" y="4463178"/>
              <a:ext cx="2385373" cy="1931961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473679" y="4463181"/>
              <a:ext cx="2990196" cy="1931982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3556813" y="5425474"/>
              <a:ext cx="1931958" cy="7379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3380746" y="5372787"/>
              <a:ext cx="1931951" cy="11274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3139877" y="5244693"/>
              <a:ext cx="1931983" cy="368960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2911135" y="5126613"/>
              <a:ext cx="1931953" cy="605095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2694246" y="5033108"/>
              <a:ext cx="1931952" cy="792104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4853338" y="4721379"/>
              <a:ext cx="1931978" cy="1415650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6200000" flipH="1">
              <a:off x="4520749" y="4943280"/>
              <a:ext cx="1931948" cy="97181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6200000" flipH="1">
              <a:off x="4212972" y="5127672"/>
              <a:ext cx="1931946" cy="603036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16200000" flipH="1">
              <a:off x="3972101" y="5255791"/>
              <a:ext cx="1931979" cy="346824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6200000" flipH="1">
              <a:off x="3743358" y="5373844"/>
              <a:ext cx="1931949" cy="110689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5480463" y="4463230"/>
              <a:ext cx="3443649" cy="1931935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5369775" y="4463231"/>
              <a:ext cx="2677837" cy="1931934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16200000" flipH="1">
              <a:off x="5260671" y="4448948"/>
              <a:ext cx="1931933" cy="1960499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79621" y="6311899"/>
              <a:ext cx="8131719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934954" y="6044133"/>
              <a:ext cx="7436518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339579" y="5803227"/>
              <a:ext cx="6654369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318182" y="4507902"/>
              <a:ext cx="2352238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208867" y="4563506"/>
              <a:ext cx="2531533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149600" y="4618569"/>
              <a:ext cx="2700867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3025840" y="4682076"/>
              <a:ext cx="2946792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949658" y="4749816"/>
              <a:ext cx="3112475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860777" y="4821789"/>
              <a:ext cx="3319890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2729566" y="4902228"/>
              <a:ext cx="3603501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611054" y="4991133"/>
              <a:ext cx="3861713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2386717" y="5105436"/>
              <a:ext cx="4335816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2208917" y="5232436"/>
              <a:ext cx="4725283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2005717" y="5384836"/>
              <a:ext cx="5201170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688217" y="5568986"/>
              <a:ext cx="5830183" cy="1588"/>
            </a:xfrm>
            <a:prstGeom prst="line">
              <a:avLst/>
            </a:prstGeom>
            <a:ln>
              <a:solidFill>
                <a:schemeClr val="bg1">
                  <a:lumMod val="50000"/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579179" y="4913518"/>
            <a:ext cx="1141603" cy="836755"/>
            <a:chOff x="2598743" y="4374534"/>
            <a:chExt cx="1381353" cy="1182550"/>
          </a:xfrm>
        </p:grpSpPr>
        <p:sp>
          <p:nvSpPr>
            <p:cNvPr id="82" name="Oval 81"/>
            <p:cNvSpPr/>
            <p:nvPr/>
          </p:nvSpPr>
          <p:spPr>
            <a:xfrm>
              <a:off x="3100885" y="5207438"/>
              <a:ext cx="429274" cy="141463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rot="5400000">
              <a:off x="3583674" y="5160662"/>
              <a:ext cx="220760" cy="572084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913873" y="5060914"/>
              <a:ext cx="371371" cy="142303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2739458" y="4931294"/>
              <a:ext cx="338097" cy="129553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2659043" y="4821949"/>
              <a:ext cx="304287" cy="116599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2604027" y="4726182"/>
              <a:ext cx="287382" cy="93104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2598743" y="4635941"/>
              <a:ext cx="270478" cy="87627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2611442" y="4557183"/>
              <a:ext cx="253572" cy="82151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2641086" y="4487365"/>
              <a:ext cx="236668" cy="76675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2679196" y="4429035"/>
              <a:ext cx="219762" cy="71197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2721538" y="4374534"/>
              <a:ext cx="202858" cy="65721"/>
            </a:xfrm>
            <a:prstGeom prst="ellipse">
              <a:avLst/>
            </a:prstGeom>
            <a:solidFill>
              <a:schemeClr val="accent6">
                <a:lumMod val="75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247" y="948859"/>
            <a:ext cx="1083407" cy="696714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>
            <a:off x="2194436" y="1084892"/>
            <a:ext cx="3713166" cy="5088656"/>
          </a:xfrm>
          <a:custGeom>
            <a:avLst/>
            <a:gdLst>
              <a:gd name="connsiteX0" fmla="*/ 3713166 w 3713166"/>
              <a:gd name="connsiteY0" fmla="*/ 0 h 4480134"/>
              <a:gd name="connsiteX1" fmla="*/ 0 w 3713166"/>
              <a:gd name="connsiteY1" fmla="*/ 4339027 h 4480134"/>
              <a:gd name="connsiteX2" fmla="*/ 52920 w 3713166"/>
              <a:gd name="connsiteY2" fmla="*/ 4409580 h 4480134"/>
              <a:gd name="connsiteX3" fmla="*/ 123479 w 3713166"/>
              <a:gd name="connsiteY3" fmla="*/ 4453676 h 4480134"/>
              <a:gd name="connsiteX4" fmla="*/ 211677 w 3713166"/>
              <a:gd name="connsiteY4" fmla="*/ 4471315 h 4480134"/>
              <a:gd name="connsiteX5" fmla="*/ 343975 w 3713166"/>
              <a:gd name="connsiteY5" fmla="*/ 4480134 h 4480134"/>
              <a:gd name="connsiteX6" fmla="*/ 467454 w 3713166"/>
              <a:gd name="connsiteY6" fmla="*/ 4462495 h 4480134"/>
              <a:gd name="connsiteX7" fmla="*/ 564472 w 3713166"/>
              <a:gd name="connsiteY7" fmla="*/ 4436038 h 4480134"/>
              <a:gd name="connsiteX8" fmla="*/ 643851 w 3713166"/>
              <a:gd name="connsiteY8" fmla="*/ 4427219 h 4480134"/>
              <a:gd name="connsiteX9" fmla="*/ 3713166 w 3713166"/>
              <a:gd name="connsiteY9" fmla="*/ 0 h 448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3166" h="4480134">
                <a:moveTo>
                  <a:pt x="3713166" y="0"/>
                </a:moveTo>
                <a:lnTo>
                  <a:pt x="0" y="4339027"/>
                </a:lnTo>
                <a:lnTo>
                  <a:pt x="52920" y="4409580"/>
                </a:lnTo>
                <a:lnTo>
                  <a:pt x="123479" y="4453676"/>
                </a:lnTo>
                <a:lnTo>
                  <a:pt x="211677" y="4471315"/>
                </a:lnTo>
                <a:lnTo>
                  <a:pt x="343975" y="4480134"/>
                </a:lnTo>
                <a:lnTo>
                  <a:pt x="467454" y="4462495"/>
                </a:lnTo>
                <a:lnTo>
                  <a:pt x="564472" y="4436038"/>
                </a:lnTo>
                <a:lnTo>
                  <a:pt x="643851" y="4427219"/>
                </a:lnTo>
                <a:lnTo>
                  <a:pt x="3713166" y="0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5416247" y="1386611"/>
            <a:ext cx="318460" cy="7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3270460" y="1084892"/>
            <a:ext cx="2637141" cy="4697469"/>
          </a:xfrm>
          <a:custGeom>
            <a:avLst/>
            <a:gdLst>
              <a:gd name="connsiteX0" fmla="*/ 3713166 w 3713166"/>
              <a:gd name="connsiteY0" fmla="*/ 0 h 4480134"/>
              <a:gd name="connsiteX1" fmla="*/ 0 w 3713166"/>
              <a:gd name="connsiteY1" fmla="*/ 4339027 h 4480134"/>
              <a:gd name="connsiteX2" fmla="*/ 52920 w 3713166"/>
              <a:gd name="connsiteY2" fmla="*/ 4409580 h 4480134"/>
              <a:gd name="connsiteX3" fmla="*/ 123479 w 3713166"/>
              <a:gd name="connsiteY3" fmla="*/ 4453676 h 4480134"/>
              <a:gd name="connsiteX4" fmla="*/ 211677 w 3713166"/>
              <a:gd name="connsiteY4" fmla="*/ 4471315 h 4480134"/>
              <a:gd name="connsiteX5" fmla="*/ 343975 w 3713166"/>
              <a:gd name="connsiteY5" fmla="*/ 4480134 h 4480134"/>
              <a:gd name="connsiteX6" fmla="*/ 467454 w 3713166"/>
              <a:gd name="connsiteY6" fmla="*/ 4462495 h 4480134"/>
              <a:gd name="connsiteX7" fmla="*/ 564472 w 3713166"/>
              <a:gd name="connsiteY7" fmla="*/ 4436038 h 4480134"/>
              <a:gd name="connsiteX8" fmla="*/ 643851 w 3713166"/>
              <a:gd name="connsiteY8" fmla="*/ 4427219 h 4480134"/>
              <a:gd name="connsiteX9" fmla="*/ 3713166 w 3713166"/>
              <a:gd name="connsiteY9" fmla="*/ 0 h 448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3166" h="4480134">
                <a:moveTo>
                  <a:pt x="3713166" y="0"/>
                </a:moveTo>
                <a:lnTo>
                  <a:pt x="0" y="4339027"/>
                </a:lnTo>
                <a:lnTo>
                  <a:pt x="52920" y="4409580"/>
                </a:lnTo>
                <a:lnTo>
                  <a:pt x="123479" y="4453676"/>
                </a:lnTo>
                <a:lnTo>
                  <a:pt x="211677" y="4471315"/>
                </a:lnTo>
                <a:lnTo>
                  <a:pt x="343975" y="4480134"/>
                </a:lnTo>
                <a:lnTo>
                  <a:pt x="467454" y="4462495"/>
                </a:lnTo>
                <a:lnTo>
                  <a:pt x="564472" y="4436038"/>
                </a:lnTo>
                <a:lnTo>
                  <a:pt x="643851" y="4427219"/>
                </a:lnTo>
                <a:lnTo>
                  <a:pt x="3713166" y="0"/>
                </a:lnTo>
                <a:close/>
              </a:path>
            </a:pathLst>
          </a:custGeom>
          <a:solidFill>
            <a:schemeClr val="accent6">
              <a:lumMod val="75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1646281" y="5042216"/>
            <a:ext cx="5741736" cy="1342988"/>
          </a:xfrm>
          <a:custGeom>
            <a:avLst/>
            <a:gdLst>
              <a:gd name="connsiteX0" fmla="*/ 97019 w 5741736"/>
              <a:gd name="connsiteY0" fmla="*/ 0 h 1525715"/>
              <a:gd name="connsiteX1" fmla="*/ 17640 w 5741736"/>
              <a:gd name="connsiteY1" fmla="*/ 123468 h 1525715"/>
              <a:gd name="connsiteX2" fmla="*/ 0 w 5741736"/>
              <a:gd name="connsiteY2" fmla="*/ 264575 h 1525715"/>
              <a:gd name="connsiteX3" fmla="*/ 17640 w 5741736"/>
              <a:gd name="connsiteY3" fmla="*/ 449777 h 1525715"/>
              <a:gd name="connsiteX4" fmla="*/ 79379 w 5741736"/>
              <a:gd name="connsiteY4" fmla="*/ 564426 h 1525715"/>
              <a:gd name="connsiteX5" fmla="*/ 238137 w 5741736"/>
              <a:gd name="connsiteY5" fmla="*/ 731990 h 1525715"/>
              <a:gd name="connsiteX6" fmla="*/ 352795 w 5741736"/>
              <a:gd name="connsiteY6" fmla="*/ 820182 h 1525715"/>
              <a:gd name="connsiteX7" fmla="*/ 485093 w 5741736"/>
              <a:gd name="connsiteY7" fmla="*/ 917193 h 1525715"/>
              <a:gd name="connsiteX8" fmla="*/ 573292 w 5741736"/>
              <a:gd name="connsiteY8" fmla="*/ 961288 h 1525715"/>
              <a:gd name="connsiteX9" fmla="*/ 723230 w 5741736"/>
              <a:gd name="connsiteY9" fmla="*/ 1067118 h 1525715"/>
              <a:gd name="connsiteX10" fmla="*/ 979006 w 5741736"/>
              <a:gd name="connsiteY10" fmla="*/ 1199406 h 1525715"/>
              <a:gd name="connsiteX11" fmla="*/ 1137764 w 5741736"/>
              <a:gd name="connsiteY11" fmla="*/ 1269959 h 1525715"/>
              <a:gd name="connsiteX12" fmla="*/ 1808074 w 5741736"/>
              <a:gd name="connsiteY12" fmla="*/ 1446342 h 1525715"/>
              <a:gd name="connsiteX13" fmla="*/ 2698881 w 5741736"/>
              <a:gd name="connsiteY13" fmla="*/ 1525715 h 1525715"/>
              <a:gd name="connsiteX14" fmla="*/ 3986582 w 5741736"/>
              <a:gd name="connsiteY14" fmla="*/ 1525715 h 1525715"/>
              <a:gd name="connsiteX15" fmla="*/ 4718631 w 5741736"/>
              <a:gd name="connsiteY15" fmla="*/ 1472800 h 1525715"/>
              <a:gd name="connsiteX16" fmla="*/ 5327202 w 5741736"/>
              <a:gd name="connsiteY16" fmla="*/ 1314055 h 1525715"/>
              <a:gd name="connsiteX17" fmla="*/ 5741736 w 5741736"/>
              <a:gd name="connsiteY17" fmla="*/ 1146491 h 152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41736" h="1525715">
                <a:moveTo>
                  <a:pt x="97019" y="0"/>
                </a:moveTo>
                <a:lnTo>
                  <a:pt x="17640" y="123468"/>
                </a:lnTo>
                <a:lnTo>
                  <a:pt x="0" y="264575"/>
                </a:lnTo>
                <a:lnTo>
                  <a:pt x="17640" y="449777"/>
                </a:lnTo>
                <a:lnTo>
                  <a:pt x="79379" y="564426"/>
                </a:lnTo>
                <a:lnTo>
                  <a:pt x="238137" y="731990"/>
                </a:lnTo>
                <a:lnTo>
                  <a:pt x="352795" y="820182"/>
                </a:lnTo>
                <a:lnTo>
                  <a:pt x="485093" y="917193"/>
                </a:lnTo>
                <a:lnTo>
                  <a:pt x="573292" y="961288"/>
                </a:lnTo>
                <a:cubicBezTo>
                  <a:pt x="710182" y="1070791"/>
                  <a:pt x="649117" y="1067118"/>
                  <a:pt x="723230" y="1067118"/>
                </a:cubicBezTo>
                <a:lnTo>
                  <a:pt x="979006" y="1199406"/>
                </a:lnTo>
                <a:lnTo>
                  <a:pt x="1137764" y="1269959"/>
                </a:lnTo>
                <a:lnTo>
                  <a:pt x="1808074" y="1446342"/>
                </a:lnTo>
                <a:lnTo>
                  <a:pt x="2698881" y="1525715"/>
                </a:lnTo>
                <a:lnTo>
                  <a:pt x="3986582" y="1525715"/>
                </a:lnTo>
                <a:lnTo>
                  <a:pt x="4718631" y="1472800"/>
                </a:lnTo>
                <a:lnTo>
                  <a:pt x="5327202" y="1314055"/>
                </a:lnTo>
                <a:lnTo>
                  <a:pt x="5741736" y="1146491"/>
                </a:lnTo>
              </a:path>
            </a:pathLst>
          </a:custGeom>
          <a:ln>
            <a:solidFill>
              <a:srgbClr val="FF0000">
                <a:alpha val="32000"/>
              </a:srgbClr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47709" y="5889193"/>
            <a:ext cx="1316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GMI S1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(10~89GHz)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Off-nadir = 48.5°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58899" y="5688770"/>
            <a:ext cx="140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6600"/>
                </a:solidFill>
              </a:rPr>
              <a:t>GMI S2</a:t>
            </a:r>
          </a:p>
          <a:p>
            <a:pPr algn="ctr"/>
            <a:r>
              <a:rPr lang="en-US" sz="1200" dirty="0" smtClean="0">
                <a:solidFill>
                  <a:srgbClr val="FF6600"/>
                </a:solidFill>
              </a:rPr>
              <a:t>(166~183GHz)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Off-nadir = 45.36°</a:t>
            </a:r>
            <a:endParaRPr lang="en-US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1200" dirty="0">
              <a:solidFill>
                <a:srgbClr val="FF6600"/>
              </a:solidFill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1567469" y="5458100"/>
            <a:ext cx="1287446" cy="715448"/>
            <a:chOff x="1957254" y="5290402"/>
            <a:chExt cx="1287446" cy="715448"/>
          </a:xfrm>
        </p:grpSpPr>
        <p:sp>
          <p:nvSpPr>
            <p:cNvPr id="67" name="Oval 66"/>
            <p:cNvSpPr/>
            <p:nvPr/>
          </p:nvSpPr>
          <p:spPr>
            <a:xfrm>
              <a:off x="2318680" y="5593498"/>
              <a:ext cx="464397" cy="182213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2793076" y="5554227"/>
              <a:ext cx="284355" cy="618892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131668" y="5431367"/>
              <a:ext cx="401757" cy="183296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957254" y="5290402"/>
              <a:ext cx="365760" cy="166873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Freeform 80"/>
          <p:cNvSpPr/>
          <p:nvPr/>
        </p:nvSpPr>
        <p:spPr>
          <a:xfrm>
            <a:off x="2695471" y="4952082"/>
            <a:ext cx="4621872" cy="937111"/>
          </a:xfrm>
          <a:custGeom>
            <a:avLst/>
            <a:gdLst>
              <a:gd name="connsiteX0" fmla="*/ 97019 w 5741736"/>
              <a:gd name="connsiteY0" fmla="*/ 0 h 1525715"/>
              <a:gd name="connsiteX1" fmla="*/ 17640 w 5741736"/>
              <a:gd name="connsiteY1" fmla="*/ 123468 h 1525715"/>
              <a:gd name="connsiteX2" fmla="*/ 0 w 5741736"/>
              <a:gd name="connsiteY2" fmla="*/ 264575 h 1525715"/>
              <a:gd name="connsiteX3" fmla="*/ 17640 w 5741736"/>
              <a:gd name="connsiteY3" fmla="*/ 449777 h 1525715"/>
              <a:gd name="connsiteX4" fmla="*/ 79379 w 5741736"/>
              <a:gd name="connsiteY4" fmla="*/ 564426 h 1525715"/>
              <a:gd name="connsiteX5" fmla="*/ 238137 w 5741736"/>
              <a:gd name="connsiteY5" fmla="*/ 731990 h 1525715"/>
              <a:gd name="connsiteX6" fmla="*/ 352795 w 5741736"/>
              <a:gd name="connsiteY6" fmla="*/ 820182 h 1525715"/>
              <a:gd name="connsiteX7" fmla="*/ 485093 w 5741736"/>
              <a:gd name="connsiteY7" fmla="*/ 917193 h 1525715"/>
              <a:gd name="connsiteX8" fmla="*/ 573292 w 5741736"/>
              <a:gd name="connsiteY8" fmla="*/ 961288 h 1525715"/>
              <a:gd name="connsiteX9" fmla="*/ 723230 w 5741736"/>
              <a:gd name="connsiteY9" fmla="*/ 1067118 h 1525715"/>
              <a:gd name="connsiteX10" fmla="*/ 979006 w 5741736"/>
              <a:gd name="connsiteY10" fmla="*/ 1199406 h 1525715"/>
              <a:gd name="connsiteX11" fmla="*/ 1137764 w 5741736"/>
              <a:gd name="connsiteY11" fmla="*/ 1269959 h 1525715"/>
              <a:gd name="connsiteX12" fmla="*/ 1808074 w 5741736"/>
              <a:gd name="connsiteY12" fmla="*/ 1446342 h 1525715"/>
              <a:gd name="connsiteX13" fmla="*/ 2698881 w 5741736"/>
              <a:gd name="connsiteY13" fmla="*/ 1525715 h 1525715"/>
              <a:gd name="connsiteX14" fmla="*/ 3986582 w 5741736"/>
              <a:gd name="connsiteY14" fmla="*/ 1525715 h 1525715"/>
              <a:gd name="connsiteX15" fmla="*/ 4718631 w 5741736"/>
              <a:gd name="connsiteY15" fmla="*/ 1472800 h 1525715"/>
              <a:gd name="connsiteX16" fmla="*/ 5327202 w 5741736"/>
              <a:gd name="connsiteY16" fmla="*/ 1314055 h 1525715"/>
              <a:gd name="connsiteX17" fmla="*/ 5741736 w 5741736"/>
              <a:gd name="connsiteY17" fmla="*/ 1146491 h 152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41736" h="1525715">
                <a:moveTo>
                  <a:pt x="97019" y="0"/>
                </a:moveTo>
                <a:lnTo>
                  <a:pt x="17640" y="123468"/>
                </a:lnTo>
                <a:lnTo>
                  <a:pt x="0" y="264575"/>
                </a:lnTo>
                <a:lnTo>
                  <a:pt x="17640" y="449777"/>
                </a:lnTo>
                <a:lnTo>
                  <a:pt x="79379" y="564426"/>
                </a:lnTo>
                <a:lnTo>
                  <a:pt x="238137" y="731990"/>
                </a:lnTo>
                <a:lnTo>
                  <a:pt x="352795" y="820182"/>
                </a:lnTo>
                <a:lnTo>
                  <a:pt x="485093" y="917193"/>
                </a:lnTo>
                <a:lnTo>
                  <a:pt x="573292" y="961288"/>
                </a:lnTo>
                <a:cubicBezTo>
                  <a:pt x="710182" y="1070791"/>
                  <a:pt x="649117" y="1067118"/>
                  <a:pt x="723230" y="1067118"/>
                </a:cubicBezTo>
                <a:lnTo>
                  <a:pt x="979006" y="1199406"/>
                </a:lnTo>
                <a:lnTo>
                  <a:pt x="1137764" y="1269959"/>
                </a:lnTo>
                <a:lnTo>
                  <a:pt x="1808074" y="1446342"/>
                </a:lnTo>
                <a:lnTo>
                  <a:pt x="2698881" y="1525715"/>
                </a:lnTo>
                <a:lnTo>
                  <a:pt x="3986582" y="1525715"/>
                </a:lnTo>
                <a:lnTo>
                  <a:pt x="4718631" y="1472800"/>
                </a:lnTo>
                <a:lnTo>
                  <a:pt x="5327202" y="1314055"/>
                </a:lnTo>
                <a:lnTo>
                  <a:pt x="5741736" y="1146491"/>
                </a:lnTo>
              </a:path>
            </a:pathLst>
          </a:custGeom>
          <a:noFill/>
          <a:ln>
            <a:solidFill>
              <a:schemeClr val="accent6">
                <a:lumMod val="75000"/>
                <a:alpha val="32000"/>
              </a:schemeClr>
            </a:solidFill>
            <a:prstDash val="sysDot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6993209" y="6385204"/>
            <a:ext cx="184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WRF/GCE domain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174439" y="714835"/>
            <a:ext cx="6325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32rpm</a:t>
            </a:r>
            <a:endParaRPr lang="en-US" sz="1300" dirty="0"/>
          </a:p>
        </p:txBody>
      </p:sp>
      <p:sp>
        <p:nvSpPr>
          <p:cNvPr id="136" name="Freeform 135"/>
          <p:cNvSpPr/>
          <p:nvPr/>
        </p:nvSpPr>
        <p:spPr>
          <a:xfrm>
            <a:off x="5734707" y="800723"/>
            <a:ext cx="420777" cy="136033"/>
          </a:xfrm>
          <a:custGeom>
            <a:avLst/>
            <a:gdLst>
              <a:gd name="connsiteX0" fmla="*/ 166953 w 600731"/>
              <a:gd name="connsiteY0" fmla="*/ 0 h 216152"/>
              <a:gd name="connsiteX1" fmla="*/ 5963 w 600731"/>
              <a:gd name="connsiteY1" fmla="*/ 116275 h 216152"/>
              <a:gd name="connsiteX2" fmla="*/ 202729 w 600731"/>
              <a:gd name="connsiteY2" fmla="*/ 205717 h 216152"/>
              <a:gd name="connsiteX3" fmla="*/ 497877 w 600731"/>
              <a:gd name="connsiteY3" fmla="*/ 178884 h 216152"/>
              <a:gd name="connsiteX4" fmla="*/ 596259 w 600731"/>
              <a:gd name="connsiteY4" fmla="*/ 98386 h 216152"/>
              <a:gd name="connsiteX5" fmla="*/ 471045 w 600731"/>
              <a:gd name="connsiteY5" fmla="*/ 8944 h 21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731" h="216152">
                <a:moveTo>
                  <a:pt x="166953" y="0"/>
                </a:moveTo>
                <a:cubicBezTo>
                  <a:pt x="83476" y="40994"/>
                  <a:pt x="0" y="81989"/>
                  <a:pt x="5963" y="116275"/>
                </a:cubicBezTo>
                <a:cubicBezTo>
                  <a:pt x="11926" y="150561"/>
                  <a:pt x="120743" y="195282"/>
                  <a:pt x="202729" y="205717"/>
                </a:cubicBezTo>
                <a:cubicBezTo>
                  <a:pt x="284715" y="216152"/>
                  <a:pt x="432289" y="196773"/>
                  <a:pt x="497877" y="178884"/>
                </a:cubicBezTo>
                <a:cubicBezTo>
                  <a:pt x="563465" y="160995"/>
                  <a:pt x="600731" y="126709"/>
                  <a:pt x="596259" y="98386"/>
                </a:cubicBezTo>
                <a:cubicBezTo>
                  <a:pt x="591787" y="70063"/>
                  <a:pt x="471045" y="8944"/>
                  <a:pt x="471045" y="8944"/>
                </a:cubicBezTo>
              </a:path>
            </a:pathLst>
          </a:custGeom>
          <a:ln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Arrow Connector 136"/>
          <p:cNvCxnSpPr/>
          <p:nvPr/>
        </p:nvCxnSpPr>
        <p:spPr>
          <a:xfrm rot="16200000" flipH="1">
            <a:off x="1733425" y="5289542"/>
            <a:ext cx="1063229" cy="47085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rot="5400000" flipH="1" flipV="1">
            <a:off x="2243334" y="4709124"/>
            <a:ext cx="1604594" cy="109032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3091425" y="4496761"/>
            <a:ext cx="1604595" cy="836016"/>
          </a:xfrm>
          <a:prstGeom prst="straightConnector1">
            <a:avLst/>
          </a:prstGeom>
          <a:ln>
            <a:solidFill>
              <a:srgbClr val="FF9937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endCxn id="81" idx="10"/>
          </p:cNvCxnSpPr>
          <p:nvPr/>
        </p:nvCxnSpPr>
        <p:spPr>
          <a:xfrm rot="16200000" flipH="1">
            <a:off x="2726745" y="4931983"/>
            <a:ext cx="1129448" cy="384125"/>
          </a:xfrm>
          <a:prstGeom prst="straightConnector1">
            <a:avLst/>
          </a:prstGeom>
          <a:ln>
            <a:solidFill>
              <a:srgbClr val="FF9937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6155484" y="2081146"/>
            <a:ext cx="2890535" cy="2031325"/>
          </a:xfrm>
          <a:prstGeom prst="rect">
            <a:avLst/>
          </a:prstGeom>
          <a:solidFill>
            <a:srgbClr val="3366FF">
              <a:alpha val="23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Orbit specs: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Inclination angle = 65° 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semi-major axis = 6776.14km</a:t>
            </a:r>
          </a:p>
          <a:p>
            <a:endParaRPr lang="en-US" sz="14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b="1" u="sng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Sensor Specs: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Rotation: 32rpm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Off-nadir angle: 48.5° &amp; 45.36°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Imager channels (10~89GHz)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Sounder channels (166~183Ghz)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452988" y="15234"/>
            <a:ext cx="6313992" cy="78483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500" dirty="0" smtClean="0">
                <a:solidFill>
                  <a:srgbClr val="0000FF"/>
                </a:solidFill>
              </a:rPr>
              <a:t>GMI Forward Simulator V</a:t>
            </a:r>
            <a:r>
              <a:rPr lang="en-US" sz="4500" baseline="-25000" dirty="0" smtClean="0">
                <a:solidFill>
                  <a:srgbClr val="0000FF"/>
                </a:solidFill>
              </a:rPr>
              <a:t>β</a:t>
            </a:r>
            <a:endParaRPr lang="en-US" sz="4500" baseline="-25000" dirty="0">
              <a:solidFill>
                <a:srgbClr val="0000FF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394939" y="6289488"/>
            <a:ext cx="140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EFOV sample</a:t>
            </a:r>
            <a:endParaRPr lang="en-US" dirty="0"/>
          </a:p>
        </p:txBody>
      </p:sp>
      <p:grpSp>
        <p:nvGrpSpPr>
          <p:cNvPr id="163" name="Group 93"/>
          <p:cNvGrpSpPr/>
          <p:nvPr/>
        </p:nvGrpSpPr>
        <p:grpSpPr>
          <a:xfrm>
            <a:off x="3481167" y="5011695"/>
            <a:ext cx="530381" cy="601821"/>
            <a:chOff x="7910878" y="2621388"/>
            <a:chExt cx="639676" cy="693473"/>
          </a:xfrm>
        </p:grpSpPr>
        <p:sp>
          <p:nvSpPr>
            <p:cNvPr id="164" name="Teardrop 163"/>
            <p:cNvSpPr/>
            <p:nvPr/>
          </p:nvSpPr>
          <p:spPr>
            <a:xfrm rot="18935192">
              <a:off x="7994709" y="2621388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eardrop 164"/>
            <p:cNvSpPr/>
            <p:nvPr/>
          </p:nvSpPr>
          <p:spPr>
            <a:xfrm rot="18935192">
              <a:off x="8213249" y="2621389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ardrop 165"/>
            <p:cNvSpPr/>
            <p:nvPr/>
          </p:nvSpPr>
          <p:spPr>
            <a:xfrm rot="18935192">
              <a:off x="8147109" y="2773788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ardrop 166"/>
            <p:cNvSpPr/>
            <p:nvPr/>
          </p:nvSpPr>
          <p:spPr>
            <a:xfrm rot="18935192">
              <a:off x="8365649" y="2773789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ardrop 167"/>
            <p:cNvSpPr/>
            <p:nvPr/>
          </p:nvSpPr>
          <p:spPr>
            <a:xfrm rot="18935192">
              <a:off x="8064008" y="2994501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ardrop 168"/>
            <p:cNvSpPr/>
            <p:nvPr/>
          </p:nvSpPr>
          <p:spPr>
            <a:xfrm rot="18935192">
              <a:off x="8197987" y="3178448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ardrop 169"/>
            <p:cNvSpPr/>
            <p:nvPr/>
          </p:nvSpPr>
          <p:spPr>
            <a:xfrm rot="18935192">
              <a:off x="8297085" y="3010276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Teardrop 170"/>
            <p:cNvSpPr/>
            <p:nvPr/>
          </p:nvSpPr>
          <p:spPr>
            <a:xfrm rot="18935192">
              <a:off x="7910878" y="2789562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ardrop 171"/>
            <p:cNvSpPr/>
            <p:nvPr/>
          </p:nvSpPr>
          <p:spPr>
            <a:xfrm rot="18935192">
              <a:off x="8449485" y="3162676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ardrop 172"/>
            <p:cNvSpPr/>
            <p:nvPr/>
          </p:nvSpPr>
          <p:spPr>
            <a:xfrm rot="18935192">
              <a:off x="7979448" y="3178448"/>
              <a:ext cx="101069" cy="136413"/>
            </a:xfrm>
            <a:prstGeom prst="teardrop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5" name="Cloud 174"/>
          <p:cNvSpPr/>
          <p:nvPr/>
        </p:nvSpPr>
        <p:spPr>
          <a:xfrm>
            <a:off x="1361173" y="4961377"/>
            <a:ext cx="1107440" cy="507654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50000"/>
                  <a:alpha val="63000"/>
                </a:schemeClr>
              </a:gs>
              <a:gs pos="100000">
                <a:srgbClr val="FFFFFF">
                  <a:alpha val="63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/>
          <p:cNvSpPr/>
          <p:nvPr/>
        </p:nvSpPr>
        <p:spPr>
          <a:xfrm>
            <a:off x="3272074" y="3417935"/>
            <a:ext cx="897418" cy="1680551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50000"/>
                  <a:alpha val="63000"/>
                </a:schemeClr>
              </a:gs>
              <a:gs pos="100000">
                <a:srgbClr val="FFFFFF">
                  <a:alpha val="63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/>
          <p:cNvSpPr txBox="1"/>
          <p:nvPr/>
        </p:nvSpPr>
        <p:spPr>
          <a:xfrm>
            <a:off x="214257" y="2934138"/>
            <a:ext cx="2634054" cy="1384995"/>
          </a:xfrm>
          <a:prstGeom prst="rect">
            <a:avLst/>
          </a:prstGeom>
          <a:solidFill>
            <a:schemeClr val="bg1">
              <a:lumMod val="50000"/>
              <a:alpha val="32000"/>
            </a:schemeClr>
          </a:solidFill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CRM specs: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Model: WRF or GCE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Horizontal grid spacing: 1km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Vertical grid: 50m~1km (60lyr)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Microphysics: Bin-resolving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LSM: NOAH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244530" y="1084892"/>
            <a:ext cx="2582758" cy="1384995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Radiative Transfer specs: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Model: 1D Delta-</a:t>
            </a:r>
            <a:r>
              <a:rPr lang="en-US" sz="1400" dirty="0" err="1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Eddington</a:t>
            </a:r>
            <a:endParaRPr lang="en-US" sz="14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Path: 2-way slant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Single Scattering: MG/DDA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Emissivity: NESDIS model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IFOV gain function: Gaussian</a:t>
            </a:r>
          </a:p>
        </p:txBody>
      </p:sp>
      <p:sp>
        <p:nvSpPr>
          <p:cNvPr id="184" name="Cloud 183"/>
          <p:cNvSpPr/>
          <p:nvPr/>
        </p:nvSpPr>
        <p:spPr>
          <a:xfrm>
            <a:off x="4462522" y="4686322"/>
            <a:ext cx="711276" cy="253827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50000"/>
                  <a:alpha val="63000"/>
                </a:schemeClr>
              </a:gs>
              <a:gs pos="100000">
                <a:srgbClr val="FFFFFF">
                  <a:alpha val="63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185826"/>
            <a:ext cx="9144000" cy="7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ts val="2513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3300" b="1" dirty="0">
                <a:solidFill>
                  <a:srgbClr val="000000"/>
                </a:solidFill>
                <a:latin typeface="Arial" charset="0"/>
              </a:rPr>
              <a:t>GPM </a:t>
            </a:r>
            <a:r>
              <a:rPr lang="en-GB" sz="3300" b="1" dirty="0" smtClean="0">
                <a:solidFill>
                  <a:srgbClr val="000000"/>
                </a:solidFill>
                <a:latin typeface="Arial" charset="0"/>
              </a:rPr>
              <a:t>Sensor Orbit-Scan Module</a:t>
            </a:r>
            <a:br>
              <a:rPr lang="en-GB" sz="3300" b="1" dirty="0" smtClean="0">
                <a:solidFill>
                  <a:srgbClr val="000000"/>
                </a:solidFill>
                <a:latin typeface="Arial" charset="0"/>
              </a:rPr>
            </a:br>
            <a:endParaRPr lang="en-GB" sz="33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1133342"/>
            <a:ext cx="3105807" cy="493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GPM Satellite orbit is </a:t>
            </a:r>
            <a:r>
              <a:rPr lang="en-US" sz="1300" dirty="0" err="1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Keplerian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 with </a:t>
            </a:r>
            <a:r>
              <a:rPr lang="en-US" sz="1300" dirty="0" err="1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Kozai’s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 1</a:t>
            </a:r>
            <a:r>
              <a:rPr lang="en-US" sz="1300" baseline="300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 order perturbation theory. Inclination angle will be </a:t>
            </a:r>
            <a:r>
              <a:rPr lang="en-US" sz="1300" b="1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65deg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, and semi-major axis will be </a:t>
            </a:r>
            <a:r>
              <a:rPr lang="en-US" sz="1300" b="1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6776.14km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US" sz="13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US" sz="13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US" sz="13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b="1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DPR 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is a cross-track scanning radar instrument.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Maximum off-nadir angles are 17.395° for Ku band and 8.52° for Ka band. Sampling bin angle is set as 0.71°. Scan speed is 1/0.6 [scan per sec].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US" sz="13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US" sz="1300" dirty="0" smtClean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b="1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GMI</a:t>
            </a: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 is a conically scanning microwave radiometer.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Off-nadir angles are set as 48.5° for low-frequency channels (10~89GHz) and 45.36° for high-frequency channels (166~183GHz).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Earth-viewing sector of sampling scan is 140°.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1300" dirty="0" smtClean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Rotation speed is 32 [rpm], and sampling interval is 3.6 [ms] for all channels. </a:t>
            </a:r>
          </a:p>
          <a:p>
            <a:pPr algn="just">
              <a:lnSpc>
                <a:spcPts val="1438"/>
              </a:lnSpc>
              <a:buClr>
                <a:srgbClr val="000000"/>
              </a:buClr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US" sz="1300" dirty="0">
              <a:solidFill>
                <a:srgbClr val="0D0D0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3581400" y="6019800"/>
            <a:ext cx="5410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ts val="1238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000" b="1" dirty="0">
                <a:solidFill>
                  <a:srgbClr val="000000"/>
                </a:solidFill>
                <a:latin typeface="Arial"/>
                <a:cs typeface="Arial"/>
              </a:rPr>
              <a:t>Figure 1: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  <a:p>
            <a:pPr marL="228600" indent="-228600">
              <a:lnSpc>
                <a:spcPts val="1238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a) 24hr simulation of GMI LF sensor coverage. </a:t>
            </a:r>
            <a:r>
              <a:rPr lang="en-GB" sz="1000" dirty="0" err="1">
                <a:solidFill>
                  <a:srgbClr val="000000"/>
                </a:solidFill>
                <a:latin typeface="Arial"/>
                <a:cs typeface="Arial"/>
              </a:rPr>
              <a:t>Color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 shading represents time progression [hr].</a:t>
            </a:r>
          </a:p>
          <a:p>
            <a:pPr marL="228600" indent="-228600">
              <a:lnSpc>
                <a:spcPts val="1238"/>
              </a:lnSpc>
              <a:buClr>
                <a:srgbClr val="000000"/>
              </a:buClr>
              <a:buSzPct val="45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r>
              <a:rPr lang="en-GB" sz="1000" dirty="0" err="1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) Simulated </a:t>
            </a:r>
            <a:r>
              <a:rPr lang="en-GB" sz="1000" dirty="0" err="1">
                <a:solidFill>
                  <a:srgbClr val="000000"/>
                </a:solidFill>
                <a:latin typeface="Arial"/>
                <a:cs typeface="Arial"/>
              </a:rPr>
              <a:t>center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-of-FOV position on ellipsoid of GMI LF (</a:t>
            </a:r>
            <a:r>
              <a:rPr lang="en-GB" sz="1000" dirty="0">
                <a:solidFill>
                  <a:srgbClr val="008000"/>
                </a:solidFill>
                <a:latin typeface="Arial"/>
                <a:ea typeface="Wingdings" charset="2"/>
                <a:cs typeface="Arial"/>
              </a:rPr>
              <a:t>O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), GMI HF (</a:t>
            </a:r>
            <a:r>
              <a:rPr lang="en-GB" sz="1000" dirty="0">
                <a:latin typeface="Arial"/>
                <a:ea typeface="Wingdings" charset="2"/>
                <a:cs typeface="Arial"/>
              </a:rPr>
              <a:t>O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), DPR Ku (</a:t>
            </a:r>
            <a:r>
              <a:rPr lang="en-GB" sz="1000" dirty="0">
                <a:solidFill>
                  <a:srgbClr val="0000FF"/>
                </a:solidFill>
                <a:latin typeface="Arial"/>
                <a:ea typeface="Wingdings" charset="2"/>
                <a:cs typeface="Arial"/>
              </a:rPr>
              <a:t>O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), DPR Ka (</a:t>
            </a:r>
            <a:r>
              <a:rPr lang="en-GB" sz="1000" dirty="0">
                <a:solidFill>
                  <a:srgbClr val="FF0000"/>
                </a:solidFill>
                <a:latin typeface="Arial"/>
                <a:ea typeface="Wingdings" charset="2"/>
                <a:cs typeface="Arial"/>
              </a:rPr>
              <a:t>O</a:t>
            </a:r>
            <a:r>
              <a:rPr lang="en-GB" sz="1000" dirty="0">
                <a:solidFill>
                  <a:srgbClr val="000000"/>
                </a:solidFill>
                <a:latin typeface="Arial"/>
                <a:cs typeface="Arial"/>
              </a:rPr>
              <a:t>) sensors. Note that, for presentation purposes, the simulation intervals (time) are uniquely adjusted for the four types of channels. </a:t>
            </a:r>
          </a:p>
          <a:p>
            <a:pPr marL="228600" indent="-228600">
              <a:lnSpc>
                <a:spcPts val="1238"/>
              </a:lnSpc>
              <a:buClr>
                <a:srgbClr val="000000"/>
              </a:buClr>
              <a:buSzPct val="45000"/>
              <a:buFontTx/>
              <a:buAutoNum type="alphaLcParenR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/>
            </a:pPr>
            <a:endParaRPr lang="en-GB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4343" name="Picture 8" descr="GMI_LF_24h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838200"/>
            <a:ext cx="5486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GMI_DPR_overla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810000"/>
            <a:ext cx="4953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3581400" y="3048000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 charset="0"/>
                <a:ea typeface="Arial" charset="0"/>
                <a:cs typeface="Arial" charset="0"/>
              </a:rPr>
              <a:t>a)</a:t>
            </a: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3581400" y="5638800"/>
            <a:ext cx="5334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 charset="0"/>
                <a:ea typeface="Arial" charset="0"/>
                <a:cs typeface="Arial" charset="0"/>
              </a:rPr>
              <a:t>b)</a:t>
            </a:r>
          </a:p>
        </p:txBody>
      </p:sp>
      <p:sp>
        <p:nvSpPr>
          <p:cNvPr id="14348" name="TextBox 13"/>
          <p:cNvSpPr txBox="1">
            <a:spLocks noChangeArrowheads="1"/>
          </p:cNvSpPr>
          <p:nvPr/>
        </p:nvSpPr>
        <p:spPr bwMode="auto">
          <a:xfrm>
            <a:off x="7162800" y="4038600"/>
            <a:ext cx="8937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Satellite track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477000" y="4876800"/>
            <a:ext cx="381000" cy="15240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72200" y="5029200"/>
            <a:ext cx="762000" cy="30480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81600" y="4876800"/>
            <a:ext cx="1752600" cy="68580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953000" y="5029200"/>
            <a:ext cx="1371600" cy="53340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3" name="TextBox 32"/>
          <p:cNvSpPr txBox="1">
            <a:spLocks noChangeArrowheads="1"/>
          </p:cNvSpPr>
          <p:nvPr/>
        </p:nvSpPr>
        <p:spPr bwMode="auto">
          <a:xfrm rot="1132977">
            <a:off x="5888038" y="5494338"/>
            <a:ext cx="555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≈ 898km</a:t>
            </a:r>
          </a:p>
        </p:txBody>
      </p:sp>
      <p:sp>
        <p:nvSpPr>
          <p:cNvPr id="14354" name="TextBox 33"/>
          <p:cNvSpPr txBox="1">
            <a:spLocks noChangeArrowheads="1"/>
          </p:cNvSpPr>
          <p:nvPr/>
        </p:nvSpPr>
        <p:spPr bwMode="auto">
          <a:xfrm rot="1327473">
            <a:off x="6038850" y="5284788"/>
            <a:ext cx="557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≈ 797km</a:t>
            </a:r>
          </a:p>
        </p:txBody>
      </p:sp>
      <p:sp>
        <p:nvSpPr>
          <p:cNvPr id="14355" name="TextBox 34"/>
          <p:cNvSpPr txBox="1">
            <a:spLocks noChangeArrowheads="1"/>
          </p:cNvSpPr>
          <p:nvPr/>
        </p:nvSpPr>
        <p:spPr bwMode="auto">
          <a:xfrm rot="1254283">
            <a:off x="6267450" y="5132388"/>
            <a:ext cx="557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≈ 250km</a:t>
            </a:r>
          </a:p>
        </p:txBody>
      </p:sp>
      <p:sp>
        <p:nvSpPr>
          <p:cNvPr id="14356" name="TextBox 36"/>
          <p:cNvSpPr txBox="1">
            <a:spLocks noChangeArrowheads="1"/>
          </p:cNvSpPr>
          <p:nvPr/>
        </p:nvSpPr>
        <p:spPr bwMode="auto">
          <a:xfrm rot="1173260">
            <a:off x="6343650" y="4903788"/>
            <a:ext cx="557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≈ 122km</a:t>
            </a:r>
          </a:p>
        </p:txBody>
      </p:sp>
      <p:sp>
        <p:nvSpPr>
          <p:cNvPr id="14357" name="TextBox 38"/>
          <p:cNvSpPr txBox="1">
            <a:spLocks noChangeArrowheads="1"/>
          </p:cNvSpPr>
          <p:nvPr/>
        </p:nvSpPr>
        <p:spPr bwMode="auto">
          <a:xfrm rot="-3851173">
            <a:off x="6409532" y="4468019"/>
            <a:ext cx="5826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Regime I</a:t>
            </a:r>
          </a:p>
        </p:txBody>
      </p:sp>
      <p:sp>
        <p:nvSpPr>
          <p:cNvPr id="14358" name="TextBox 39"/>
          <p:cNvSpPr txBox="1">
            <a:spLocks noChangeArrowheads="1"/>
          </p:cNvSpPr>
          <p:nvPr/>
        </p:nvSpPr>
        <p:spPr bwMode="auto">
          <a:xfrm rot="-3851173">
            <a:off x="6169818" y="4485482"/>
            <a:ext cx="6207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Regime II</a:t>
            </a:r>
          </a:p>
        </p:txBody>
      </p:sp>
      <p:sp>
        <p:nvSpPr>
          <p:cNvPr id="14359" name="TextBox 40"/>
          <p:cNvSpPr txBox="1">
            <a:spLocks noChangeArrowheads="1"/>
          </p:cNvSpPr>
          <p:nvPr/>
        </p:nvSpPr>
        <p:spPr bwMode="auto">
          <a:xfrm rot="-3851173">
            <a:off x="5615781" y="4485482"/>
            <a:ext cx="6619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/>
              <a:t>Regime III</a:t>
            </a:r>
          </a:p>
        </p:txBody>
      </p:sp>
      <p:sp>
        <p:nvSpPr>
          <p:cNvPr id="14360" name="TextBox 41"/>
          <p:cNvSpPr txBox="1">
            <a:spLocks noChangeArrowheads="1"/>
          </p:cNvSpPr>
          <p:nvPr/>
        </p:nvSpPr>
        <p:spPr bwMode="auto">
          <a:xfrm rot="-3851173">
            <a:off x="4864894" y="4579144"/>
            <a:ext cx="6588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/>
              <a:t>Regime IV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4267200" y="4419600"/>
            <a:ext cx="1524000" cy="762000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4495800" y="4419600"/>
            <a:ext cx="1524000" cy="762000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 flipH="1" flipV="1">
            <a:off x="5486400" y="4419600"/>
            <a:ext cx="1524000" cy="762000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 flipH="1" flipV="1">
            <a:off x="5715000" y="4419600"/>
            <a:ext cx="1524000" cy="762000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6477000" y="4267200"/>
            <a:ext cx="838200" cy="38100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720044" y="2255520"/>
            <a:ext cx="8122078" cy="3607224"/>
            <a:chOff x="3" y="1426163"/>
            <a:chExt cx="9144000" cy="4784488"/>
          </a:xfrm>
          <a:effectLst/>
        </p:grpSpPr>
        <p:cxnSp>
          <p:nvCxnSpPr>
            <p:cNvPr id="6" name="Straight Connector 5"/>
            <p:cNvCxnSpPr/>
            <p:nvPr/>
          </p:nvCxnSpPr>
          <p:spPr>
            <a:xfrm flipV="1">
              <a:off x="3" y="5851005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" y="5503764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" y="5126761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" y="4759677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" y="4412436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" y="4035433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" y="3658429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" y="3311188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" y="2934185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" y="2567101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" y="2219860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" y="1842857"/>
              <a:ext cx="9144000" cy="595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-1707644" y="3818408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V="1">
              <a:off x="-1013135" y="3818406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-288858" y="3818408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415584" y="3818410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V="1">
              <a:off x="1110093" y="3818408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1834370" y="3818410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2509039" y="3818406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V="1">
              <a:off x="3203548" y="3818404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V="1">
              <a:off x="3927825" y="3818406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4681875" y="3818403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5376384" y="3818401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6100661" y="3818403"/>
              <a:ext cx="4784479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 flipV="1">
              <a:off x="4" y="6210643"/>
              <a:ext cx="9143996" cy="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006" y="1019278"/>
            <a:ext cx="1083407" cy="69671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20044" y="5862737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1km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0" y="5582827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250m</a:t>
            </a:r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752676" y="4833288"/>
            <a:ext cx="8105952" cy="1021880"/>
          </a:xfrm>
          <a:custGeom>
            <a:avLst/>
            <a:gdLst>
              <a:gd name="connsiteX0" fmla="*/ 0 w 8105952"/>
              <a:gd name="connsiteY0" fmla="*/ 1002037 h 1021880"/>
              <a:gd name="connsiteX1" fmla="*/ 8105952 w 8105952"/>
              <a:gd name="connsiteY1" fmla="*/ 1021880 h 1021880"/>
              <a:gd name="connsiteX2" fmla="*/ 6568103 w 8105952"/>
              <a:gd name="connsiteY2" fmla="*/ 912747 h 1021880"/>
              <a:gd name="connsiteX3" fmla="*/ 5933121 w 8105952"/>
              <a:gd name="connsiteY3" fmla="*/ 783772 h 1021880"/>
              <a:gd name="connsiteX4" fmla="*/ 5317981 w 8105952"/>
              <a:gd name="connsiteY4" fmla="*/ 595270 h 1021880"/>
              <a:gd name="connsiteX5" fmla="*/ 4633390 w 8105952"/>
              <a:gd name="connsiteY5" fmla="*/ 327399 h 1021880"/>
              <a:gd name="connsiteX6" fmla="*/ 3988486 w 8105952"/>
              <a:gd name="connsiteY6" fmla="*/ 307556 h 1021880"/>
              <a:gd name="connsiteX7" fmla="*/ 3353503 w 8105952"/>
              <a:gd name="connsiteY7" fmla="*/ 307556 h 1021880"/>
              <a:gd name="connsiteX8" fmla="*/ 2778050 w 8105952"/>
              <a:gd name="connsiteY8" fmla="*/ 0 h 1021880"/>
              <a:gd name="connsiteX9" fmla="*/ 2093459 w 8105952"/>
              <a:gd name="connsiteY9" fmla="*/ 0 h 1021880"/>
              <a:gd name="connsiteX10" fmla="*/ 1498163 w 8105952"/>
              <a:gd name="connsiteY10" fmla="*/ 337320 h 1021880"/>
              <a:gd name="connsiteX11" fmla="*/ 863180 w 8105952"/>
              <a:gd name="connsiteY11" fmla="*/ 634954 h 1021880"/>
              <a:gd name="connsiteX12" fmla="*/ 287727 w 8105952"/>
              <a:gd name="connsiteY12" fmla="*/ 912747 h 1021880"/>
              <a:gd name="connsiteX13" fmla="*/ 0 w 8105952"/>
              <a:gd name="connsiteY13" fmla="*/ 1002037 h 102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952" h="1021880">
                <a:moveTo>
                  <a:pt x="0" y="1002037"/>
                </a:moveTo>
                <a:lnTo>
                  <a:pt x="8105952" y="1021880"/>
                </a:lnTo>
                <a:lnTo>
                  <a:pt x="6568103" y="912747"/>
                </a:lnTo>
                <a:lnTo>
                  <a:pt x="5933121" y="783772"/>
                </a:lnTo>
                <a:lnTo>
                  <a:pt x="5317981" y="595270"/>
                </a:lnTo>
                <a:lnTo>
                  <a:pt x="4633390" y="327399"/>
                </a:lnTo>
                <a:lnTo>
                  <a:pt x="3988486" y="307556"/>
                </a:lnTo>
                <a:lnTo>
                  <a:pt x="3353503" y="307556"/>
                </a:lnTo>
                <a:lnTo>
                  <a:pt x="2778050" y="0"/>
                </a:lnTo>
                <a:lnTo>
                  <a:pt x="2093459" y="0"/>
                </a:lnTo>
                <a:lnTo>
                  <a:pt x="1498163" y="337320"/>
                </a:lnTo>
                <a:lnTo>
                  <a:pt x="863180" y="634954"/>
                </a:lnTo>
                <a:lnTo>
                  <a:pt x="287727" y="912747"/>
                </a:lnTo>
                <a:lnTo>
                  <a:pt x="0" y="1002037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3489077" y="1863900"/>
            <a:ext cx="4023785" cy="397390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4278970" y="1881483"/>
            <a:ext cx="3251474" cy="3166429"/>
          </a:xfrm>
          <a:prstGeom prst="line">
            <a:avLst/>
          </a:prstGeom>
          <a:ln>
            <a:solidFill>
              <a:srgbClr val="3366FF"/>
            </a:solidFill>
            <a:prstDash val="dash"/>
            <a:headEnd type="arrow" w="lg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V="1">
            <a:off x="1015614" y="1632287"/>
            <a:ext cx="3331596" cy="3280160"/>
          </a:xfrm>
          <a:prstGeom prst="line">
            <a:avLst/>
          </a:prstGeom>
          <a:ln>
            <a:solidFill>
              <a:srgbClr val="3366FF"/>
            </a:solidFill>
            <a:prstDash val="dash"/>
            <a:headEnd type="arrow" w="lg" len="lg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620737" y="105103"/>
            <a:ext cx="5688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2-way Slant-Path RT Driver </a:t>
            </a:r>
            <a:endParaRPr lang="en-US" sz="4000" dirty="0"/>
          </a:p>
        </p:txBody>
      </p:sp>
      <p:sp>
        <p:nvSpPr>
          <p:cNvPr id="76" name="TextBox 75"/>
          <p:cNvSpPr txBox="1"/>
          <p:nvPr/>
        </p:nvSpPr>
        <p:spPr>
          <a:xfrm>
            <a:off x="7487921" y="1471414"/>
            <a:ext cx="62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r>
              <a:rPr lang="en-US" baseline="-25000" dirty="0" smtClean="0"/>
              <a:t>GPM</a:t>
            </a:r>
            <a:endParaRPr lang="en-US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684577" y="1102082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V</a:t>
            </a:r>
            <a:r>
              <a:rPr lang="en-US" baseline="-25000" dirty="0" err="1" smtClean="0"/>
              <a:t>mirror</a:t>
            </a:r>
            <a:endParaRPr lang="en-US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4223386" y="5090435"/>
            <a:ext cx="78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V</a:t>
            </a:r>
            <a:r>
              <a:rPr lang="en-US" baseline="-25000" dirty="0" err="1" smtClean="0"/>
              <a:t>bottom</a:t>
            </a:r>
            <a:endParaRPr lang="en-US" baseline="-25000" dirty="0"/>
          </a:p>
        </p:txBody>
      </p:sp>
      <p:sp>
        <p:nvSpPr>
          <p:cNvPr id="80" name="Cloud 79"/>
          <p:cNvSpPr/>
          <p:nvPr/>
        </p:nvSpPr>
        <p:spPr>
          <a:xfrm>
            <a:off x="4175761" y="2898802"/>
            <a:ext cx="1107440" cy="1425255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50000"/>
                  <a:alpha val="63000"/>
                </a:schemeClr>
              </a:gs>
              <a:gs pos="100000">
                <a:srgbClr val="FFFFFF">
                  <a:alpha val="63000"/>
                </a:srgbClr>
              </a:gs>
            </a:gsLst>
            <a:lin ang="162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3"/>
          <p:cNvGrpSpPr/>
          <p:nvPr/>
        </p:nvGrpSpPr>
        <p:grpSpPr>
          <a:xfrm>
            <a:off x="4466954" y="4339937"/>
            <a:ext cx="639676" cy="693473"/>
            <a:chOff x="7910878" y="2621388"/>
            <a:chExt cx="639676" cy="693473"/>
          </a:xfrm>
        </p:grpSpPr>
        <p:sp>
          <p:nvSpPr>
            <p:cNvPr id="83" name="Teardrop 82"/>
            <p:cNvSpPr/>
            <p:nvPr/>
          </p:nvSpPr>
          <p:spPr>
            <a:xfrm rot="18935192">
              <a:off x="7994709" y="2621388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ardrop 84"/>
            <p:cNvSpPr/>
            <p:nvPr/>
          </p:nvSpPr>
          <p:spPr>
            <a:xfrm rot="18935192">
              <a:off x="8213249" y="2621389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ardrop 85"/>
            <p:cNvSpPr/>
            <p:nvPr/>
          </p:nvSpPr>
          <p:spPr>
            <a:xfrm rot="18935192">
              <a:off x="8147109" y="2773788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ardrop 86"/>
            <p:cNvSpPr/>
            <p:nvPr/>
          </p:nvSpPr>
          <p:spPr>
            <a:xfrm rot="18935192">
              <a:off x="8365649" y="2773789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ardrop 87"/>
            <p:cNvSpPr/>
            <p:nvPr/>
          </p:nvSpPr>
          <p:spPr>
            <a:xfrm rot="18935192">
              <a:off x="8064008" y="2994501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ardrop 88"/>
            <p:cNvSpPr/>
            <p:nvPr/>
          </p:nvSpPr>
          <p:spPr>
            <a:xfrm rot="18935192">
              <a:off x="8197987" y="3178448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ardrop 89"/>
            <p:cNvSpPr/>
            <p:nvPr/>
          </p:nvSpPr>
          <p:spPr>
            <a:xfrm rot="18935192">
              <a:off x="8297085" y="3010276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ardrop 90"/>
            <p:cNvSpPr/>
            <p:nvPr/>
          </p:nvSpPr>
          <p:spPr>
            <a:xfrm rot="18935192">
              <a:off x="7910878" y="2789562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ardrop 91"/>
            <p:cNvSpPr/>
            <p:nvPr/>
          </p:nvSpPr>
          <p:spPr>
            <a:xfrm rot="18935192">
              <a:off x="8449485" y="3162676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ardrop 92"/>
            <p:cNvSpPr/>
            <p:nvPr/>
          </p:nvSpPr>
          <p:spPr>
            <a:xfrm rot="18935192">
              <a:off x="7979448" y="3178448"/>
              <a:ext cx="101069" cy="136413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355412" y="5952159"/>
            <a:ext cx="273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r>
              <a:rPr lang="en-US" baseline="-25000" dirty="0" smtClean="0"/>
              <a:t>EFOV</a:t>
            </a:r>
            <a:r>
              <a:rPr lang="en-US" dirty="0" smtClean="0"/>
              <a:t> at reference ellipsoid</a:t>
            </a:r>
            <a:endParaRPr lang="en-US" dirty="0"/>
          </a:p>
        </p:txBody>
      </p:sp>
      <p:sp>
        <p:nvSpPr>
          <p:cNvPr id="97" name="Oval 96"/>
          <p:cNvSpPr/>
          <p:nvPr/>
        </p:nvSpPr>
        <p:spPr>
          <a:xfrm>
            <a:off x="7487921" y="1727200"/>
            <a:ext cx="112166" cy="111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985248" y="1551005"/>
            <a:ext cx="112166" cy="111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4321492" y="4938165"/>
            <a:ext cx="112166" cy="111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457935" y="5862737"/>
            <a:ext cx="112166" cy="1111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/>
          <p:cNvSpPr/>
          <p:nvPr/>
        </p:nvSpPr>
        <p:spPr>
          <a:xfrm>
            <a:off x="1500133" y="2701742"/>
            <a:ext cx="2176431" cy="974977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50000"/>
                  <a:alpha val="63000"/>
                </a:schemeClr>
              </a:gs>
              <a:gs pos="100000">
                <a:srgbClr val="FFFFFF">
                  <a:alpha val="63000"/>
                </a:srgbClr>
              </a:gs>
            </a:gsLst>
            <a:lin ang="162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3515360" y="12496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742245" y="1220523"/>
            <a:ext cx="5382826" cy="883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/>
              <a:t>Optical properties are re-sampled along the 2-way slant path to represent 1-order 3D effect. 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398084" y="3676719"/>
            <a:ext cx="168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Downwelling</a:t>
            </a:r>
            <a:r>
              <a:rPr lang="en-US" dirty="0" smtClean="0">
                <a:solidFill>
                  <a:srgbClr val="0000FF"/>
                </a:solidFill>
              </a:rPr>
              <a:t> Tb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98207" y="3569186"/>
            <a:ext cx="140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Upwelling Tb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24179" y="6488668"/>
            <a:ext cx="399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Tb is computed at every single CRM grid.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81533" y="5190007"/>
            <a:ext cx="83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Terrain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333785" y="6085757"/>
            <a:ext cx="275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r>
              <a:rPr lang="en-US" dirty="0" smtClean="0"/>
              <a:t> (</a:t>
            </a:r>
            <a:r>
              <a:rPr lang="en-US" dirty="0" err="1" smtClean="0"/>
              <a:t>x,y,z</a:t>
            </a:r>
            <a:r>
              <a:rPr lang="en-US" dirty="0" smtClean="0"/>
              <a:t>) in ECEF coordinate.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873102" y="934174"/>
            <a:ext cx="2907475" cy="4731605"/>
            <a:chOff x="873102" y="934174"/>
            <a:chExt cx="2907475" cy="4731605"/>
          </a:xfrm>
        </p:grpSpPr>
        <p:cxnSp>
          <p:nvCxnSpPr>
            <p:cNvPr id="84" name="Straight Connector 83"/>
            <p:cNvCxnSpPr/>
            <p:nvPr/>
          </p:nvCxnSpPr>
          <p:spPr>
            <a:xfrm rot="5400000">
              <a:off x="-1314905" y="3299181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-1164095" y="3299181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-1013285" y="3299180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-862475" y="3299182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-710076" y="3299183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-556088" y="3299184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-405278" y="3299184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-254467" y="3299184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-103656" y="3299184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50333" y="3299183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201143" y="3299183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351953" y="3299182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502763" y="3299184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655162" y="3299185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809150" y="3299186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959960" y="3299186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110771" y="3299186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1261582" y="3299186"/>
              <a:ext cx="4731599" cy="1588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873103" y="111115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10800000" flipV="1">
              <a:off x="873103" y="126354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 flipV="1">
              <a:off x="873103" y="141593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10800000" flipV="1">
              <a:off x="873103" y="156832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10800000" flipV="1">
              <a:off x="873103" y="172072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0800000" flipV="1">
              <a:off x="873103" y="187311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0800000" flipV="1">
              <a:off x="873103" y="202550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10800000" flipV="1">
              <a:off x="873103" y="2177899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0800000" flipV="1">
              <a:off x="873103" y="2330310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10800000" flipV="1">
              <a:off x="873103" y="2482700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0800000" flipV="1">
              <a:off x="873103" y="2635090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0800000" flipV="1">
              <a:off x="873103" y="2787480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10800000" flipV="1">
              <a:off x="873102" y="293989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10800000" flipV="1">
              <a:off x="873102" y="309228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 flipV="1">
              <a:off x="873102" y="324467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0800000" flipV="1">
              <a:off x="873102" y="339706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10800000" flipV="1">
              <a:off x="873102" y="354946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10800000" flipV="1">
              <a:off x="873102" y="370185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10800000" flipV="1">
              <a:off x="873102" y="385424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0800000" flipV="1">
              <a:off x="873102" y="4006631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0800000" flipV="1">
              <a:off x="873102" y="4159042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10800000" flipV="1">
              <a:off x="873102" y="4311432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10800000" flipV="1">
              <a:off x="873102" y="4463822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 flipV="1">
              <a:off x="873102" y="4616212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0800000" flipV="1">
              <a:off x="873103" y="4768623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V="1">
              <a:off x="873103" y="4921013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0800000" flipV="1">
              <a:off x="873103" y="5073403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10800000" flipV="1">
              <a:off x="873103" y="5225793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 flipV="1">
              <a:off x="873103" y="5378193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V="1">
              <a:off x="873103" y="5530604"/>
              <a:ext cx="2907474" cy="10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178366" y="499626"/>
            <a:ext cx="106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sample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77194" y="499626"/>
            <a:ext cx="129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N+1 sample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-1099727" y="3675565"/>
            <a:ext cx="561321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06143" y="3677153"/>
            <a:ext cx="561162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1656521" y="6068705"/>
            <a:ext cx="1355437" cy="876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42432" y="56398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r>
              <a:rPr lang="en-US" dirty="0" smtClean="0"/>
              <a:t>=3.6ms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93957" y="0"/>
            <a:ext cx="73454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Antenna Gain Pattern: Effective Field of View (EFOV)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9400" y="5736422"/>
            <a:ext cx="1071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IFOV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111584" y="2784222"/>
            <a:ext cx="1800742" cy="2898369"/>
          </a:xfrm>
          <a:prstGeom prst="ellipse">
            <a:avLst/>
          </a:prstGeom>
          <a:gradFill flip="none" rotWithShape="1">
            <a:gsLst>
              <a:gs pos="1600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788275" y="2784222"/>
            <a:ext cx="1800742" cy="2898369"/>
          </a:xfrm>
          <a:prstGeom prst="ellipse">
            <a:avLst/>
          </a:prstGeom>
          <a:gradFill flip="none" rotWithShape="1">
            <a:gsLst>
              <a:gs pos="1600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992366" y="1415222"/>
            <a:ext cx="1240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89GHz</a:t>
            </a:r>
          </a:p>
          <a:p>
            <a:pPr algn="ctr"/>
            <a:r>
              <a:rPr lang="en-US" dirty="0" smtClean="0"/>
              <a:t>BW</a:t>
            </a:r>
            <a:r>
              <a:rPr lang="en-US" baseline="-25000" dirty="0" smtClean="0"/>
              <a:t>3dB</a:t>
            </a:r>
            <a:r>
              <a:rPr lang="en-US" dirty="0" smtClean="0"/>
              <a:t>=0.4°</a:t>
            </a:r>
          </a:p>
          <a:p>
            <a:pPr algn="ctr"/>
            <a:r>
              <a:rPr lang="en-US" dirty="0" smtClean="0"/>
              <a:t>DT:7.3km</a:t>
            </a:r>
          </a:p>
          <a:p>
            <a:pPr algn="ctr"/>
            <a:r>
              <a:rPr lang="en-US" dirty="0" smtClean="0"/>
              <a:t>CT:4.3km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992366" y="3646525"/>
            <a:ext cx="1240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36.5GHz</a:t>
            </a:r>
          </a:p>
          <a:p>
            <a:pPr algn="ctr"/>
            <a:r>
              <a:rPr lang="en-US" dirty="0" smtClean="0"/>
              <a:t>BW</a:t>
            </a:r>
            <a:r>
              <a:rPr lang="en-US" baseline="-25000" dirty="0" smtClean="0"/>
              <a:t>3dB</a:t>
            </a:r>
            <a:r>
              <a:rPr lang="en-US" dirty="0" smtClean="0"/>
              <a:t>=0.9°</a:t>
            </a:r>
          </a:p>
          <a:p>
            <a:pPr algn="ctr"/>
            <a:r>
              <a:rPr lang="en-US" dirty="0" smtClean="0"/>
              <a:t>DT:14.4km</a:t>
            </a:r>
          </a:p>
          <a:p>
            <a:pPr algn="ctr"/>
            <a:r>
              <a:rPr lang="en-US" dirty="0" smtClean="0"/>
              <a:t>CT:8.6km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1066000" y="971573"/>
            <a:ext cx="1172572" cy="1585208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90972" y="971573"/>
            <a:ext cx="1172572" cy="1585208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ultiply 52"/>
          <p:cNvSpPr/>
          <p:nvPr/>
        </p:nvSpPr>
        <p:spPr>
          <a:xfrm>
            <a:off x="1614050" y="4186621"/>
            <a:ext cx="184072" cy="183931"/>
          </a:xfrm>
          <a:prstGeom prst="mathMultiply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ultiply 53"/>
          <p:cNvSpPr/>
          <p:nvPr/>
        </p:nvSpPr>
        <p:spPr>
          <a:xfrm>
            <a:off x="2919921" y="4186621"/>
            <a:ext cx="184072" cy="183931"/>
          </a:xfrm>
          <a:prstGeom prst="mathMultiply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/>
          <p:nvPr/>
        </p:nvSpPr>
        <p:spPr>
          <a:xfrm>
            <a:off x="1614050" y="1650124"/>
            <a:ext cx="184072" cy="183931"/>
          </a:xfrm>
          <a:prstGeom prst="mathMultiply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2919921" y="1650124"/>
            <a:ext cx="184072" cy="183931"/>
          </a:xfrm>
          <a:prstGeom prst="mathMultiply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250426" y="1853719"/>
            <a:ext cx="91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IFOV center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93957" y="6525740"/>
            <a:ext cx="2957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IFOV Antenna Gain function: Gaussian</a:t>
            </a:r>
            <a:endParaRPr lang="en-US" sz="1400" dirty="0"/>
          </a:p>
        </p:txBody>
      </p:sp>
      <p:grpSp>
        <p:nvGrpSpPr>
          <p:cNvPr id="183" name="Group 182"/>
          <p:cNvGrpSpPr/>
          <p:nvPr/>
        </p:nvGrpSpPr>
        <p:grpSpPr>
          <a:xfrm>
            <a:off x="3547152" y="542400"/>
            <a:ext cx="5509377" cy="6278964"/>
            <a:chOff x="3547152" y="542400"/>
            <a:chExt cx="5509377" cy="6278964"/>
          </a:xfrm>
        </p:grpSpPr>
        <p:sp>
          <p:nvSpPr>
            <p:cNvPr id="77" name="TextBox 76"/>
            <p:cNvSpPr txBox="1"/>
            <p:nvPr/>
          </p:nvSpPr>
          <p:spPr>
            <a:xfrm>
              <a:off x="3547152" y="5259368"/>
              <a:ext cx="2072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3366FF"/>
                  </a:solidFill>
                </a:rPr>
                <a:t>Tb difference between IFOV and EFOV  is up to 8K at 36.5G along the coast line. </a:t>
              </a:r>
              <a:endParaRPr lang="en-US" sz="1400" dirty="0">
                <a:solidFill>
                  <a:srgbClr val="3366FF"/>
                </a:solidFill>
              </a:endParaRPr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5145220" y="542400"/>
              <a:ext cx="3911309" cy="6278964"/>
              <a:chOff x="5145220" y="542400"/>
              <a:chExt cx="3911309" cy="6278964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145220" y="934180"/>
                <a:ext cx="2907475" cy="4731605"/>
                <a:chOff x="873102" y="934174"/>
                <a:chExt cx="2907475" cy="4731605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 rot="5400000">
                  <a:off x="-1314905" y="3299181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rot="5400000">
                  <a:off x="-1164095" y="3299181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5400000">
                  <a:off x="-1013285" y="3299180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-862475" y="3299182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5400000">
                  <a:off x="-710076" y="3299183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-556088" y="3299184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5400000">
                  <a:off x="-405278" y="3299184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-254467" y="3299184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rot="5400000">
                  <a:off x="-103656" y="3299184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rot="5400000">
                  <a:off x="50333" y="3299183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rot="5400000">
                  <a:off x="201143" y="3299183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5400000">
                  <a:off x="351953" y="3299182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rot="5400000">
                  <a:off x="502763" y="3299184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>
                  <a:off x="655162" y="3299185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rot="5400000">
                  <a:off x="809150" y="3299186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rot="5400000">
                  <a:off x="959960" y="3299186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>
                  <a:off x="1110771" y="3299186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5400000">
                  <a:off x="1261582" y="3299186"/>
                  <a:ext cx="4731599" cy="1588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rot="10800000" flipV="1">
                  <a:off x="873103" y="111115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rot="10800000" flipV="1">
                  <a:off x="873103" y="126354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rot="10800000" flipV="1">
                  <a:off x="873103" y="141593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rot="10800000" flipV="1">
                  <a:off x="873103" y="156832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rot="10800000" flipV="1">
                  <a:off x="873103" y="172072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rot="10800000" flipV="1">
                  <a:off x="873103" y="187311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10800000" flipV="1">
                  <a:off x="873103" y="202550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10800000" flipV="1">
                  <a:off x="873103" y="2177899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rot="10800000" flipV="1">
                  <a:off x="873103" y="2330310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rot="10800000" flipV="1">
                  <a:off x="873103" y="2482700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rot="10800000" flipV="1">
                  <a:off x="873103" y="2635090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10800000" flipV="1">
                  <a:off x="873103" y="2787480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rot="10800000" flipV="1">
                  <a:off x="873102" y="293989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rot="10800000" flipV="1">
                  <a:off x="873102" y="309228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rot="10800000" flipV="1">
                  <a:off x="873102" y="324467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rot="10800000" flipV="1">
                  <a:off x="873102" y="339706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10800000" flipV="1">
                  <a:off x="873102" y="354946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rot="10800000" flipV="1">
                  <a:off x="873102" y="370185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rot="10800000" flipV="1">
                  <a:off x="873102" y="385424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10800000" flipV="1">
                  <a:off x="873102" y="4006631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rot="10800000" flipV="1">
                  <a:off x="873102" y="4159042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10800000" flipV="1">
                  <a:off x="873102" y="4311432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rot="10800000" flipV="1">
                  <a:off x="873102" y="4463822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rot="10800000" flipV="1">
                  <a:off x="873102" y="4616212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 rot="10800000" flipV="1">
                  <a:off x="873103" y="4768623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rot="10800000" flipV="1">
                  <a:off x="873103" y="4921013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rot="10800000" flipV="1">
                  <a:off x="873103" y="5073403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rot="10800000" flipV="1">
                  <a:off x="873103" y="5225793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10800000" flipV="1">
                  <a:off x="873103" y="5378193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10800000" flipV="1">
                  <a:off x="873103" y="5530604"/>
                  <a:ext cx="2907474" cy="10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7710487" y="5662680"/>
                <a:ext cx="134604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solidFill>
                      <a:srgbClr val="FF0000"/>
                    </a:solidFill>
                  </a:rPr>
                  <a:t>EFOV</a:t>
                </a:r>
                <a:endParaRPr lang="en-US" sz="4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438695" y="2784221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505475" y="542400"/>
                <a:ext cx="1060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 sample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804303" y="542400"/>
                <a:ext cx="1292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N+1 sample</a:t>
                </a:r>
                <a:endParaRPr lang="en-US" dirty="0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rot="5400000">
                <a:off x="3227382" y="3718339"/>
                <a:ext cx="5613214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4533252" y="3719927"/>
                <a:ext cx="5611626" cy="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10800000">
                <a:off x="6033200" y="6077465"/>
                <a:ext cx="1305865" cy="1588"/>
              </a:xfrm>
              <a:prstGeom prst="straightConnector1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6269541" y="5682591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dt</a:t>
                </a:r>
                <a:r>
                  <a:rPr lang="en-US" dirty="0" smtClean="0"/>
                  <a:t>=3.6ms</a:t>
                </a:r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145220" y="2741448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305287" y="2741448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447217" y="2741448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90891" y="2741446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705397" y="2741446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7797" y="2741446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017308" y="2741446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205658" y="2784222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358058" y="2784222"/>
                <a:ext cx="1800742" cy="2898369"/>
              </a:xfrm>
              <a:prstGeom prst="ellipse">
                <a:avLst/>
              </a:prstGeom>
              <a:gradFill flip="none" rotWithShape="1">
                <a:gsLst>
                  <a:gs pos="16000">
                    <a:schemeClr val="tx1">
                      <a:alpha val="8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459305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619372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771772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933457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166494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318894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438695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591095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04303" y="971573"/>
                <a:ext cx="1172572" cy="15852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53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Multiply 56"/>
              <p:cNvSpPr/>
              <p:nvPr/>
            </p:nvSpPr>
            <p:spPr>
              <a:xfrm>
                <a:off x="6699908" y="1650124"/>
                <a:ext cx="184072" cy="183931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Multiply 57"/>
              <p:cNvSpPr/>
              <p:nvPr/>
            </p:nvSpPr>
            <p:spPr>
              <a:xfrm>
                <a:off x="6668236" y="4094655"/>
                <a:ext cx="184072" cy="183931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58058" y="1834055"/>
                <a:ext cx="9541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EFOV center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269541" y="4370552"/>
                <a:ext cx="9541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EFOV center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505475" y="6298144"/>
                <a:ext cx="26533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Integrate IFOV Antenna Gain function during sampling interval. </a:t>
                </a:r>
                <a:endParaRPr lang="en-US" sz="1400" dirty="0"/>
              </a:p>
            </p:txBody>
          </p:sp>
        </p:grpSp>
      </p:grpSp>
      <p:sp>
        <p:nvSpPr>
          <p:cNvPr id="181" name="TextBox 180"/>
          <p:cNvSpPr txBox="1"/>
          <p:nvPr/>
        </p:nvSpPr>
        <p:spPr>
          <a:xfrm>
            <a:off x="19996" y="820157"/>
            <a:ext cx="10460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CRM grid</a:t>
            </a:r>
          </a:p>
          <a:p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1km×1km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959727" y="6113635"/>
            <a:ext cx="99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~5.76km</a:t>
            </a:r>
            <a:endParaRPr lang="en-US" dirty="0"/>
          </a:p>
        </p:txBody>
      </p:sp>
      <p:sp>
        <p:nvSpPr>
          <p:cNvPr id="188" name="TextBox 187"/>
          <p:cNvSpPr txBox="1"/>
          <p:nvPr/>
        </p:nvSpPr>
        <p:spPr>
          <a:xfrm>
            <a:off x="7976875" y="914114"/>
            <a:ext cx="10460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CRM grid</a:t>
            </a:r>
          </a:p>
          <a:p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1km×1km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C3E_L2_MAY2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21" y="-43235"/>
            <a:ext cx="4572000" cy="3657600"/>
          </a:xfrm>
          <a:prstGeom prst="rect">
            <a:avLst/>
          </a:prstGeom>
        </p:spPr>
      </p:pic>
      <p:pic>
        <p:nvPicPr>
          <p:cNvPr id="11" name="Picture 10" descr="MC3E_LF_MAY2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7" y="3474281"/>
            <a:ext cx="4480560" cy="3584448"/>
          </a:xfrm>
          <a:prstGeom prst="rect">
            <a:avLst/>
          </a:prstGeom>
        </p:spPr>
      </p:pic>
      <p:pic>
        <p:nvPicPr>
          <p:cNvPr id="10" name="Picture 9" descr="MC3E_HF_MAY2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3465462"/>
            <a:ext cx="4480560" cy="3584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690" y="35383"/>
            <a:ext cx="4243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00FF"/>
                </a:solidFill>
              </a:rPr>
              <a:t>Simulated GMI L1B/L2 signals</a:t>
            </a:r>
            <a:endParaRPr lang="en-US" sz="25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1833" y="1396908"/>
            <a:ext cx="15737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L2 GPROF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24066" y="4897173"/>
            <a:ext cx="11401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L1 S1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42013" y="4888354"/>
            <a:ext cx="11401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L1 S2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1297" y="548930"/>
            <a:ext cx="429172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u="sng" dirty="0" smtClean="0"/>
              <a:t>GV case: </a:t>
            </a:r>
            <a:r>
              <a:rPr lang="en-US" sz="1700" b="1" u="sng" dirty="0" smtClean="0">
                <a:solidFill>
                  <a:srgbClr val="0000FF"/>
                </a:solidFill>
              </a:rPr>
              <a:t>MC3E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 Date: May 20, 2011 (Golden case scenario)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 Details of rainfall events: Sever thunderstorm with convective-stratiform rain.</a:t>
            </a:r>
          </a:p>
          <a:p>
            <a:pPr>
              <a:buFont typeface="Arial"/>
              <a:buChar char="•"/>
            </a:pPr>
            <a:endParaRPr lang="en-US" sz="1700" dirty="0" smtClean="0"/>
          </a:p>
          <a:p>
            <a:r>
              <a:rPr lang="en-US" sz="1700" b="1" u="sng" dirty="0" smtClean="0"/>
              <a:t>Comments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Large depression of high frequency channels.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Surface lake create constant patch of Tb depression in low-frequency channels.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231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Algorithm Testing in PPS</a:t>
            </a:r>
            <a:endParaRPr lang="en-US" sz="37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Line 44"/>
          <p:cNvSpPr>
            <a:spLocks noChangeShapeType="1"/>
          </p:cNvSpPr>
          <p:nvPr/>
        </p:nvSpPr>
        <p:spPr bwMode="auto">
          <a:xfrm>
            <a:off x="7467600" y="3533765"/>
            <a:ext cx="0" cy="114938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6374519" y="918437"/>
            <a:ext cx="2574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/>
              <a:t>GPM L1B orbital data </a:t>
            </a:r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048000" y="25146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49"/>
          <p:cNvSpPr>
            <a:spLocks noChangeShapeType="1"/>
          </p:cNvSpPr>
          <p:nvPr/>
        </p:nvSpPr>
        <p:spPr bwMode="auto">
          <a:xfrm>
            <a:off x="5486399" y="2514600"/>
            <a:ext cx="746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2"/>
          <p:cNvSpPr>
            <a:spLocks noChangeArrowheads="1"/>
          </p:cNvSpPr>
          <p:nvPr/>
        </p:nvSpPr>
        <p:spPr bwMode="auto">
          <a:xfrm>
            <a:off x="3837265" y="4467850"/>
            <a:ext cx="1736725" cy="18564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Consistent</a:t>
            </a:r>
            <a:r>
              <a:rPr lang="en-US" sz="2000" b="1" dirty="0" smtClean="0"/>
              <a:t>?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1200" b="1" dirty="0" smtClean="0"/>
              <a:t>Rainfall</a:t>
            </a:r>
          </a:p>
          <a:p>
            <a:pPr algn="ctr"/>
            <a:r>
              <a:rPr lang="en-US" sz="1200" b="1" dirty="0" smtClean="0"/>
              <a:t>Rain water path</a:t>
            </a:r>
          </a:p>
          <a:p>
            <a:pPr algn="ctr"/>
            <a:r>
              <a:rPr lang="en-US" sz="1200" b="1" dirty="0" smtClean="0"/>
              <a:t>Cloud water path</a:t>
            </a:r>
          </a:p>
          <a:p>
            <a:pPr algn="ctr"/>
            <a:r>
              <a:rPr lang="en-US" sz="1200" b="1" dirty="0" smtClean="0"/>
              <a:t>Ice water path</a:t>
            </a:r>
          </a:p>
          <a:p>
            <a:pPr algn="ctr"/>
            <a:r>
              <a:rPr lang="en-US" sz="1200" b="1" dirty="0" smtClean="0"/>
              <a:t>etc….</a:t>
            </a:r>
          </a:p>
          <a:p>
            <a:pPr algn="ctr"/>
            <a:endParaRPr lang="en-US" sz="1200" b="1" dirty="0"/>
          </a:p>
        </p:txBody>
      </p:sp>
      <p:sp>
        <p:nvSpPr>
          <p:cNvPr id="29" name="Line 45"/>
          <p:cNvSpPr>
            <a:spLocks noChangeShapeType="1"/>
          </p:cNvSpPr>
          <p:nvPr/>
        </p:nvSpPr>
        <p:spPr bwMode="auto">
          <a:xfrm flipH="1">
            <a:off x="5662446" y="5649467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>
            <a:off x="3188551" y="5649467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9"/>
          <p:cNvSpPr>
            <a:spLocks noChangeShapeType="1"/>
          </p:cNvSpPr>
          <p:nvPr/>
        </p:nvSpPr>
        <p:spPr bwMode="auto">
          <a:xfrm flipH="1">
            <a:off x="3047998" y="3213604"/>
            <a:ext cx="673952" cy="11083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553301" y="3921815"/>
            <a:ext cx="2635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/>
              <a:t>GPM L2 orbital data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683877" y="1660863"/>
            <a:ext cx="1736725" cy="1552741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MC3E_GMI_LF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0" y="1364955"/>
            <a:ext cx="2711012" cy="216881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6" name="Picture 45" descr="MC3E_GMI_L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81" y="4321926"/>
            <a:ext cx="2688370" cy="215069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2" name="Rectangle 51"/>
          <p:cNvSpPr/>
          <p:nvPr/>
        </p:nvSpPr>
        <p:spPr>
          <a:xfrm>
            <a:off x="691931" y="1704658"/>
            <a:ext cx="2198414" cy="1383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/>
            <a:r>
              <a:rPr lang="en-US" dirty="0" smtClean="0"/>
              <a:t>GV-constrained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CRM </a:t>
            </a:r>
            <a:r>
              <a:rPr lang="en-US" dirty="0" smtClean="0"/>
              <a:t>Simulations</a:t>
            </a:r>
          </a:p>
          <a:p>
            <a:pPr algn="ctr"/>
            <a:r>
              <a:rPr lang="en-US" dirty="0" smtClean="0"/>
              <a:t>(MC3E, </a:t>
            </a:r>
            <a:r>
              <a:rPr lang="en-US" dirty="0" err="1" smtClean="0"/>
              <a:t>LPVEx</a:t>
            </a:r>
            <a:r>
              <a:rPr lang="en-US" dirty="0" smtClean="0"/>
              <a:t>, C3VP</a:t>
            </a:r>
          </a:p>
          <a:p>
            <a:pPr algn="ctr"/>
            <a:r>
              <a:rPr lang="en-US" dirty="0" smtClean="0"/>
              <a:t>HMT, TWP)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6374519" y="4814531"/>
            <a:ext cx="2198414" cy="1500440"/>
          </a:xfrm>
          <a:prstGeom prst="rect">
            <a:avLst/>
          </a:prstGeom>
          <a:blipFill rotWithShape="1">
            <a:blip r:embed="rId4">
              <a:alphaModFix amt="32000"/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Rainfall estimated from  </a:t>
            </a:r>
            <a:r>
              <a:rPr lang="en-US" b="1" dirty="0" smtClean="0">
                <a:solidFill>
                  <a:srgbClr val="FF0000"/>
                </a:solidFill>
              </a:rPr>
              <a:t>algorithm through simulated Tb &amp; Z</a:t>
            </a:r>
            <a:endParaRPr lang="en-US" b="1" dirty="0" smtClean="0"/>
          </a:p>
        </p:txBody>
      </p:sp>
      <p:sp>
        <p:nvSpPr>
          <p:cNvPr id="17" name="AutoShape 36"/>
          <p:cNvSpPr>
            <a:spLocks noChangeArrowheads="1"/>
          </p:cNvSpPr>
          <p:nvPr/>
        </p:nvSpPr>
        <p:spPr bwMode="auto">
          <a:xfrm>
            <a:off x="6172200" y="3770206"/>
            <a:ext cx="2635250" cy="61293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</a:rPr>
              <a:t>At-Launch GPM Algorithm (GMI, DPR, combined)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1931" y="4814531"/>
            <a:ext cx="2082807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CRM rainfall convolved within antenna gain pattern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03993" y="2198549"/>
            <a:ext cx="208280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Simulated Tb &amp; Z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33982" y="6324332"/>
            <a:ext cx="24076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GPM L2 orbital data 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Synthetic GPM simulator is built upon the </a:t>
            </a:r>
            <a:r>
              <a:rPr lang="en-US" dirty="0" smtClean="0">
                <a:solidFill>
                  <a:srgbClr val="0000FF"/>
                </a:solidFill>
              </a:rPr>
              <a:t>GPM Ground Validation Program</a:t>
            </a:r>
            <a:r>
              <a:rPr lang="en-US" dirty="0" smtClean="0"/>
              <a:t>.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GV will give reality on the CRM simulations. </a:t>
            </a:r>
          </a:p>
          <a:p>
            <a:endParaRPr lang="en-US" dirty="0" smtClean="0"/>
          </a:p>
          <a:p>
            <a:r>
              <a:rPr lang="en-US" dirty="0" smtClean="0"/>
              <a:t>GPM forward model can generate GMI L1/L2 orbital data from CRM-SBM database to validate pre-/at-launch algorithms. </a:t>
            </a:r>
          </a:p>
          <a:p>
            <a:endParaRPr lang="en-US" dirty="0" smtClean="0"/>
          </a:p>
          <a:p>
            <a:r>
              <a:rPr lang="en-US" dirty="0" smtClean="0"/>
              <a:t>MC3E WRF-SBM simulation will be validated and improved in next 6 month using more and more </a:t>
            </a:r>
            <a:r>
              <a:rPr lang="en-US" dirty="0" err="1" smtClean="0"/>
              <a:t>QCed</a:t>
            </a:r>
            <a:r>
              <a:rPr lang="en-US" dirty="0" smtClean="0"/>
              <a:t>-GV observations.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902" y="2393484"/>
            <a:ext cx="8229600" cy="1143000"/>
          </a:xfrm>
        </p:spPr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438899" y="5486399"/>
            <a:ext cx="1981200" cy="12264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>
                <a:latin typeface="Times New Roman" pitchFamily="29" charset="0"/>
              </a:rPr>
              <a:t>simulator_radar.F</a:t>
            </a:r>
            <a:endParaRPr lang="en-US" sz="1400" b="1" dirty="0">
              <a:latin typeface="Times New Roman" pitchFamily="29" charset="0"/>
            </a:endParaRPr>
          </a:p>
          <a:p>
            <a:pPr algn="ctr"/>
            <a:endParaRPr lang="en-US" sz="800" dirty="0" smtClean="0">
              <a:latin typeface="Times New Roman" pitchFamily="29" charset="0"/>
            </a:endParaRPr>
          </a:p>
          <a:p>
            <a:pPr algn="ctr"/>
            <a:r>
              <a:rPr lang="en-US" sz="1000" b="1" dirty="0" smtClean="0">
                <a:latin typeface="Times New Roman" pitchFamily="29" charset="0"/>
              </a:rPr>
              <a:t>L2 Radar </a:t>
            </a:r>
            <a:r>
              <a:rPr lang="en-US" sz="1000" b="1" dirty="0">
                <a:latin typeface="Times New Roman" pitchFamily="29" charset="0"/>
              </a:rPr>
              <a:t>simulator</a:t>
            </a:r>
            <a:endParaRPr lang="en-US" sz="1000" dirty="0">
              <a:latin typeface="Times New Roman" pitchFamily="29" charset="0"/>
            </a:endParaRPr>
          </a:p>
          <a:p>
            <a:pPr algn="ctr"/>
            <a:r>
              <a:rPr lang="en-US" sz="1000" dirty="0">
                <a:latin typeface="Times New Roman" pitchFamily="29" charset="0"/>
              </a:rPr>
              <a:t>Single Scattering Backscatter</a:t>
            </a:r>
          </a:p>
          <a:p>
            <a:pPr algn="ctr"/>
            <a:r>
              <a:rPr lang="en-US" sz="1000" dirty="0">
                <a:latin typeface="Times New Roman" pitchFamily="29" charset="0"/>
              </a:rPr>
              <a:t>[</a:t>
            </a:r>
            <a:r>
              <a:rPr lang="en-US" sz="1000" dirty="0" err="1">
                <a:latin typeface="Times New Roman" pitchFamily="29" charset="0"/>
              </a:rPr>
              <a:t>Masunaga</a:t>
            </a:r>
            <a:r>
              <a:rPr lang="en-US" sz="1000" dirty="0">
                <a:latin typeface="Times New Roman" pitchFamily="29" charset="0"/>
              </a:rPr>
              <a:t> and </a:t>
            </a:r>
            <a:r>
              <a:rPr lang="en-US" sz="1000" dirty="0" err="1">
                <a:latin typeface="Times New Roman" pitchFamily="29" charset="0"/>
              </a:rPr>
              <a:t>Kummerow</a:t>
            </a:r>
            <a:r>
              <a:rPr lang="en-US" sz="1000" dirty="0">
                <a:latin typeface="Times New Roman" pitchFamily="29" charset="0"/>
              </a:rPr>
              <a:t> 2005]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314699" y="5486400"/>
            <a:ext cx="2660349" cy="12264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>
                <a:latin typeface="Times New Roman" pitchFamily="29" charset="0"/>
              </a:rPr>
              <a:t>simulator_micro.F</a:t>
            </a:r>
            <a:endParaRPr lang="en-US" sz="1400" b="1" dirty="0">
              <a:latin typeface="Times New Roman" pitchFamily="29" charset="0"/>
            </a:endParaRPr>
          </a:p>
          <a:p>
            <a:pPr algn="ctr"/>
            <a:endParaRPr lang="en-US" sz="800" dirty="0">
              <a:latin typeface="Times New Roman" pitchFamily="29" charset="0"/>
            </a:endParaRPr>
          </a:p>
          <a:p>
            <a:pPr algn="ctr"/>
            <a:r>
              <a:rPr lang="en-US" sz="1100" b="1" dirty="0">
                <a:latin typeface="Times New Roman" pitchFamily="29" charset="0"/>
              </a:rPr>
              <a:t>Passive microwave simulator</a:t>
            </a:r>
            <a:endParaRPr lang="en-US" sz="1100" dirty="0">
              <a:latin typeface="Times New Roman" pitchFamily="29" charset="0"/>
            </a:endParaRPr>
          </a:p>
          <a:p>
            <a:pPr algn="ctr"/>
            <a:r>
              <a:rPr lang="en-US" sz="1100" dirty="0">
                <a:latin typeface="Times New Roman" pitchFamily="29" charset="0"/>
              </a:rPr>
              <a:t>Delta-</a:t>
            </a:r>
            <a:r>
              <a:rPr lang="en-US" sz="1100" dirty="0" err="1">
                <a:latin typeface="Times New Roman" pitchFamily="29" charset="0"/>
              </a:rPr>
              <a:t>edington</a:t>
            </a:r>
            <a:r>
              <a:rPr lang="en-US" sz="1100" dirty="0">
                <a:latin typeface="Times New Roman" pitchFamily="29" charset="0"/>
              </a:rPr>
              <a:t> two-stream</a:t>
            </a:r>
            <a:r>
              <a:rPr lang="en-US" sz="1100" dirty="0" smtClean="0">
                <a:latin typeface="Times New Roman" pitchFamily="29" charset="0"/>
              </a:rPr>
              <a:t> </a:t>
            </a:r>
          </a:p>
          <a:p>
            <a:pPr algn="ctr"/>
            <a:r>
              <a:rPr lang="en-US" sz="1100" dirty="0">
                <a:latin typeface="Times New Roman" pitchFamily="29" charset="0"/>
              </a:rPr>
              <a:t>[</a:t>
            </a:r>
            <a:r>
              <a:rPr lang="en-US" sz="1100" dirty="0" err="1">
                <a:latin typeface="Times New Roman" pitchFamily="29" charset="0"/>
              </a:rPr>
              <a:t>Kummerow</a:t>
            </a:r>
            <a:r>
              <a:rPr lang="en-US" sz="1100" dirty="0">
                <a:latin typeface="Times New Roman" pitchFamily="29" charset="0"/>
              </a:rPr>
              <a:t> 1993]</a:t>
            </a:r>
          </a:p>
          <a:p>
            <a:pPr algn="ctr"/>
            <a:r>
              <a:rPr lang="en-US" sz="1100" dirty="0">
                <a:latin typeface="Times New Roman" pitchFamily="29" charset="0"/>
              </a:rPr>
              <a:t>[Olson and </a:t>
            </a:r>
            <a:r>
              <a:rPr lang="en-US" sz="1100" dirty="0" err="1">
                <a:latin typeface="Times New Roman" pitchFamily="29" charset="0"/>
              </a:rPr>
              <a:t>Kummerow</a:t>
            </a:r>
            <a:r>
              <a:rPr lang="en-US" sz="1100" dirty="0">
                <a:latin typeface="Times New Roman" pitchFamily="29" charset="0"/>
              </a:rPr>
              <a:t> 1996]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2017486" y="228600"/>
            <a:ext cx="5009847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>
                <a:latin typeface="Times New Roman" pitchFamily="29" charset="0"/>
              </a:rPr>
              <a:t>module_simulator.F</a:t>
            </a:r>
            <a:endParaRPr lang="en-US" sz="1000" b="1" dirty="0">
              <a:latin typeface="Times New Roman" pitchFamily="29" charset="0"/>
            </a:endParaRPr>
          </a:p>
          <a:p>
            <a:pPr algn="ctr"/>
            <a:endParaRPr lang="en-US" sz="800" dirty="0">
              <a:latin typeface="Times New Roman" pitchFamily="29" charset="0"/>
            </a:endParaRPr>
          </a:p>
          <a:p>
            <a:pPr algn="ctr"/>
            <a:r>
              <a:rPr lang="en-US" sz="1200" b="1" dirty="0">
                <a:latin typeface="Times New Roman" pitchFamily="29" charset="0"/>
              </a:rPr>
              <a:t>Main module of Goddard SDSU</a:t>
            </a:r>
            <a:endParaRPr lang="en-US" sz="1200" dirty="0">
              <a:latin typeface="Times New Roman" pitchFamily="29" charset="0"/>
            </a:endParaRPr>
          </a:p>
          <a:p>
            <a:pPr algn="ctr"/>
            <a:r>
              <a:rPr lang="en-US" sz="1200" dirty="0">
                <a:latin typeface="Times New Roman" pitchFamily="29" charset="0"/>
              </a:rPr>
              <a:t>Manage user options, global parameters, and memory allocation</a:t>
            </a:r>
          </a:p>
          <a:p>
            <a:pPr algn="ctr"/>
            <a:r>
              <a:rPr lang="en-US" sz="1200" dirty="0">
                <a:latin typeface="Times New Roman" pitchFamily="29" charset="0"/>
              </a:rPr>
              <a:t>input data (GCE,</a:t>
            </a:r>
            <a:r>
              <a:rPr lang="en-US" sz="1200" dirty="0" smtClean="0">
                <a:latin typeface="Times New Roman" pitchFamily="29" charset="0"/>
              </a:rPr>
              <a:t> WRF, MMF</a:t>
            </a:r>
            <a:r>
              <a:rPr lang="en-US" sz="1200" b="1" dirty="0" smtClean="0">
                <a:latin typeface="Times New Roman" pitchFamily="29" charset="0"/>
              </a:rPr>
              <a:t>)</a:t>
            </a:r>
            <a:endParaRPr lang="en-US" sz="1200" dirty="0">
              <a:latin typeface="Times New Roman" pitchFamily="29" charset="0"/>
            </a:endParaRPr>
          </a:p>
          <a:p>
            <a:pPr algn="ctr"/>
            <a:r>
              <a:rPr lang="en-US" sz="1200" dirty="0">
                <a:latin typeface="Times New Roman" pitchFamily="29" charset="0"/>
              </a:rPr>
              <a:t>Microphysics (GCE one-moment, RAMS 1/2-moment,</a:t>
            </a:r>
            <a:r>
              <a:rPr lang="en-US" sz="1200" dirty="0" smtClean="0">
                <a:latin typeface="Times New Roman" pitchFamily="29" charset="0"/>
              </a:rPr>
              <a:t> HUCM Spectra</a:t>
            </a:r>
            <a:r>
              <a:rPr lang="en-US" sz="1200" dirty="0">
                <a:latin typeface="Times New Roman" pitchFamily="29" charset="0"/>
              </a:rPr>
              <a:t>-</a:t>
            </a:r>
            <a:r>
              <a:rPr lang="en-US" sz="1200" dirty="0" smtClean="0">
                <a:latin typeface="Times New Roman" pitchFamily="29" charset="0"/>
              </a:rPr>
              <a:t>bin)</a:t>
            </a:r>
            <a:endParaRPr lang="en-US" sz="1200" dirty="0">
              <a:latin typeface="Times New Roman" pitchFamily="29" charset="0"/>
            </a:endParaRPr>
          </a:p>
        </p:txBody>
      </p:sp>
      <p:cxnSp>
        <p:nvCxnSpPr>
          <p:cNvPr id="10255" name="AutoShape 15"/>
          <p:cNvCxnSpPr>
            <a:cxnSpLocks noChangeShapeType="1"/>
            <a:stCxn id="10262" idx="2"/>
            <a:endCxn id="10267" idx="0"/>
          </p:cNvCxnSpPr>
          <p:nvPr/>
        </p:nvCxnSpPr>
        <p:spPr bwMode="auto">
          <a:xfrm rot="16200000" flipH="1">
            <a:off x="2571750" y="-171450"/>
            <a:ext cx="533400" cy="3619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0256" name="AutoShape 16"/>
          <p:cNvCxnSpPr>
            <a:cxnSpLocks noChangeShapeType="1"/>
            <a:stCxn id="10268" idx="2"/>
            <a:endCxn id="10244" idx="0"/>
          </p:cNvCxnSpPr>
          <p:nvPr/>
        </p:nvCxnSpPr>
        <p:spPr bwMode="auto">
          <a:xfrm rot="16200000" flipH="1">
            <a:off x="5849761" y="3906660"/>
            <a:ext cx="378177" cy="278129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0257" name="AutoShape 17"/>
          <p:cNvCxnSpPr>
            <a:cxnSpLocks noChangeShapeType="1"/>
            <a:stCxn id="10268" idx="2"/>
            <a:endCxn id="10245" idx="0"/>
          </p:cNvCxnSpPr>
          <p:nvPr/>
        </p:nvCxnSpPr>
        <p:spPr bwMode="auto">
          <a:xfrm rot="5400000">
            <a:off x="4457448" y="5295648"/>
            <a:ext cx="378178" cy="332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304800" y="5334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>
                <a:latin typeface="Times New Roman" pitchFamily="29" charset="0"/>
              </a:rPr>
              <a:t>main_SDSU.F</a:t>
            </a:r>
            <a:endParaRPr lang="en-US" sz="900" b="1" dirty="0">
              <a:latin typeface="Times New Roman" pitchFamily="29" charset="0"/>
            </a:endParaRPr>
          </a:p>
          <a:p>
            <a:pPr algn="ctr"/>
            <a:endParaRPr lang="en-US" sz="800" dirty="0">
              <a:latin typeface="Times New Roman" pitchFamily="29" charset="0"/>
            </a:endParaRPr>
          </a:p>
          <a:p>
            <a:pPr algn="ctr"/>
            <a:r>
              <a:rPr lang="en-US" sz="1000" b="1" dirty="0">
                <a:latin typeface="Times New Roman" pitchFamily="29" charset="0"/>
              </a:rPr>
              <a:t>Main driver of </a:t>
            </a:r>
            <a:r>
              <a:rPr lang="en-US" sz="1000" b="1" dirty="0" smtClean="0">
                <a:latin typeface="Times New Roman" pitchFamily="29" charset="0"/>
              </a:rPr>
              <a:t>SDSU</a:t>
            </a:r>
            <a:endParaRPr lang="en-US" sz="1000" dirty="0" smtClean="0">
              <a:latin typeface="Times New Roman" pitchFamily="29" charset="0"/>
            </a:endParaRPr>
          </a:p>
          <a:p>
            <a:pPr algn="ctr"/>
            <a:r>
              <a:rPr lang="en-US" sz="1000" dirty="0" smtClean="0">
                <a:latin typeface="Times New Roman" pitchFamily="29" charset="0"/>
              </a:rPr>
              <a:t>Procedure </a:t>
            </a:r>
            <a:r>
              <a:rPr lang="en-US" sz="1000" dirty="0">
                <a:latin typeface="Times New Roman" pitchFamily="29" charset="0"/>
              </a:rPr>
              <a:t>control</a:t>
            </a:r>
            <a:endParaRPr lang="en-US" sz="1200" dirty="0">
              <a:latin typeface="Times New Roman" pitchFamily="29" charset="0"/>
            </a:endParaRPr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3505200" y="1905000"/>
            <a:ext cx="22860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latin typeface="Times New Roman" pitchFamily="29" charset="0"/>
              </a:rPr>
              <a:t>module_opt_micro.F</a:t>
            </a:r>
            <a:endParaRPr lang="en-US" b="1" dirty="0">
              <a:latin typeface="Times New Roman" pitchFamily="29" charset="0"/>
            </a:endParaRPr>
          </a:p>
          <a:p>
            <a:pPr algn="ctr"/>
            <a:endParaRPr lang="en-US" sz="800" dirty="0">
              <a:latin typeface="Times New Roman" pitchFamily="29" charset="0"/>
            </a:endParaRPr>
          </a:p>
          <a:p>
            <a:pPr algn="ctr"/>
            <a:r>
              <a:rPr lang="en-US" sz="1200" b="1" dirty="0">
                <a:latin typeface="Times New Roman" pitchFamily="29" charset="0"/>
              </a:rPr>
              <a:t>Microwave Single-Scattering</a:t>
            </a:r>
            <a:r>
              <a:rPr lang="en-US" sz="1200" b="1" dirty="0" smtClean="0">
                <a:latin typeface="Times New Roman" pitchFamily="29" charset="0"/>
              </a:rPr>
              <a:t> 3D Integration Module</a:t>
            </a:r>
            <a:endParaRPr lang="en-US" sz="1200" dirty="0" smtClean="0"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latin typeface="Times New Roman" pitchFamily="29" charset="0"/>
              </a:rPr>
              <a:t>Integrating optical properties into 3D field</a:t>
            </a:r>
          </a:p>
          <a:p>
            <a:pPr algn="ctr"/>
            <a:r>
              <a:rPr lang="en-US" sz="1200" dirty="0">
                <a:latin typeface="Times New Roman" pitchFamily="29" charset="0"/>
              </a:rPr>
              <a:t>[</a:t>
            </a:r>
            <a:r>
              <a:rPr lang="en-US" sz="1200" dirty="0" err="1">
                <a:latin typeface="Times New Roman" pitchFamily="29" charset="0"/>
              </a:rPr>
              <a:t>Kummerow</a:t>
            </a:r>
            <a:r>
              <a:rPr lang="en-US" sz="1200" dirty="0">
                <a:latin typeface="Times New Roman" pitchFamily="29" charset="0"/>
              </a:rPr>
              <a:t> 1993, Bauer 2001]</a:t>
            </a:r>
            <a:endParaRPr lang="en-US" sz="1200" dirty="0" smtClean="0">
              <a:latin typeface="Times New Roman" pitchFamily="29" charset="0"/>
            </a:endParaRPr>
          </a:p>
          <a:p>
            <a:endParaRPr lang="en-US" sz="900" dirty="0">
              <a:latin typeface="Times New Roman" pitchFamily="29" charset="0"/>
            </a:endParaRPr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3505200" y="3886200"/>
            <a:ext cx="2286000" cy="1222022"/>
          </a:xfrm>
          <a:prstGeom prst="rect">
            <a:avLst/>
          </a:prstGeom>
          <a:ln w="92075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Times New Roman" pitchFamily="29" charset="0"/>
              </a:rPr>
              <a:t>module_scan.F</a:t>
            </a:r>
            <a:endParaRPr lang="en-US" sz="1600" b="1" dirty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endParaRPr lang="en-US" sz="800" dirty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itchFamily="29" charset="0"/>
              </a:rPr>
              <a:t>Instrumental Scanning Module</a:t>
            </a:r>
            <a:endParaRPr lang="en-US" sz="1200" dirty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Times New Roman" pitchFamily="29" charset="0"/>
              </a:rPr>
              <a:t>Re-sample optical path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 along GMI</a:t>
            </a:r>
            <a:r>
              <a:rPr lang="en-US" sz="1200" dirty="0">
                <a:solidFill>
                  <a:srgbClr val="000000"/>
                </a:solidFill>
                <a:latin typeface="Times New Roman" pitchFamily="29" charset="0"/>
              </a:rPr>
              <a:t>/DPR scanning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pattern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[Matsui 2011]</a:t>
            </a:r>
          </a:p>
        </p:txBody>
      </p:sp>
      <p:cxnSp>
        <p:nvCxnSpPr>
          <p:cNvPr id="10269" name="AutoShape 29"/>
          <p:cNvCxnSpPr>
            <a:cxnSpLocks noChangeShapeType="1"/>
            <a:stCxn id="10267" idx="2"/>
            <a:endCxn id="10268" idx="0"/>
          </p:cNvCxnSpPr>
          <p:nvPr/>
        </p:nvCxnSpPr>
        <p:spPr bwMode="auto">
          <a:xfrm rot="5400000">
            <a:off x="4495800" y="3733800"/>
            <a:ext cx="3048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381000" y="4414046"/>
            <a:ext cx="2590800" cy="22988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29" charset="0"/>
              </a:rPr>
              <a:t>Land-Surface Characterization WG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(R. Ferraro, C. Peters-</a:t>
            </a:r>
            <a:r>
              <a:rPr lang="en-US" sz="1200" dirty="0" err="1" smtClean="0">
                <a:solidFill>
                  <a:srgbClr val="000000"/>
                </a:solidFill>
                <a:latin typeface="Times New Roman" pitchFamily="29" charset="0"/>
              </a:rPr>
              <a:t>Lidard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, G. Jackson)</a:t>
            </a:r>
          </a:p>
          <a:p>
            <a:pPr algn="ctr"/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AMSU-based TELSEM (C. </a:t>
            </a:r>
            <a:r>
              <a:rPr lang="en-US" sz="1200" dirty="0" err="1" smtClean="0">
                <a:solidFill>
                  <a:srgbClr val="000000"/>
                </a:solidFill>
                <a:latin typeface="Times New Roman" pitchFamily="29" charset="0"/>
              </a:rPr>
              <a:t>Prigent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itchFamily="29" charset="0"/>
              </a:rPr>
              <a:t>)</a:t>
            </a:r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29" charset="0"/>
              </a:rPr>
              <a:t>NESDIS Microwave Land-Surface Emissivity model  [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itchFamily="29" charset="0"/>
              </a:rPr>
              <a:t>Weng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29" charset="0"/>
              </a:rPr>
              <a:t> et al. 2001]</a:t>
            </a:r>
          </a:p>
          <a:p>
            <a:pPr algn="ctr"/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Others/TBD (</a:t>
            </a:r>
            <a:r>
              <a:rPr lang="en-US" sz="1200" dirty="0" smtClean="0"/>
              <a:t>Turk, Mohr, </a:t>
            </a:r>
            <a:r>
              <a:rPr lang="en-US" sz="1200" dirty="0" err="1" smtClean="0"/>
              <a:t>Boukabara</a:t>
            </a:r>
            <a:r>
              <a:rPr lang="en-US" sz="1200" dirty="0" smtClean="0"/>
              <a:t>, Petty, etc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)</a:t>
            </a:r>
          </a:p>
          <a:p>
            <a:pPr algn="ctr"/>
            <a:endParaRPr lang="en-US" sz="1200" dirty="0">
              <a:solidFill>
                <a:srgbClr val="0000FF"/>
              </a:solidFill>
              <a:latin typeface="Times New Roman" pitchFamily="29" charset="0"/>
            </a:endParaRPr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0" y="1905000"/>
            <a:ext cx="2561808" cy="2354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 sz="1200" b="1" dirty="0" smtClean="0">
              <a:solidFill>
                <a:srgbClr val="0000FF"/>
              </a:solidFill>
              <a:latin typeface="Times New Roman" pitchFamily="29" charset="0"/>
            </a:endParaRPr>
          </a:p>
          <a:p>
            <a:pPr algn="ctr"/>
            <a:endParaRPr lang="en-US" sz="1200" dirty="0" smtClean="0">
              <a:solidFill>
                <a:srgbClr val="0000FF"/>
              </a:solidFill>
              <a:latin typeface="Times New Roman" pitchFamily="29" charset="0"/>
            </a:endParaRPr>
          </a:p>
          <a:p>
            <a:pPr algn="ctr"/>
            <a:endParaRPr lang="en-US" sz="1200" b="1" dirty="0" smtClean="0">
              <a:latin typeface="Times New Roman" pitchFamily="29" charset="0"/>
            </a:endParaRPr>
          </a:p>
          <a:p>
            <a:pPr algn="ctr"/>
            <a:r>
              <a:rPr lang="en-US" sz="1200" b="1" dirty="0" smtClean="0">
                <a:latin typeface="Times New Roman" pitchFamily="29" charset="0"/>
              </a:rPr>
              <a:t>Single-Scatter Table Development</a:t>
            </a:r>
          </a:p>
          <a:p>
            <a:pPr algn="ctr"/>
            <a:endParaRPr lang="en-US" sz="1200" dirty="0" smtClean="0"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latin typeface="Times New Roman" pitchFamily="29" charset="0"/>
              </a:rPr>
              <a:t>Common SS-PSD framework (L. Liao)</a:t>
            </a:r>
          </a:p>
          <a:p>
            <a:pPr algn="ctr"/>
            <a:endParaRPr lang="en-US" sz="1200" dirty="0" smtClean="0">
              <a:latin typeface="Times New Roman" pitchFamily="29" charset="0"/>
            </a:endParaRPr>
          </a:p>
          <a:p>
            <a:pPr algn="ctr"/>
            <a:r>
              <a:rPr lang="en-US" sz="1200" dirty="0" smtClean="0"/>
              <a:t>SCATDB ice crystal database </a:t>
            </a:r>
            <a:r>
              <a:rPr lang="en-US" sz="1200" dirty="0" smtClean="0">
                <a:latin typeface="Times New Roman" pitchFamily="29" charset="0"/>
              </a:rPr>
              <a:t>[G. Liu 2008]</a:t>
            </a:r>
          </a:p>
          <a:p>
            <a:pPr algn="ctr"/>
            <a:endParaRPr lang="en-US" sz="1200" dirty="0" smtClean="0">
              <a:latin typeface="Times New Roman" pitchFamily="29" charset="0"/>
            </a:endParaRPr>
          </a:p>
          <a:p>
            <a:pPr algn="ctr"/>
            <a:r>
              <a:rPr lang="en-US" sz="1200" dirty="0" err="1" smtClean="0">
                <a:latin typeface="Times New Roman" pitchFamily="29" charset="0"/>
              </a:rPr>
              <a:t>SnowFake</a:t>
            </a:r>
            <a:r>
              <a:rPr lang="en-US" sz="1200" dirty="0" smtClean="0">
                <a:latin typeface="Times New Roman" pitchFamily="29" charset="0"/>
              </a:rPr>
              <a:t>-DDSCAT database </a:t>
            </a:r>
          </a:p>
          <a:p>
            <a:pPr algn="ctr"/>
            <a:r>
              <a:rPr lang="en-US" sz="1200" dirty="0" smtClean="0">
                <a:latin typeface="Times New Roman" pitchFamily="29" charset="0"/>
              </a:rPr>
              <a:t>(K.-S. </a:t>
            </a:r>
            <a:r>
              <a:rPr lang="en-US" sz="1200" dirty="0" err="1" smtClean="0">
                <a:latin typeface="Times New Roman" pitchFamily="29" charset="0"/>
              </a:rPr>
              <a:t>Kuo</a:t>
            </a:r>
            <a:r>
              <a:rPr lang="en-US" sz="1200" dirty="0" smtClean="0">
                <a:latin typeface="Times New Roman" pitchFamily="29" charset="0"/>
              </a:rPr>
              <a:t> and B. Johnson)</a:t>
            </a:r>
          </a:p>
          <a:p>
            <a:pPr algn="ctr"/>
            <a:endParaRPr lang="en-US" sz="1200" dirty="0" smtClean="0">
              <a:latin typeface="Times New Roman" pitchFamily="29" charset="0"/>
            </a:endParaRPr>
          </a:p>
          <a:p>
            <a:pPr algn="ctr"/>
            <a:endParaRPr lang="en-US" sz="1200" dirty="0" smtClean="0"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latin typeface="Times New Roman" pitchFamily="29" charset="0"/>
              </a:rPr>
              <a:t> </a:t>
            </a:r>
          </a:p>
          <a:p>
            <a:pPr algn="ctr"/>
            <a:endParaRPr lang="en-US" sz="1200" dirty="0">
              <a:solidFill>
                <a:srgbClr val="0000FF"/>
              </a:solidFill>
              <a:latin typeface="Times New Roman" pitchFamily="29" charset="0"/>
            </a:endParaRPr>
          </a:p>
        </p:txBody>
      </p:sp>
      <p:cxnSp>
        <p:nvCxnSpPr>
          <p:cNvPr id="10275" name="AutoShape 35"/>
          <p:cNvCxnSpPr>
            <a:cxnSpLocks noChangeShapeType="1"/>
            <a:stCxn id="10274" idx="3"/>
            <a:endCxn id="10267" idx="1"/>
          </p:cNvCxnSpPr>
          <p:nvPr/>
        </p:nvCxnSpPr>
        <p:spPr bwMode="auto">
          <a:xfrm flipV="1">
            <a:off x="2942808" y="2743200"/>
            <a:ext cx="562392" cy="33907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37" name="AutoShape 35"/>
          <p:cNvCxnSpPr>
            <a:cxnSpLocks noChangeShapeType="1"/>
            <a:stCxn id="10272" idx="3"/>
            <a:endCxn id="10267" idx="1"/>
          </p:cNvCxnSpPr>
          <p:nvPr/>
        </p:nvCxnSpPr>
        <p:spPr bwMode="auto">
          <a:xfrm flipV="1">
            <a:off x="2971800" y="2743200"/>
            <a:ext cx="533400" cy="282025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6134099" y="1905000"/>
            <a:ext cx="2286000" cy="1252199"/>
          </a:xfrm>
          <a:prstGeom prst="rect">
            <a:avLst/>
          </a:prstGeom>
          <a:ln w="66675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Times New Roman" pitchFamily="29" charset="0"/>
              </a:rPr>
              <a:t>m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29" charset="0"/>
              </a:rPr>
              <a:t>odule_GV.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29" charset="0"/>
              </a:rPr>
              <a:t>F</a:t>
            </a:r>
            <a:endParaRPr lang="en-US" sz="1600" b="1" dirty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endParaRPr lang="en-US" sz="8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29" charset="0"/>
              </a:rPr>
              <a:t>GV in-situ simulator</a:t>
            </a:r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Times New Roman" pitchFamily="29" charset="0"/>
              </a:rPr>
              <a:t>Re-sample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 CRM microphysics, and translate into observable parameters from GV instruments.</a:t>
            </a:r>
            <a:endParaRPr lang="en-US" sz="1200" dirty="0">
              <a:solidFill>
                <a:srgbClr val="000000"/>
              </a:solidFill>
              <a:latin typeface="Times New Roman" pitchFamily="29" charset="0"/>
            </a:endParaRPr>
          </a:p>
        </p:txBody>
      </p:sp>
      <p:cxnSp>
        <p:nvCxnSpPr>
          <p:cNvPr id="41" name="AutoShape 15"/>
          <p:cNvCxnSpPr>
            <a:cxnSpLocks noChangeShapeType="1"/>
            <a:stCxn id="10262" idx="2"/>
            <a:endCxn id="40" idx="0"/>
          </p:cNvCxnSpPr>
          <p:nvPr/>
        </p:nvCxnSpPr>
        <p:spPr bwMode="auto">
          <a:xfrm rot="16200000" flipH="1">
            <a:off x="3886199" y="-1485900"/>
            <a:ext cx="533400" cy="624839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6134099" y="3410857"/>
            <a:ext cx="2286000" cy="16973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Times New Roman" pitchFamily="29" charset="0"/>
              </a:rPr>
              <a:t>simulator_DPR.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29" charset="0"/>
              </a:rPr>
              <a:t>F</a:t>
            </a:r>
            <a:endParaRPr lang="en-US" sz="1600" b="1" dirty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endParaRPr lang="en-US" sz="8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29" charset="0"/>
              </a:rPr>
              <a:t>DPR L1B Simulator</a:t>
            </a:r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Sensor specifications of DPR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Times New Roman" pitchFamily="29" charset="0"/>
              </a:rPr>
              <a:t>Meneghini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 group)</a:t>
            </a:r>
          </a:p>
          <a:p>
            <a:pPr algn="ctr"/>
            <a:endParaRPr lang="en-US" sz="1200" dirty="0" smtClean="0">
              <a:solidFill>
                <a:srgbClr val="000000"/>
              </a:solidFill>
              <a:latin typeface="Times New Roman" pitchFamily="29" charset="0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Radar sigma database (</a:t>
            </a:r>
            <a:r>
              <a:rPr lang="en-US" sz="1200" dirty="0" err="1" smtClean="0">
                <a:solidFill>
                  <a:srgbClr val="000000"/>
                </a:solidFill>
                <a:latin typeface="Times New Roman" pitchFamily="29" charset="0"/>
              </a:rPr>
              <a:t>Meneghini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 group and </a:t>
            </a:r>
            <a:r>
              <a:rPr lang="en-US" sz="1200" dirty="0" err="1" smtClean="0">
                <a:solidFill>
                  <a:srgbClr val="000000"/>
                </a:solidFill>
                <a:latin typeface="Times New Roman" pitchFamily="29" charset="0"/>
              </a:rPr>
              <a:t>Tanelli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29" charset="0"/>
              </a:rPr>
              <a:t>)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Times New Roman" pitchFamily="29" charset="0"/>
            </a:endParaRPr>
          </a:p>
        </p:txBody>
      </p:sp>
      <p:cxnSp>
        <p:nvCxnSpPr>
          <p:cNvPr id="25" name="AutoShape 29"/>
          <p:cNvCxnSpPr>
            <a:cxnSpLocks noChangeShapeType="1"/>
            <a:endCxn id="24" idx="1"/>
          </p:cNvCxnSpPr>
          <p:nvPr/>
        </p:nvCxnSpPr>
        <p:spPr bwMode="auto">
          <a:xfrm flipV="1">
            <a:off x="5791200" y="4259540"/>
            <a:ext cx="342899" cy="1545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77099" y="228600"/>
            <a:ext cx="1447800" cy="1142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 smtClean="0">
                <a:latin typeface="Times New Roman" pitchFamily="29" charset="0"/>
              </a:rPr>
              <a:t>module_mpi.F</a:t>
            </a:r>
            <a:endParaRPr lang="en-US" sz="900" b="1" dirty="0" smtClean="0">
              <a:latin typeface="Times New Roman" pitchFamily="29" charset="0"/>
            </a:endParaRPr>
          </a:p>
          <a:p>
            <a:pPr algn="ctr"/>
            <a:endParaRPr lang="en-US" sz="800" dirty="0" smtClean="0">
              <a:latin typeface="Times New Roman" pitchFamily="29" charset="0"/>
            </a:endParaRPr>
          </a:p>
          <a:p>
            <a:pPr algn="ctr"/>
            <a:r>
              <a:rPr lang="en-US" sz="1000" b="1" dirty="0" smtClean="0">
                <a:latin typeface="Times New Roman" pitchFamily="29" charset="0"/>
              </a:rPr>
              <a:t>MPI module</a:t>
            </a:r>
            <a:endParaRPr lang="en-US" sz="1000" dirty="0" smtClean="0">
              <a:latin typeface="Times New Roman" pitchFamily="29" charset="0"/>
            </a:endParaRPr>
          </a:p>
          <a:p>
            <a:pPr algn="ctr"/>
            <a:r>
              <a:rPr lang="en-US" sz="1000" dirty="0" smtClean="0">
                <a:latin typeface="Times New Roman" pitchFamily="29" charset="0"/>
              </a:rPr>
              <a:t>MPI control for file or domain decomposition</a:t>
            </a:r>
            <a:endParaRPr lang="en-US" sz="1200" dirty="0">
              <a:latin typeface="Times New Roman" pitchFamily="2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-3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951" y="1292603"/>
            <a:ext cx="4367283" cy="2743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5400000" flipH="1" flipV="1">
            <a:off x="5922030" y="2194075"/>
            <a:ext cx="526644" cy="413612"/>
          </a:xfrm>
          <a:prstGeom prst="straightConnector1">
            <a:avLst/>
          </a:prstGeom>
          <a:ln w="53975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0"/>
          </p:cNvCxnSpPr>
          <p:nvPr/>
        </p:nvCxnSpPr>
        <p:spPr>
          <a:xfrm rot="5400000" flipH="1" flipV="1">
            <a:off x="4267589" y="4363320"/>
            <a:ext cx="655036" cy="2"/>
          </a:xfrm>
          <a:prstGeom prst="straightConnector1">
            <a:avLst/>
          </a:prstGeom>
          <a:ln w="53975">
            <a:solidFill>
              <a:srgbClr val="0000FF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19538" y="526645"/>
            <a:ext cx="2818900" cy="1874236"/>
          </a:xfrm>
          <a:prstGeom prst="ellipse">
            <a:avLst/>
          </a:prstGeom>
          <a:blipFill rotWithShape="1">
            <a:blip r:embed="rId3">
              <a:alphaModFix amt="54000"/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smtClean="0">
                <a:solidFill>
                  <a:schemeClr val="tx1"/>
                </a:solidFill>
                <a:latin typeface="Times New Roman"/>
                <a:cs typeface="Times New Roman"/>
              </a:rPr>
              <a:t>Forward</a:t>
            </a:r>
          </a:p>
          <a:p>
            <a:pPr algn="ctr"/>
            <a:r>
              <a:rPr lang="en-US" sz="35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Models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185656" y="526645"/>
            <a:ext cx="5627278" cy="6038430"/>
            <a:chOff x="3185656" y="526645"/>
            <a:chExt cx="5627278" cy="6038430"/>
          </a:xfrm>
        </p:grpSpPr>
        <p:sp>
          <p:nvSpPr>
            <p:cNvPr id="5" name="Oval 4"/>
            <p:cNvSpPr/>
            <p:nvPr/>
          </p:nvSpPr>
          <p:spPr>
            <a:xfrm>
              <a:off x="3185656" y="4690839"/>
              <a:ext cx="2818900" cy="1874236"/>
            </a:xfrm>
            <a:prstGeom prst="ellipse">
              <a:avLst/>
            </a:prstGeom>
            <a:blipFill rotWithShape="1">
              <a:blip r:embed="rId4">
                <a:alphaModFix amt="82000"/>
              </a:blip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smtClean="0">
                  <a:solidFill>
                    <a:schemeClr val="tx1"/>
                  </a:solidFill>
                  <a:latin typeface="Times"/>
                  <a:cs typeface="Times"/>
                </a:rPr>
                <a:t>GV</a:t>
              </a:r>
              <a:endParaRPr lang="en-US" sz="3500" dirty="0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994034" y="526645"/>
              <a:ext cx="2818900" cy="1874236"/>
            </a:xfrm>
            <a:prstGeom prst="ellipse">
              <a:avLst/>
            </a:prstGeom>
            <a:blipFill rotWithShape="1">
              <a:blip r:embed="rId5">
                <a:alphaModFix amt="59000"/>
              </a:blip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CRM</a:t>
              </a:r>
              <a:endParaRPr lang="en-US" sz="34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9" name="Shape 8"/>
          <p:cNvCxnSpPr>
            <a:stCxn id="4" idx="4"/>
            <a:endCxn id="5" idx="2"/>
          </p:cNvCxnSpPr>
          <p:nvPr/>
        </p:nvCxnSpPr>
        <p:spPr>
          <a:xfrm rot="16200000" flipH="1">
            <a:off x="993784" y="3436085"/>
            <a:ext cx="3227076" cy="1156668"/>
          </a:xfrm>
          <a:prstGeom prst="curvedConnector2">
            <a:avLst/>
          </a:prstGeom>
          <a:ln w="63500">
            <a:solidFill>
              <a:srgbClr val="0000FF"/>
            </a:solidFill>
            <a:headEnd type="triangle" w="lg" len="lg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stCxn id="4" idx="7"/>
            <a:endCxn id="6" idx="1"/>
          </p:cNvCxnSpPr>
          <p:nvPr/>
        </p:nvCxnSpPr>
        <p:spPr>
          <a:xfrm rot="5400000" flipH="1" flipV="1">
            <a:off x="4716236" y="-889495"/>
            <a:ext cx="1588" cy="3381232"/>
          </a:xfrm>
          <a:prstGeom prst="curvedConnector3">
            <a:avLst>
              <a:gd name="adj1" fmla="val 31679849"/>
            </a:avLst>
          </a:prstGeom>
          <a:ln w="63500">
            <a:solidFill>
              <a:srgbClr val="0000FF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hape 9"/>
          <p:cNvCxnSpPr>
            <a:stCxn id="5" idx="6"/>
            <a:endCxn id="6" idx="4"/>
          </p:cNvCxnSpPr>
          <p:nvPr/>
        </p:nvCxnSpPr>
        <p:spPr>
          <a:xfrm flipV="1">
            <a:off x="6004556" y="2400881"/>
            <a:ext cx="1398928" cy="3227076"/>
          </a:xfrm>
          <a:prstGeom prst="curvedConnector2">
            <a:avLst/>
          </a:prstGeom>
          <a:ln w="63500">
            <a:solidFill>
              <a:srgbClr val="0000FF"/>
            </a:solidFill>
            <a:headEnd type="none" w="lg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79645" y="3589527"/>
            <a:ext cx="36215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Algorithm Development </a:t>
            </a:r>
            <a:endParaRPr lang="en-US" sz="2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2659" y="4266636"/>
            <a:ext cx="382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Value-added GV data (Density, PSD, </a:t>
            </a:r>
            <a:r>
              <a:rPr lang="en-US" dirty="0" err="1" smtClean="0"/>
              <a:t>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61234" y="4081970"/>
            <a:ext cx="19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Constrain </a:t>
            </a:r>
          </a:p>
          <a:p>
            <a:pPr algn="ctr"/>
            <a:r>
              <a:rPr lang="en-US" dirty="0" smtClean="0"/>
              <a:t>Microphysics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24262" y="5934670"/>
            <a:ext cx="197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C3VP, </a:t>
            </a:r>
            <a:r>
              <a:rPr lang="en-US" dirty="0" err="1" smtClean="0"/>
              <a:t>LPVEx</a:t>
            </a:r>
            <a:r>
              <a:rPr lang="en-US" dirty="0" smtClean="0"/>
              <a:t>, MC3E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147035">
            <a:off x="5597741" y="2077715"/>
            <a:ext cx="161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GV-constrained </a:t>
            </a:r>
          </a:p>
          <a:p>
            <a:r>
              <a:rPr lang="en-US" dirty="0" smtClean="0"/>
              <a:t>CRM database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0591" y="3989637"/>
            <a:ext cx="19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Non-spherical particle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93012" y="0"/>
            <a:ext cx="281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Input for forward models</a:t>
            </a:r>
            <a:endParaRPr lang="en-US" dirty="0"/>
          </a:p>
        </p:txBody>
      </p:sp>
      <p:grpSp>
        <p:nvGrpSpPr>
          <p:cNvPr id="2" name="Group 23"/>
          <p:cNvGrpSpPr/>
          <p:nvPr/>
        </p:nvGrpSpPr>
        <p:grpSpPr>
          <a:xfrm>
            <a:off x="2152108" y="2137558"/>
            <a:ext cx="1897875" cy="526644"/>
            <a:chOff x="2152108" y="2137558"/>
            <a:chExt cx="1897875" cy="526644"/>
          </a:xfrm>
        </p:grpSpPr>
        <p:cxnSp>
          <p:nvCxnSpPr>
            <p:cNvPr id="26" name="Straight Arrow Connector 25"/>
            <p:cNvCxnSpPr/>
            <p:nvPr/>
          </p:nvCxnSpPr>
          <p:spPr>
            <a:xfrm rot="16200000" flipV="1">
              <a:off x="2922335" y="2194868"/>
              <a:ext cx="526644" cy="412024"/>
            </a:xfrm>
            <a:prstGeom prst="straightConnector1">
              <a:avLst/>
            </a:prstGeom>
            <a:ln w="53975">
              <a:solidFill>
                <a:srgbClr val="0000FF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9015277">
              <a:off x="2152108" y="2178759"/>
              <a:ext cx="1897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Algorithm Testbed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GMI_LF_24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95450"/>
            <a:ext cx="9171742" cy="454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Orbital Database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33214"/>
            <a:ext cx="9144000" cy="646330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640080" rIns="731520" rtlCol="0">
            <a:spAutoFit/>
          </a:bodyPr>
          <a:lstStyle/>
          <a:p>
            <a:r>
              <a:rPr lang="en-US" b="1" u="sng" dirty="0" smtClean="0"/>
              <a:t>Simulated GMI1B</a:t>
            </a:r>
          </a:p>
          <a:p>
            <a:pPr>
              <a:buFont typeface="Arial"/>
              <a:buChar char="•"/>
            </a:pPr>
            <a:r>
              <a:rPr lang="en-US" dirty="0" smtClean="0"/>
              <a:t> Swath Parameters: Satellite navigations, </a:t>
            </a:r>
            <a:r>
              <a:rPr lang="en-US" dirty="0" err="1" smtClean="0"/>
              <a:t>geolocations</a:t>
            </a:r>
            <a:r>
              <a:rPr lang="en-US" dirty="0" smtClean="0"/>
              <a:t>, S1/S2 </a:t>
            </a:r>
            <a:r>
              <a:rPr lang="en-US" dirty="0" err="1" smtClean="0"/>
              <a:t>Tbs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surface skin temperature, emissivity</a:t>
            </a:r>
            <a:r>
              <a:rPr lang="en-US" dirty="0" smtClean="0"/>
              <a:t>, and etc.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b="1" u="sng" dirty="0" smtClean="0"/>
              <a:t>Simulated GMI GPROF</a:t>
            </a:r>
          </a:p>
          <a:p>
            <a:pPr>
              <a:buFont typeface="Arial"/>
              <a:buChar char="•"/>
            </a:pPr>
            <a:r>
              <a:rPr lang="en-US" dirty="0" smtClean="0"/>
              <a:t> Swath Parameters: Satellite navigations, </a:t>
            </a:r>
            <a:r>
              <a:rPr lang="en-US" dirty="0" err="1" smtClean="0"/>
              <a:t>geolocations</a:t>
            </a:r>
            <a:r>
              <a:rPr lang="en-US" dirty="0" smtClean="0"/>
              <a:t>, surface rainfall, cloud/ice/rain water paths, surface skin temperature, vegetation cover, land fraction, surface wind speed, </a:t>
            </a:r>
            <a:r>
              <a:rPr lang="en-US" dirty="0" smtClean="0">
                <a:solidFill>
                  <a:srgbClr val="FF0000"/>
                </a:solidFill>
              </a:rPr>
              <a:t>snow depth</a:t>
            </a:r>
            <a:r>
              <a:rPr lang="en-US" dirty="0" smtClean="0"/>
              <a:t>, and etc.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b="1" dirty="0" smtClean="0"/>
              <a:t>Note: </a:t>
            </a:r>
          </a:p>
          <a:p>
            <a:pPr>
              <a:buFont typeface="Arial"/>
              <a:buChar char="•"/>
            </a:pPr>
            <a:r>
              <a:rPr lang="en-US" dirty="0" smtClean="0"/>
              <a:t> Closely follow ATBD GMI1B, GPM GPROF, but some parameters are missing. </a:t>
            </a:r>
          </a:p>
          <a:p>
            <a:pPr>
              <a:buFont typeface="Arial"/>
              <a:buChar char="•"/>
            </a:pPr>
            <a:r>
              <a:rPr lang="en-US" dirty="0" smtClean="0"/>
              <a:t> Current format is HDF5, but format may be changed as GMI ATBD. </a:t>
            </a:r>
          </a:p>
          <a:p>
            <a:pPr>
              <a:buFont typeface="Arial"/>
              <a:buChar char="•"/>
            </a:pPr>
            <a:r>
              <a:rPr lang="en-US" dirty="0" smtClean="0"/>
              <a:t> Due to limited CRM domains, most of </a:t>
            </a:r>
            <a:r>
              <a:rPr lang="en-US" dirty="0" err="1" smtClean="0"/>
              <a:t>Tbs</a:t>
            </a:r>
            <a:r>
              <a:rPr lang="en-US" dirty="0" smtClean="0"/>
              <a:t> are undefined.</a:t>
            </a:r>
          </a:p>
          <a:p>
            <a:pPr>
              <a:buFont typeface="Arial"/>
              <a:buChar char="•"/>
            </a:pPr>
            <a:r>
              <a:rPr lang="en-US" dirty="0" smtClean="0"/>
              <a:t> Each CRM case can generate </a:t>
            </a:r>
            <a:r>
              <a:rPr lang="en-US" dirty="0" err="1" smtClean="0"/>
              <a:t>x</a:t>
            </a:r>
            <a:r>
              <a:rPr lang="en-US" dirty="0" smtClean="0"/>
              <a:t> 24 (for all CRM hourly output) </a:t>
            </a:r>
            <a:r>
              <a:rPr lang="en-US" dirty="0" err="1" smtClean="0"/>
              <a:t>x</a:t>
            </a:r>
            <a:r>
              <a:rPr lang="en-US" dirty="0" smtClean="0"/>
              <a:t> 2 (ascending/descending paths). </a:t>
            </a:r>
            <a:r>
              <a:rPr lang="en-US" b="1" dirty="0" smtClean="0"/>
              <a:t>Thus, 8 cases of CRM simulations will generate total </a:t>
            </a:r>
            <a:r>
              <a:rPr lang="en-US" b="1" dirty="0" smtClean="0">
                <a:solidFill>
                  <a:srgbClr val="0000FF"/>
                </a:solidFill>
              </a:rPr>
              <a:t>384 orbital testbed </a:t>
            </a:r>
            <a:r>
              <a:rPr lang="en-US" b="1" dirty="0" smtClean="0"/>
              <a:t>data.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391" y="6411530"/>
            <a:ext cx="704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Red-colored parameters are special parameters for simulated swath data.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38896"/>
            <a:ext cx="8229600" cy="1143000"/>
          </a:xfrm>
        </p:spPr>
        <p:txBody>
          <a:bodyPr/>
          <a:lstStyle/>
          <a:p>
            <a:r>
              <a:rPr lang="en-US" dirty="0" smtClean="0"/>
              <a:t>CRM Database in Pleiades</a:t>
            </a:r>
            <a:endParaRPr lang="en-US" dirty="0"/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793311" y="1281896"/>
          <a:ext cx="7560681" cy="4335018"/>
        </p:xfrm>
        <a:graphic>
          <a:graphicData uri="http://schemas.openxmlformats.org/presentationml/2006/ole">
            <p:oleObj spid="_x0000_s83970" name="Document" r:id="rId3" imgW="5626100" imgH="3225800" progId="Word.Document.8">
              <p:link updateAutomatic="1"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1673975" y="5432248"/>
            <a:ext cx="6680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Beta </a:t>
            </a:r>
            <a:r>
              <a:rPr lang="en-US" dirty="0" smtClean="0"/>
              <a:t>- no validation. </a:t>
            </a:r>
            <a:r>
              <a:rPr lang="en-US" b="1" i="1" dirty="0" smtClean="0"/>
              <a:t>Val1 </a:t>
            </a:r>
            <a:r>
              <a:rPr lang="en-US" dirty="0" smtClean="0"/>
              <a:t>- first validation. </a:t>
            </a:r>
            <a:r>
              <a:rPr lang="en-US" b="1" i="1" dirty="0" smtClean="0"/>
              <a:t>Val2 </a:t>
            </a:r>
            <a:r>
              <a:rPr lang="en-US" dirty="0" smtClean="0"/>
              <a:t>- second validation.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046310"/>
            <a:ext cx="8229600" cy="738664"/>
          </a:xfrm>
          <a:prstGeom prst="rect">
            <a:avLst/>
          </a:prstGeom>
          <a:solidFill>
            <a:srgbClr val="0000FF">
              <a:alpha val="18000"/>
            </a:srgbClr>
          </a:solidFill>
        </p:spPr>
        <p:txBody>
          <a:bodyPr wrap="square" lIns="91440" tIns="91440" rIns="91440" bIns="91440" rtlCol="0">
            <a:normAutofit/>
          </a:bodyPr>
          <a:lstStyle/>
          <a:p>
            <a:r>
              <a:rPr lang="en-US" dirty="0" smtClean="0"/>
              <a:t>Each CRM case can generate x24 (for all CRM hourly output) x2 (ascending/descending paths). </a:t>
            </a:r>
            <a:r>
              <a:rPr lang="en-US" b="1" dirty="0" smtClean="0"/>
              <a:t>Thus, 8 cases of CRM simulations will generate total </a:t>
            </a:r>
            <a:r>
              <a:rPr lang="en-US" b="1" dirty="0" smtClean="0">
                <a:solidFill>
                  <a:srgbClr val="0000FF"/>
                </a:solidFill>
              </a:rPr>
              <a:t>384 orbital testbed </a:t>
            </a:r>
            <a:r>
              <a:rPr lang="en-US" b="1" dirty="0" smtClean="0"/>
              <a:t>data.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PVEX_GMI_L2_MOVIE_HigMel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334" y="0"/>
            <a:ext cx="4724183" cy="3779347"/>
          </a:xfrm>
          <a:prstGeom prst="rect">
            <a:avLst/>
          </a:prstGeom>
        </p:spPr>
      </p:pic>
      <p:pic>
        <p:nvPicPr>
          <p:cNvPr id="3" name="Picture 2" descr="LPVEX_GMI_HF_MOVIE_HigMel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28" y="3492798"/>
            <a:ext cx="4480560" cy="3584448"/>
          </a:xfrm>
          <a:prstGeom prst="rect">
            <a:avLst/>
          </a:prstGeom>
        </p:spPr>
      </p:pic>
      <p:pic>
        <p:nvPicPr>
          <p:cNvPr id="5" name="Picture 4" descr="LPVEX_GMI_LF_MOVIE_HigMel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9" y="3492797"/>
            <a:ext cx="4480560" cy="3584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297" y="757908"/>
            <a:ext cx="429172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u="sng" dirty="0" smtClean="0"/>
              <a:t>GV case: </a:t>
            </a:r>
            <a:r>
              <a:rPr lang="en-US" sz="1700" b="1" u="sng" dirty="0" err="1" smtClean="0">
                <a:solidFill>
                  <a:srgbClr val="0000FF"/>
                </a:solidFill>
              </a:rPr>
              <a:t>LPVEx</a:t>
            </a:r>
            <a:endParaRPr lang="en-US" sz="1700" b="1" u="sng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1700" dirty="0" smtClean="0"/>
              <a:t> Date: Sep 21 (Golden case scenario)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 Details of rainfall events: large-scale mixed-phase rainfall with relatively high (2400m) melting band. </a:t>
            </a:r>
          </a:p>
          <a:p>
            <a:pPr>
              <a:buFont typeface="Arial"/>
              <a:buChar char="•"/>
            </a:pPr>
            <a:endParaRPr lang="en-US" sz="1700" dirty="0" smtClean="0"/>
          </a:p>
          <a:p>
            <a:r>
              <a:rPr lang="en-US" sz="1700" b="1" u="sng" dirty="0" smtClean="0"/>
              <a:t>Comments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89GHz~166GHz channels capture rainfall signals well. 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183GHz channel is saturated by ice water path.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690" y="159263"/>
            <a:ext cx="4243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00FF"/>
                </a:solidFill>
              </a:rPr>
              <a:t>Simulated GMI L1B/L2 signals</a:t>
            </a:r>
            <a:endParaRPr lang="en-US" sz="25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1833" y="1493917"/>
            <a:ext cx="15737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L2 GPROF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24066" y="4870716"/>
            <a:ext cx="11401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L1 S1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91953" y="4870716"/>
            <a:ext cx="11401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L1 S2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VP_GMI_L2_LakeEffec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83" y="-10583"/>
            <a:ext cx="4572000" cy="3657600"/>
          </a:xfrm>
          <a:prstGeom prst="rect">
            <a:avLst/>
          </a:prstGeom>
        </p:spPr>
      </p:pic>
      <p:pic>
        <p:nvPicPr>
          <p:cNvPr id="13" name="Picture 12" descr="C3VP_GMI_LF_LakeEffec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8" y="3444297"/>
            <a:ext cx="4480560" cy="3584448"/>
          </a:xfrm>
          <a:prstGeom prst="rect">
            <a:avLst/>
          </a:prstGeom>
        </p:spPr>
      </p:pic>
      <p:pic>
        <p:nvPicPr>
          <p:cNvPr id="14" name="Picture 13" descr="C3VP_GMI_HF_LakeEffec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413" y="3454880"/>
            <a:ext cx="4480560" cy="3584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297" y="757908"/>
            <a:ext cx="429172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u="sng" dirty="0" smtClean="0"/>
              <a:t>GV case: </a:t>
            </a:r>
            <a:r>
              <a:rPr lang="en-US" sz="1700" b="1" u="sng" dirty="0" smtClean="0">
                <a:solidFill>
                  <a:srgbClr val="0000FF"/>
                </a:solidFill>
              </a:rPr>
              <a:t>C3VP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 Date: Jan 19, 2007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 Details of rainfall events: Lake-effect snow storm extended from Great Lake. Narrow and shallow snow band. </a:t>
            </a:r>
          </a:p>
          <a:p>
            <a:pPr>
              <a:buFont typeface="Arial"/>
              <a:buChar char="•"/>
            </a:pPr>
            <a:endParaRPr lang="en-US" sz="1700" dirty="0" smtClean="0"/>
          </a:p>
          <a:p>
            <a:r>
              <a:rPr lang="en-US" sz="1700" b="1" u="sng" dirty="0" smtClean="0"/>
              <a:t>Comments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 Strong moisture gradient dominate the signals of shallow snow storm in 183GHz.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690" y="159263"/>
            <a:ext cx="4243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00FF"/>
                </a:solidFill>
              </a:rPr>
              <a:t>Simulated GMI L1B/L2 signals</a:t>
            </a:r>
            <a:endParaRPr lang="en-US" sz="25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1833" y="1439240"/>
            <a:ext cx="15737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L2 GPROF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68166" y="4835440"/>
            <a:ext cx="11401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L1 S1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15433" y="4835440"/>
            <a:ext cx="1140118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GMI L1 S2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WRF SBM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4806"/>
            <a:ext cx="4038600" cy="19266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100" b="1" dirty="0" smtClean="0"/>
              <a:t>CRM</a:t>
            </a:r>
          </a:p>
          <a:p>
            <a:r>
              <a:rPr lang="en-US" sz="2100" dirty="0" smtClean="0"/>
              <a:t>Weather Research Forecasting model V3.1. coupled with HUCM spectral bin microphysics (WRF-SBM). </a:t>
            </a:r>
          </a:p>
          <a:p>
            <a:pPr>
              <a:buNone/>
            </a:pPr>
            <a:endParaRPr lang="en-US" sz="2100" dirty="0" smtClean="0"/>
          </a:p>
          <a:p>
            <a:endParaRPr lang="en-US" sz="21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8438" y="1143000"/>
            <a:ext cx="3867762" cy="52577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500" b="1" dirty="0" smtClean="0"/>
              <a:t>Model Setup:</a:t>
            </a:r>
          </a:p>
          <a:p>
            <a:pPr>
              <a:buNone/>
            </a:pPr>
            <a:r>
              <a:rPr lang="en-US" sz="1500" b="1" dirty="0" smtClean="0"/>
              <a:t>WRF Setup for </a:t>
            </a:r>
            <a:r>
              <a:rPr lang="en-US" sz="1500" b="1" dirty="0" err="1" smtClean="0"/>
              <a:t>LPVEx</a:t>
            </a:r>
            <a:endParaRPr lang="en-US" sz="1500" b="1" dirty="0" smtClean="0"/>
          </a:p>
          <a:p>
            <a:r>
              <a:rPr lang="en-US" sz="1500" b="1" dirty="0" smtClean="0">
                <a:solidFill>
                  <a:srgbClr val="3366FF"/>
                </a:solidFill>
              </a:rPr>
              <a:t>Domains</a:t>
            </a:r>
            <a:r>
              <a:rPr lang="en-US" sz="1500" dirty="0" smtClean="0"/>
              <a:t>: 2-nesting, Domain 2: 652x498x60 (</a:t>
            </a:r>
            <a:r>
              <a:rPr lang="en-US" sz="1500" dirty="0" err="1" smtClean="0"/>
              <a:t>x-y-z</a:t>
            </a:r>
            <a:r>
              <a:rPr lang="en-US" sz="1500" dirty="0" smtClean="0"/>
              <a:t>)</a:t>
            </a:r>
          </a:p>
          <a:p>
            <a:r>
              <a:rPr lang="en-US" sz="1500" b="1" dirty="0" smtClean="0">
                <a:solidFill>
                  <a:srgbClr val="3366FF"/>
                </a:solidFill>
              </a:rPr>
              <a:t>Grid</a:t>
            </a:r>
            <a:r>
              <a:rPr lang="en-US" sz="1500" dirty="0" smtClean="0"/>
              <a:t>: finest </a:t>
            </a:r>
            <a:r>
              <a:rPr lang="en-US" sz="1500" dirty="0" err="1" smtClean="0"/>
              <a:t>dx</a:t>
            </a:r>
            <a:r>
              <a:rPr lang="en-US" sz="1500" dirty="0" smtClean="0"/>
              <a:t>=</a:t>
            </a:r>
            <a:r>
              <a:rPr lang="en-US" sz="1500" dirty="0" err="1" smtClean="0"/>
              <a:t>dy</a:t>
            </a:r>
            <a:r>
              <a:rPr lang="en-US" sz="1500" dirty="0" smtClean="0"/>
              <a:t>=1km, </a:t>
            </a:r>
            <a:r>
              <a:rPr lang="en-US" sz="1500" dirty="0" err="1" smtClean="0"/>
              <a:t>dz</a:t>
            </a:r>
            <a:r>
              <a:rPr lang="en-US" sz="1500" dirty="0" smtClean="0"/>
              <a:t>=50~250m, </a:t>
            </a:r>
            <a:r>
              <a:rPr lang="en-US" sz="1500" dirty="0" err="1" smtClean="0"/>
              <a:t>dt</a:t>
            </a:r>
            <a:r>
              <a:rPr lang="en-US" sz="1500" dirty="0" smtClean="0"/>
              <a:t>=3sec</a:t>
            </a:r>
          </a:p>
          <a:p>
            <a:r>
              <a:rPr lang="en-US" sz="1500" b="1" dirty="0" smtClean="0">
                <a:solidFill>
                  <a:srgbClr val="3366FF"/>
                </a:solidFill>
              </a:rPr>
              <a:t>Microphysics</a:t>
            </a:r>
            <a:r>
              <a:rPr lang="en-US" sz="1500" b="1" dirty="0" smtClean="0"/>
              <a:t>: </a:t>
            </a:r>
            <a:r>
              <a:rPr lang="en-US" sz="1500" dirty="0" smtClean="0"/>
              <a:t>HUCM Spe</a:t>
            </a:r>
            <a:r>
              <a:rPr lang="en-US" altLang="ja-JP" sz="1500" dirty="0" smtClean="0"/>
              <a:t>c</a:t>
            </a:r>
            <a:r>
              <a:rPr lang="en-US" sz="1500" dirty="0" smtClean="0"/>
              <a:t>tra-Bin Microphysics 43bin (SBM43) scheme [</a:t>
            </a:r>
            <a:r>
              <a:rPr lang="en-US" sz="1500" dirty="0" err="1" smtClean="0"/>
              <a:t>Khain</a:t>
            </a:r>
            <a:r>
              <a:rPr lang="en-US" sz="1500" dirty="0" smtClean="0"/>
              <a:t> et al. 2011]. </a:t>
            </a:r>
          </a:p>
          <a:p>
            <a:r>
              <a:rPr lang="en-US" sz="1500" b="1" dirty="0" smtClean="0">
                <a:solidFill>
                  <a:srgbClr val="3366FF"/>
                </a:solidFill>
              </a:rPr>
              <a:t>Other Physics Options</a:t>
            </a:r>
            <a:r>
              <a:rPr lang="en-US" sz="1500" dirty="0" smtClean="0"/>
              <a:t>: Goddard radiation, NOAH LSM scheme, MYJ-PBL scheme</a:t>
            </a:r>
          </a:p>
          <a:p>
            <a:r>
              <a:rPr lang="en-US" sz="1500" dirty="0" smtClean="0"/>
              <a:t>Boundary/Initial conditions: NAM</a:t>
            </a:r>
          </a:p>
          <a:p>
            <a:endParaRPr lang="en-US" sz="1500" dirty="0" smtClean="0"/>
          </a:p>
          <a:p>
            <a:pPr>
              <a:buNone/>
            </a:pPr>
            <a:r>
              <a:rPr lang="en-US" sz="1500" b="1" dirty="0" smtClean="0"/>
              <a:t>Computational specs</a:t>
            </a:r>
            <a:r>
              <a:rPr lang="en-US" sz="1500" dirty="0" smtClean="0"/>
              <a:t>:</a:t>
            </a:r>
          </a:p>
          <a:p>
            <a:r>
              <a:rPr lang="en-US" sz="1500" b="1" dirty="0" smtClean="0">
                <a:solidFill>
                  <a:srgbClr val="FF0000"/>
                </a:solidFill>
              </a:rPr>
              <a:t>Model output size</a:t>
            </a:r>
            <a:r>
              <a:rPr lang="en-US" sz="1500" dirty="0" smtClean="0"/>
              <a:t>: ~30Gb (mostly PSD data) per output (at every 1hour for 24hr).</a:t>
            </a:r>
          </a:p>
          <a:p>
            <a:r>
              <a:rPr lang="en-US" sz="1500" b="1" dirty="0" smtClean="0">
                <a:solidFill>
                  <a:srgbClr val="FF0000"/>
                </a:solidFill>
              </a:rPr>
              <a:t>CPUs</a:t>
            </a:r>
            <a:r>
              <a:rPr lang="en-US" sz="1500" dirty="0" smtClean="0"/>
              <a:t>: ~4000CPUs, and it takes &lt;24hr to simulate one-day WRF-SBM simulations in NASA Pleiades machine.  </a:t>
            </a:r>
          </a:p>
          <a:p>
            <a:endParaRPr lang="en-US" sz="1500" dirty="0" smtClean="0"/>
          </a:p>
          <a:p>
            <a:pPr>
              <a:buNone/>
            </a:pP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9475" y="27590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81875" y="291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Rain_WRFSBM_Apr25_12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2780"/>
            <a:ext cx="5022890" cy="3348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977" y="6332636"/>
            <a:ext cx="24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WRF-SBM MC3E domain</a:t>
            </a:r>
            <a:endParaRPr lang="en-US" dirty="0"/>
          </a:p>
        </p:txBody>
      </p:sp>
      <p:sp>
        <p:nvSpPr>
          <p:cNvPr id="13" name="Or 12"/>
          <p:cNvSpPr/>
          <p:nvPr/>
        </p:nvSpPr>
        <p:spPr>
          <a:xfrm>
            <a:off x="2053373" y="3800987"/>
            <a:ext cx="750895" cy="704573"/>
          </a:xfrm>
          <a:prstGeom prst="flowChartOr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31800" y="1368800"/>
            <a:ext cx="219913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Species</a:t>
            </a:r>
          </a:p>
          <a:p>
            <a:pPr algn="ctr"/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Liquid</a:t>
            </a: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Ice column</a:t>
            </a: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Ice plate</a:t>
            </a: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Ice </a:t>
            </a:r>
            <a:r>
              <a:rPr lang="en-US" i="1" dirty="0" err="1" smtClean="0">
                <a:solidFill>
                  <a:srgbClr val="0000FF"/>
                </a:solidFill>
              </a:rPr>
              <a:t>dendride</a:t>
            </a:r>
            <a:endParaRPr lang="en-US" i="1" dirty="0" smtClean="0">
              <a:solidFill>
                <a:srgbClr val="0000FF"/>
              </a:solidFill>
            </a:endParaRP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Snow aggregate</a:t>
            </a: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Graupel</a:t>
            </a:r>
          </a:p>
          <a:p>
            <a:pPr algn="ctr"/>
            <a:r>
              <a:rPr lang="en-US" i="1" dirty="0" smtClean="0">
                <a:solidFill>
                  <a:srgbClr val="0000FF"/>
                </a:solidFill>
              </a:rPr>
              <a:t>Hail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90600" y="186718"/>
            <a:ext cx="75856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/>
              <a:t>Spectra-Bin Microphysics</a:t>
            </a:r>
            <a:endParaRPr lang="en-US" sz="3800" dirty="0"/>
          </a:p>
        </p:txBody>
      </p:sp>
      <p:sp>
        <p:nvSpPr>
          <p:cNvPr id="29" name="Left Brace 28"/>
          <p:cNvSpPr/>
          <p:nvPr/>
        </p:nvSpPr>
        <p:spPr>
          <a:xfrm>
            <a:off x="431800" y="3109454"/>
            <a:ext cx="333599" cy="9471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1311120" y="2597613"/>
            <a:ext cx="311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Explicit bin-by-bin melt fraction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93282" y="6119336"/>
            <a:ext cx="8679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err="1" smtClean="0"/>
              <a:t>Khain</a:t>
            </a:r>
            <a:r>
              <a:rPr lang="en-US" sz="1400" dirty="0" smtClean="0"/>
              <a:t>, A., </a:t>
            </a:r>
            <a:r>
              <a:rPr lang="en-US" sz="1400" dirty="0"/>
              <a:t>D. </a:t>
            </a:r>
            <a:r>
              <a:rPr lang="en-US" sz="1400" dirty="0" smtClean="0"/>
              <a:t>Rosenfeld, </a:t>
            </a:r>
            <a:r>
              <a:rPr lang="en-US" sz="1400" dirty="0"/>
              <a:t>A. </a:t>
            </a:r>
            <a:r>
              <a:rPr lang="en-US" sz="1400" dirty="0" err="1" smtClean="0"/>
              <a:t>Pokrovsky</a:t>
            </a:r>
            <a:r>
              <a:rPr lang="en-US" sz="1400" dirty="0" smtClean="0"/>
              <a:t>, </a:t>
            </a:r>
            <a:r>
              <a:rPr lang="en-US" sz="1400" dirty="0"/>
              <a:t>U. </a:t>
            </a:r>
            <a:r>
              <a:rPr lang="en-US" sz="1400" dirty="0" err="1" smtClean="0"/>
              <a:t>Blahak</a:t>
            </a:r>
            <a:r>
              <a:rPr lang="en-US" sz="1400" dirty="0" smtClean="0"/>
              <a:t>, </a:t>
            </a:r>
            <a:r>
              <a:rPr lang="en-US" sz="1400" dirty="0"/>
              <a:t>A. </a:t>
            </a:r>
            <a:r>
              <a:rPr lang="en-US" sz="1400" dirty="0" err="1" smtClean="0"/>
              <a:t>Ryzhkov</a:t>
            </a:r>
            <a:r>
              <a:rPr lang="en-US" sz="1400" dirty="0" smtClean="0"/>
              <a:t>, (2011), </a:t>
            </a:r>
            <a:r>
              <a:rPr lang="en-US" sz="1400" dirty="0"/>
              <a:t>The role of CCN in precipitation and hail in a mid-latitude storm as seen in simulations using a spectral (bin) microphysics model in a 2D dynamic </a:t>
            </a:r>
            <a:r>
              <a:rPr lang="en-US" sz="1400" dirty="0" smtClean="0"/>
              <a:t>frame, </a:t>
            </a:r>
            <a:r>
              <a:rPr lang="en-US" sz="1400" dirty="0"/>
              <a:t>Atmospheric </a:t>
            </a:r>
            <a:r>
              <a:rPr lang="en-US" sz="1400" dirty="0" smtClean="0"/>
              <a:t>Research, 99, 129</a:t>
            </a:r>
            <a:r>
              <a:rPr lang="en-US" sz="1400" dirty="0"/>
              <a:t>–146</a:t>
            </a:r>
            <a:endParaRPr lang="en-US" sz="1400" b="1" dirty="0"/>
          </a:p>
        </p:txBody>
      </p:sp>
      <p:grpSp>
        <p:nvGrpSpPr>
          <p:cNvPr id="2" name="Group 44"/>
          <p:cNvGrpSpPr/>
          <p:nvPr/>
        </p:nvGrpSpPr>
        <p:grpSpPr>
          <a:xfrm>
            <a:off x="293282" y="3428906"/>
            <a:ext cx="8622994" cy="2483240"/>
            <a:chOff x="293282" y="3428906"/>
            <a:chExt cx="8622994" cy="2483240"/>
          </a:xfrm>
        </p:grpSpPr>
        <p:sp>
          <p:nvSpPr>
            <p:cNvPr id="35" name="TextBox 34"/>
            <p:cNvSpPr txBox="1"/>
            <p:nvPr/>
          </p:nvSpPr>
          <p:spPr>
            <a:xfrm>
              <a:off x="2110089" y="4987159"/>
              <a:ext cx="5062692" cy="646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Explicit bin-by-bin rimed fraction on snow aggregate</a:t>
              </a:r>
            </a:p>
            <a:p>
              <a:pPr algn="ctr"/>
              <a:r>
                <a:rPr lang="en-US" dirty="0" smtClean="0"/>
                <a:t>that affect </a:t>
              </a:r>
              <a:r>
                <a:rPr lang="en-US" dirty="0"/>
                <a:t>d</a:t>
              </a:r>
              <a:r>
                <a:rPr lang="en-US" dirty="0" smtClean="0"/>
                <a:t>ensity and terminal velocity bin by bin. </a:t>
              </a:r>
              <a:endParaRPr lang="en-US" dirty="0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4493" y="4759273"/>
              <a:ext cx="1611783" cy="115287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82" y="4624389"/>
              <a:ext cx="1611783" cy="1152873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/>
            <p:nvPr/>
          </p:nvCxnSpPr>
          <p:spPr>
            <a:xfrm rot="16200000" flipH="1">
              <a:off x="1576382" y="3962613"/>
              <a:ext cx="1449646" cy="3822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595388" y="4509220"/>
              <a:ext cx="1607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New upgrade 1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" name="Picture 42" descr="Slid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241" y="0"/>
            <a:ext cx="1024759" cy="866385"/>
          </a:xfrm>
          <a:prstGeom prst="rect">
            <a:avLst/>
          </a:prstGeom>
        </p:spPr>
      </p:pic>
      <p:pic>
        <p:nvPicPr>
          <p:cNvPr id="44" name="Picture 43" descr="Slid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4759" cy="866385"/>
          </a:xfrm>
          <a:prstGeom prst="rect">
            <a:avLst/>
          </a:prstGeom>
        </p:spPr>
      </p:pic>
      <p:grpSp>
        <p:nvGrpSpPr>
          <p:cNvPr id="3" name="Group 46"/>
          <p:cNvGrpSpPr/>
          <p:nvPr/>
        </p:nvGrpSpPr>
        <p:grpSpPr>
          <a:xfrm>
            <a:off x="7131097" y="2924788"/>
            <a:ext cx="1841235" cy="1569633"/>
            <a:chOff x="7131097" y="2924788"/>
            <a:chExt cx="1841235" cy="1569633"/>
          </a:xfrm>
        </p:grpSpPr>
        <p:sp>
          <p:nvSpPr>
            <p:cNvPr id="32" name="TextBox 31"/>
            <p:cNvSpPr txBox="1"/>
            <p:nvPr/>
          </p:nvSpPr>
          <p:spPr>
            <a:xfrm>
              <a:off x="7172781" y="2924788"/>
              <a:ext cx="1607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New upgrade 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31097" y="3417203"/>
              <a:ext cx="1841235" cy="10772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33bin </a:t>
              </a:r>
              <a:r>
                <a:rPr lang="en-US" dirty="0" err="1" smtClean="0">
                  <a:sym typeface="Wingdings"/>
                </a:rPr>
                <a:t></a:t>
              </a:r>
              <a:r>
                <a:rPr lang="en-US" dirty="0" smtClean="0">
                  <a:sym typeface="Wingdings"/>
                </a:rPr>
                <a:t> 43bin to represent huge drops in MCS. </a:t>
              </a:r>
            </a:p>
            <a:p>
              <a:r>
                <a:rPr lang="en-US" sz="1000" dirty="0" smtClean="0">
                  <a:sym typeface="Wingdings"/>
                </a:rPr>
                <a:t>(</a:t>
              </a:r>
              <a:r>
                <a:rPr lang="en-US" sz="1000" dirty="0" err="1" smtClean="0">
                  <a:sym typeface="Wingdings"/>
                </a:rPr>
                <a:t></a:t>
              </a:r>
              <a:r>
                <a:rPr lang="en-US" sz="1000" dirty="0" smtClean="0">
                  <a:sym typeface="Wingdings"/>
                </a:rPr>
                <a:t> 55dBZ in convective core) </a:t>
              </a:r>
              <a:endParaRPr lang="en-US" sz="1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492321" y="999467"/>
            <a:ext cx="5362051" cy="3007265"/>
            <a:chOff x="2492321" y="999467"/>
            <a:chExt cx="5362051" cy="3007265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105138" y="2305008"/>
              <a:ext cx="1025959" cy="154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785588" y="2353176"/>
              <a:ext cx="3130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m1</a:t>
              </a:r>
              <a:r>
                <a:rPr lang="en-US" dirty="0"/>
                <a:t> </a:t>
              </a:r>
              <a:r>
                <a:rPr lang="en-US" dirty="0" smtClean="0"/>
                <a:t> m2</a:t>
              </a:r>
              <a:r>
                <a:rPr lang="en-US" dirty="0"/>
                <a:t> </a:t>
              </a:r>
              <a:r>
                <a:rPr lang="en-US" dirty="0" smtClean="0"/>
                <a:t> m3 …                  …  m43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85588" y="2690242"/>
              <a:ext cx="3071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ρ1   ρ2   ρ3 …                    …  ρ43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3236163" y="1771070"/>
              <a:ext cx="1097263" cy="15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3475838" y="1764515"/>
              <a:ext cx="1082567" cy="1588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938459" y="1833087"/>
              <a:ext cx="930164" cy="1588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28795" y="2073570"/>
              <a:ext cx="449198" cy="1588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6500201" y="2237060"/>
              <a:ext cx="230643" cy="1589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785589" y="3059574"/>
              <a:ext cx="3086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dirty="0" smtClean="0"/>
                <a:t>1   </a:t>
              </a:r>
              <a:r>
                <a:rPr lang="en-US" dirty="0"/>
                <a:t>v</a:t>
              </a:r>
              <a:r>
                <a:rPr lang="en-US" dirty="0" smtClean="0"/>
                <a:t>2   </a:t>
              </a:r>
              <a:r>
                <a:rPr lang="en-US" dirty="0"/>
                <a:t>v</a:t>
              </a:r>
              <a:r>
                <a:rPr lang="en-US" dirty="0" smtClean="0"/>
                <a:t>3 …                     ...  v43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785589" y="2298963"/>
              <a:ext cx="1671849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5432038" y="2122533"/>
              <a:ext cx="207433" cy="1460500"/>
            </a:xfrm>
            <a:custGeom>
              <a:avLst/>
              <a:gdLst>
                <a:gd name="connsiteX0" fmla="*/ 0 w 207433"/>
                <a:gd name="connsiteY0" fmla="*/ 0 h 1460500"/>
                <a:gd name="connsiteX1" fmla="*/ 177800 w 207433"/>
                <a:gd name="connsiteY1" fmla="*/ 266700 h 1460500"/>
                <a:gd name="connsiteX2" fmla="*/ 38100 w 207433"/>
                <a:gd name="connsiteY2" fmla="*/ 558800 h 1460500"/>
                <a:gd name="connsiteX3" fmla="*/ 203200 w 207433"/>
                <a:gd name="connsiteY3" fmla="*/ 812800 h 1460500"/>
                <a:gd name="connsiteX4" fmla="*/ 63500 w 207433"/>
                <a:gd name="connsiteY4" fmla="*/ 1066800 h 1460500"/>
                <a:gd name="connsiteX5" fmla="*/ 203200 w 207433"/>
                <a:gd name="connsiteY5" fmla="*/ 1282700 h 1460500"/>
                <a:gd name="connsiteX6" fmla="*/ 63500 w 207433"/>
                <a:gd name="connsiteY6" fmla="*/ 146050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33" h="1460500">
                  <a:moveTo>
                    <a:pt x="0" y="0"/>
                  </a:moveTo>
                  <a:cubicBezTo>
                    <a:pt x="85725" y="86783"/>
                    <a:pt x="171450" y="173567"/>
                    <a:pt x="177800" y="266700"/>
                  </a:cubicBezTo>
                  <a:cubicBezTo>
                    <a:pt x="184150" y="359833"/>
                    <a:pt x="33867" y="467783"/>
                    <a:pt x="38100" y="558800"/>
                  </a:cubicBezTo>
                  <a:cubicBezTo>
                    <a:pt x="42333" y="649817"/>
                    <a:pt x="198967" y="728133"/>
                    <a:pt x="203200" y="812800"/>
                  </a:cubicBezTo>
                  <a:cubicBezTo>
                    <a:pt x="207433" y="897467"/>
                    <a:pt x="63500" y="988483"/>
                    <a:pt x="63500" y="1066800"/>
                  </a:cubicBezTo>
                  <a:cubicBezTo>
                    <a:pt x="63500" y="1145117"/>
                    <a:pt x="203200" y="1217083"/>
                    <a:pt x="203200" y="1282700"/>
                  </a:cubicBezTo>
                  <a:cubicBezTo>
                    <a:pt x="203200" y="1348317"/>
                    <a:pt x="63500" y="1460500"/>
                    <a:pt x="63500" y="146050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897705" y="2122533"/>
              <a:ext cx="207433" cy="1460500"/>
            </a:xfrm>
            <a:custGeom>
              <a:avLst/>
              <a:gdLst>
                <a:gd name="connsiteX0" fmla="*/ 0 w 207433"/>
                <a:gd name="connsiteY0" fmla="*/ 0 h 1460500"/>
                <a:gd name="connsiteX1" fmla="*/ 177800 w 207433"/>
                <a:gd name="connsiteY1" fmla="*/ 266700 h 1460500"/>
                <a:gd name="connsiteX2" fmla="*/ 38100 w 207433"/>
                <a:gd name="connsiteY2" fmla="*/ 558800 h 1460500"/>
                <a:gd name="connsiteX3" fmla="*/ 203200 w 207433"/>
                <a:gd name="connsiteY3" fmla="*/ 812800 h 1460500"/>
                <a:gd name="connsiteX4" fmla="*/ 63500 w 207433"/>
                <a:gd name="connsiteY4" fmla="*/ 1066800 h 1460500"/>
                <a:gd name="connsiteX5" fmla="*/ 203200 w 207433"/>
                <a:gd name="connsiteY5" fmla="*/ 1282700 h 1460500"/>
                <a:gd name="connsiteX6" fmla="*/ 63500 w 207433"/>
                <a:gd name="connsiteY6" fmla="*/ 146050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33" h="1460500">
                  <a:moveTo>
                    <a:pt x="0" y="0"/>
                  </a:moveTo>
                  <a:cubicBezTo>
                    <a:pt x="85725" y="86783"/>
                    <a:pt x="171450" y="173567"/>
                    <a:pt x="177800" y="266700"/>
                  </a:cubicBezTo>
                  <a:cubicBezTo>
                    <a:pt x="184150" y="359833"/>
                    <a:pt x="33867" y="467783"/>
                    <a:pt x="38100" y="558800"/>
                  </a:cubicBezTo>
                  <a:cubicBezTo>
                    <a:pt x="42333" y="649817"/>
                    <a:pt x="198967" y="728133"/>
                    <a:pt x="203200" y="812800"/>
                  </a:cubicBezTo>
                  <a:cubicBezTo>
                    <a:pt x="207433" y="897467"/>
                    <a:pt x="63500" y="988483"/>
                    <a:pt x="63500" y="1066800"/>
                  </a:cubicBezTo>
                  <a:cubicBezTo>
                    <a:pt x="63500" y="1145117"/>
                    <a:pt x="203200" y="1217083"/>
                    <a:pt x="203200" y="1282700"/>
                  </a:cubicBezTo>
                  <a:cubicBezTo>
                    <a:pt x="203200" y="1348317"/>
                    <a:pt x="63500" y="1460500"/>
                    <a:pt x="63500" y="146050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40096" y="2353176"/>
              <a:ext cx="613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mass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40096" y="2722508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density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25920" y="3167296"/>
              <a:ext cx="875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Terminal</a:t>
              </a:r>
            </a:p>
            <a:p>
              <a:r>
                <a:rPr lang="en-US" sz="1400" dirty="0" smtClean="0"/>
                <a:t>velocity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20823" y="999467"/>
              <a:ext cx="864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# </a:t>
              </a:r>
              <a:r>
                <a:rPr lang="en-US" dirty="0" err="1" smtClean="0">
                  <a:solidFill>
                    <a:srgbClr val="0000FF"/>
                  </a:solidFill>
                </a:rPr>
                <a:t>conc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31097" y="212253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Bin #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4" name="Left Brace 23"/>
            <p:cNvSpPr/>
            <p:nvPr/>
          </p:nvSpPr>
          <p:spPr>
            <a:xfrm>
              <a:off x="2492321" y="2361614"/>
              <a:ext cx="333599" cy="164511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84000" y="3637400"/>
              <a:ext cx="3097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r1    r2   r3 …                     ...  r43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22253" y="3698955"/>
              <a:ext cx="67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radius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67300" y="1092200"/>
              <a:ext cx="2391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Prognostic parameter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29475" y="2759075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6944602" y="2447422"/>
            <a:ext cx="1025959" cy="154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075627" y="1913484"/>
            <a:ext cx="1097263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632780" y="2222820"/>
            <a:ext cx="449198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777923" y="1975501"/>
            <a:ext cx="930164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468259" y="2215984"/>
            <a:ext cx="449198" cy="15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339665" y="2379474"/>
            <a:ext cx="230643" cy="1589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25053" y="2441377"/>
            <a:ext cx="1671849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6271502" y="2264947"/>
            <a:ext cx="207433" cy="969495"/>
          </a:xfrm>
          <a:custGeom>
            <a:avLst/>
            <a:gdLst>
              <a:gd name="connsiteX0" fmla="*/ 0 w 207433"/>
              <a:gd name="connsiteY0" fmla="*/ 0 h 1460500"/>
              <a:gd name="connsiteX1" fmla="*/ 177800 w 207433"/>
              <a:gd name="connsiteY1" fmla="*/ 266700 h 1460500"/>
              <a:gd name="connsiteX2" fmla="*/ 38100 w 207433"/>
              <a:gd name="connsiteY2" fmla="*/ 558800 h 1460500"/>
              <a:gd name="connsiteX3" fmla="*/ 203200 w 207433"/>
              <a:gd name="connsiteY3" fmla="*/ 812800 h 1460500"/>
              <a:gd name="connsiteX4" fmla="*/ 63500 w 207433"/>
              <a:gd name="connsiteY4" fmla="*/ 1066800 h 1460500"/>
              <a:gd name="connsiteX5" fmla="*/ 203200 w 207433"/>
              <a:gd name="connsiteY5" fmla="*/ 1282700 h 1460500"/>
              <a:gd name="connsiteX6" fmla="*/ 63500 w 207433"/>
              <a:gd name="connsiteY6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433" h="1460500">
                <a:moveTo>
                  <a:pt x="0" y="0"/>
                </a:moveTo>
                <a:cubicBezTo>
                  <a:pt x="85725" y="86783"/>
                  <a:pt x="171450" y="173567"/>
                  <a:pt x="177800" y="266700"/>
                </a:cubicBezTo>
                <a:cubicBezTo>
                  <a:pt x="184150" y="359833"/>
                  <a:pt x="33867" y="467783"/>
                  <a:pt x="38100" y="558800"/>
                </a:cubicBezTo>
                <a:cubicBezTo>
                  <a:pt x="42333" y="649817"/>
                  <a:pt x="198967" y="728133"/>
                  <a:pt x="203200" y="812800"/>
                </a:cubicBezTo>
                <a:cubicBezTo>
                  <a:pt x="207433" y="897467"/>
                  <a:pt x="63500" y="988483"/>
                  <a:pt x="63500" y="1066800"/>
                </a:cubicBezTo>
                <a:cubicBezTo>
                  <a:pt x="63500" y="1145117"/>
                  <a:pt x="203200" y="1217083"/>
                  <a:pt x="203200" y="1282700"/>
                </a:cubicBezTo>
                <a:cubicBezTo>
                  <a:pt x="203200" y="1348317"/>
                  <a:pt x="63500" y="1460500"/>
                  <a:pt x="63500" y="14605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737169" y="2264947"/>
            <a:ext cx="207433" cy="969495"/>
          </a:xfrm>
          <a:custGeom>
            <a:avLst/>
            <a:gdLst>
              <a:gd name="connsiteX0" fmla="*/ 0 w 207433"/>
              <a:gd name="connsiteY0" fmla="*/ 0 h 1460500"/>
              <a:gd name="connsiteX1" fmla="*/ 177800 w 207433"/>
              <a:gd name="connsiteY1" fmla="*/ 266700 h 1460500"/>
              <a:gd name="connsiteX2" fmla="*/ 38100 w 207433"/>
              <a:gd name="connsiteY2" fmla="*/ 558800 h 1460500"/>
              <a:gd name="connsiteX3" fmla="*/ 203200 w 207433"/>
              <a:gd name="connsiteY3" fmla="*/ 812800 h 1460500"/>
              <a:gd name="connsiteX4" fmla="*/ 63500 w 207433"/>
              <a:gd name="connsiteY4" fmla="*/ 1066800 h 1460500"/>
              <a:gd name="connsiteX5" fmla="*/ 203200 w 207433"/>
              <a:gd name="connsiteY5" fmla="*/ 1282700 h 1460500"/>
              <a:gd name="connsiteX6" fmla="*/ 63500 w 207433"/>
              <a:gd name="connsiteY6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433" h="1460500">
                <a:moveTo>
                  <a:pt x="0" y="0"/>
                </a:moveTo>
                <a:cubicBezTo>
                  <a:pt x="85725" y="86783"/>
                  <a:pt x="171450" y="173567"/>
                  <a:pt x="177800" y="266700"/>
                </a:cubicBezTo>
                <a:cubicBezTo>
                  <a:pt x="184150" y="359833"/>
                  <a:pt x="33867" y="467783"/>
                  <a:pt x="38100" y="558800"/>
                </a:cubicBezTo>
                <a:cubicBezTo>
                  <a:pt x="42333" y="649817"/>
                  <a:pt x="198967" y="728133"/>
                  <a:pt x="203200" y="812800"/>
                </a:cubicBezTo>
                <a:cubicBezTo>
                  <a:pt x="207433" y="897467"/>
                  <a:pt x="63500" y="988483"/>
                  <a:pt x="63500" y="1066800"/>
                </a:cubicBezTo>
                <a:cubicBezTo>
                  <a:pt x="63500" y="1145117"/>
                  <a:pt x="203200" y="1217083"/>
                  <a:pt x="203200" y="1282700"/>
                </a:cubicBezTo>
                <a:cubicBezTo>
                  <a:pt x="203200" y="1348317"/>
                  <a:pt x="63500" y="1460500"/>
                  <a:pt x="63500" y="14605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73226" y="996314"/>
            <a:ext cx="78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# </a:t>
            </a:r>
            <a:r>
              <a:rPr lang="en-US" dirty="0" err="1" smtClean="0">
                <a:solidFill>
                  <a:srgbClr val="0000FF"/>
                </a:solidFill>
              </a:rPr>
              <a:t>conc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0561" y="226494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Bin #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96104" y="2126447"/>
            <a:ext cx="124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unit particle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623464" y="2495590"/>
            <a:ext cx="309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r1    r2   r3 …                     ...  r33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59323" y="2548706"/>
            <a:ext cx="1381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Sphere radius</a:t>
            </a:r>
            <a:endParaRPr lang="en-US" sz="1400" b="1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1203692" y="0"/>
            <a:ext cx="6842722" cy="996314"/>
          </a:xfrm>
        </p:spPr>
        <p:txBody>
          <a:bodyPr>
            <a:noAutofit/>
          </a:bodyPr>
          <a:lstStyle/>
          <a:p>
            <a:r>
              <a:rPr lang="en-US" sz="4500" dirty="0" smtClean="0"/>
              <a:t>GV simulator</a:t>
            </a:r>
            <a:endParaRPr lang="en-US" sz="4500" dirty="0"/>
          </a:p>
        </p:txBody>
      </p:sp>
      <p:sp>
        <p:nvSpPr>
          <p:cNvPr id="30" name="TextBox 29"/>
          <p:cNvSpPr txBox="1"/>
          <p:nvPr/>
        </p:nvSpPr>
        <p:spPr>
          <a:xfrm>
            <a:off x="305733" y="1480117"/>
            <a:ext cx="2651382" cy="286232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How can SBM be compared with GV?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GV simulator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 translates SBM </a:t>
            </a:r>
            <a:r>
              <a:rPr lang="en-US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PSDs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 into bulk </a:t>
            </a:r>
            <a:r>
              <a:rPr lang="en-US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PSDs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 or bulk water content compatible to aircraft 2D measurements and/or 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g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round </a:t>
            </a:r>
            <a:r>
              <a:rPr lang="en-US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Parsivel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measurements</a:t>
            </a:r>
          </a:p>
          <a:p>
            <a:pPr>
              <a:buFontTx/>
              <a:buChar char="•"/>
            </a:pP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507" y="6130251"/>
            <a:ext cx="262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Times New Roman"/>
                <a:cs typeface="Times New Roman"/>
              </a:rPr>
              <a:t>D</a:t>
            </a:r>
            <a:r>
              <a:rPr lang="en-US" baseline="-25000" dirty="0" err="1" smtClean="0">
                <a:latin typeface="Times New Roman"/>
                <a:cs typeface="Times New Roman"/>
              </a:rPr>
              <a:t>max</a:t>
            </a:r>
            <a:r>
              <a:rPr lang="en-US" dirty="0" smtClean="0">
                <a:latin typeface="Times New Roman"/>
                <a:cs typeface="Times New Roman"/>
              </a:rPr>
              <a:t> bins are defined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By Aircraft 2D or </a:t>
            </a:r>
            <a:r>
              <a:rPr lang="en-US" dirty="0" err="1" smtClean="0">
                <a:latin typeface="Times New Roman"/>
                <a:cs typeface="Times New Roman"/>
              </a:rPr>
              <a:t>Parsivel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5507" y="4800070"/>
            <a:ext cx="233508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Aircraft or </a:t>
            </a:r>
            <a:r>
              <a:rPr lang="en-US" dirty="0" err="1" smtClean="0">
                <a:solidFill>
                  <a:srgbClr val="FF0000"/>
                </a:solidFill>
              </a:rPr>
              <a:t>Parsivel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Measurable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</a:rPr>
              <a:t>ulk PSD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78935" y="3564946"/>
            <a:ext cx="23084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3366FF"/>
                </a:solidFill>
              </a:rPr>
              <a:t>×7 SBM species</a:t>
            </a:r>
            <a:endParaRPr lang="en-US" sz="2600" dirty="0">
              <a:solidFill>
                <a:srgbClr val="3366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73804" y="1152847"/>
            <a:ext cx="2933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</a:rPr>
              <a:t>SBM PSD for species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4" name="Striped Right Arrow 63"/>
          <p:cNvSpPr/>
          <p:nvPr/>
        </p:nvSpPr>
        <p:spPr>
          <a:xfrm rot="5400000">
            <a:off x="4846861" y="2784341"/>
            <a:ext cx="884464" cy="2231734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961347" y="3688057"/>
            <a:ext cx="58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</a:t>
            </a:r>
            <a:r>
              <a:rPr lang="en-US" baseline="-25000" dirty="0" err="1" smtClean="0"/>
              <a:t>max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2955527" y="4594349"/>
            <a:ext cx="5955578" cy="2209200"/>
            <a:chOff x="2955527" y="4594349"/>
            <a:chExt cx="5955578" cy="2209200"/>
          </a:xfrm>
        </p:grpSpPr>
        <p:sp>
          <p:nvSpPr>
            <p:cNvPr id="31" name="TextBox 30"/>
            <p:cNvSpPr txBox="1"/>
            <p:nvPr/>
          </p:nvSpPr>
          <p:spPr>
            <a:xfrm>
              <a:off x="7970561" y="5710340"/>
              <a:ext cx="940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D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max</a:t>
              </a:r>
              <a:r>
                <a:rPr lang="en-US" dirty="0" smtClean="0">
                  <a:solidFill>
                    <a:srgbClr val="FF0000"/>
                  </a:solidFill>
                </a:rPr>
                <a:t> Bin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5400000">
              <a:off x="2273726" y="5276150"/>
              <a:ext cx="1365189" cy="1588"/>
            </a:xfrm>
            <a:prstGeom prst="line">
              <a:avLst/>
            </a:prstGeom>
            <a:ln>
              <a:solidFill>
                <a:srgbClr val="FF0000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3778469" y="5993446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737169" y="5911786"/>
              <a:ext cx="1233392" cy="15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flipH="1">
              <a:off x="3019757" y="6079672"/>
              <a:ext cx="144814" cy="31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D1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3496169" y="6079672"/>
              <a:ext cx="144814" cy="31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D2</a:t>
              </a:r>
              <a:endParaRPr lang="en-US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 flipH="1">
              <a:off x="3908615" y="6078183"/>
              <a:ext cx="144814" cy="31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D3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 flipH="1">
              <a:off x="6823004" y="6009728"/>
              <a:ext cx="1416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D22   D23~32</a:t>
              </a:r>
              <a:endParaRPr lang="en-US" sz="14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957113" y="5959540"/>
              <a:ext cx="2734951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5692065" y="5557942"/>
              <a:ext cx="207430" cy="759563"/>
            </a:xfrm>
            <a:custGeom>
              <a:avLst/>
              <a:gdLst>
                <a:gd name="connsiteX0" fmla="*/ 0 w 207433"/>
                <a:gd name="connsiteY0" fmla="*/ 0 h 1460500"/>
                <a:gd name="connsiteX1" fmla="*/ 177800 w 207433"/>
                <a:gd name="connsiteY1" fmla="*/ 266700 h 1460500"/>
                <a:gd name="connsiteX2" fmla="*/ 38100 w 207433"/>
                <a:gd name="connsiteY2" fmla="*/ 558800 h 1460500"/>
                <a:gd name="connsiteX3" fmla="*/ 203200 w 207433"/>
                <a:gd name="connsiteY3" fmla="*/ 812800 h 1460500"/>
                <a:gd name="connsiteX4" fmla="*/ 63500 w 207433"/>
                <a:gd name="connsiteY4" fmla="*/ 1066800 h 1460500"/>
                <a:gd name="connsiteX5" fmla="*/ 203200 w 207433"/>
                <a:gd name="connsiteY5" fmla="*/ 1282700 h 1460500"/>
                <a:gd name="connsiteX6" fmla="*/ 63500 w 207433"/>
                <a:gd name="connsiteY6" fmla="*/ 146050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33" h="1460500">
                  <a:moveTo>
                    <a:pt x="0" y="0"/>
                  </a:moveTo>
                  <a:cubicBezTo>
                    <a:pt x="85725" y="86783"/>
                    <a:pt x="171450" y="173567"/>
                    <a:pt x="177800" y="266700"/>
                  </a:cubicBezTo>
                  <a:cubicBezTo>
                    <a:pt x="184150" y="359833"/>
                    <a:pt x="33867" y="467783"/>
                    <a:pt x="38100" y="558800"/>
                  </a:cubicBezTo>
                  <a:cubicBezTo>
                    <a:pt x="42333" y="649817"/>
                    <a:pt x="198967" y="728133"/>
                    <a:pt x="203200" y="812800"/>
                  </a:cubicBezTo>
                  <a:cubicBezTo>
                    <a:pt x="207433" y="897467"/>
                    <a:pt x="63500" y="988483"/>
                    <a:pt x="63500" y="1066800"/>
                  </a:cubicBezTo>
                  <a:cubicBezTo>
                    <a:pt x="63500" y="1145117"/>
                    <a:pt x="203200" y="1217083"/>
                    <a:pt x="203200" y="1282700"/>
                  </a:cubicBezTo>
                  <a:cubicBezTo>
                    <a:pt x="203200" y="1348317"/>
                    <a:pt x="63500" y="1460500"/>
                    <a:pt x="63500" y="146050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6529736" y="5557942"/>
              <a:ext cx="209021" cy="759563"/>
            </a:xfrm>
            <a:custGeom>
              <a:avLst/>
              <a:gdLst>
                <a:gd name="connsiteX0" fmla="*/ 0 w 207433"/>
                <a:gd name="connsiteY0" fmla="*/ 0 h 1460500"/>
                <a:gd name="connsiteX1" fmla="*/ 177800 w 207433"/>
                <a:gd name="connsiteY1" fmla="*/ 266700 h 1460500"/>
                <a:gd name="connsiteX2" fmla="*/ 38100 w 207433"/>
                <a:gd name="connsiteY2" fmla="*/ 558800 h 1460500"/>
                <a:gd name="connsiteX3" fmla="*/ 203200 w 207433"/>
                <a:gd name="connsiteY3" fmla="*/ 812800 h 1460500"/>
                <a:gd name="connsiteX4" fmla="*/ 63500 w 207433"/>
                <a:gd name="connsiteY4" fmla="*/ 1066800 h 1460500"/>
                <a:gd name="connsiteX5" fmla="*/ 203200 w 207433"/>
                <a:gd name="connsiteY5" fmla="*/ 1282700 h 1460500"/>
                <a:gd name="connsiteX6" fmla="*/ 63500 w 207433"/>
                <a:gd name="connsiteY6" fmla="*/ 146050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33" h="1460500">
                  <a:moveTo>
                    <a:pt x="0" y="0"/>
                  </a:moveTo>
                  <a:cubicBezTo>
                    <a:pt x="85725" y="86783"/>
                    <a:pt x="171450" y="173567"/>
                    <a:pt x="177800" y="266700"/>
                  </a:cubicBezTo>
                  <a:cubicBezTo>
                    <a:pt x="184150" y="359833"/>
                    <a:pt x="33867" y="467783"/>
                    <a:pt x="38100" y="558800"/>
                  </a:cubicBezTo>
                  <a:cubicBezTo>
                    <a:pt x="42333" y="649817"/>
                    <a:pt x="198967" y="728133"/>
                    <a:pt x="203200" y="812800"/>
                  </a:cubicBezTo>
                  <a:cubicBezTo>
                    <a:pt x="207433" y="897467"/>
                    <a:pt x="63500" y="988483"/>
                    <a:pt x="63500" y="1066800"/>
                  </a:cubicBezTo>
                  <a:cubicBezTo>
                    <a:pt x="63500" y="1145117"/>
                    <a:pt x="203200" y="1217083"/>
                    <a:pt x="203200" y="1282700"/>
                  </a:cubicBezTo>
                  <a:cubicBezTo>
                    <a:pt x="203200" y="1348317"/>
                    <a:pt x="63500" y="1460500"/>
                    <a:pt x="63500" y="146050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 rot="5400000">
              <a:off x="4776513" y="5980938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7668419" y="5926480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6655509" y="5980938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4874627" y="5710340"/>
              <a:ext cx="367584" cy="201446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861717" y="5426146"/>
              <a:ext cx="437436" cy="485640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019757" y="4594349"/>
              <a:ext cx="348754" cy="1304929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804463" y="5738223"/>
              <a:ext cx="406131" cy="155020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 rot="5400000">
              <a:off x="7145887" y="5958745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5213949" y="5996433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7268792" y="5807735"/>
              <a:ext cx="461458" cy="66966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5400000">
              <a:off x="5608816" y="5981121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297197" y="5756765"/>
              <a:ext cx="363684" cy="176921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51616" y="5539400"/>
              <a:ext cx="437436" cy="366102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414861" y="5117422"/>
              <a:ext cx="412986" cy="806622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 rot="5400000">
              <a:off x="4232876" y="5996433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285263" y="5987533"/>
              <a:ext cx="16490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 flipH="1">
              <a:off x="4449823" y="6069806"/>
              <a:ext cx="14496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D4      D5      D6</a:t>
              </a:r>
              <a:endParaRPr lang="en-US" sz="1400" dirty="0"/>
            </a:p>
          </p:txBody>
        </p:sp>
        <p:sp>
          <p:nvSpPr>
            <p:cNvPr id="69" name="Left Brace 68"/>
            <p:cNvSpPr/>
            <p:nvPr/>
          </p:nvSpPr>
          <p:spPr>
            <a:xfrm rot="16200000">
              <a:off x="5328801" y="4921755"/>
              <a:ext cx="413122" cy="3350465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89052" y="4748090"/>
              <a:ext cx="3379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Instrument-measureable Bulk PSD</a:t>
              </a:r>
              <a:endParaRPr lang="en-US" dirty="0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7216906" y="652732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~10% diff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Parsivel_Ntot_Rain_WRFSBM_Apr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96" y="1997952"/>
            <a:ext cx="4200473" cy="34254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Parsivel</a:t>
            </a:r>
            <a:r>
              <a:rPr lang="en-US" dirty="0" smtClean="0"/>
              <a:t> Composites I (</a:t>
            </a:r>
            <a:r>
              <a:rPr lang="en-US" dirty="0" err="1" smtClean="0"/>
              <a:t>Ntot</a:t>
            </a:r>
            <a:r>
              <a:rPr lang="en-US" dirty="0" smtClean="0"/>
              <a:t>-Rain)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2311" y="1193329"/>
            <a:ext cx="1216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u="sng" dirty="0" err="1" smtClean="0"/>
              <a:t>Parsivel</a:t>
            </a:r>
            <a:endParaRPr lang="en-US" sz="2600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3195099" y="652145"/>
            <a:ext cx="329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Parsivel</a:t>
            </a:r>
            <a:r>
              <a:rPr lang="en-US" sz="1400" dirty="0" smtClean="0"/>
              <a:t> data provided by </a:t>
            </a:r>
            <a:r>
              <a:rPr lang="en-US" sz="1400" b="1" dirty="0" smtClean="0"/>
              <a:t>A. Tokay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5717524" y="1263406"/>
            <a:ext cx="15372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u="sng" dirty="0" smtClean="0"/>
              <a:t>WRF-SBM</a:t>
            </a:r>
            <a:endParaRPr lang="en-US" sz="2600" u="sng" dirty="0"/>
          </a:p>
        </p:txBody>
      </p:sp>
      <p:pic>
        <p:nvPicPr>
          <p:cNvPr id="54" name="Picture 53" descr="C3VP_Parceiv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1769" cy="781327"/>
          </a:xfrm>
          <a:prstGeom prst="rect">
            <a:avLst/>
          </a:prstGeom>
        </p:spPr>
      </p:pic>
      <p:pic>
        <p:nvPicPr>
          <p:cNvPr id="23" name="Picture 22" descr="MC3E_Parcivel_Ntot_Rain_Apr_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2" y="1685772"/>
            <a:ext cx="4235010" cy="423501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630755" y="1689942"/>
            <a:ext cx="5767442" cy="3094098"/>
            <a:chOff x="1630755" y="1689942"/>
            <a:chExt cx="5767442" cy="3094098"/>
          </a:xfrm>
        </p:grpSpPr>
        <p:sp>
          <p:nvSpPr>
            <p:cNvPr id="27" name="Oval 26"/>
            <p:cNvSpPr/>
            <p:nvPr/>
          </p:nvSpPr>
          <p:spPr>
            <a:xfrm rot="18312760">
              <a:off x="535810" y="3018019"/>
              <a:ext cx="2827431" cy="637541"/>
            </a:xfrm>
            <a:prstGeom prst="ellipse">
              <a:avLst/>
            </a:prstGeom>
            <a:noFill/>
            <a:ln w="539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</a:rPr>
                <a:t>Stratiform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17914999">
              <a:off x="4197815" y="2741638"/>
              <a:ext cx="2815366" cy="711973"/>
            </a:xfrm>
            <a:prstGeom prst="ellipse">
              <a:avLst/>
            </a:prstGeom>
            <a:noFill/>
            <a:ln w="539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 smtClean="0">
                  <a:solidFill>
                    <a:srgbClr val="FFFFFF"/>
                  </a:solidFill>
                </a:rPr>
                <a:t>Stratiform</a:t>
              </a:r>
              <a:endParaRPr lang="en-US" sz="2700" dirty="0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 rot="18312760">
              <a:off x="1681721" y="2855755"/>
              <a:ext cx="2827431" cy="1029139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</a:rPr>
                <a:t>Convective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18312760">
              <a:off x="5498146" y="2740515"/>
              <a:ext cx="2646838" cy="11532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rgbClr val="FF0000"/>
                  </a:solidFill>
                </a:rPr>
                <a:t>Convective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36076" y="6137951"/>
            <a:ext cx="651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All </a:t>
            </a:r>
            <a:r>
              <a:rPr lang="en-US" dirty="0" err="1" smtClean="0">
                <a:solidFill>
                  <a:srgbClr val="3366FF"/>
                </a:solidFill>
              </a:rPr>
              <a:t>Parsivel</a:t>
            </a:r>
            <a:r>
              <a:rPr lang="en-US" dirty="0" smtClean="0">
                <a:solidFill>
                  <a:srgbClr val="3366FF"/>
                </a:solidFill>
              </a:rPr>
              <a:t> 17 units around SGP site are integrated for 24hr periods.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arsivel_Re_Rain_WRFSBM_Apr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17" y="2250704"/>
            <a:ext cx="4355784" cy="3373391"/>
          </a:xfrm>
          <a:prstGeom prst="rect">
            <a:avLst/>
          </a:prstGeom>
        </p:spPr>
      </p:pic>
      <p:pic>
        <p:nvPicPr>
          <p:cNvPr id="13" name="Picture 12" descr="MC3E_Parcivel_Re_Rain_Apr_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9" y="1918585"/>
            <a:ext cx="4218617" cy="421861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Parsivel</a:t>
            </a:r>
            <a:r>
              <a:rPr lang="en-US" dirty="0" smtClean="0"/>
              <a:t> Composites II (Re-Rain)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2311" y="1193329"/>
            <a:ext cx="1216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u="sng" dirty="0" err="1" smtClean="0"/>
              <a:t>Parsivel</a:t>
            </a:r>
            <a:endParaRPr lang="en-US" sz="2600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3195099" y="652145"/>
            <a:ext cx="329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Parsivel</a:t>
            </a:r>
            <a:r>
              <a:rPr lang="en-US" sz="1400" dirty="0" smtClean="0"/>
              <a:t> data provided by </a:t>
            </a:r>
            <a:r>
              <a:rPr lang="en-US" sz="1400" b="1" dirty="0" smtClean="0"/>
              <a:t>A. Tokay.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17524" y="1263406"/>
            <a:ext cx="15372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u="sng" dirty="0" smtClean="0"/>
              <a:t>WRF-SBM</a:t>
            </a:r>
            <a:endParaRPr lang="en-US" sz="2600" u="sng" dirty="0"/>
          </a:p>
        </p:txBody>
      </p:sp>
      <p:pic>
        <p:nvPicPr>
          <p:cNvPr id="54" name="Picture 53" descr="C3VP_Parceiv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1769" cy="78132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74126" y="1871611"/>
            <a:ext cx="6622401" cy="3103673"/>
            <a:chOff x="874126" y="1871611"/>
            <a:chExt cx="6622401" cy="3103673"/>
          </a:xfrm>
        </p:grpSpPr>
        <p:sp>
          <p:nvSpPr>
            <p:cNvPr id="27" name="Oval 26"/>
            <p:cNvSpPr/>
            <p:nvPr/>
          </p:nvSpPr>
          <p:spPr>
            <a:xfrm rot="21041299">
              <a:off x="874126" y="4011307"/>
              <a:ext cx="2475498" cy="637541"/>
            </a:xfrm>
            <a:prstGeom prst="ellipse">
              <a:avLst/>
            </a:prstGeom>
            <a:noFill/>
            <a:ln w="539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</a:rPr>
                <a:t>Stratiform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21070508">
              <a:off x="4875699" y="4263311"/>
              <a:ext cx="2620828" cy="711973"/>
            </a:xfrm>
            <a:prstGeom prst="ellipse">
              <a:avLst/>
            </a:prstGeom>
            <a:noFill/>
            <a:ln w="539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 smtClean="0">
                  <a:solidFill>
                    <a:srgbClr val="FFFFFF"/>
                  </a:solidFill>
                </a:rPr>
                <a:t>Stratiform</a:t>
              </a:r>
              <a:endParaRPr lang="en-US" sz="2700" dirty="0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 rot="18312760">
              <a:off x="1742544" y="2480475"/>
              <a:ext cx="2371979" cy="1154251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</a:rPr>
                <a:t>Convective</a:t>
              </a:r>
              <a:endParaRPr lang="en-US" sz="25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18312760">
              <a:off x="5388606" y="2529134"/>
              <a:ext cx="2646838" cy="1421410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rgbClr val="FF0000"/>
                  </a:solidFill>
                </a:rPr>
                <a:t>Convective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2222"/>
          </a:xfrm>
        </p:spPr>
        <p:txBody>
          <a:bodyPr>
            <a:normAutofit/>
          </a:bodyPr>
          <a:lstStyle/>
          <a:p>
            <a:r>
              <a:rPr lang="en-US" sz="3400" dirty="0" smtClean="0"/>
              <a:t>N-POL simulation from WRF-SBM</a:t>
            </a:r>
            <a:endParaRPr lang="en-US" sz="3400" dirty="0"/>
          </a:p>
        </p:txBody>
      </p:sp>
      <p:pic>
        <p:nvPicPr>
          <p:cNvPr id="4" name="Picture 3" descr="NPOL_Wi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4657" cy="834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253" y="5372881"/>
            <a:ext cx="3124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WRF SBM output </a:t>
            </a:r>
          </a:p>
          <a:p>
            <a:pPr algn="ctr"/>
            <a:r>
              <a:rPr lang="en-US" sz="2800" dirty="0" smtClean="0"/>
              <a:t>at 12:00Z, Apr 25</a:t>
            </a:r>
            <a:endParaRPr lang="en-US" sz="2800" dirty="0"/>
          </a:p>
        </p:txBody>
      </p:sp>
      <p:pic>
        <p:nvPicPr>
          <p:cNvPr id="8" name="Picture 7" descr="N-Pol_WRFSBM_Apr25_12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77" y="1089999"/>
            <a:ext cx="6424323" cy="42828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" y="1946848"/>
            <a:ext cx="7660244" cy="4911152"/>
            <a:chOff x="-1" y="1946848"/>
            <a:chExt cx="7660244" cy="491115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346581" y="1946848"/>
              <a:ext cx="4282882" cy="92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50661" y="2266126"/>
              <a:ext cx="4282882" cy="92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354741" y="2566862"/>
              <a:ext cx="4282882" cy="92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377361" y="2876869"/>
              <a:ext cx="4282882" cy="92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344361" y="3233231"/>
              <a:ext cx="4282882" cy="927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N-Pol_CROSS_WRFSBM_Apr25_12Z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2566862"/>
              <a:ext cx="5562253" cy="42911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92"/>
            <a:ext cx="8229600" cy="782222"/>
          </a:xfrm>
        </p:spPr>
        <p:txBody>
          <a:bodyPr/>
          <a:lstStyle/>
          <a:p>
            <a:r>
              <a:rPr lang="en-US" dirty="0" smtClean="0"/>
              <a:t>N-POL comparison</a:t>
            </a:r>
            <a:endParaRPr lang="en-US" dirty="0"/>
          </a:p>
        </p:txBody>
      </p:sp>
      <p:pic>
        <p:nvPicPr>
          <p:cNvPr id="4" name="Picture 3" descr="NPOL_Wi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4657" cy="834363"/>
          </a:xfrm>
          <a:prstGeom prst="rect">
            <a:avLst/>
          </a:prstGeom>
        </p:spPr>
      </p:pic>
      <p:pic>
        <p:nvPicPr>
          <p:cNvPr id="5" name="Picture 4" descr="N-Pol_CFAD_Apr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018" y="1089999"/>
            <a:ext cx="5915968" cy="2957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59112" y="2203903"/>
            <a:ext cx="240478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 smtClean="0"/>
              <a:t>Observation</a:t>
            </a:r>
          </a:p>
          <a:p>
            <a:pPr algn="ctr"/>
            <a:r>
              <a:rPr lang="en-US" sz="2900" dirty="0" smtClean="0"/>
              <a:t>(200km, 24hr )</a:t>
            </a:r>
            <a:endParaRPr lang="en-US" sz="2900" dirty="0"/>
          </a:p>
        </p:txBody>
      </p:sp>
      <p:sp>
        <p:nvSpPr>
          <p:cNvPr id="8" name="TextBox 7"/>
          <p:cNvSpPr txBox="1"/>
          <p:nvPr/>
        </p:nvSpPr>
        <p:spPr>
          <a:xfrm>
            <a:off x="3000423" y="782222"/>
            <a:ext cx="329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N-POL data provided by </a:t>
            </a:r>
            <a:r>
              <a:rPr lang="en-US" sz="1400" b="1" dirty="0" smtClean="0"/>
              <a:t>D. Wolff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14846" y="4908291"/>
            <a:ext cx="169331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/>
              <a:t>WRF-SBM</a:t>
            </a:r>
          </a:p>
          <a:p>
            <a:r>
              <a:rPr lang="en-US" sz="2900" dirty="0" smtClean="0"/>
              <a:t>(D2, 12Z)</a:t>
            </a:r>
            <a:endParaRPr lang="en-US" sz="2900" dirty="0"/>
          </a:p>
        </p:txBody>
      </p:sp>
      <p:pic>
        <p:nvPicPr>
          <p:cNvPr id="10" name="Picture 9" descr="WRFSBM_N-Pol_CFAD_Apr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018" y="3894125"/>
            <a:ext cx="5877375" cy="29386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9062" y="1238329"/>
            <a:ext cx="7557648" cy="5594484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-743349" y="4030936"/>
            <a:ext cx="5594487" cy="9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1"/>
            <a:endCxn id="11" idx="3"/>
          </p:cNvCxnSpPr>
          <p:nvPr/>
        </p:nvCxnSpPr>
        <p:spPr>
          <a:xfrm rot="10800000" flipH="1">
            <a:off x="869062" y="4035571"/>
            <a:ext cx="755764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39312</TotalTime>
  <Words>2082</Words>
  <Application>Microsoft Macintosh PowerPoint</Application>
  <PresentationFormat>On-screen Show (4:3)</PresentationFormat>
  <Paragraphs>377</Paragraphs>
  <Slides>23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Macintosh HD:Users:matsui:Desktop:PROJECT:GPM:GV:TEXT:DatabaseV2.doc!OLE_LINK1</vt:lpstr>
      <vt:lpstr>Development of the Synthetic GPM Simulator upon the MC3E measurements </vt:lpstr>
      <vt:lpstr>Slide 2</vt:lpstr>
      <vt:lpstr>WRF SBM</vt:lpstr>
      <vt:lpstr>Slide 4</vt:lpstr>
      <vt:lpstr>GV simulator</vt:lpstr>
      <vt:lpstr>Parsivel Composites I (Ntot-Rain)</vt:lpstr>
      <vt:lpstr>Parsivel Composites II (Re-Rain)</vt:lpstr>
      <vt:lpstr>N-POL simulation from WRF-SBM</vt:lpstr>
      <vt:lpstr>N-POL comparison</vt:lpstr>
      <vt:lpstr>Slide 10</vt:lpstr>
      <vt:lpstr>Slide 11</vt:lpstr>
      <vt:lpstr>Slide 12</vt:lpstr>
      <vt:lpstr>Slide 13</vt:lpstr>
      <vt:lpstr>Slide 14</vt:lpstr>
      <vt:lpstr>Slide 15</vt:lpstr>
      <vt:lpstr>Algorithm Testing in PPS</vt:lpstr>
      <vt:lpstr>Summary</vt:lpstr>
      <vt:lpstr>Backups</vt:lpstr>
      <vt:lpstr>Slide 19</vt:lpstr>
      <vt:lpstr>Orbital Database</vt:lpstr>
      <vt:lpstr>CRM Database in Pleiades</vt:lpstr>
      <vt:lpstr>Slide 22</vt:lpstr>
      <vt:lpstr>Slide 23</vt:lpstr>
    </vt:vector>
  </TitlesOfParts>
  <Company>GEST UMBC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Office 2004 Test Drive User</cp:lastModifiedBy>
  <cp:revision>132</cp:revision>
  <dcterms:created xsi:type="dcterms:W3CDTF">2012-04-10T17:02:27Z</dcterms:created>
  <dcterms:modified xsi:type="dcterms:W3CDTF">2012-04-10T17:08:48Z</dcterms:modified>
</cp:coreProperties>
</file>