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29"/>
    <p:restoredTop sz="96405"/>
  </p:normalViewPr>
  <p:slideViewPr>
    <p:cSldViewPr snapToGrid="0" snapToObjects="1">
      <p:cViewPr varScale="1">
        <p:scale>
          <a:sx n="97" d="100"/>
          <a:sy n="97" d="100"/>
        </p:scale>
        <p:origin x="208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59F31-0044-2E41-A180-94A13F2059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7F9C4E-7A6B-534F-93D7-BF51391197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E6A61-6FCA-9B45-9A88-D2EEF9B75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B26A7-4092-5D42-B3D9-95EEA2179C55}" type="datetimeFigureOut">
              <a:rPr lang="en-US" smtClean="0"/>
              <a:t>2/15/22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FF47F0-AC7B-8543-8782-401E1CCA9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A1595E-AC0B-864E-9576-1EC5973D0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B307-DD6B-764D-9542-D2038B3DA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96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DD6EA-DE3F-7D44-83B2-B471A34E1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26AA5A-A847-4B47-BCAA-780AC6DC83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CB6A0-089A-724A-A9BA-61AEF58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B26A7-4092-5D42-B3D9-95EEA2179C55}" type="datetimeFigureOut">
              <a:rPr lang="en-US" smtClean="0"/>
              <a:t>2/15/22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93708-047F-CB4D-BCA2-EFCA8201A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57ABA-7BE0-6A4F-BC3A-1E228C8BC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B307-DD6B-764D-9542-D2038B3DA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325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217289-9ADD-8D4C-8D5D-FF34381AF3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B263C3-1B8A-B448-851C-BEB562DFF7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394FF2-57A8-2D47-AF1C-987C1E42F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B26A7-4092-5D42-B3D9-95EEA2179C55}" type="datetimeFigureOut">
              <a:rPr lang="en-US" smtClean="0"/>
              <a:t>2/15/22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DFB649-E9BE-9A4C-8B59-F528A0D46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357EE8-4DC6-F546-AE27-B33DE766C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B307-DD6B-764D-9542-D2038B3DA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652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0FE12-84E2-4F4F-8D5E-FC3404D681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0BB606-5255-7343-98F3-415535F1B2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FE9DF-1E0D-B84A-A30E-3D9117C91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B26A7-4092-5D42-B3D9-95EEA2179C55}" type="datetimeFigureOut">
              <a:rPr lang="en-US" smtClean="0"/>
              <a:t>2/15/22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8333B2-7E74-3F4A-8BEC-797A02C57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AC658-F437-AF4B-8EB4-D4F486D6C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B307-DD6B-764D-9542-D2038B3DA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288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4DE09-E244-3144-A93A-DA83A3C1C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B3F7D4-1B61-5443-9A37-C7DC444EF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D0ACE9-9A9E-814A-B16D-11E1A4246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B26A7-4092-5D42-B3D9-95EEA2179C55}" type="datetimeFigureOut">
              <a:rPr lang="en-US" smtClean="0"/>
              <a:t>2/15/22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1509F1-9C57-5848-A2FE-4056A1200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DF4DF5-F08E-834B-91DD-675FF933E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B307-DD6B-764D-9542-D2038B3DA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864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681FA-7BA7-A940-9260-38603AF57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4CCC8-26C1-514A-AC67-B6A8E4EF90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2BCBA3-5162-B94E-BD53-38A898A7FB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729CF7-77EA-CB4B-B29B-95FCEB9BA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B26A7-4092-5D42-B3D9-95EEA2179C55}" type="datetimeFigureOut">
              <a:rPr lang="en-US" smtClean="0"/>
              <a:t>2/15/22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D4B5D2-968F-3641-AD1C-979AECF7E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F1945C-C46E-A644-8C89-ACD228FA1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B307-DD6B-764D-9542-D2038B3DA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58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033E6-E607-7641-8637-39718F866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637AF3-F3ED-7644-948A-7BD468090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2D2D24-AB5A-1346-81EF-F8D0B354B9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A6CDBD-533F-9C43-823A-68202AB19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C686FE-9BA7-354D-85E0-F1E4331863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C92A79-579C-9147-AD19-059820148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B26A7-4092-5D42-B3D9-95EEA2179C55}" type="datetimeFigureOut">
              <a:rPr lang="en-US" smtClean="0"/>
              <a:t>2/15/22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A1BD0D-F3BD-D94A-8B03-CBE35A00B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C8E2DF-CDCD-A845-849D-131895BEC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B307-DD6B-764D-9542-D2038B3DA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06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B2AD8E-FF1F-614A-9ED5-AA0FCDFB94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091812-3F34-4044-A0F3-4EE1A1AAD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B26A7-4092-5D42-B3D9-95EEA2179C55}" type="datetimeFigureOut">
              <a:rPr lang="en-US" smtClean="0"/>
              <a:t>2/15/22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CEAFFF-7184-C948-ABA9-83560C6566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379285-F961-1849-B8CE-C490D1816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B307-DD6B-764D-9542-D2038B3DA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80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8E562A-54FE-E84F-84C0-6EF8D25EE1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B26A7-4092-5D42-B3D9-95EEA2179C55}" type="datetimeFigureOut">
              <a:rPr lang="en-US" smtClean="0"/>
              <a:t>2/15/22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904B3D1-B2D2-6D42-A494-AA87DB499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E03526-4F99-4741-AB6E-891F9A3B0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B307-DD6B-764D-9542-D2038B3DA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20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113C0-211A-7D42-96E4-770BEC8B04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8DB13-340E-AD47-8CB9-F79AC7CD55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F10E5A-F5C1-4D4B-8704-596A475F6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995D6A-6076-4B4C-ACA1-498DCA022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B26A7-4092-5D42-B3D9-95EEA2179C55}" type="datetimeFigureOut">
              <a:rPr lang="en-US" smtClean="0"/>
              <a:t>2/15/22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493FE5-FACA-3D4C-B05E-12CA811E9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CF5C3B-067A-9448-BDC0-E6896A306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B307-DD6B-764D-9542-D2038B3DA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6471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15413-21AA-4F4F-A636-A84E6D157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939A459-267C-8147-A531-E77C86B616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3BEEC1-9393-354B-87B1-6C08FD962E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5D926-B283-5148-AA69-345811C4D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4B26A7-4092-5D42-B3D9-95EEA2179C55}" type="datetimeFigureOut">
              <a:rPr lang="en-US" smtClean="0"/>
              <a:t>2/15/22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7368-01D7-E241-B0C1-FB8DD552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92CFA8-AF2E-0C43-B1AD-CE51ABD6C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8B307-DD6B-764D-9542-D2038B3DA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001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7EABB4-3816-3C49-B105-7F458CE3E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C6D612-5958-F54B-8FFB-4810025649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12FC1-A572-544E-909B-BE31E7DF5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B26A7-4092-5D42-B3D9-95EEA2179C55}" type="datetimeFigureOut">
              <a:rPr lang="en-US" smtClean="0"/>
              <a:t>2/15/22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3A0E40-F529-CF4E-803C-933663929A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CA0FC-A450-7141-A0CE-FD5AF3A0BF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8B307-DD6B-764D-9542-D2038B3DA2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288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8DC2A46-DEF3-8346-A01A-61D89DCAE4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>
            <a:normAutofit/>
          </a:bodyPr>
          <a:lstStyle/>
          <a:p>
            <a:r>
              <a:rPr lang="en-US" dirty="0"/>
              <a:t>HAMSR during CPEX-AW</a:t>
            </a:r>
            <a:br>
              <a:rPr lang="en-US" dirty="0"/>
            </a:br>
            <a:r>
              <a:rPr lang="en-US" sz="3600" dirty="0"/>
              <a:t>Retrievals and Variables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4444DB29-A4B0-C245-B478-2E02BF5302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r>
              <a:rPr lang="en-US" dirty="0"/>
              <a:t>Mathias Schreier</a:t>
            </a:r>
          </a:p>
          <a:p>
            <a:r>
              <a:rPr lang="en-US" dirty="0"/>
              <a:t>Bjorn </a:t>
            </a:r>
            <a:r>
              <a:rPr lang="en-US" dirty="0" err="1"/>
              <a:t>Lambrigtsen</a:t>
            </a:r>
            <a:r>
              <a:rPr lang="en-US" dirty="0"/>
              <a:t>, Shannon Brown, Sun Wong</a:t>
            </a:r>
          </a:p>
        </p:txBody>
      </p:sp>
    </p:spTree>
    <p:extLst>
      <p:ext uri="{BB962C8B-B14F-4D97-AF65-F5344CB8AC3E}">
        <p14:creationId xmlns:p14="http://schemas.microsoft.com/office/powerpoint/2010/main" val="3048026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626CE-8CEE-4046-A4B2-991D2333F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5566"/>
            <a:ext cx="105156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Scattering: Surface and Rainy Retrievals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AB2275-BB7C-4642-AB19-ECB58C78377C}"/>
              </a:ext>
            </a:extLst>
          </p:cNvPr>
          <p:cNvSpPr txBox="1"/>
          <p:nvPr/>
        </p:nvSpPr>
        <p:spPr>
          <a:xfrm>
            <a:off x="526894" y="1920764"/>
            <a:ext cx="5276850" cy="45243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Scattering can affect MW observations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Ocean waves can cause unwanted effects, especially in the boundary layer regions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Rain, hail or snow can affect retrievals in regions interesting for convection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Information content significantly reduced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However, these areas and scenes are often the most significant</a:t>
            </a:r>
          </a:p>
          <a:p>
            <a:endParaRPr lang="en-US" dirty="0"/>
          </a:p>
          <a:p>
            <a:r>
              <a:rPr lang="en-US" b="1" dirty="0"/>
              <a:t>Options: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Surface: We use wind information and FASTEM calculations to calculate emissivity and reflectivity of the ocean surface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Rain: We added scattering to retrieval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Needs good guess of particle mix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Averaging Kernels change a lot</a:t>
            </a:r>
          </a:p>
        </p:txBody>
      </p:sp>
      <p:pic>
        <p:nvPicPr>
          <p:cNvPr id="8" name="Picture 7" descr="test_rat_nadir.png">
            <a:extLst>
              <a:ext uri="{FF2B5EF4-FFF2-40B4-BE49-F238E27FC236}">
                <a16:creationId xmlns:a16="http://schemas.microsoft.com/office/drawing/2014/main" id="{B529E387-1B4B-4E4F-96E4-8DCD477FC1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2065396"/>
            <a:ext cx="2632993" cy="164562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20EBA0-AD5E-9D46-831F-A3B202A7B9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386535"/>
            <a:ext cx="2345879" cy="114626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9A1368D-4181-5E41-9AEA-4D93C97AAD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9901" y="2528089"/>
            <a:ext cx="2076838" cy="16459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61C2E8F-84C7-6143-A01B-8CB3B23485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9901" y="4847079"/>
            <a:ext cx="2050950" cy="1747103"/>
          </a:xfrm>
          <a:prstGeom prst="rect">
            <a:avLst/>
          </a:prstGeom>
        </p:spPr>
      </p:pic>
      <p:pic>
        <p:nvPicPr>
          <p:cNvPr id="11" name="Picture 10" descr="test_rat_nadir.png">
            <a:extLst>
              <a:ext uri="{FF2B5EF4-FFF2-40B4-BE49-F238E27FC236}">
                <a16:creationId xmlns:a16="http://schemas.microsoft.com/office/drawing/2014/main" id="{CAF0F543-7EA5-DC46-9D55-845EBFB7EB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3780824"/>
            <a:ext cx="2569138" cy="160571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1B5DA4C-054A-E14C-B5F6-0C349F1A1210}"/>
              </a:ext>
            </a:extLst>
          </p:cNvPr>
          <p:cNvSpPr/>
          <p:nvPr/>
        </p:nvSpPr>
        <p:spPr>
          <a:xfrm>
            <a:off x="7814238" y="3910537"/>
            <a:ext cx="355596" cy="13505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860BC8-E7BC-D941-A4EF-DB913BB59699}"/>
              </a:ext>
            </a:extLst>
          </p:cNvPr>
          <p:cNvSpPr/>
          <p:nvPr/>
        </p:nvSpPr>
        <p:spPr>
          <a:xfrm>
            <a:off x="6836337" y="3910537"/>
            <a:ext cx="118781" cy="13505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BF25615-093F-F84A-942A-0E44759BB020}"/>
              </a:ext>
            </a:extLst>
          </p:cNvPr>
          <p:cNvSpPr/>
          <p:nvPr/>
        </p:nvSpPr>
        <p:spPr>
          <a:xfrm>
            <a:off x="6596908" y="3910537"/>
            <a:ext cx="118781" cy="135058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FED592-A54F-0D4B-A58F-CA047AF62451}"/>
              </a:ext>
            </a:extLst>
          </p:cNvPr>
          <p:cNvSpPr txBox="1"/>
          <p:nvPr/>
        </p:nvSpPr>
        <p:spPr>
          <a:xfrm>
            <a:off x="6096000" y="1403176"/>
            <a:ext cx="248385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Filtering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C1804B-F092-F34C-90FB-5B57C84C1A33}"/>
              </a:ext>
            </a:extLst>
          </p:cNvPr>
          <p:cNvSpPr txBox="1"/>
          <p:nvPr/>
        </p:nvSpPr>
        <p:spPr>
          <a:xfrm>
            <a:off x="9073892" y="4182922"/>
            <a:ext cx="248385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 rain of ~ 10 mm/h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~ 2degrees of Freedom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weak vertical information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D5A40D-5E4D-014F-8D24-05E7D79A9D4D}"/>
              </a:ext>
            </a:extLst>
          </p:cNvPr>
          <p:cNvSpPr txBox="1"/>
          <p:nvPr/>
        </p:nvSpPr>
        <p:spPr>
          <a:xfrm>
            <a:off x="9073891" y="1402330"/>
            <a:ext cx="248385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Kernel Information Qv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BC6352-0A05-A041-A934-4764576E597A}"/>
              </a:ext>
            </a:extLst>
          </p:cNvPr>
          <p:cNvSpPr txBox="1"/>
          <p:nvPr/>
        </p:nvSpPr>
        <p:spPr>
          <a:xfrm>
            <a:off x="9073891" y="1899079"/>
            <a:ext cx="248385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 no rain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~ 5 degrees of Freedom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good vertical information</a:t>
            </a:r>
          </a:p>
        </p:txBody>
      </p:sp>
    </p:spTree>
    <p:extLst>
      <p:ext uri="{BB962C8B-B14F-4D97-AF65-F5344CB8AC3E}">
        <p14:creationId xmlns:p14="http://schemas.microsoft.com/office/powerpoint/2010/main" val="1215058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1071D-B21C-E34E-B0C9-1B6077B5B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4BCF45F-C13D-7046-9189-F33E2C9AC0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1210258"/>
              </p:ext>
            </p:extLst>
          </p:nvPr>
        </p:nvGraphicFramePr>
        <p:xfrm>
          <a:off x="223875" y="1500661"/>
          <a:ext cx="5089046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1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864">
                  <a:extLst>
                    <a:ext uri="{9D8B030D-6E8A-4147-A177-3AD203B41FA5}">
                      <a16:colId xmlns:a16="http://schemas.microsoft.com/office/drawing/2014/main" val="274214130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Neural Network Approach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774"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1" dirty="0"/>
                        <a:t>Available Now: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Available on google drive for all flights (RF)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Hourly NC-files: RF -&gt; HAMSR -&gt; L2-NN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/>
                        <a:t>Quicklooks</a:t>
                      </a:r>
                      <a:r>
                        <a:rPr lang="en-US" sz="1600" dirty="0"/>
                        <a:t>: RF -&gt; HAMSR -&gt; </a:t>
                      </a:r>
                      <a:r>
                        <a:rPr lang="en-US" sz="1600" dirty="0" err="1"/>
                        <a:t>Quicklooks</a:t>
                      </a:r>
                      <a:r>
                        <a:rPr lang="en-US" sz="1600" dirty="0"/>
                        <a:t>-NN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979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600" b="1" dirty="0"/>
                        <a:t>Main Observables: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Temperature at different levels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Water vapor at different levels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Relative Humidity at different levels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Total precipitable water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cloud water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Rain flag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1600" dirty="0"/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 err="1"/>
                        <a:t>ham_airT</a:t>
                      </a:r>
                      <a:endParaRPr lang="en-US" sz="1600" dirty="0"/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 err="1"/>
                        <a:t>ham_airQ</a:t>
                      </a:r>
                      <a:endParaRPr lang="en-US" sz="1600" dirty="0"/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 err="1"/>
                        <a:t>ham_airRH</a:t>
                      </a:r>
                      <a:endParaRPr lang="en-US" sz="1600" dirty="0"/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TPW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CLW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 err="1"/>
                        <a:t>rain_flag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519"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1" dirty="0"/>
                        <a:t>Dangers: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Validity tested only close to nadir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/>
                        <a:t>Not corrected for high scan angles</a:t>
                      </a:r>
                      <a:r>
                        <a:rPr lang="en-US" sz="1600" dirty="0"/>
                        <a:t> (“</a:t>
                      </a:r>
                      <a:r>
                        <a:rPr lang="en-US" sz="1600" dirty="0" err="1"/>
                        <a:t>inc</a:t>
                      </a:r>
                      <a:r>
                        <a:rPr lang="en-US" sz="1600" dirty="0"/>
                        <a:t>” +/- 10)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Precipitation creates problems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Watch for rain flag indicator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Not easy to assimilate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No real quality flags or error estimates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6CBC245-53ED-224E-AC70-F113085BD7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2798938"/>
              </p:ext>
            </p:extLst>
          </p:nvPr>
        </p:nvGraphicFramePr>
        <p:xfrm>
          <a:off x="6096000" y="1500661"/>
          <a:ext cx="5504093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5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9009">
                  <a:extLst>
                    <a:ext uri="{9D8B030D-6E8A-4147-A177-3AD203B41FA5}">
                      <a16:colId xmlns:a16="http://schemas.microsoft.com/office/drawing/2014/main" val="274214130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Post processing Approach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774"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1" dirty="0"/>
                        <a:t>Partly available: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RF01 available for testing on google drive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Hourly NC-files: RF01 -&gt; HAMSR -&gt; L2-OD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Remaining flights available soon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979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600" b="1" dirty="0"/>
                        <a:t>Main Observables: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Temperature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Water vapor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Surface temperature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cloud water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Rain flag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Quality flag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Error estimate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….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1600" dirty="0"/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T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QVAPOR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T_SURFACE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QCLOUD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PRECIP_RainRate2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X_LEVEL_QUALITY_ESTIMATE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X_LEVEL_ERROR_ESTIMATE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519"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1" dirty="0"/>
                        <a:t>Dangers: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Some areas with scattering can be unusual cold: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/>
                        <a:t>In case you want to use  T_SURFACE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Data comes in sigma levels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/>
                        <a:t>PRESSURE variable provides the levels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1638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835BD8-9419-5B4C-B479-20C5B0D7C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071" y="2489760"/>
            <a:ext cx="105156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Thank you for you attention</a:t>
            </a:r>
          </a:p>
        </p:txBody>
      </p:sp>
    </p:spTree>
    <p:extLst>
      <p:ext uri="{BB962C8B-B14F-4D97-AF65-F5344CB8AC3E}">
        <p14:creationId xmlns:p14="http://schemas.microsoft.com/office/powerpoint/2010/main" val="865099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>
            <a:extLst>
              <a:ext uri="{FF2B5EF4-FFF2-40B4-BE49-F238E27FC236}">
                <a16:creationId xmlns:a16="http://schemas.microsoft.com/office/drawing/2014/main" id="{E9FBA70A-D391-D448-A4EA-580429997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1" y="2362200"/>
            <a:ext cx="2981325" cy="160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3FAE467C-8277-C647-B86D-4855761ADDE4}"/>
              </a:ext>
            </a:extLst>
          </p:cNvPr>
          <p:cNvSpPr txBox="1">
            <a:spLocks noChangeArrowheads="1"/>
          </p:cNvSpPr>
          <p:nvPr/>
        </p:nvSpPr>
        <p:spPr>
          <a:xfrm>
            <a:off x="1524000" y="1066801"/>
            <a:ext cx="8229600" cy="5059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/>
              <a:t>JPL </a:t>
            </a:r>
            <a:r>
              <a:rPr lang="en-US" sz="2000" b="1"/>
              <a:t>H</a:t>
            </a:r>
            <a:r>
              <a:rPr lang="en-US" sz="2000"/>
              <a:t>igh </a:t>
            </a:r>
            <a:r>
              <a:rPr lang="en-US" sz="2000" b="1"/>
              <a:t>A</a:t>
            </a:r>
            <a:r>
              <a:rPr lang="en-US" sz="2000"/>
              <a:t>ltitude </a:t>
            </a:r>
            <a:r>
              <a:rPr lang="en-US" sz="2000" b="1"/>
              <a:t>M</a:t>
            </a:r>
            <a:r>
              <a:rPr lang="en-US" sz="2000"/>
              <a:t>MIC </a:t>
            </a:r>
            <a:r>
              <a:rPr lang="en-US" sz="2000" b="1"/>
              <a:t>S</a:t>
            </a:r>
            <a:r>
              <a:rPr lang="en-US" sz="2000"/>
              <a:t>ounding </a:t>
            </a:r>
            <a:r>
              <a:rPr lang="en-US" sz="2000" b="1"/>
              <a:t>R</a:t>
            </a:r>
            <a:r>
              <a:rPr lang="en-US" sz="2000"/>
              <a:t>adiometer (HAMSR) </a:t>
            </a:r>
          </a:p>
          <a:p>
            <a:pPr lvl="1"/>
            <a:r>
              <a:rPr lang="en-US" sz="1800"/>
              <a:t>Microwave radiometer for 3-D all-weather temperature and water vapor sounding, similar to AMSU</a:t>
            </a:r>
          </a:p>
          <a:p>
            <a:pPr lvl="1"/>
            <a:r>
              <a:rPr lang="en-US" sz="1800"/>
              <a:t>25 sounding channels in three bands: </a:t>
            </a:r>
          </a:p>
          <a:p>
            <a:pPr lvl="1">
              <a:buFontTx/>
              <a:buNone/>
            </a:pPr>
            <a:r>
              <a:rPr lang="en-US" sz="1800"/>
              <a:t>	</a:t>
            </a:r>
            <a:r>
              <a:rPr lang="en-US" sz="1800">
                <a:solidFill>
                  <a:srgbClr val="0070C0"/>
                </a:solidFill>
              </a:rPr>
              <a:t>50-60 GHz, 118 GHz, 183 GHz</a:t>
            </a:r>
          </a:p>
          <a:p>
            <a:r>
              <a:rPr lang="en-US" sz="2000"/>
              <a:t>Cross track scanning</a:t>
            </a:r>
          </a:p>
          <a:p>
            <a:pPr lvl="1"/>
            <a:r>
              <a:rPr lang="en-US" sz="1800" u="sng"/>
              <a:t>+</a:t>
            </a:r>
            <a:r>
              <a:rPr lang="en-US" sz="1800"/>
              <a:t> 60</a:t>
            </a:r>
            <a:r>
              <a:rPr lang="en-US" sz="1800" baseline="30000"/>
              <a:t>o</a:t>
            </a:r>
            <a:r>
              <a:rPr lang="en-US" sz="1800"/>
              <a:t> off nadir</a:t>
            </a:r>
          </a:p>
          <a:p>
            <a:pPr lvl="1"/>
            <a:r>
              <a:rPr lang="en-US" sz="1800"/>
              <a:t>20 km swath</a:t>
            </a:r>
          </a:p>
          <a:p>
            <a:pPr lvl="1"/>
            <a:r>
              <a:rPr lang="en-US" sz="1800"/>
              <a:t>1 km resolution</a:t>
            </a:r>
            <a:endParaRPr lang="en-US" sz="1800" dirty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1AFA96B-5A87-3942-A087-0B3C040F4158}"/>
              </a:ext>
            </a:extLst>
          </p:cNvPr>
          <p:cNvSpPr txBox="1">
            <a:spLocks noChangeArrowheads="1"/>
          </p:cNvSpPr>
          <p:nvPr/>
        </p:nvSpPr>
        <p:spPr>
          <a:xfrm>
            <a:off x="1422400" y="1"/>
            <a:ext cx="9245600" cy="792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2700"/>
              <a:t>JPL </a:t>
            </a:r>
            <a:r>
              <a:rPr lang="en-US" sz="2700" b="1"/>
              <a:t>H</a:t>
            </a:r>
            <a:r>
              <a:rPr lang="en-US" sz="2700"/>
              <a:t>igh </a:t>
            </a:r>
            <a:r>
              <a:rPr lang="en-US" sz="2700" b="1"/>
              <a:t>A</a:t>
            </a:r>
            <a:r>
              <a:rPr lang="en-US" sz="2700"/>
              <a:t>ltitude </a:t>
            </a:r>
            <a:r>
              <a:rPr lang="en-US" sz="2700" b="1"/>
              <a:t>M</a:t>
            </a:r>
            <a:r>
              <a:rPr lang="en-US" sz="2700"/>
              <a:t>MIC </a:t>
            </a:r>
            <a:r>
              <a:rPr lang="en-US" sz="2700" b="1"/>
              <a:t>S</a:t>
            </a:r>
            <a:r>
              <a:rPr lang="en-US" sz="2700"/>
              <a:t>ounding </a:t>
            </a:r>
            <a:r>
              <a:rPr lang="en-US" sz="2700" b="1"/>
              <a:t>R</a:t>
            </a:r>
            <a:r>
              <a:rPr lang="en-US" sz="2700"/>
              <a:t>adiometer (HAMSR)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C69B4245-B13B-204C-A205-80BE7E2D96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4572000"/>
            <a:ext cx="5181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1600" b="1" dirty="0">
              <a:solidFill>
                <a:srgbClr val="000000"/>
              </a:solidFill>
              <a:latin typeface="Arial" charset="0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  <a:p>
            <a:pPr marL="800100" lvl="1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en-US" sz="20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6" name="Group 14">
            <a:extLst>
              <a:ext uri="{FF2B5EF4-FFF2-40B4-BE49-F238E27FC236}">
                <a16:creationId xmlns:a16="http://schemas.microsoft.com/office/drawing/2014/main" id="{F3A4E8A4-BDB9-4A48-9C3E-85100C7B35D0}"/>
              </a:ext>
            </a:extLst>
          </p:cNvPr>
          <p:cNvGrpSpPr/>
          <p:nvPr/>
        </p:nvGrpSpPr>
        <p:grpSpPr>
          <a:xfrm>
            <a:off x="8229600" y="1828800"/>
            <a:ext cx="2438400" cy="1905000"/>
            <a:chOff x="0" y="0"/>
            <a:chExt cx="9144000" cy="6858000"/>
          </a:xfrm>
        </p:grpSpPr>
        <p:pic>
          <p:nvPicPr>
            <p:cNvPr id="7" name="Picture 2" descr="C:\Shannon\UAV_HAMSR\Integration_pictures\IMG_0197.jpg">
              <a:extLst>
                <a:ext uri="{FF2B5EF4-FFF2-40B4-BE49-F238E27FC236}">
                  <a16:creationId xmlns:a16="http://schemas.microsoft.com/office/drawing/2014/main" id="{628A8648-E18C-334C-936E-4C41E60B20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14FF33C4-0ECD-924F-9E87-293104D25D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rot="21364832">
              <a:off x="4817960" y="2916930"/>
              <a:ext cx="642211" cy="529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 descr="JPL logo">
              <a:extLst>
                <a:ext uri="{FF2B5EF4-FFF2-40B4-BE49-F238E27FC236}">
                  <a16:creationId xmlns:a16="http://schemas.microsoft.com/office/drawing/2014/main" id="{B3B2EF61-1706-2448-8561-179E563629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 r="13333" b="40984"/>
            <a:stretch>
              <a:fillRect/>
            </a:stretch>
          </p:blipFill>
          <p:spPr bwMode="auto">
            <a:xfrm>
              <a:off x="2286000" y="3048000"/>
              <a:ext cx="762000" cy="2760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266D55D-FB2C-D448-B068-A6B5CB98B040}"/>
                </a:ext>
              </a:extLst>
            </p:cNvPr>
            <p:cNvSpPr/>
            <p:nvPr/>
          </p:nvSpPr>
          <p:spPr>
            <a:xfrm>
              <a:off x="2286000" y="3048000"/>
              <a:ext cx="762000" cy="304800"/>
            </a:xfrm>
            <a:prstGeom prst="rect">
              <a:avLst/>
            </a:prstGeom>
            <a:solidFill>
              <a:schemeClr val="bg2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Franklin Gothic Medium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187DAC-289C-A547-995F-6C406C3FB31B}"/>
                </a:ext>
              </a:extLst>
            </p:cNvPr>
            <p:cNvSpPr/>
            <p:nvPr/>
          </p:nvSpPr>
          <p:spPr>
            <a:xfrm rot="21195892">
              <a:off x="4802704" y="2931346"/>
              <a:ext cx="639038" cy="500281"/>
            </a:xfrm>
            <a:prstGeom prst="rect">
              <a:avLst/>
            </a:prstGeom>
            <a:solidFill>
              <a:schemeClr val="bg2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latin typeface="Franklin Gothic Medium"/>
              </a:endParaRPr>
            </a:p>
          </p:txBody>
        </p:sp>
      </p:grpSp>
      <p:pic>
        <p:nvPicPr>
          <p:cNvPr id="12" name="Picture 2" descr="C:\Shannon\SWOT\PD_HAMSR_20110204_inbound_2.jpg">
            <a:extLst>
              <a:ext uri="{FF2B5EF4-FFF2-40B4-BE49-F238E27FC236}">
                <a16:creationId xmlns:a16="http://schemas.microsoft.com/office/drawing/2014/main" id="{82C4F775-BDD7-9145-8AB6-A52FF0693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8653" t="29730" r="25959"/>
          <a:stretch>
            <a:fillRect/>
          </a:stretch>
        </p:blipFill>
        <p:spPr bwMode="auto">
          <a:xfrm>
            <a:off x="8229601" y="5141408"/>
            <a:ext cx="2438400" cy="1716593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52DCBAD-2B86-2643-9CC1-DE8626F3B690}"/>
              </a:ext>
            </a:extLst>
          </p:cNvPr>
          <p:cNvSpPr txBox="1"/>
          <p:nvPr/>
        </p:nvSpPr>
        <p:spPr>
          <a:xfrm>
            <a:off x="9296400" y="6488669"/>
            <a:ext cx="152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  <a:latin typeface="Arial" charset="0"/>
              </a:rPr>
              <a:t>HAMSR PWV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6256AD1-C910-E349-B022-18C6586FCE87}"/>
              </a:ext>
            </a:extLst>
          </p:cNvPr>
          <p:cNvGrpSpPr/>
          <p:nvPr/>
        </p:nvGrpSpPr>
        <p:grpSpPr>
          <a:xfrm>
            <a:off x="8382000" y="5105400"/>
            <a:ext cx="2464226" cy="457200"/>
            <a:chOff x="7213174" y="4572000"/>
            <a:chExt cx="2464226" cy="457200"/>
          </a:xfrm>
        </p:grpSpPr>
        <p:pic>
          <p:nvPicPr>
            <p:cNvPr id="15" name="Picture 2" descr="C:\Shannon\SWOT\PD_HAMSR_20110204_inbound_2.jpg">
              <a:extLst>
                <a:ext uri="{FF2B5EF4-FFF2-40B4-BE49-F238E27FC236}">
                  <a16:creationId xmlns:a16="http://schemas.microsoft.com/office/drawing/2014/main" id="{1152724A-2FEA-9B49-BF2D-0D87B41F74D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 l="4326" t="2552" r="67060" b="95796"/>
            <a:stretch>
              <a:fillRect/>
            </a:stretch>
          </p:blipFill>
          <p:spPr bwMode="auto">
            <a:xfrm>
              <a:off x="7213174" y="4876799"/>
              <a:ext cx="1682752" cy="152401"/>
            </a:xfrm>
            <a:prstGeom prst="rect">
              <a:avLst/>
            </a:prstGeom>
            <a:noFill/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D029464-A3C3-044F-83DE-2559F28BE4A6}"/>
                </a:ext>
              </a:extLst>
            </p:cNvPr>
            <p:cNvSpPr txBox="1"/>
            <p:nvPr/>
          </p:nvSpPr>
          <p:spPr>
            <a:xfrm>
              <a:off x="7239000" y="4572000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FFFFFF"/>
                  </a:solidFill>
                  <a:latin typeface="Arial" charset="0"/>
                </a:rPr>
                <a:t>6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B814768-7015-3741-BE5C-D6F0FAEC8B66}"/>
                </a:ext>
              </a:extLst>
            </p:cNvPr>
            <p:cNvSpPr txBox="1"/>
            <p:nvPr/>
          </p:nvSpPr>
          <p:spPr>
            <a:xfrm>
              <a:off x="8001000" y="4572000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FFFFFF"/>
                  </a:solidFill>
                  <a:latin typeface="Arial" charset="0"/>
                </a:rPr>
                <a:t>10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621DF6A-F72D-0F4A-878F-95B76885364A}"/>
                </a:ext>
              </a:extLst>
            </p:cNvPr>
            <p:cNvSpPr txBox="1"/>
            <p:nvPr/>
          </p:nvSpPr>
          <p:spPr>
            <a:xfrm>
              <a:off x="8534400" y="4583668"/>
              <a:ext cx="1143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FFFFFF"/>
                  </a:solidFill>
                  <a:latin typeface="Arial" charset="0"/>
                </a:rPr>
                <a:t>13 mm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13B89BC-B704-5546-A873-57577A3832E4}"/>
                </a:ext>
              </a:extLst>
            </p:cNvPr>
            <p:cNvSpPr txBox="1"/>
            <p:nvPr/>
          </p:nvSpPr>
          <p:spPr>
            <a:xfrm>
              <a:off x="7620000" y="4572000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rgbClr val="FFFFFF"/>
                  </a:solidFill>
                  <a:latin typeface="Arial" charset="0"/>
                </a:rPr>
                <a:t>8</a:t>
              </a:r>
              <a:endParaRPr lang="en-US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pic>
        <p:nvPicPr>
          <p:cNvPr id="20" name="Picture 7" descr="MWspectrum">
            <a:extLst>
              <a:ext uri="{FF2B5EF4-FFF2-40B4-BE49-F238E27FC236}">
                <a16:creationId xmlns:a16="http://schemas.microsoft.com/office/drawing/2014/main" id="{3C766E5A-206D-9840-A2FF-D677F951C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52600" y="3965918"/>
            <a:ext cx="2209800" cy="2892083"/>
          </a:xfrm>
          <a:prstGeom prst="rect">
            <a:avLst/>
          </a:prstGeom>
          <a:noFill/>
        </p:spPr>
      </p:pic>
      <p:pic>
        <p:nvPicPr>
          <p:cNvPr id="21" name="Picture 1" descr="C:\Shannon\UAV_HAMSR\WISPAR_archive\HAMSR_abs_hum_profile_river.jpg">
            <a:extLst>
              <a:ext uri="{FF2B5EF4-FFF2-40B4-BE49-F238E27FC236}">
                <a16:creationId xmlns:a16="http://schemas.microsoft.com/office/drawing/2014/main" id="{28591F84-9CA9-FF4B-B1F1-58EFA3978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0" y="4457700"/>
            <a:ext cx="3200400" cy="2400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72150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94745-831D-E44B-BD51-56DA8DAD338B}"/>
              </a:ext>
            </a:extLst>
          </p:cNvPr>
          <p:cNvSpPr txBox="1">
            <a:spLocks/>
          </p:cNvSpPr>
          <p:nvPr/>
        </p:nvSpPr>
        <p:spPr>
          <a:xfrm>
            <a:off x="1422400" y="1"/>
            <a:ext cx="9245600" cy="792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Measurement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22A9519D-EE45-5243-B117-B74AE86DE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0528" y="4338820"/>
            <a:ext cx="2981325" cy="1604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riangle 3">
            <a:extLst>
              <a:ext uri="{FF2B5EF4-FFF2-40B4-BE49-F238E27FC236}">
                <a16:creationId xmlns:a16="http://schemas.microsoft.com/office/drawing/2014/main" id="{6116AC70-9C73-7F4A-BED7-6DF8F2AD02C1}"/>
              </a:ext>
            </a:extLst>
          </p:cNvPr>
          <p:cNvSpPr/>
          <p:nvPr/>
        </p:nvSpPr>
        <p:spPr>
          <a:xfrm>
            <a:off x="2538948" y="4338820"/>
            <a:ext cx="3950531" cy="1604780"/>
          </a:xfrm>
          <a:prstGeom prst="triangle">
            <a:avLst>
              <a:gd name="adj" fmla="val 9420"/>
            </a:avLst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2E0DCB4D-A328-C74F-BD9E-46F9941B4949}"/>
              </a:ext>
            </a:extLst>
          </p:cNvPr>
          <p:cNvSpPr/>
          <p:nvPr/>
        </p:nvSpPr>
        <p:spPr>
          <a:xfrm>
            <a:off x="2880527" y="4338820"/>
            <a:ext cx="103545" cy="206348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23EDCED6-FCA8-7F4F-B641-CAE41D4DA84C}"/>
              </a:ext>
            </a:extLst>
          </p:cNvPr>
          <p:cNvSpPr/>
          <p:nvPr/>
        </p:nvSpPr>
        <p:spPr>
          <a:xfrm rot="18340243">
            <a:off x="4107417" y="3731653"/>
            <a:ext cx="127724" cy="305060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4E958AB-64D0-004E-B1F8-6FB280E4F621}"/>
              </a:ext>
            </a:extLst>
          </p:cNvPr>
          <p:cNvSpPr txBox="1">
            <a:spLocks/>
          </p:cNvSpPr>
          <p:nvPr/>
        </p:nvSpPr>
        <p:spPr>
          <a:xfrm>
            <a:off x="406400" y="914400"/>
            <a:ext cx="11480800" cy="548790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L1B data  - What does HAMSR measure:</a:t>
            </a:r>
          </a:p>
          <a:p>
            <a:pPr lvl="1"/>
            <a:r>
              <a:rPr lang="en-US" sz="2000" dirty="0"/>
              <a:t>Brightness Temperatures at specific frequencies</a:t>
            </a:r>
          </a:p>
          <a:p>
            <a:pPr lvl="1"/>
            <a:r>
              <a:rPr lang="en-US" sz="2000" dirty="0"/>
              <a:t>Oxygen and Water vapor emissions at different levels</a:t>
            </a:r>
          </a:p>
          <a:p>
            <a:pPr lvl="1"/>
            <a:r>
              <a:rPr lang="en-US" sz="2000" dirty="0"/>
              <a:t>25 Channels:</a:t>
            </a:r>
          </a:p>
          <a:p>
            <a:pPr lvl="2"/>
            <a:r>
              <a:rPr lang="en-US" sz="1600" dirty="0"/>
              <a:t>Channels like Ch 20 measure water vapor near the surface</a:t>
            </a:r>
          </a:p>
          <a:p>
            <a:pPr lvl="2"/>
            <a:r>
              <a:rPr lang="en-US" sz="1600" dirty="0"/>
              <a:t>Channels like Ch 15  measure temperature close to the airplane</a:t>
            </a:r>
          </a:p>
          <a:p>
            <a:pPr lvl="1"/>
            <a:r>
              <a:rPr lang="en-US" sz="2000" dirty="0"/>
              <a:t>Measurement of whole swath, not just below the airplane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 “swath” during CPEX and CPEX-AW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C04EC3D-687A-BD44-A37F-1A5F8F28C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5544" y="846668"/>
            <a:ext cx="4001656" cy="26677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3C6B00C-8C29-5143-B819-D0C6B8773F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5544" y="3802265"/>
            <a:ext cx="3900056" cy="260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6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CCAE3-734B-EA4D-B602-283E1D33B5DA}"/>
              </a:ext>
            </a:extLst>
          </p:cNvPr>
          <p:cNvSpPr txBox="1">
            <a:spLocks/>
          </p:cNvSpPr>
          <p:nvPr/>
        </p:nvSpPr>
        <p:spPr>
          <a:xfrm>
            <a:off x="1473200" y="0"/>
            <a:ext cx="9245600" cy="7921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Retrieval</a:t>
            </a: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D057512-9D6C-8142-A2DB-730749CBCB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645951"/>
              </p:ext>
            </p:extLst>
          </p:nvPr>
        </p:nvGraphicFramePr>
        <p:xfrm>
          <a:off x="971285" y="1433860"/>
          <a:ext cx="9933421" cy="4203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334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dirty="0"/>
                        <a:t>2 Approaches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774">
                <a:tc>
                  <a:txBody>
                    <a:bodyPr/>
                    <a:lstStyle/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/>
                        <a:t>A Neural Network algorithm</a:t>
                      </a:r>
                    </a:p>
                    <a:p>
                      <a:pPr marL="1200150" lvl="2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/>
                        <a:t>was implemented during the campaign</a:t>
                      </a:r>
                    </a:p>
                    <a:p>
                      <a:pPr marL="1200150" lvl="2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 err="1"/>
                        <a:t>Netcdf</a:t>
                      </a:r>
                      <a:r>
                        <a:rPr lang="en-US" sz="1800" b="0" dirty="0"/>
                        <a:t>-files, already available on google drive</a:t>
                      </a:r>
                    </a:p>
                    <a:p>
                      <a:pPr marL="1200150" lvl="2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/>
                        <a:t>Retrievals include temperature profiles, relative humidity, rain flags, …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9793">
                <a:tc>
                  <a:txBody>
                    <a:bodyPr/>
                    <a:lstStyle/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/>
                        <a:t>A Optimal Estimation Algorithm</a:t>
                      </a:r>
                    </a:p>
                    <a:p>
                      <a:pPr marL="1200150" lvl="2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/>
                        <a:t>Currently postprocessing</a:t>
                      </a:r>
                    </a:p>
                    <a:p>
                      <a:pPr marL="1200150" lvl="2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/>
                        <a:t>Will also be </a:t>
                      </a:r>
                      <a:r>
                        <a:rPr lang="en-US" sz="1800" b="0" dirty="0" err="1"/>
                        <a:t>Netcdf</a:t>
                      </a:r>
                      <a:r>
                        <a:rPr lang="en-US" sz="1800" b="0" dirty="0"/>
                        <a:t>-files</a:t>
                      </a:r>
                    </a:p>
                    <a:p>
                      <a:pPr marL="1200150" lvl="2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b="0" dirty="0"/>
                        <a:t>Retrievals include temperature profiles, relative humidity, rain flags, …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51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2400" b="1" dirty="0"/>
                        <a:t>Why 2 Algorithms 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1595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3C028-2DB5-6640-8B8E-4F339A820B50}"/>
              </a:ext>
            </a:extLst>
          </p:cNvPr>
          <p:cNvSpPr txBox="1">
            <a:spLocks/>
          </p:cNvSpPr>
          <p:nvPr/>
        </p:nvSpPr>
        <p:spPr>
          <a:xfrm>
            <a:off x="838200" y="-4117"/>
            <a:ext cx="10515600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Neural Network Retrieval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278A37-6A38-8446-8B2D-31C8F17340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23" y="1787530"/>
            <a:ext cx="3257176" cy="24419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47FC97-2AE6-444B-A7CA-8FC219349E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423" y="4145419"/>
            <a:ext cx="3131134" cy="23474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C748EA-E93D-C044-9B83-FE7CF334637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33" t="15185" r="18333" b="18148"/>
          <a:stretch/>
        </p:blipFill>
        <p:spPr>
          <a:xfrm>
            <a:off x="9096949" y="1990230"/>
            <a:ext cx="2387338" cy="17611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42A5E6-C8C6-9347-AD83-3470E0377D0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333" t="7778" r="25417" b="14445"/>
          <a:stretch/>
        </p:blipFill>
        <p:spPr>
          <a:xfrm>
            <a:off x="8860332" y="4050923"/>
            <a:ext cx="2860572" cy="2441952"/>
          </a:xfrm>
          <a:prstGeom prst="rect">
            <a:avLst/>
          </a:prstGeom>
          <a:ln w="41275">
            <a:solidFill>
              <a:srgbClr val="FFC000"/>
            </a:solidFill>
          </a:ln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C854B01-1904-4B4A-A1A0-05ED7260C2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3357012"/>
              </p:ext>
            </p:extLst>
          </p:nvPr>
        </p:nvGraphicFramePr>
        <p:xfrm>
          <a:off x="416809" y="1787530"/>
          <a:ext cx="5089046" cy="4541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11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7864">
                  <a:extLst>
                    <a:ext uri="{9D8B030D-6E8A-4147-A177-3AD203B41FA5}">
                      <a16:colId xmlns:a16="http://schemas.microsoft.com/office/drawing/2014/main" val="2742141300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Neural Network Approach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774"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1" dirty="0"/>
                        <a:t>Large Amount of  Data: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Observation is continuously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Retrieval is almost real time</a:t>
                      </a:r>
                    </a:p>
                    <a:p>
                      <a:pPr marL="742950" marR="0" lvl="1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600" dirty="0"/>
                        <a:t>~1km resolution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79793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600" b="1" dirty="0"/>
                        <a:t>Main Observables: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Temperature at different levels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Water vapor at different levels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Relative Humidity at different levels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Total precipitable water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cloud water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Rain flag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1600" dirty="0"/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 err="1"/>
                        <a:t>ham_airT</a:t>
                      </a:r>
                      <a:endParaRPr lang="en-US" sz="1600" dirty="0"/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 err="1"/>
                        <a:t>ham_airQ</a:t>
                      </a:r>
                      <a:endParaRPr lang="en-US" sz="1600" dirty="0"/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 err="1"/>
                        <a:t>ham_airRH</a:t>
                      </a:r>
                      <a:endParaRPr lang="en-US" sz="1600" dirty="0"/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TPW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/>
                        <a:t>CLW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600" dirty="0" err="1"/>
                        <a:t>rain_flag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519">
                <a:tc gridSpan="2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1" dirty="0"/>
                        <a:t>Perfect for Fast Analysis and Validation: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Nadir quick-looks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Overlay with GOES satellite data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Rain flag, columns water, observed T</a:t>
                      </a:r>
                      <a:r>
                        <a:rPr lang="en-US" sz="1600" baseline="-25000" dirty="0"/>
                        <a:t>b</a:t>
                      </a:r>
                      <a:r>
                        <a:rPr lang="en-US" sz="1600" dirty="0"/>
                        <a:t>, …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 err="1"/>
                        <a:t>SkewT</a:t>
                      </a:r>
                      <a:r>
                        <a:rPr lang="en-US" sz="1600" dirty="0"/>
                        <a:t>-plots for comparisons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7372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43C028-2DB5-6640-8B8E-4F339A820B50}"/>
              </a:ext>
            </a:extLst>
          </p:cNvPr>
          <p:cNvSpPr txBox="1">
            <a:spLocks/>
          </p:cNvSpPr>
          <p:nvPr/>
        </p:nvSpPr>
        <p:spPr>
          <a:xfrm>
            <a:off x="838200" y="-4117"/>
            <a:ext cx="10515600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Neural Network Retrieval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C854B01-1904-4B4A-A1A0-05ED7260C2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829551"/>
              </p:ext>
            </p:extLst>
          </p:nvPr>
        </p:nvGraphicFramePr>
        <p:xfrm>
          <a:off x="6737114" y="1845896"/>
          <a:ext cx="4616686" cy="3322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6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NN - Caveats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0402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Validity tested only close to nadir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dirty="0"/>
                        <a:t>Not corrected for high scan angles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Watch for scan angle variable “</a:t>
                      </a:r>
                      <a:r>
                        <a:rPr lang="en-US" sz="1600" dirty="0" err="1"/>
                        <a:t>inc</a:t>
                      </a:r>
                      <a:r>
                        <a:rPr lang="en-US" sz="1600" dirty="0"/>
                        <a:t>” (+/- 10)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6282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Precipitation creates problems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Filtering needed based on rain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Watch for rain flag indicator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519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1" dirty="0"/>
                        <a:t>Not easy to assimilate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No real quality flags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No real error estimates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C6EC1EE8-C138-A145-8139-BB95EB2178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9767610"/>
              </p:ext>
            </p:extLst>
          </p:nvPr>
        </p:nvGraphicFramePr>
        <p:xfrm>
          <a:off x="838200" y="1845896"/>
          <a:ext cx="4616686" cy="381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66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4751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NN - Advantages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774">
                <a:tc>
                  <a:txBody>
                    <a:bodyPr/>
                    <a:lstStyle/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Available</a:t>
                      </a:r>
                    </a:p>
                    <a:p>
                      <a:pPr marL="285750" lvl="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Observation is continuously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1072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en-US" sz="1600" b="1" dirty="0"/>
                        <a:t>Has All Main Observables:</a:t>
                      </a:r>
                      <a:endParaRPr lang="en-US" sz="1600" dirty="0"/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Temperature at different levels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Water vapor at different levels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Relative Humidity at different levels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Total precipitable water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Rain flag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519"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US" sz="1600" b="1" i="0" dirty="0"/>
                        <a:t>Perfect for Fast Analysis and Validation: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Nadir quick-looks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Rain flag for unusable data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Bias corrected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148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523FC-77D5-974C-9A1F-64281916A6E1}"/>
              </a:ext>
            </a:extLst>
          </p:cNvPr>
          <p:cNvSpPr txBox="1">
            <a:spLocks/>
          </p:cNvSpPr>
          <p:nvPr/>
        </p:nvSpPr>
        <p:spPr>
          <a:xfrm>
            <a:off x="838200" y="0"/>
            <a:ext cx="10515600" cy="1325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Ratatouille - Optimal Estimation Retrieval</a:t>
            </a:r>
            <a:endParaRPr lang="en-US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CA8A653-B263-1C48-9993-A67EB5E708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885619"/>
              </p:ext>
            </p:extLst>
          </p:nvPr>
        </p:nvGraphicFramePr>
        <p:xfrm>
          <a:off x="6023702" y="1878157"/>
          <a:ext cx="5330098" cy="475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6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31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7876"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876">
                <a:tc>
                  <a:txBody>
                    <a:bodyPr/>
                    <a:lstStyle/>
                    <a:p>
                      <a:r>
                        <a:rPr lang="en-US" sz="1600" dirty="0"/>
                        <a:t>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Fortran 2003</a:t>
                      </a:r>
                      <a:r>
                        <a:rPr lang="en-US" sz="1600" baseline="0" dirty="0"/>
                        <a:t> (some </a:t>
                      </a:r>
                      <a:r>
                        <a:rPr lang="en-US" sz="1600" dirty="0"/>
                        <a:t>bash/python)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07387">
                <a:tc>
                  <a:txBody>
                    <a:bodyPr/>
                    <a:lstStyle/>
                    <a:p>
                      <a:r>
                        <a:rPr lang="en-US" sz="1600" dirty="0"/>
                        <a:t>Instruments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ATMS (h5), </a:t>
                      </a:r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ATMS-SIPS (</a:t>
                      </a:r>
                      <a:r>
                        <a:rPr lang="en-US" sz="1600" dirty="0" err="1"/>
                        <a:t>nc</a:t>
                      </a:r>
                      <a:r>
                        <a:rPr lang="en-US" sz="1600" dirty="0"/>
                        <a:t>), AMSU-A/B, MHS (binary)</a:t>
                      </a:r>
                    </a:p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HAMSR</a:t>
                      </a:r>
                      <a:r>
                        <a:rPr lang="en-US" sz="1600" dirty="0"/>
                        <a:t> (</a:t>
                      </a:r>
                      <a:r>
                        <a:rPr lang="en-US" sz="1600" dirty="0" err="1"/>
                        <a:t>nc</a:t>
                      </a:r>
                      <a:r>
                        <a:rPr lang="en-US" sz="1600" dirty="0"/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783">
                <a:tc>
                  <a:txBody>
                    <a:bodyPr/>
                    <a:lstStyle/>
                    <a:p>
                      <a:r>
                        <a:rPr lang="en-US" sz="1600" dirty="0"/>
                        <a:t>RTA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CRTM</a:t>
                      </a:r>
                    </a:p>
                    <a:p>
                      <a:r>
                        <a:rPr lang="en-US" sz="1600" dirty="0"/>
                        <a:t>RTTOVS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7276">
                <a:tc>
                  <a:txBody>
                    <a:bodyPr/>
                    <a:lstStyle/>
                    <a:p>
                      <a:r>
                        <a:rPr lang="en-US" sz="1600" dirty="0"/>
                        <a:t>Background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“Standard”</a:t>
                      </a:r>
                      <a:endParaRPr lang="en-US" sz="1600" baseline="0" dirty="0"/>
                    </a:p>
                    <a:p>
                      <a:r>
                        <a:rPr lang="en-US" sz="1600" baseline="0" dirty="0"/>
                        <a:t>ECMWF, MERRA-2</a:t>
                      </a:r>
                      <a:r>
                        <a:rPr lang="en-US" sz="1600" baseline="0" dirty="0">
                          <a:solidFill>
                            <a:schemeClr val="dk1"/>
                          </a:solidFill>
                        </a:rPr>
                        <a:t>, </a:t>
                      </a:r>
                      <a:r>
                        <a:rPr lang="en-US" sz="16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WRF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892">
                <a:tc>
                  <a:txBody>
                    <a:bodyPr/>
                    <a:lstStyle/>
                    <a:p>
                      <a:r>
                        <a:rPr lang="en-US" sz="1600" dirty="0"/>
                        <a:t>“Addable” information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>
                          <a:solidFill>
                            <a:srgbClr val="FF0000"/>
                          </a:solidFill>
                        </a:rPr>
                        <a:t>CYGNSS-wind (adapted)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6892">
                <a:tc>
                  <a:txBody>
                    <a:bodyPr/>
                    <a:lstStyle/>
                    <a:p>
                      <a:r>
                        <a:rPr lang="en-US" sz="1600" dirty="0"/>
                        <a:t>Covariance</a:t>
                      </a:r>
                      <a:r>
                        <a:rPr lang="en-US" sz="1600" baseline="0" dirty="0"/>
                        <a:t> Matrices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/>
                        <a:t>Various, based on PCA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68910">
                <a:tc>
                  <a:txBody>
                    <a:bodyPr/>
                    <a:lstStyle/>
                    <a:p>
                      <a:r>
                        <a:rPr lang="en-US" sz="1600" dirty="0"/>
                        <a:t>Solver</a:t>
                      </a:r>
                      <a:r>
                        <a:rPr lang="en-US" sz="1600" baseline="0" dirty="0"/>
                        <a:t> Approach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Optimal Estimation </a:t>
                      </a:r>
                      <a:r>
                        <a:rPr lang="en-US" sz="1600" dirty="0"/>
                        <a:t>,</a:t>
                      </a:r>
                      <a:r>
                        <a:rPr lang="en-US" sz="1600" baseline="0" dirty="0"/>
                        <a:t> </a:t>
                      </a:r>
                      <a:r>
                        <a:rPr lang="en-US" sz="1600" dirty="0"/>
                        <a:t>Adjoints/Jacobians</a:t>
                      </a:r>
                      <a:r>
                        <a:rPr lang="en-US" sz="1600" baseline="0" dirty="0"/>
                        <a:t> from RTA</a:t>
                      </a:r>
                    </a:p>
                    <a:p>
                      <a:r>
                        <a:rPr lang="en-US" sz="1600" baseline="0" dirty="0"/>
                        <a:t>(LMBM-</a:t>
                      </a:r>
                      <a:r>
                        <a:rPr lang="en-US" sz="1600" baseline="0" dirty="0" err="1"/>
                        <a:t>Minimiz</a:t>
                      </a:r>
                      <a:r>
                        <a:rPr lang="en-US" sz="1600" baseline="0" dirty="0"/>
                        <a:t>.: N. </a:t>
                      </a:r>
                      <a:r>
                        <a:rPr lang="en-US" sz="1600" baseline="0" dirty="0" err="1"/>
                        <a:t>Karmitsa</a:t>
                      </a:r>
                      <a:r>
                        <a:rPr lang="en-US" sz="1600" baseline="0" dirty="0"/>
                        <a:t>)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876">
                <a:tc>
                  <a:txBody>
                    <a:bodyPr/>
                    <a:lstStyle/>
                    <a:p>
                      <a:r>
                        <a:rPr lang="en-US" sz="1600" dirty="0"/>
                        <a:t>Error analysis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US" sz="1600" baseline="30000" dirty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1600" baseline="0" dirty="0">
                          <a:solidFill>
                            <a:srgbClr val="FF0000"/>
                          </a:solidFill>
                        </a:rPr>
                        <a:t>, Quality Flags, Error covariances, Averaging Kernels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C1DE5D7-8DEE-1E4E-9F91-5BA63E688355}"/>
              </a:ext>
            </a:extLst>
          </p:cNvPr>
          <p:cNvSpPr txBox="1"/>
          <p:nvPr/>
        </p:nvSpPr>
        <p:spPr>
          <a:xfrm>
            <a:off x="838200" y="1831723"/>
            <a:ext cx="3646714" cy="48013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wrap="square" rtlCol="0">
            <a:spAutoFit/>
          </a:bodyPr>
          <a:lstStyle/>
          <a:p>
            <a:r>
              <a:rPr lang="en-US" b="1" dirty="0"/>
              <a:t>Simple Approach: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tweaking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tuning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System is mainly based on available components</a:t>
            </a:r>
          </a:p>
          <a:p>
            <a:endParaRPr lang="en-US" dirty="0"/>
          </a:p>
          <a:p>
            <a:r>
              <a:rPr lang="en-US" b="1" dirty="0"/>
              <a:t>Goal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Optimal Estimation : “all at once”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 Quality Flags and Error Estimates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 Averaging Kernels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Allow multiple input sources to compare impacts and reduce uncertainty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Include regression approaches and Scattering to allow partly  rainy retrievals </a:t>
            </a:r>
          </a:p>
        </p:txBody>
      </p:sp>
    </p:spTree>
    <p:extLst>
      <p:ext uri="{BB962C8B-B14F-4D97-AF65-F5344CB8AC3E}">
        <p14:creationId xmlns:p14="http://schemas.microsoft.com/office/powerpoint/2010/main" val="159892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2E308-E7E9-3C4E-8676-09AC9C74E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Example : Flight on 2021/08/21</a:t>
            </a:r>
          </a:p>
        </p:txBody>
      </p:sp>
      <p:pic>
        <p:nvPicPr>
          <p:cNvPr id="6" name="Picture 5" descr="harvey_hamsr_relhum_nadir.gif">
            <a:extLst>
              <a:ext uri="{FF2B5EF4-FFF2-40B4-BE49-F238E27FC236}">
                <a16:creationId xmlns:a16="http://schemas.microsoft.com/office/drawing/2014/main" id="{A616A7C0-0950-BC49-9A02-391A5CCA8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707" y="4216094"/>
            <a:ext cx="3334093" cy="25005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986BE9E-65F1-4A46-91D5-AF6A21AD5427}"/>
              </a:ext>
            </a:extLst>
          </p:cNvPr>
          <p:cNvSpPr txBox="1"/>
          <p:nvPr/>
        </p:nvSpPr>
        <p:spPr>
          <a:xfrm>
            <a:off x="696058" y="1787863"/>
            <a:ext cx="5920835" cy="34163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2</a:t>
            </a:r>
            <a:r>
              <a:rPr lang="en-US" b="1" baseline="30000" dirty="0"/>
              <a:t>nd</a:t>
            </a:r>
            <a:r>
              <a:rPr lang="en-US" b="1" dirty="0"/>
              <a:t> </a:t>
            </a:r>
            <a:r>
              <a:rPr lang="en-US" b="1" dirty="0" err="1"/>
              <a:t>Reasearch</a:t>
            </a:r>
            <a:r>
              <a:rPr lang="en-US" b="1" dirty="0"/>
              <a:t> Flight </a:t>
            </a:r>
            <a:r>
              <a:rPr lang="en-US" b="1" dirty="0" err="1"/>
              <a:t>durin</a:t>
            </a:r>
            <a:r>
              <a:rPr lang="en-US" b="1" dirty="0"/>
              <a:t> CPEX Campaign : 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Flight on August 21/22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Duration was ~8 hours: Arrival and Departure from St. Croix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 err="1"/>
              <a:t>Uppe</a:t>
            </a:r>
            <a:r>
              <a:rPr lang="en-US" dirty="0"/>
              <a:t> plot shows the retrieved water vapor at a level of ~900 </a:t>
            </a:r>
            <a:r>
              <a:rPr lang="en-US" dirty="0" err="1"/>
              <a:t>hP</a:t>
            </a:r>
            <a:endParaRPr lang="en-US" dirty="0"/>
          </a:p>
          <a:p>
            <a:pPr lvl="1"/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Lower animation shows retrieved relative humidity at nadir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Its actually from CPEX 2017, I just like the animation….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A9F9C1-48A0-D843-ADF5-58DAD8C253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0951" y="1649094"/>
            <a:ext cx="3515738" cy="234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88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6F5E5-06A4-4842-B417-ABEE394477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en-US" dirty="0"/>
              <a:t>Error Estimates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61CC592-B330-4042-A85D-0B0CF3BD7BC0}"/>
              </a:ext>
            </a:extLst>
          </p:cNvPr>
          <p:cNvSpPr txBox="1"/>
          <p:nvPr/>
        </p:nvSpPr>
        <p:spPr>
          <a:xfrm>
            <a:off x="838200" y="1576486"/>
            <a:ext cx="5474175" cy="48013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Options: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Convergence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Name in file:</a:t>
            </a:r>
            <a:r>
              <a:rPr lang="en-US" i="1" dirty="0"/>
              <a:t> </a:t>
            </a:r>
            <a:r>
              <a:rPr lang="en-US" dirty="0"/>
              <a:t>ERROR_VALUE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Gives a good estimate for bad areas in general: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Bad convergence means avoid all variables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Quality Flag and Error Estimate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X_LEVEL_QUALITY_ESTIMATE,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X _ACCURACY_ESTIMATE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Can be derived from a combination of the error covariance and the channel dependent convergence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Level dependent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QUALITY : 0 is best, 1 is good, 2: bad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Averaging Kernels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in file, but can be provided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E.g</a:t>
            </a:r>
            <a:r>
              <a:rPr lang="en-US" dirty="0"/>
              <a:t>, rain changes the sensitivity of specific channels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146028B-8927-6744-8C06-33D725E10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8887" y="5280909"/>
            <a:ext cx="2120900" cy="132556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B1D1E7E-0FCB-7C42-BF36-DC83EC2903A5}"/>
              </a:ext>
            </a:extLst>
          </p:cNvPr>
          <p:cNvSpPr txBox="1"/>
          <p:nvPr/>
        </p:nvSpPr>
        <p:spPr>
          <a:xfrm>
            <a:off x="6659287" y="1576486"/>
            <a:ext cx="248253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Convergence </a:t>
            </a:r>
          </a:p>
          <a:p>
            <a:r>
              <a:rPr lang="en-US" sz="1400" dirty="0"/>
              <a:t>blue: good, red no convergence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C06A84-2518-ED42-9CB0-880A49CC178D}"/>
              </a:ext>
            </a:extLst>
          </p:cNvPr>
          <p:cNvSpPr txBox="1"/>
          <p:nvPr/>
        </p:nvSpPr>
        <p:spPr>
          <a:xfrm>
            <a:off x="6680416" y="4513336"/>
            <a:ext cx="203754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Error Estimate for T</a:t>
            </a:r>
          </a:p>
          <a:p>
            <a:r>
              <a:rPr lang="en-US" sz="1400" dirty="0"/>
              <a:t>Good vs bad scan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2E18655-E34F-1140-92ED-73D3BAA1028A}"/>
              </a:ext>
            </a:extLst>
          </p:cNvPr>
          <p:cNvSpPr txBox="1"/>
          <p:nvPr/>
        </p:nvSpPr>
        <p:spPr>
          <a:xfrm>
            <a:off x="9235335" y="4513336"/>
            <a:ext cx="2483859" cy="5539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Kernel Information T</a:t>
            </a:r>
          </a:p>
          <a:p>
            <a:r>
              <a:rPr lang="en-US" sz="1200" dirty="0"/>
              <a:t>no rain vs high precipitation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A216223E-76DA-AE45-BA36-D62301DB81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6396" y="5311833"/>
            <a:ext cx="1785026" cy="13387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E48C167-F425-F042-AD6C-5819E48D808F}"/>
              </a:ext>
            </a:extLst>
          </p:cNvPr>
          <p:cNvSpPr txBox="1"/>
          <p:nvPr/>
        </p:nvSpPr>
        <p:spPr>
          <a:xfrm rot="18489672">
            <a:off x="9180161" y="5096242"/>
            <a:ext cx="2757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Available on request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FC5782-2EEF-054E-9F0C-A580F1B43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1104" y="1744788"/>
            <a:ext cx="3951452" cy="263430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D8EC707-7340-0041-A325-FCCCA1310F03}"/>
              </a:ext>
            </a:extLst>
          </p:cNvPr>
          <p:cNvSpPr txBox="1"/>
          <p:nvPr/>
        </p:nvSpPr>
        <p:spPr>
          <a:xfrm>
            <a:off x="6659287" y="1577091"/>
            <a:ext cx="2482539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Convergence </a:t>
            </a:r>
          </a:p>
          <a:p>
            <a:r>
              <a:rPr lang="en-US" sz="1400" dirty="0"/>
              <a:t>blue: good, red no convergence</a:t>
            </a:r>
          </a:p>
        </p:txBody>
      </p:sp>
    </p:spTree>
    <p:extLst>
      <p:ext uri="{BB962C8B-B14F-4D97-AF65-F5344CB8AC3E}">
        <p14:creationId xmlns:p14="http://schemas.microsoft.com/office/powerpoint/2010/main" val="4081293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2121</TotalTime>
  <Words>1064</Words>
  <Application>Microsoft Macintosh PowerPoint</Application>
  <PresentationFormat>Widescreen</PresentationFormat>
  <Paragraphs>232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Franklin Gothic Medium</vt:lpstr>
      <vt:lpstr>Office Theme</vt:lpstr>
      <vt:lpstr>HAMSR during CPEX-AW Retrievals and Variables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 : Flight on 2021/08/21</vt:lpstr>
      <vt:lpstr>Error Estimates</vt:lpstr>
      <vt:lpstr>Scattering: Surface and Rainy Retrievals</vt:lpstr>
      <vt:lpstr>Summary</vt:lpstr>
      <vt:lpstr>Thank you for you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HAMSR during CPEX-AW Data Access and Retrievals </dc:title>
  <dc:creator>Microsoft Office User</dc:creator>
  <cp:lastModifiedBy>Microsoft Office User</cp:lastModifiedBy>
  <cp:revision>9</cp:revision>
  <dcterms:created xsi:type="dcterms:W3CDTF">2022-02-16T05:15:00Z</dcterms:created>
  <dcterms:modified xsi:type="dcterms:W3CDTF">2022-02-17T16:36:48Z</dcterms:modified>
</cp:coreProperties>
</file>